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3" r:id="rId2"/>
    <p:sldId id="476" r:id="rId3"/>
    <p:sldId id="499" r:id="rId4"/>
    <p:sldId id="493" r:id="rId5"/>
    <p:sldId id="485" r:id="rId6"/>
    <p:sldId id="486" r:id="rId7"/>
    <p:sldId id="487" r:id="rId8"/>
    <p:sldId id="488" r:id="rId9"/>
    <p:sldId id="489" r:id="rId10"/>
    <p:sldId id="490" r:id="rId11"/>
    <p:sldId id="497" r:id="rId12"/>
    <p:sldId id="494" r:id="rId13"/>
    <p:sldId id="498" r:id="rId14"/>
    <p:sldId id="495" r:id="rId15"/>
    <p:sldId id="502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pos="476">
          <p15:clr>
            <a:srgbClr val="A4A3A4"/>
          </p15:clr>
        </p15:guide>
        <p15:guide id="9" pos="5556">
          <p15:clr>
            <a:srgbClr val="A4A3A4"/>
          </p15:clr>
        </p15:guide>
        <p15:guide id="10" pos="1973">
          <p15:clr>
            <a:srgbClr val="A4A3A4"/>
          </p15:clr>
        </p15:guide>
        <p15:guide id="11" pos="340">
          <p15:clr>
            <a:srgbClr val="A4A3A4"/>
          </p15:clr>
        </p15:guide>
        <p15:guide id="12" pos="3696">
          <p15:clr>
            <a:srgbClr val="A4A3A4"/>
          </p15:clr>
        </p15:guide>
        <p15:guide id="13" pos="703">
          <p15:clr>
            <a:srgbClr val="A4A3A4"/>
          </p15:clr>
        </p15:guide>
        <p15:guide id="14" pos="1519">
          <p15:clr>
            <a:srgbClr val="A4A3A4"/>
          </p15:clr>
        </p15:guide>
        <p15:guide id="15" pos="4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00"/>
    <a:srgbClr val="E6E4FC"/>
    <a:srgbClr val="CC66FF"/>
    <a:srgbClr val="E8C5FF"/>
    <a:srgbClr val="FFCCFF"/>
    <a:srgbClr val="FFFFCC"/>
    <a:srgbClr val="F5F4FE"/>
    <a:srgbClr val="EEED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9881" autoAdjust="0"/>
  </p:normalViewPr>
  <p:slideViewPr>
    <p:cSldViewPr snapToObjects="1">
      <p:cViewPr varScale="1">
        <p:scale>
          <a:sx n="112" d="100"/>
          <a:sy n="112" d="100"/>
        </p:scale>
        <p:origin x="924" y="108"/>
      </p:cViewPr>
      <p:guideLst>
        <p:guide orient="horz" pos="3385"/>
        <p:guide orient="horz" pos="572"/>
        <p:guide orient="horz" pos="1117"/>
        <p:guide orient="horz" pos="1480"/>
        <p:guide orient="horz" pos="1207"/>
        <p:guide orient="horz" pos="1389"/>
        <p:guide orient="horz" pos="4020"/>
        <p:guide pos="476"/>
        <p:guide pos="5556"/>
        <p:guide pos="1973"/>
        <p:guide pos="340"/>
        <p:guide pos="3696"/>
        <p:guide pos="703"/>
        <p:guide pos="1519"/>
        <p:guide pos="4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Objects="1">
      <p:cViewPr varScale="1">
        <p:scale>
          <a:sx n="75" d="100"/>
          <a:sy n="75" d="100"/>
        </p:scale>
        <p:origin x="-33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2690746" y="884091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57B252-ECBD-4301-9C4C-2C8A471397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00BE-3A30-4452-8DD4-CEB6AEF5F543}" type="datetimeFigureOut">
              <a:rPr lang="ko-KR" altLang="en-US" smtClean="0"/>
              <a:pPr/>
              <a:t>2018-03-27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DA8E-51FF-4ECE-AE24-42EDFDBBE1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60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8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76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4824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01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83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091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34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78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52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88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36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643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46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6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2125659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  <a:prstGeom prst="rect">
            <a:avLst/>
          </a:prstGeom>
        </p:spPr>
        <p:txBody>
          <a:bodyPr/>
          <a:lstStyle>
            <a:lvl1pPr>
              <a:defRPr sz="46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7582" y="1253867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9C4-5BEA-4B6A-B529-95268B29B8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59C-BD66-49B7-B621-BC0FA80CE7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8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429396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5720" y="6473303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503243"/>
            <a:ext cx="91440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180A4CD-297B-44F0-BC72-3357EF12483A}" type="slidenum">
              <a:rPr lang="en-US" altLang="ko-KR" sz="1100" b="0" i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ko-KR" altLang="en-US" sz="1100" b="0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8264" y="647482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도시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지역계획학과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HY견고딕" pitchFamily="18" charset="-127"/>
          <a:cs typeface="+mj-cs"/>
        </a:defRPr>
      </a:lvl1pPr>
      <a:lvl2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2pPr>
      <a:lvl3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3pPr>
      <a:lvl4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4pPr>
      <a:lvl5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5pPr>
      <a:lvl6pPr marL="4572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latinLnBrk="1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frm=1&amp;source=images&amp;cd=&amp;cad=rja&amp;uact=8&amp;ved=0CAcQjRw&amp;url=http://www.bulgungnews.com/news/articleView.html?idxno=408122&amp;ei=A_gLVeGtA5Xv8gWIvoJA&amp;bvm=bv.88528373,d.dGc&amp;psig=AFQjCNHZMk3B_Ziyq-ZzlKgsRc8HJjvIhg&amp;ust=1426934079044279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12" Type="http://schemas.openxmlformats.org/officeDocument/2006/relationships/hyperlink" Target="http://www.google.co.kr/url?sa=i&amp;rct=j&amp;q=&amp;esrc=s&amp;frm=1&amp;source=images&amp;cd=&amp;cad=rja&amp;uact=8&amp;ved=0CAcQjRw&amp;url=http://lifelog.blog.naver.com/PostView.nhn?blogId=purunmir&amp;logNo=127533258&amp;parentCategoryNo=&amp;categoryNo=&amp;viewDate=&amp;isShowPopularPosts=false&amp;from=postView&amp;ei=DFEMVfH0LIPbmAXK2oDQCA&amp;bvm=bv.88528373,d.dGY&amp;psig=AFQjCNGlgozokYu5_js_z-zhY84JA7i49Q&amp;ust=142695684845983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frm=1&amp;source=images&amp;cd=&amp;cad=rja&amp;uact=8&amp;ved=0CAcQjRw&amp;url=http://www.sctoday.co.kr/news/articleView.html?idxno=19511&amp;ei=vvMLVbnOD4q78gXa0oFA&amp;bvm=bv.88528373,d.dGc&amp;psig=AFQjCNFTWuz5U7qqpyJg7G774yKFa68JMA&amp;ust=1426932998881813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1.jpeg"/><Relationship Id="rId15" Type="http://schemas.openxmlformats.org/officeDocument/2006/relationships/image" Target="../media/image22.jpeg"/><Relationship Id="rId10" Type="http://schemas.openxmlformats.org/officeDocument/2006/relationships/hyperlink" Target="http://www.google.co.kr/url?sa=i&amp;rct=j&amp;q=&amp;esrc=s&amp;frm=1&amp;source=images&amp;cd=&amp;cad=rja&amp;uact=8&amp;ved=0CAcQjRw&amp;url=http://www.dgy.co.kr/default/index_view_page.php?part_idx=300&amp;idx=59149&amp;ei=DvoLVauxKIqL8QWTt4Ag&amp;bvm=bv.88528373,d.dGc&amp;psig=AFQjCNEXe-06rsdIWKLBVlM4MwFbu0qejg&amp;ust=1426934638584343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jpeg"/><Relationship Id="rId14" Type="http://schemas.openxmlformats.org/officeDocument/2006/relationships/hyperlink" Target="http://www.google.co.kr/url?sa=i&amp;rct=j&amp;q=&amp;esrc=s&amp;frm=1&amp;source=images&amp;cd=&amp;cad=rja&amp;uact=8&amp;ved=0CAcQjRw&amp;url=http://www.okcb.net/sub_read.html?uid=48803&amp;ei=rxENVZHhFcitmAW_uYCIDQ&amp;bvm=bv.88528373,d.dGY&amp;psig=AFQjCNFVzpdYYzByiIGErwKbPY4OWuOgZQ&amp;ust=14270061992219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www.gndomin.com/news/articleView.html?idxno=20830&amp;ei=WfULVdjrMczt8gXqoYBA&amp;bvm=bv.88528373,d.dGc&amp;psig=AFQjCNF8yHCpm1id5VE0PSOApXkx7_oN-w&amp;ust=142693339179867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.kr/url?sa=i&amp;rct=j&amp;q=&amp;esrc=s&amp;frm=1&amp;source=images&amp;cd=&amp;cad=rja&amp;uact=8&amp;ved=0CAcQjRw&amp;url=http://www.nemopan.com/photo_scene/3960618&amp;ei=pfULVf-xG9Hl8AW1hoHgDg&amp;bvm=bv.88528373,d.dGc&amp;psig=AFQjCNHsmxyBmXYlyk82xa_SVQfgUERdfQ&amp;ust=1426933513191847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user\My Documents\네이트온 받은 파일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1113"/>
            <a:ext cx="91471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\\Msdn-special\도시만들기지원센터\2014년 남구도시만들기지원센터 파일\2014년_1 공통사업 (정다혜)\소개책자(2013~2014)\수정\9차 수정\사진\메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946944"/>
            <a:ext cx="8786564" cy="6264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13492"/>
            <a:ext cx="5544616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도시재생정책의 발전과정</a:t>
            </a:r>
            <a:endParaRPr lang="ko-KR" altLang="en-US" sz="2800" dirty="0"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91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>
              <a:lnSpc>
                <a:spcPct val="150000"/>
              </a:lnSpc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pic>
        <p:nvPicPr>
          <p:cNvPr id="8" name="Picture 16" descr="C:\Users\user\Desktop\감천문화마을\55b9eb4335be7aed4a620bb12b2e0e5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1119935" y="2149525"/>
            <a:ext cx="3667822" cy="18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:\Users\user\Desktop\감천문화마을\SAM_3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2149525"/>
            <a:ext cx="3380555" cy="18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중구사진\김광석\htm_2014091710264637003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6" y="4365104"/>
            <a:ext cx="3667819" cy="17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today.co.kr/news/photo/201411/19511_36070_2827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51"/>
          <a:stretch/>
        </p:blipFill>
        <p:spPr bwMode="auto">
          <a:xfrm>
            <a:off x="4931595" y="4369225"/>
            <a:ext cx="3380556" cy="17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bulgungnews.com/news/photo/old/News/thumb_660_NS_2012109732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6" y="2147465"/>
            <a:ext cx="3667963" cy="18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dgy.co.kr/data/newsThumb/1426150071ADD_thumb58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2147465"/>
            <a:ext cx="3380556" cy="18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postfiles6.naver.net/20110504_5/purunmir_13045185857434wjHj_JPEG/20110428pm9.jpg?type=w3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/>
          <a:stretch/>
        </p:blipFill>
        <p:spPr bwMode="auto">
          <a:xfrm>
            <a:off x="1119937" y="4360461"/>
            <a:ext cx="3667818" cy="17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okcb.net/imgdata/okcb_net/201306/20130625535434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4365105"/>
            <a:ext cx="3380555" cy="17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 rot="16200000">
            <a:off x="6470599" y="305911"/>
            <a:ext cx="302550" cy="338055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남구‘앞산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맛둘레길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17" name="모서리가 둥근 직사각형 16"/>
          <p:cNvSpPr/>
          <p:nvPr/>
        </p:nvSpPr>
        <p:spPr>
          <a:xfrm rot="16200000">
            <a:off x="6474151" y="2533084"/>
            <a:ext cx="295446" cy="338055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청주‘옛 청주 역사 재현’</a:t>
            </a:r>
          </a:p>
        </p:txBody>
      </p:sp>
      <p:sp>
        <p:nvSpPr>
          <p:cNvPr id="18" name="모서리가 둥근 직사각형 17"/>
          <p:cNvSpPr/>
          <p:nvPr/>
        </p:nvSpPr>
        <p:spPr>
          <a:xfrm rot="16200000">
            <a:off x="2802573" y="164339"/>
            <a:ext cx="302550" cy="3667819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울산‘예술이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숨쉬는거리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16" name="모서리가 둥근 직사각형 15"/>
          <p:cNvSpPr/>
          <p:nvPr/>
        </p:nvSpPr>
        <p:spPr>
          <a:xfrm rot="16200000">
            <a:off x="2802039" y="2383507"/>
            <a:ext cx="302550" cy="366888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전주‘영화의 거리’</a:t>
            </a:r>
          </a:p>
        </p:txBody>
      </p:sp>
      <p:sp>
        <p:nvSpPr>
          <p:cNvPr id="23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 사례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0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350593"/>
            <a:ext cx="8053990" cy="17345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일자리 창출 및 도시재생 경쟁력 강화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삶의 질 향상 및 생활복지 구현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쾌적하고 안전한 정주환경 조성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 정체성 기반 문화 가치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경관 회복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주민역량 강화 및 공동체 활성화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9736" y="2875582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목표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9736" y="1777931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비전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국민이 행복한 경쟁력 있는 도시 재창조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활성화 및 지원에 관한 특별법」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(2013.6)  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8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9552" y="1844824"/>
            <a:ext cx="14750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추진방식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55650" y="2348880"/>
            <a:ext cx="8208838" cy="72008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t"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주민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주도의 상향식 추진방식을 도입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각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주체별로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도시재생의 역할을 정비하고 지원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하기 위한 과제를 제시</a:t>
            </a:r>
            <a:endParaRPr lang="ko-KR" altLang="en-US" sz="1500" kern="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9552" y="3429000"/>
            <a:ext cx="14750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접근방식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55650" y="4077072"/>
            <a:ext cx="8208838" cy="108012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t"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문화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복지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경제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국토를 총괄하는 여러 중앙부처의 사업들이 도시공간과 무관하게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분산적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비효율적으로 추진되던 것을 주민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지자체가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함께 수립하는 도시재생전략계획과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spc="-5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도시재생활성화계획의</a:t>
            </a:r>
            <a:r>
              <a:rPr lang="ko-KR" altLang="en-US" sz="1500" kern="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틀 속에서 장소 중심적으로 연계</a:t>
            </a:r>
            <a:r>
              <a:rPr lang="en-US" altLang="ko-KR" sz="150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융합하면서 도시재생의 효과를 극대화</a:t>
            </a:r>
            <a:endParaRPr lang="ko-KR" altLang="en-US" sz="1500" kern="0" spc="-5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활성화 및 지원에 관한 특별법」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29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2431162"/>
            <a:ext cx="8053990" cy="11323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주민의 창의성을 바탕으로 자율적으로 추진</a:t>
            </a: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642245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기성시가지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중심으로 도시개발 및 관리방식의 대담한 전환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3655387"/>
            <a:ext cx="8053990" cy="1158958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정부는 재생이 시급한 지역에 정책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지원집중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66160" y="1968381"/>
            <a:ext cx="8053990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무분별한 신시가지 개발을 지양함으로써 도심의 공동화를 사전에 예방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66160" y="2698645"/>
            <a:ext cx="8053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계획수립과 사업시행은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지자체와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주민주도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주민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전문가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기업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등이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거버넌스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협치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체제를 구축하여 사업 추진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국가의 역할은 재정적 지원 및 제도개선 등을 통한 포괄적 지원에 한정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66160" y="3917817"/>
            <a:ext cx="8053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중앙부처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간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부서 간 협업을 통한 쇠퇴도시지역 집중지원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물리적 정비사업 위주로 도시재생이 추진되는 것을 지양하고 경제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사회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문화 등 다양한 부문의 사업을 종합적으로 추진</a:t>
            </a:r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66160" y="4907562"/>
            <a:ext cx="8053990" cy="86164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지역별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맞춤형 특례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재정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금융지원 등 복합적 정책수단 활용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66160" y="5175135"/>
            <a:ext cx="80539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지역별 특성을 고려하여 도시계획특례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재정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금융지원 등 다양한 정책수단을 효과적으로 포함하여 맞춤형 지원</a:t>
            </a:r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66160" y="5872022"/>
            <a:ext cx="8053990" cy="41051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시혜적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복지가 아닌 자생적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공간적 복지의 달성</a:t>
            </a:r>
          </a:p>
        </p:txBody>
      </p:sp>
      <p:sp>
        <p:nvSpPr>
          <p:cNvPr id="1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39552" y="1124744"/>
            <a:ext cx="216024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5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대 추진전략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3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475318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 도시재생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선도지역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 및 일반지역 선정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4"/>
            <a:ext cx="8053990" cy="388843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도시재생 특별법에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따른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개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선도지역지정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사업 진행 중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2015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개 일반지역 지정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66160" y="2924944"/>
            <a:ext cx="8053990" cy="94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경제기반형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일반형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ko-KR" altLang="en-US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66160" y="4725144"/>
            <a:ext cx="805399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경제기반형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중심지형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9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일반형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 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  </a:t>
            </a:r>
            <a:endParaRPr lang="ko-KR" altLang="en-US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_x248229592" descr="EMB000017640c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6"/>
          <a:stretch/>
        </p:blipFill>
        <p:spPr bwMode="auto">
          <a:xfrm>
            <a:off x="5302920" y="2301410"/>
            <a:ext cx="3498993" cy="38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350593"/>
            <a:ext cx="8053990" cy="17345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주거복지실현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도시경쟁력향상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사회통합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일자리 창출 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9736" y="2875582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목표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9736" y="1777931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비전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지자체와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커뮤니티 주도의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지속가능한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도시혁신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＂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57263" latinLnBrk="1">
              <a:defRPr/>
            </a:pPr>
            <a:r>
              <a:rPr lang="en-US" altLang="ko-KR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뉴딜 사업」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(2017) 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400" b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추진 중</a:t>
            </a:r>
            <a:r>
              <a:rPr lang="en-US" altLang="ko-KR" sz="2400" b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8790" y="5147900"/>
            <a:ext cx="180818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시범사업선정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55576" y="5661248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68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지역 선정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6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1872208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도시의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무분별한 외곽 확장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주거환경의 노후화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산업이전 등에 따른 원도심의 쇠퇴 </a:t>
            </a: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인구감소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노령화에 따른 전반적인 도시쇠퇴 </a:t>
            </a: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지방도시의 경우 대도시 및 수도권으로의  인구유출에 따른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도시쇠퇴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산업구조의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탈산업화에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의한 전반적인 도시쇠퇴    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_x72211072" descr="EMB000007840322"/>
          <p:cNvPicPr>
            <a:picLocks noChangeAspect="1" noChangeArrowheads="1"/>
          </p:cNvPicPr>
          <p:nvPr/>
        </p:nvPicPr>
        <p:blipFill>
          <a:blip r:embed="rId3" cstate="print"/>
          <a:srcRect t="3033" b="1344"/>
          <a:stretch>
            <a:fillRect/>
          </a:stretch>
        </p:blipFill>
        <p:spPr bwMode="auto">
          <a:xfrm>
            <a:off x="1699157" y="3645024"/>
            <a:ext cx="1648707" cy="2736729"/>
          </a:xfrm>
          <a:prstGeom prst="rect">
            <a:avLst/>
          </a:prstGeom>
          <a:noFill/>
        </p:spPr>
      </p:pic>
      <p:pic>
        <p:nvPicPr>
          <p:cNvPr id="8" name="_x72219824" descr="EMB000007840323"/>
          <p:cNvPicPr>
            <a:picLocks noChangeAspect="1" noChangeArrowheads="1"/>
          </p:cNvPicPr>
          <p:nvPr/>
        </p:nvPicPr>
        <p:blipFill>
          <a:blip r:embed="rId4" cstate="print"/>
          <a:srcRect r="14807"/>
          <a:stretch>
            <a:fillRect/>
          </a:stretch>
        </p:blipFill>
        <p:spPr bwMode="auto">
          <a:xfrm>
            <a:off x="5292080" y="3721224"/>
            <a:ext cx="1491862" cy="266429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272210" y="6016932"/>
            <a:ext cx="26757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(1980〜2010 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군별 인구변화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00602" y="6016932"/>
            <a:ext cx="265649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(2000〜2010 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군별 인구변화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제목 4"/>
          <p:cNvSpPr txBox="1">
            <a:spLocks/>
          </p:cNvSpPr>
          <p:nvPr/>
        </p:nvSpPr>
        <p:spPr>
          <a:xfrm>
            <a:off x="323528" y="1167135"/>
            <a:ext cx="580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한국 도시재생의 배경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</a:t>
            </a: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40477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국가도시재생기본방침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(2013)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103776"/>
            <a:ext cx="8053990" cy="147774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도시문제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해결과 경쟁력 강화를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국가적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과제로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인식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68058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저성장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저출산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고령화 등으로 도시외곽개발 위주의 도시정책이 한계에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도달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4759870"/>
            <a:ext cx="8053990" cy="685354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생활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밀착형 도시재생정책의 중요성 증대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endParaRPr lang="en-US" altLang="ko-KR" sz="15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6160" y="2595816"/>
            <a:ext cx="8053990" cy="31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전국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3,470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 중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2,239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(65%)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 도시쇠퇴 징후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66160" y="3411964"/>
            <a:ext cx="805399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역사성과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문화적 가치를 내포하고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다양한 계층이 모이는 기성시가지의 재생을 통한 경쟁력 강화가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창조경제의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기초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주요 선진국도 국내와 비슷한 시점인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인당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GDP 2~3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만불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도시화율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80%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 진입시기에 도시정책을 도시재생정책 위주로 전환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6160" y="5083587"/>
            <a:ext cx="805399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1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문재인 정부가  도시재생을 주요 정책 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아젠다의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하나로 선정</a:t>
            </a:r>
            <a:endParaRPr lang="en-US" altLang="ko-KR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856755"/>
            <a:ext cx="8053990" cy="348109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2009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이전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민간 및 지방자치단체의 자발적 도시재생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통영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2364162"/>
            <a:ext cx="8053990" cy="62156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2006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~2014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도시재생사업단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R&amp;D)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66160" y="2636912"/>
            <a:ext cx="805399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도시재생 기법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연구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 2010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전주 및 창원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TB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설립운영</a:t>
            </a: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3140968"/>
            <a:ext cx="8053990" cy="139858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2011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포괄보조사업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에 도시재생사업 도입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6160" y="3429000"/>
            <a:ext cx="805399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국토해양부의 살고 싶은 </a:t>
            </a:r>
            <a:r>
              <a:rPr lang="ko-KR" altLang="en-US" sz="14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도시만들기</a:t>
            </a:r>
            <a:endParaRPr lang="ko-KR" altLang="en-US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마을활력재생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기반시설정비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중심시가지재생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기초생활기반확충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지역역량강화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도시생활환경개선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지역역량강화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98530" y="4582869"/>
            <a:ext cx="805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주거지재생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거주여건이 악화된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노후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불량건축물 밀집 등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주거지역의 거주환경을 개선하는 사업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주거환경개선사업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중심시가지 재생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쇠퇴한 중심시가지의 활성화를 위해 지역의 경제기반 마련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경관개선 등을 하는 사업</a:t>
            </a:r>
          </a:p>
        </p:txBody>
      </p:sp>
      <p:sp>
        <p:nvSpPr>
          <p:cNvPr id="19" name="Rectangle 160"/>
          <p:cNvSpPr>
            <a:spLocks noChangeArrowheads="1"/>
          </p:cNvSpPr>
          <p:nvPr/>
        </p:nvSpPr>
        <p:spPr bwMode="auto">
          <a:xfrm>
            <a:off x="766160" y="5265204"/>
            <a:ext cx="8053990" cy="32403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「도시재생활성화 및 지원에 관한 특별법」</a:t>
            </a:r>
            <a:r>
              <a:rPr lang="en-US" altLang="ko-KR" sz="14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(2013. 6) 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제정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87624" y="5662989"/>
            <a:ext cx="805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2014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선도지역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 지구 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지정 </a:t>
            </a:r>
            <a:endParaRPr lang="ko-KR" altLang="en-US" sz="1200" spc="-15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일반지역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 지구 지정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spc="-150" dirty="0" err="1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경제기반형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5, 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 중심시가지형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9, 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 일반형 </a:t>
            </a:r>
            <a:r>
              <a:rPr lang="en-US" altLang="ko-KR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19)</a:t>
            </a:r>
            <a:r>
              <a:rPr lang="ko-KR" altLang="en-US" sz="1200" spc="-15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200" spc="-15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도시재생정책의 연혁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마포구 성미산마을공동체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 사하구 감천문화마을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중구 근대골목투어 등 일부 도시를 중심으로 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2000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년대 후반부터 자발적인 도시재생사업을 추진 </a:t>
            </a: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pic>
        <p:nvPicPr>
          <p:cNvPr id="21" name="Picture 4" descr="감천마을에 대한 이미지 검색결과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356992"/>
            <a:ext cx="3456384" cy="23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 rot="16200000">
            <a:off x="2694161" y="1515826"/>
            <a:ext cx="302550" cy="3453128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 마포성미산마을공동체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 rot="16200000">
            <a:off x="6490163" y="1495404"/>
            <a:ext cx="302550" cy="3493972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중구 근대골목투어</a:t>
            </a:r>
          </a:p>
        </p:txBody>
      </p:sp>
      <p:sp>
        <p:nvSpPr>
          <p:cNvPr id="10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자발적 도시재생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9" y="3429000"/>
            <a:ext cx="3528392" cy="232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2816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>
              <a:lnSpc>
                <a:spcPct val="150000"/>
              </a:lnSpc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pic>
        <p:nvPicPr>
          <p:cNvPr id="8" name="Picture 16" descr="C:\Users\user\Desktop\감천문화마을\55b9eb4335be7aed4a620bb12b2e0e5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1269204" y="4234916"/>
            <a:ext cx="3446812" cy="19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중구사진\김광석\htm_2014091710264637003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5" y="2189974"/>
            <a:ext cx="3446811" cy="16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 rot="16200000">
            <a:off x="2803105" y="2292225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 감천 문화마을</a:t>
            </a:r>
          </a:p>
        </p:txBody>
      </p:sp>
      <p:sp>
        <p:nvSpPr>
          <p:cNvPr id="16" name="모서리가 둥근 직사각형 15"/>
          <p:cNvSpPr/>
          <p:nvPr/>
        </p:nvSpPr>
        <p:spPr>
          <a:xfrm rot="16200000">
            <a:off x="2802038" y="161658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김광석길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9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자발적 도시재생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0" name="Picture 2" descr="C:\Users\user\Desktop\20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1002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77942"/>
            <a:ext cx="3240360" cy="18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 rot="16200000">
            <a:off x="6474715" y="147139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통영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동피랑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 rot="16200000">
            <a:off x="6618731" y="2249890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그리스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산토리니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34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lnSpc>
                <a:spcPct val="150000"/>
              </a:lnSpc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~2014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년까지 도시재생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R&amp;D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사업의 일환으로 창원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TB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운영</a:t>
            </a:r>
          </a:p>
        </p:txBody>
      </p:sp>
      <p:sp>
        <p:nvSpPr>
          <p:cNvPr id="11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pic>
        <p:nvPicPr>
          <p:cNvPr id="8" name="Picture 4" descr="http://www.gndomin.com/news/photo/201205/20830_16084_495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1" y="3284984"/>
            <a:ext cx="3671889" cy="19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nemopan.com/photo_scene/files/attach/images/2575/618/960/003/%EC%A0%84%EC%A3%BC%ED%95%9C%EC%98%A5%EB%A7%88%EC%9D%84_0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6" y="3284984"/>
            <a:ext cx="3380284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/>
          <p:cNvSpPr/>
          <p:nvPr/>
        </p:nvSpPr>
        <p:spPr>
          <a:xfrm rot="16200000">
            <a:off x="2802656" y="1348250"/>
            <a:ext cx="302550" cy="3670118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창원 ‘마산 창동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예술촌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 rot="16200000">
            <a:off x="6469799" y="1492233"/>
            <a:ext cx="302550" cy="3382151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 ‘한옥 마을’</a:t>
            </a:r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R&amp;D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테스트베드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(TB</a:t>
            </a:r>
            <a:r>
              <a:rPr lang="en-US" altLang="ko-KR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4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27012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도시활력증진지역 개발사업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2520279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spc="-1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이전의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각종 사업을 통합하여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포괄보조사업으로 도시활력증진지역 개발사업을 시행하고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내역사업을 조정하여 주거지 및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중심지 재생사업을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시행 </a:t>
            </a: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2016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내역사업을 도시생활환경개선과 지역역량강화사업으로 개편</a:t>
            </a: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일천하기는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하지만 상대적으로 많은 도시가 이 사업을 통하여 도시재생을 추진하고 있어 비교적 많은 경험이 축적</a:t>
            </a: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spc="-1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27012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도시활력증진지역 개발사업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388843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spc="-1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2" descr="C:\Users\user\Desktop\표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6551"/>
            <a:ext cx="7931142" cy="37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5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글로벌_경쟁력_투자환경_조성_방안스타일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글로벌_경쟁력_투자환경_조성_방안스타일</Template>
  <TotalTime>3590</TotalTime>
  <Words>918</Words>
  <Application>Microsoft Office PowerPoint</Application>
  <PresentationFormat>화면 슬라이드 쇼(4:3)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HY견고딕</vt:lpstr>
      <vt:lpstr>HY견명조</vt:lpstr>
      <vt:lpstr>HY헤드라인M</vt:lpstr>
      <vt:lpstr>굴림</vt:lpstr>
      <vt:lpstr>맑은 고딕</vt:lpstr>
      <vt:lpstr>Arial</vt:lpstr>
      <vt:lpstr>Georgia</vt:lpstr>
      <vt:lpstr>Verdana</vt:lpstr>
      <vt:lpstr>Wingdings</vt:lpstr>
      <vt:lpstr>글로벌_경쟁력_투자환경_조성_방안스타일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주제발표 제목 기입</dc:title>
  <dc:creator>user</dc:creator>
  <cp:lastModifiedBy>Windows 사용자</cp:lastModifiedBy>
  <cp:revision>296</cp:revision>
  <cp:lastPrinted>2014-05-09T01:31:35Z</cp:lastPrinted>
  <dcterms:created xsi:type="dcterms:W3CDTF">2009-08-12T08:35:31Z</dcterms:created>
  <dcterms:modified xsi:type="dcterms:W3CDTF">2018-03-27T06:51:46Z</dcterms:modified>
</cp:coreProperties>
</file>