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63" r:id="rId7"/>
    <p:sldId id="267" r:id="rId8"/>
    <p:sldId id="272" r:id="rId9"/>
    <p:sldId id="268" r:id="rId10"/>
    <p:sldId id="264" r:id="rId11"/>
    <p:sldId id="270" r:id="rId12"/>
    <p:sldId id="275" r:id="rId13"/>
    <p:sldId id="265" r:id="rId14"/>
    <p:sldId id="274" r:id="rId15"/>
    <p:sldId id="262" r:id="rId16"/>
    <p:sldId id="276" r:id="rId17"/>
    <p:sldId id="277" r:id="rId18"/>
  </p:sldIdLst>
  <p:sldSz cx="9144000" cy="5143500" type="screen16x9"/>
  <p:notesSz cx="6858000" cy="9144000"/>
  <p:embeddedFontLst>
    <p:embeddedFont>
      <p:font typeface="맑은 고딕" pitchFamily="50" charset="-127"/>
      <p:regular r:id="rId20"/>
      <p:bold r:id="rId21"/>
    </p:embeddedFont>
    <p:embeddedFont>
      <p:font typeface="HY견고딕" pitchFamily="18" charset="-127"/>
      <p:regular r:id="rId22"/>
    </p:embeddedFont>
    <p:embeddedFont>
      <p:font typeface="HY목각파임B" pitchFamily="18" charset="-127"/>
      <p:regular r:id="rId23"/>
    </p:embeddedFont>
    <p:embeddedFont>
      <p:font typeface="휴먼아미체" pitchFamily="18" charset="-127"/>
      <p:regular r:id="rId24"/>
    </p:embeddedFont>
    <p:embeddedFont>
      <p:font typeface="HY나무M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109"/>
    <a:srgbClr val="3F5F52"/>
    <a:srgbClr val="5659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13" autoAdjust="0"/>
    <p:restoredTop sz="92390" autoAdjust="0"/>
  </p:normalViewPr>
  <p:slideViewPr>
    <p:cSldViewPr>
      <p:cViewPr>
        <p:scale>
          <a:sx n="120" d="100"/>
          <a:sy n="120" d="100"/>
        </p:scale>
        <p:origin x="-570" y="-3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공단도시재생사업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3공단도시재생사업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1">
                  <c:v>기반시설</c:v>
                </c:pt>
                <c:pt idx="2">
                  <c:v>공원,보행공간</c:v>
                </c:pt>
                <c:pt idx="3">
                  <c:v>연구개발지원센터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ko-KR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ko-KR"/>
          </a:p>
        </c:txPr>
      </c:legendEntry>
      <c:legendEntry>
        <c:idx val="3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ko-KR"/>
          </a:p>
        </c:txPr>
      </c:legendEntry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총매출액</c:v>
                </c:pt>
                <c:pt idx="1">
                  <c:v>종사자수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총매출액</c:v>
                </c:pt>
                <c:pt idx="1">
                  <c:v>종사자수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4.4000000000000004</c:v>
                </c:pt>
              </c:numCache>
            </c:numRef>
          </c:val>
        </c:ser>
        <c:overlap val="100"/>
        <c:axId val="67741952"/>
        <c:axId val="67788160"/>
      </c:barChart>
      <c:catAx>
        <c:axId val="67741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67788160"/>
        <c:crosses val="autoZero"/>
        <c:auto val="1"/>
        <c:lblAlgn val="ctr"/>
        <c:lblOffset val="100"/>
      </c:catAx>
      <c:valAx>
        <c:axId val="677881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7741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FBB1-D4E2-44FD-B468-CC5D655D1C57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04FA-3BE2-4580-957A-616D50A940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04FA-3BE2-4580-957A-616D50A94073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04FA-3BE2-4580-957A-616D50A94073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it.go.kr/" TargetMode="External"/><Relationship Id="rId2" Type="http://schemas.openxmlformats.org/officeDocument/2006/relationships/hyperlink" Target="http://www.dg3rd.or.k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1700" y="1707654"/>
            <a:ext cx="5400600" cy="13234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3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대구</a:t>
            </a:r>
            <a:r>
              <a:rPr lang="en-US" altLang="ko-KR" sz="2400" spc="-3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3</a:t>
            </a:r>
            <a:r>
              <a:rPr lang="ko-KR" altLang="en-US" sz="2400" spc="-3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공단</a:t>
            </a:r>
            <a:r>
              <a:rPr lang="en-US" altLang="ko-KR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노후산업단지</a:t>
            </a:r>
            <a:r>
              <a:rPr lang="en-US" altLang="ko-KR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,</a:t>
            </a:r>
            <a:r>
              <a:rPr lang="ko-KR" altLang="en-US" sz="2400" dirty="0" err="1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폐공장부지</a:t>
            </a:r>
            <a:r>
              <a:rPr lang="en-US" altLang="ko-KR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재생</a:t>
            </a:r>
          </a:p>
          <a:p>
            <a:pPr algn="ctr"/>
            <a:endParaRPr lang="ko-KR" altLang="en-US" sz="3200" spc="-3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00298" y="2558561"/>
            <a:ext cx="4104456" cy="29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5984" y="2518948"/>
            <a:ext cx="471652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1350" dirty="0" err="1" smtClean="0">
                <a:latin typeface="THE정고딕110" pitchFamily="18" charset="-127"/>
                <a:ea typeface="THE정고딕110" pitchFamily="18" charset="-127"/>
              </a:rPr>
              <a:t>도시재생론</a:t>
            </a:r>
            <a:endParaRPr lang="ko-KR" altLang="en-US" sz="1600" spc="1350" dirty="0"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857634"/>
            <a:ext cx="471652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spc="13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회계학과</a:t>
            </a:r>
            <a:endParaRPr lang="ko-KR" altLang="en-US" sz="1600" spc="13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4143386"/>
            <a:ext cx="4716524" cy="24622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spc="13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21016344 </a:t>
            </a:r>
            <a:r>
              <a:rPr lang="ko-KR" altLang="en-US" sz="1000" spc="13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최혜림</a:t>
            </a:r>
            <a:endParaRPr lang="ko-KR" altLang="en-US" sz="1600" spc="13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021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884" y="2283718"/>
            <a:ext cx="208823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경제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문화적</a:t>
            </a:r>
            <a:endParaRPr lang="en-US" altLang="ko-KR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재생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79662"/>
            <a:ext cx="208823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03</a:t>
            </a:r>
            <a:endParaRPr lang="ko-KR" altLang="en-US" sz="32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3635896" y="1275606"/>
            <a:ext cx="1872208" cy="1613972"/>
          </a:xfrm>
          <a:prstGeom prst="triangle">
            <a:avLst/>
          </a:prstGeom>
          <a:noFill/>
          <a:ln w="9525">
            <a:solidFill>
              <a:srgbClr val="DBF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4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268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경제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적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문화적재생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25892584" descr="EMB00001f008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3558"/>
            <a:ext cx="3463309" cy="2376264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9" name="_x27367640" descr="EMB00001f008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03798"/>
            <a:ext cx="3567286" cy="2139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5976" y="843558"/>
            <a:ext cx="4680520" cy="147732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ㅁ올해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5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월에 완공할 예정인 </a:t>
            </a:r>
            <a:r>
              <a:rPr lang="ko-KR" altLang="en-US" sz="1300" b="1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로봇산업클러스터 </a:t>
            </a:r>
            <a:r>
              <a:rPr lang="ko-KR" altLang="en-US" sz="1300" b="1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센터</a:t>
            </a:r>
            <a:endParaRPr lang="en-US" altLang="ko-KR" sz="1300" b="1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총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부지면적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만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8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650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제곱미터로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로봇관련 기업들이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입주로봇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연구개발과 제품상용화 장비가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구축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en-US" altLang="ko-KR" sz="110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ㅁ로봇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제품 개발에서 제작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성능평가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생산과 출시에 이르기 까지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원스톱으로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진행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 </a:t>
            </a: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ㅁ예상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생산액으로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5,400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부가가치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2,900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고용창출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7,000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여명정도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예상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5536" y="35078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</a:t>
            </a:r>
            <a:r>
              <a:rPr lang="ko-KR" altLang="en-US" sz="10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안경산업토탈비즈니스센터</a:t>
            </a:r>
            <a:endParaRPr lang="en-US" altLang="ko-KR" sz="1200" b="1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m2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부지에 지상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7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층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지하 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층 규모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아파트형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임대공장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ㅁ안경디자인제조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유통 전방위로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지원하는인프라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구축</a:t>
            </a:r>
            <a:endParaRPr lang="en-US" altLang="ko-KR" sz="110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내부 도로가 신설되거나 확장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공원녹지 및 주차장 등 기반시설도 조성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</a:p>
          <a:p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ㅁ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안경특구를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조성한 대구 북구에서 안경과 눈에 대한 역사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한눈에파악되는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눈과 </a:t>
            </a:r>
            <a:r>
              <a:rPr lang="ko-KR" altLang="en-US" sz="11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관련체험시설관을</a:t>
            </a:r>
            <a:r>
              <a:rPr lang="ko-KR" altLang="en-US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설립</a:t>
            </a:r>
            <a:r>
              <a:rPr lang="en-US" altLang="ko-KR" sz="11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268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경제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적</a:t>
            </a:r>
            <a:endParaRPr lang="en-US" altLang="ko-KR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효과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67944" y="987574"/>
            <a:ext cx="4680520" cy="337015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경제적 </a:t>
            </a:r>
            <a:r>
              <a:rPr lang="ko-KR" altLang="en-US" sz="1600" dirty="0" smtClean="0"/>
              <a:t>파급효과</a:t>
            </a:r>
          </a:p>
          <a:p>
            <a:r>
              <a:rPr lang="ko-KR" altLang="en-US" sz="1100" b="1" dirty="0" smtClean="0">
                <a:solidFill>
                  <a:schemeClr val="bg1"/>
                </a:solidFill>
              </a:rPr>
              <a:t>사업이 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완료되는 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2021</a:t>
            </a:r>
            <a:r>
              <a:rPr lang="ko-KR" altLang="en-US" sz="1100" b="1" dirty="0" smtClean="0">
                <a:solidFill>
                  <a:schemeClr val="bg1"/>
                </a:solidFill>
              </a:rPr>
              <a:t>년</a:t>
            </a:r>
            <a:r>
              <a:rPr lang="en-US" altLang="ko-KR" sz="1100" b="1" dirty="0" smtClean="0">
                <a:solidFill>
                  <a:schemeClr val="bg1"/>
                </a:solidFill>
              </a:rPr>
              <a:t>~</a:t>
            </a:r>
            <a:endParaRPr lang="ko-KR" altLang="en-US" sz="1100" dirty="0" smtClean="0">
              <a:solidFill>
                <a:schemeClr val="bg1"/>
              </a:solidFill>
            </a:endParaRPr>
          </a:p>
          <a:p>
            <a:endParaRPr lang="en-US" altLang="ko-KR" sz="1100" dirty="0" smtClean="0"/>
          </a:p>
          <a:p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⒈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연간 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총매출액이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조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890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억원에서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5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조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9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120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억원으로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증가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(Total)</a:t>
            </a:r>
            <a:endParaRPr lang="ko-KR" altLang="en-US" sz="120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sz="1200" b="1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종사자수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만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921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명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~ 1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만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8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570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명으로 증가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ko-KR" altLang="en-US" sz="120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안경산업토탈비즈니스센터의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착공으로 안경 관련 업체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68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곳이 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임대형으로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입주해 안경업체의 집적화와 근로자들의 근무환경이 크게 개선될 것으로 전망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ko-KR" altLang="en-US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en-US" altLang="ko-KR" sz="1200" b="1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한국로봇진흥원은 클러스터가 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완공되면 앞으로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5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년간 생산액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6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116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부가가치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451</a:t>
            </a:r>
            <a:r>
              <a:rPr lang="ko-KR" altLang="en-US" sz="120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억원의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경제적 파급효과와 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천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442</a:t>
            </a:r>
            <a:r>
              <a:rPr lang="ko-KR" altLang="en-US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여 명의 고용창출이 발생할 것으로 전망</a:t>
            </a:r>
            <a:r>
              <a:rPr lang="en-US" altLang="ko-KR" sz="120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. </a:t>
            </a:r>
            <a:endParaRPr lang="ko-KR" altLang="en-US" sz="1200" dirty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251520" y="843558"/>
          <a:ext cx="36724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2283718"/>
            <a:ext cx="208823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문제점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&amp;</a:t>
            </a:r>
            <a:endParaRPr lang="en-US" altLang="ko-KR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개선방향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79662"/>
            <a:ext cx="208823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04</a:t>
            </a:r>
            <a:endParaRPr lang="ko-KR" altLang="en-US" sz="32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3635896" y="1275606"/>
            <a:ext cx="1872208" cy="1613972"/>
          </a:xfrm>
          <a:prstGeom prst="triangle">
            <a:avLst/>
          </a:prstGeom>
          <a:noFill/>
          <a:ln w="9525">
            <a:solidFill>
              <a:srgbClr val="DBF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4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268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문제점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&amp;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개선방향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843558"/>
            <a:ext cx="424847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문제점</a:t>
            </a:r>
            <a:endParaRPr lang="ko-KR" altLang="en-US" sz="24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7614"/>
            <a:ext cx="3888432" cy="249299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*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안경산업토탈비즈니스센터</a:t>
            </a:r>
            <a:endParaRPr lang="en-US" altLang="ko-KR" sz="12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“178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억원짜리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애물단지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”</a:t>
            </a:r>
          </a:p>
          <a:p>
            <a:pPr>
              <a:buFont typeface="Arial" pitchFamily="34" charset="0"/>
              <a:buChar char="•"/>
            </a:pPr>
            <a:endParaRPr lang="en-US" altLang="ko-KR" sz="12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*3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공단 공장부지의 분할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&gt;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개인소유의사도증가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&gt;</a:t>
            </a: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핵심산업인 지식산업센터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건립등의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사업성이 저하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&gt;</a:t>
            </a: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민간참여저조</a:t>
            </a:r>
            <a:endParaRPr lang="en-US" altLang="ko-KR" sz="12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endParaRPr lang="en-US" altLang="ko-KR" sz="12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pPr algn="ctr"/>
            <a:endParaRPr lang="en-US" altLang="ko-KR" sz="24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pPr algn="ctr"/>
            <a:endParaRPr lang="en-US" altLang="ko-KR" sz="24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pPr algn="ctr"/>
            <a:endParaRPr lang="en-US" altLang="ko-KR" sz="24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2427734"/>
            <a:ext cx="424847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개선방향</a:t>
            </a:r>
            <a:endParaRPr lang="ko-KR" altLang="en-US" sz="24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859782"/>
            <a:ext cx="3888432" cy="101566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*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주변공장 임대료보다 비용 저렴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공동첨단장비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사용가능점을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홍보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지역에 꼭 필요한 업체들이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아이빌에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입주하도록 유치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(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아이빌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: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안경산업토탈비즈니스센터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</a:p>
        </p:txBody>
      </p:sp>
      <p:cxnSp>
        <p:nvCxnSpPr>
          <p:cNvPr id="15" name="꺾인 연결선 14"/>
          <p:cNvCxnSpPr/>
          <p:nvPr/>
        </p:nvCxnSpPr>
        <p:spPr>
          <a:xfrm>
            <a:off x="3347864" y="1131590"/>
            <a:ext cx="2736304" cy="14401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748" y="185167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감사합니</a:t>
            </a:r>
            <a:r>
              <a:rPr lang="ko-KR" altLang="en-US" sz="2800" spc="-150" dirty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다</a:t>
            </a:r>
            <a:endParaRPr lang="ko-KR" altLang="en-US" sz="32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851920" y="2427734"/>
            <a:ext cx="1512168" cy="0"/>
          </a:xfrm>
          <a:prstGeom prst="line">
            <a:avLst/>
          </a:prstGeom>
          <a:ln w="6350">
            <a:solidFill>
              <a:srgbClr val="DBF1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3748" y="24596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Q&amp;A</a:t>
            </a:r>
            <a:endParaRPr lang="ko-KR" altLang="en-US" sz="32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884" y="2283718"/>
            <a:ext cx="208823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출저</a:t>
            </a:r>
            <a:endParaRPr lang="ko-KR" altLang="en-US" sz="20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79662"/>
            <a:ext cx="208823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05</a:t>
            </a:r>
            <a:endParaRPr lang="ko-KR" altLang="en-US" sz="32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3635896" y="1275606"/>
            <a:ext cx="1872208" cy="1613972"/>
          </a:xfrm>
          <a:prstGeom prst="triangle">
            <a:avLst/>
          </a:prstGeom>
          <a:noFill/>
          <a:ln w="9525">
            <a:solidFill>
              <a:srgbClr val="DBF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4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26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출저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843558"/>
            <a:ext cx="424847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관련된 </a:t>
            </a:r>
            <a:r>
              <a:rPr lang="ko-KR" altLang="en-US" sz="24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출저</a:t>
            </a:r>
            <a:r>
              <a:rPr lang="en-US" altLang="ko-KR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&amp; </a:t>
            </a:r>
            <a:r>
              <a:rPr lang="ko-KR" altLang="en-US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논문</a:t>
            </a:r>
            <a:endParaRPr lang="ko-KR" altLang="en-US" sz="24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7614"/>
            <a:ext cx="3888432" cy="29238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*</a:t>
            </a:r>
            <a:r>
              <a:rPr lang="ko-KR" altLang="en-US" sz="16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대구제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3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공단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(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  <a:hlinkClick r:id="rId2"/>
              </a:rPr>
              <a:t>http://www.dg3rd.or.kr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  <a:hlinkClick r:id="rId2"/>
              </a:rPr>
              <a:t>/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)</a:t>
            </a:r>
          </a:p>
          <a:p>
            <a:endParaRPr lang="en-US" altLang="ko-KR" sz="16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*</a:t>
            </a:r>
            <a:r>
              <a:rPr lang="ko-KR" altLang="en-US" sz="16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국토해양부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(</a:t>
            </a:r>
            <a:r>
              <a:rPr lang="en-US" altLang="ko-KR" sz="1600" dirty="0" smtClean="0">
                <a:hlinkClick r:id="rId3"/>
              </a:rPr>
              <a:t>www.molit.go.kr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도심공단 산업입지 특성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대구 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3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공단 사례분석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(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박종화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: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경북대학교 행정학과교수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~)</a:t>
            </a:r>
          </a:p>
          <a:p>
            <a:endParaRPr lang="en-US" altLang="ko-KR" sz="16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r>
              <a:rPr lang="ko-KR" altLang="en-US" sz="16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네이버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백과사전</a:t>
            </a:r>
            <a:endParaRPr lang="en-US" altLang="ko-KR" sz="16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endParaRPr lang="en-US" altLang="ko-KR" sz="16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  <a:p>
            <a:r>
              <a:rPr lang="ko-KR" altLang="en-US" sz="1600" spc="-150" dirty="0" err="1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네이버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 지식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IN</a:t>
            </a:r>
          </a:p>
          <a:p>
            <a:pPr algn="ctr"/>
            <a:endParaRPr lang="en-US" altLang="ko-KR" sz="2400" spc="-150" dirty="0" smtClean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71600" y="411510"/>
            <a:ext cx="0" cy="4320480"/>
          </a:xfrm>
          <a:prstGeom prst="line">
            <a:avLst/>
          </a:prstGeom>
          <a:ln>
            <a:solidFill>
              <a:srgbClr val="DBF1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5696" y="866383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01. 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대구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공단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?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THE정고딕11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714494"/>
            <a:ext cx="295232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02. 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대구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공단 재생사업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? 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THE정고딕11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643188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03. 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경제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문화적 재생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THE정고딕11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3571882"/>
            <a:ext cx="2664296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04 .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문제점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/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THE정고딕110"/>
              </a:rPr>
              <a:t>개선방향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THE정고딕110"/>
            </a:endParaRPr>
          </a:p>
        </p:txBody>
      </p:sp>
      <p:sp>
        <p:nvSpPr>
          <p:cNvPr id="10" name="직각 삼각형 9"/>
          <p:cNvSpPr/>
          <p:nvPr/>
        </p:nvSpPr>
        <p:spPr>
          <a:xfrm rot="13500000">
            <a:off x="863588" y="911124"/>
            <a:ext cx="216024" cy="216024"/>
          </a:xfrm>
          <a:prstGeom prst="rtTriangle">
            <a:avLst/>
          </a:prstGeom>
          <a:solidFill>
            <a:srgbClr val="DBF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79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5.37369E-7 L 1.38778E-17 0.203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0383 L 1.38778E-17 0.40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40025 L 1.38778E-17 0.596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884" y="2283718"/>
            <a:ext cx="208823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</a:t>
            </a:r>
            <a:endParaRPr lang="ko-KR" altLang="en-US" sz="20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779662"/>
            <a:ext cx="208823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01</a:t>
            </a:r>
            <a:endParaRPr lang="ko-KR" altLang="en-US" sz="32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3635896" y="1275606"/>
            <a:ext cx="1872208" cy="1613972"/>
          </a:xfrm>
          <a:prstGeom prst="triangle">
            <a:avLst/>
          </a:prstGeom>
          <a:noFill/>
          <a:ln w="9525">
            <a:solidFill>
              <a:srgbClr val="DBF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4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268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642924"/>
            <a:ext cx="3195806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공단이란</a:t>
            </a:r>
            <a:r>
              <a:rPr lang="en-US" altLang="ko-KR" sz="2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z="20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6429388" y="1071552"/>
            <a:ext cx="409309" cy="360610"/>
          </a:xfrm>
          <a:prstGeom prst="downArrow">
            <a:avLst/>
          </a:prstGeom>
          <a:solidFill>
            <a:srgbClr val="DBF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3438" y="1571618"/>
            <a:ext cx="3888432" cy="272382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ko-KR" altLang="en-US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 중심가에서 북쪽으로 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5㎞ 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거리인 경부고속도로 연변 </a:t>
            </a:r>
            <a:r>
              <a:rPr lang="ko-KR" altLang="en-US" sz="16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노원동에</a:t>
            </a:r>
            <a:r>
              <a:rPr lang="ko-KR" altLang="en-US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자리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</a:p>
          <a:p>
            <a:pPr algn="ctr">
              <a:buFontTx/>
              <a:buChar char="-"/>
            </a:pPr>
            <a:endParaRPr lang="en-US" altLang="ko-KR" sz="16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>
              <a:buFontTx/>
              <a:buChar char="-"/>
            </a:pP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대구광역시 안에 흩어져 있는 경공업 제조업체를 집단화하여 도시 공해 방지를 통한 도시 환경의 개선을 목적으로 조성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총 부지 면적은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109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만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4000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여㎡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-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행정상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공단은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팔달교와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노원네거리 사이만 명기를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하고있는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        것으로 나타나지만 노원네거리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~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침산교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부근까지는 안경공장들이 주류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  <a:endParaRPr lang="ko-KR" altLang="en-US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-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만평네거리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원대오거리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노원네거리를 잇는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삼각지대안는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1~5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인으로 구성된 소규모 기계 가공 공장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(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마찌꼬바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</a:p>
          <a:p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들이 많아서 어떤 기계가공도 다 소화할 수 있는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단일 지역으로서는 </a:t>
            </a:r>
            <a:r>
              <a:rPr lang="ko-KR" altLang="en-US" sz="15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국내 최고로 집적된 기계가공 공업지역이다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  <a:endParaRPr lang="ko-KR" altLang="en-US" sz="12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80456704" descr="EMB00000f3c6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3" y="714362"/>
            <a:ext cx="3819525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26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기획의도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42924"/>
            <a:ext cx="353409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History</a:t>
            </a:r>
            <a:endParaRPr lang="ko-KR" altLang="en-US" sz="24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6357950" y="1142990"/>
            <a:ext cx="409309" cy="357190"/>
          </a:xfrm>
          <a:prstGeom prst="downArrow">
            <a:avLst/>
          </a:prstGeom>
          <a:solidFill>
            <a:srgbClr val="DBF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86314" y="1571618"/>
            <a:ext cx="3888432" cy="236988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2000’s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2007.10.27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노후산단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재정비 우선지원대상단지선정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1990’s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1993.01.01  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사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단공단으로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개칭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1970’s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1974.4.19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사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대구지방공업공단 설립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                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1973.5.19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공업단지협회발족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endParaRPr lang="en-US" altLang="ko-KR" sz="16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1960’s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1968.12.31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공업단지조성공사준공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         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1967.03.03</a:t>
            </a:r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공업단지 조성공사착공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                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1966.08.08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공업단지 시행지정인가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(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건설부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                   </a:t>
            </a:r>
            <a:r>
              <a:rPr lang="en-US" altLang="ko-KR" sz="10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1965.02.02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공업지역 지정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(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건설부고시 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1378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호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)</a:t>
            </a:r>
          </a:p>
          <a:p>
            <a:endParaRPr lang="en-US" altLang="ko-KR" sz="16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pic>
        <p:nvPicPr>
          <p:cNvPr id="12" name="그림 11" descr="s02_4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9" y="642924"/>
            <a:ext cx="3357585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1779662"/>
            <a:ext cx="208823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THE정고딕170" pitchFamily="18" charset="-127"/>
                <a:ea typeface="THE정고딕170" pitchFamily="18" charset="-127"/>
              </a:rPr>
              <a:t>02</a:t>
            </a:r>
            <a:endParaRPr lang="ko-KR" altLang="en-US" sz="3200" dirty="0">
              <a:solidFill>
                <a:schemeClr val="bg1"/>
              </a:solidFill>
              <a:latin typeface="THE정고딕170" pitchFamily="18" charset="-127"/>
              <a:ea typeface="THE정고딕170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3635896" y="1275606"/>
            <a:ext cx="1872208" cy="1613972"/>
          </a:xfrm>
          <a:prstGeom prst="triangle">
            <a:avLst/>
          </a:prstGeom>
          <a:noFill/>
          <a:ln w="9525">
            <a:solidFill>
              <a:srgbClr val="DBF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7884" y="2283718"/>
            <a:ext cx="2088232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</a:t>
            </a:r>
            <a:endParaRPr lang="en-US" altLang="ko-KR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재생사업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2268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공단재생사업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27534"/>
            <a:ext cx="42484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공단재생사업이란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z="1600" b="1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987574"/>
            <a:ext cx="3888432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-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대구시는 북구 </a:t>
            </a:r>
            <a:r>
              <a:rPr lang="ko-KR" altLang="en-US" sz="1200" spc="-150" dirty="0" err="1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노원동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 일대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1,679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천㎡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의 제 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공단을 국가에서 시범사업으로 추진하는 재생사업을 통해 도로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공원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주차장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,</a:t>
            </a:r>
          </a:p>
          <a:p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기반 시설을 확충하는 계획이다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</a:p>
          <a:p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-</a:t>
            </a:r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업종 구조를 고도화</a:t>
            </a:r>
            <a:endParaRPr lang="en-US" altLang="ko-KR" sz="1200" spc="-150" dirty="0" smtClean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  <a:p>
            <a:r>
              <a:rPr lang="ko-KR" altLang="en-US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전진기지로 조성하고 로봇산업과 안경산업   을 집적화하여 대구 경제가 재도약 할 수 있는 발판을 마련</a:t>
            </a:r>
            <a:r>
              <a:rPr lang="en-US" altLang="ko-KR" sz="1200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.</a:t>
            </a:r>
            <a:endParaRPr lang="ko-KR" altLang="en-US" sz="1200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2643758"/>
            <a:ext cx="42484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사업추진이유</a:t>
            </a:r>
            <a:r>
              <a:rPr lang="en-US" altLang="ko-KR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1600" spc="-15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835696" y="3147814"/>
            <a:ext cx="18002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3851920" y="343584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6588224" y="3291830"/>
            <a:ext cx="18002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>
            <a:off x="5940152" y="3507854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979712" y="3363838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1.</a:t>
            </a:r>
            <a:r>
              <a:rPr lang="ko-KR" altLang="en-US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급속한 </a:t>
            </a:r>
            <a:r>
              <a:rPr lang="ko-KR" altLang="en-US" sz="10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도시팽창으로인한</a:t>
            </a:r>
            <a:r>
              <a:rPr lang="ko-KR" altLang="en-US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도심의중심지</a:t>
            </a:r>
            <a:endParaRPr lang="en-US" altLang="ko-KR" sz="1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endParaRPr lang="en-US" altLang="ko-KR" sz="1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2.</a:t>
            </a:r>
            <a:r>
              <a:rPr lang="en-US" altLang="ko-KR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No</a:t>
            </a:r>
            <a:r>
              <a:rPr lang="ko-KR" altLang="en-US" sz="10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개발계획된산업단지</a:t>
            </a:r>
            <a:endParaRPr lang="en-US" altLang="ko-KR" sz="1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무분별관리</a:t>
            </a:r>
            <a:endParaRPr lang="en-US" altLang="ko-KR" sz="1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0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난개발</a:t>
            </a:r>
            <a:endParaRPr lang="ko-KR" altLang="en-US" sz="1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endParaRPr lang="ko-KR" altLang="en-US" sz="1000" dirty="0"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95936" y="357986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기존 도로의 교통량의 포화</a:t>
            </a:r>
            <a:endParaRPr lang="ko-KR" altLang="en-US" sz="1100" b="1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2240" y="343584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입주기업물류비용상승</a:t>
            </a:r>
            <a:endParaRPr lang="en-US" altLang="ko-KR" sz="12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endParaRPr lang="en-US" altLang="ko-KR" sz="12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sz="12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기업의영세화촉진</a:t>
            </a:r>
            <a:endParaRPr lang="en-US" altLang="ko-KR" sz="12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2268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공단재생사업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27534"/>
            <a:ext cx="42484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공단재생사업의 추진실적</a:t>
            </a:r>
            <a:endParaRPr lang="ko-KR" altLang="en-US" sz="1600" b="1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987574"/>
            <a:ext cx="4680520" cy="18928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2009.12 : </a:t>
            </a:r>
            <a:r>
              <a:rPr lang="ko-KR" altLang="en-US" sz="1300" spc="-15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산업입지법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300" spc="-15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일부개정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 법률안 국회통과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2009.12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산업공단 재정비계획 수립용역 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MOU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체결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2010.01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산업공단 재생계획 수립용역 발주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2011.03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산업공단 재생사업 예비타당성 조사대사사업으로 선정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2012.01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제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산업공단 재생사업 예비타당성 조사 통과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1300" spc="-150" dirty="0" err="1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기획재정부</a:t>
            </a: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2012.03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도금업종 집적화 추진을 위한 도금업체 전수조사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  <a:p>
            <a:pPr>
              <a:buFontTx/>
              <a:buChar char="-"/>
            </a:pPr>
            <a:r>
              <a:rPr lang="en-US" altLang="ko-KR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2012.12 : </a:t>
            </a:r>
            <a:r>
              <a:rPr lang="ko-KR" altLang="en-US" sz="1300" spc="-150" dirty="0" smtClean="0">
                <a:solidFill>
                  <a:schemeClr val="bg1"/>
                </a:solidFill>
                <a:latin typeface="HY나무M" pitchFamily="18" charset="-127"/>
                <a:ea typeface="HY나무M" pitchFamily="18" charset="-127"/>
              </a:rPr>
              <a:t>재생사업 지구지정을 위한 소유자 동의서 지구</a:t>
            </a:r>
            <a:endParaRPr lang="en-US" altLang="ko-KR" sz="1300" spc="-150" dirty="0" smtClean="0">
              <a:solidFill>
                <a:schemeClr val="bg1"/>
              </a:solidFill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003798"/>
            <a:ext cx="42484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사업개요</a:t>
            </a:r>
            <a:endParaRPr lang="ko-KR" altLang="en-US" sz="1600" spc="-15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004048" y="336383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004048" y="372387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004048" y="415592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5004048" y="458797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64088" y="3363838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/>
              <a:t> 기간</a:t>
            </a:r>
            <a:r>
              <a:rPr lang="en-US" altLang="ko-KR" sz="1100" dirty="0" smtClean="0"/>
              <a:t> : 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2009~2021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1100" dirty="0" err="1" smtClean="0">
                <a:latin typeface="HY나무M" pitchFamily="18" charset="-127"/>
                <a:ea typeface="HY나무M" pitchFamily="18" charset="-127"/>
              </a:rPr>
              <a:t>계속사업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)</a:t>
            </a:r>
            <a:endParaRPr lang="ko-KR" altLang="en-US" sz="11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364088" y="3723878"/>
            <a:ext cx="33123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/>
              <a:t>위치</a:t>
            </a:r>
            <a:r>
              <a:rPr lang="en-US" altLang="ko-KR" sz="1100" dirty="0" smtClean="0"/>
              <a:t>: 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대구광역시 북구 </a:t>
            </a:r>
            <a:r>
              <a:rPr lang="ko-KR" altLang="en-US" sz="1100" dirty="0" err="1" smtClean="0">
                <a:latin typeface="HY나무M" pitchFamily="18" charset="-127"/>
                <a:ea typeface="HY나무M" pitchFamily="18" charset="-127"/>
              </a:rPr>
              <a:t>노원동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 제 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3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산업공단일대</a:t>
            </a:r>
            <a:endParaRPr lang="ko-KR" altLang="en-US" sz="11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364088" y="4083918"/>
            <a:ext cx="33123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/>
              <a:t>사업내용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: 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기반시설 확충 및 업종 변화로 도시형 복합단지로 재생</a:t>
            </a:r>
            <a:endParaRPr lang="ko-KR" altLang="en-US" sz="1100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364088" y="4515966"/>
            <a:ext cx="331236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/>
              <a:t>사업비</a:t>
            </a:r>
            <a:r>
              <a:rPr lang="en-US" altLang="ko-KR" sz="1100" dirty="0" smtClean="0"/>
              <a:t>: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12,722</a:t>
            </a:r>
            <a:r>
              <a:rPr lang="ko-KR" altLang="en-US" sz="1100" dirty="0" err="1" smtClean="0">
                <a:latin typeface="HY나무M" pitchFamily="18" charset="-127"/>
                <a:ea typeface="HY나무M" pitchFamily="18" charset="-127"/>
              </a:rPr>
              <a:t>억원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국비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:1,476. </a:t>
            </a:r>
            <a:r>
              <a:rPr lang="ko-KR" altLang="en-US" sz="1100" dirty="0" smtClean="0">
                <a:latin typeface="HY나무M" pitchFamily="18" charset="-127"/>
                <a:ea typeface="HY나무M" pitchFamily="18" charset="-127"/>
              </a:rPr>
              <a:t>기타</a:t>
            </a:r>
            <a:r>
              <a:rPr lang="en-US" altLang="ko-KR" sz="1100" dirty="0" smtClean="0">
                <a:latin typeface="HY나무M" pitchFamily="18" charset="-127"/>
                <a:ea typeface="HY나무M" pitchFamily="18" charset="-127"/>
              </a:rPr>
              <a:t>:9,820)</a:t>
            </a:r>
            <a:endParaRPr lang="ko-KR" altLang="en-US" sz="1100" dirty="0"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475656" y="411510"/>
            <a:ext cx="7344816" cy="0"/>
          </a:xfrm>
          <a:prstGeom prst="line">
            <a:avLst/>
          </a:prstGeom>
          <a:ln w="6350">
            <a:solidFill>
              <a:srgbClr val="DBF109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268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제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3</a:t>
            </a:r>
            <a:r>
              <a:rPr lang="ko-KR" altLang="en-US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공단재생사업</a:t>
            </a:r>
            <a:r>
              <a:rPr lang="en-US" altLang="ko-KR" spc="-150" dirty="0" smtClean="0">
                <a:solidFill>
                  <a:schemeClr val="bg1"/>
                </a:solidFill>
                <a:latin typeface="THE정고딕110" pitchFamily="18" charset="-127"/>
                <a:ea typeface="THE정고딕110" pitchFamily="18" charset="-127"/>
              </a:rPr>
              <a:t>?</a:t>
            </a:r>
            <a:endParaRPr lang="ko-KR" altLang="en-US" spc="-150" dirty="0">
              <a:solidFill>
                <a:schemeClr val="bg1"/>
              </a:solidFill>
              <a:latin typeface="THE정고딕110" pitchFamily="18" charset="-127"/>
              <a:ea typeface="THE정고딕110" pitchFamily="18" charset="-127"/>
            </a:endParaRPr>
          </a:p>
        </p:txBody>
      </p:sp>
      <p:graphicFrame>
        <p:nvGraphicFramePr>
          <p:cNvPr id="12" name="차트 11"/>
          <p:cNvGraphicFramePr/>
          <p:nvPr/>
        </p:nvGraphicFramePr>
        <p:xfrm>
          <a:off x="4071934" y="539750"/>
          <a:ext cx="3548066" cy="338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89911672" descr="EMB00001c0c7a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7734"/>
            <a:ext cx="1947863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89961528" descr="EMB00001c0c7a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7814"/>
            <a:ext cx="1759793" cy="865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150" name="Picture 6" descr="http://postfiles1.naver.net/20110408_288/flea3_1302272206986a8wz2_JPEG/DSC02361.JPG?type=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5526"/>
            <a:ext cx="1872208" cy="1404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152" name="Picture 8" descr="충주 탄금대와 탄금공원 관련 이미지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771550"/>
            <a:ext cx="1584176" cy="1060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cxnSp>
        <p:nvCxnSpPr>
          <p:cNvPr id="16" name="꺾인 연결선 15"/>
          <p:cNvCxnSpPr>
            <a:stCxn id="6145" idx="3"/>
          </p:cNvCxnSpPr>
          <p:nvPr/>
        </p:nvCxnSpPr>
        <p:spPr>
          <a:xfrm flipV="1">
            <a:off x="2847455" y="2499742"/>
            <a:ext cx="1436513" cy="39604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6147" idx="3"/>
          </p:cNvCxnSpPr>
          <p:nvPr/>
        </p:nvCxnSpPr>
        <p:spPr>
          <a:xfrm flipV="1">
            <a:off x="3523481" y="2787774"/>
            <a:ext cx="832495" cy="79268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/>
          <p:nvPr/>
        </p:nvCxnSpPr>
        <p:spPr>
          <a:xfrm flipV="1">
            <a:off x="5940152" y="1275606"/>
            <a:ext cx="1224136" cy="57606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6150" idx="3"/>
          </p:cNvCxnSpPr>
          <p:nvPr/>
        </p:nvCxnSpPr>
        <p:spPr>
          <a:xfrm>
            <a:off x="3491880" y="1257604"/>
            <a:ext cx="936104" cy="66607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7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690</Words>
  <Application>Microsoft Office PowerPoint</Application>
  <PresentationFormat>화면 슬라이드 쇼(16:9)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굴림</vt:lpstr>
      <vt:lpstr>Arial</vt:lpstr>
      <vt:lpstr>궁서체</vt:lpstr>
      <vt:lpstr>THE정고딕170</vt:lpstr>
      <vt:lpstr>맑은 고딕</vt:lpstr>
      <vt:lpstr>THE정고딕110</vt:lpstr>
      <vt:lpstr>HY견고딕</vt:lpstr>
      <vt:lpstr>HY목각파임B</vt:lpstr>
      <vt:lpstr>휴먼아미체</vt:lpstr>
      <vt:lpstr>HY나무M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Owner</cp:lastModifiedBy>
  <cp:revision>108</cp:revision>
  <dcterms:created xsi:type="dcterms:W3CDTF">2006-10-05T04:04:58Z</dcterms:created>
  <dcterms:modified xsi:type="dcterms:W3CDTF">2015-05-13T17:28:58Z</dcterms:modified>
</cp:coreProperties>
</file>