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46" r:id="rId2"/>
    <p:sldId id="419" r:id="rId3"/>
    <p:sldId id="421" r:id="rId4"/>
    <p:sldId id="268" r:id="rId5"/>
    <p:sldId id="358" r:id="rId6"/>
    <p:sldId id="359" r:id="rId7"/>
    <p:sldId id="406" r:id="rId8"/>
    <p:sldId id="360" r:id="rId9"/>
    <p:sldId id="371" r:id="rId10"/>
    <p:sldId id="325" r:id="rId11"/>
    <p:sldId id="442" r:id="rId12"/>
    <p:sldId id="373" r:id="rId13"/>
    <p:sldId id="372" r:id="rId14"/>
    <p:sldId id="374" r:id="rId15"/>
    <p:sldId id="375" r:id="rId16"/>
    <p:sldId id="376" r:id="rId17"/>
    <p:sldId id="384" r:id="rId18"/>
    <p:sldId id="425" r:id="rId19"/>
    <p:sldId id="444" r:id="rId20"/>
    <p:sldId id="445" r:id="rId21"/>
    <p:sldId id="449" r:id="rId22"/>
    <p:sldId id="450" r:id="rId23"/>
    <p:sldId id="446" r:id="rId24"/>
    <p:sldId id="447" r:id="rId25"/>
    <p:sldId id="452" r:id="rId26"/>
    <p:sldId id="453" r:id="rId27"/>
    <p:sldId id="426" r:id="rId28"/>
    <p:sldId id="454" r:id="rId29"/>
    <p:sldId id="451" r:id="rId30"/>
    <p:sldId id="383" r:id="rId31"/>
    <p:sldId id="388" r:id="rId32"/>
    <p:sldId id="429" r:id="rId33"/>
    <p:sldId id="392" r:id="rId34"/>
    <p:sldId id="398" r:id="rId35"/>
    <p:sldId id="337" r:id="rId36"/>
    <p:sldId id="393" r:id="rId37"/>
    <p:sldId id="400" r:id="rId38"/>
    <p:sldId id="402" r:id="rId39"/>
    <p:sldId id="401" r:id="rId40"/>
    <p:sldId id="403" r:id="rId41"/>
    <p:sldId id="404" r:id="rId42"/>
    <p:sldId id="415" r:id="rId43"/>
    <p:sldId id="414" r:id="rId44"/>
  </p:sldIdLst>
  <p:sldSz cx="9144000" cy="6858000" type="screen4x3"/>
  <p:notesSz cx="6888163" cy="100203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700000"/>
    <a:srgbClr val="DBD600"/>
    <a:srgbClr val="FABE00"/>
    <a:srgbClr val="FFFF47"/>
    <a:srgbClr val="FFFF71"/>
    <a:srgbClr val="953717"/>
    <a:srgbClr val="604A7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388" autoAdjust="0"/>
    <p:restoredTop sz="94660"/>
  </p:normalViewPr>
  <p:slideViewPr>
    <p:cSldViewPr>
      <p:cViewPr>
        <p:scale>
          <a:sx n="110" d="100"/>
          <a:sy n="110" d="100"/>
        </p:scale>
        <p:origin x="-924" y="18"/>
      </p:cViewPr>
      <p:guideLst>
        <p:guide orient="horz" pos="709"/>
        <p:guide orient="horz" pos="1389"/>
        <p:guide pos="2880"/>
        <p:guide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C65EF4C9-740E-442E-A8E4-0F0FA98A211B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B1DDE528-7A21-42C2-83A1-7ACEFA5EDED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101213-4925-4DC4-9DA2-A5A2EE1D87CA}" type="slidenum">
              <a:rPr lang="ko-KR" altLang="en-US" smtClean="0"/>
              <a:pPr/>
              <a:t>2</a:t>
            </a:fld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A137A-A086-4743-A2E0-B075DEC907DA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FA8E5-5E63-42DC-AD54-E76DCD263F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FE1D9-7514-498C-9C4D-C42C5827D2FB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5CCB5-4002-4EC0-A180-9A9DC2C3E2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0623-9D3F-45B4-AFD1-2BDE880932A9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7FC6E-5B14-4BFF-BEBB-0A5D27893FD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63C0-C8CD-473D-A435-1E4987D579CB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7B40-9C26-4CF7-962A-0A7E321935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8176-A9C0-4785-89B3-AD984BDAD552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7D32-4A02-4F2A-B667-D012F7D07A0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69264-4A10-4AF3-8DA0-C2C15A20B8F3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38FA7-129E-434C-8B87-1D692C959F3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B0956-AF23-419A-9A07-26AD5325207C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926DD-D1E2-4D33-AAFF-3EEF695CB41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9796D-FF31-42A0-80A2-4BBE0C8F9CCC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04B86-0355-4F0A-8543-D3C6EEDC7A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96E0A-5FA2-4299-AB2C-A56AF446ACA3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913-0EF0-4CE7-B4F7-B5C45AD98E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31F0C-11B6-4A44-84F2-A8E21B417512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6A0A-7883-425B-98F9-06070D6D31E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31786-9060-4A34-A63C-E4C6EDCB42C6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AD36C-A5CC-4DBA-8D54-2E4F872EF77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823E449-5435-41CE-BEE3-E5D511300C3F}" type="datetimeFigureOut">
              <a:rPr lang="ko-KR" altLang="en-US"/>
              <a:pPr>
                <a:defRPr/>
              </a:pPr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2F30A9-B999-418C-992B-17D84A001A3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05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054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28860" y="1928801"/>
            <a:ext cx="431695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창조도시와 </a:t>
            </a:r>
            <a:r>
              <a:rPr kumimoji="0" lang="ko-KR" alt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마을만들기</a:t>
            </a:r>
            <a:endParaRPr kumimoji="0" lang="en-US" altLang="ko-KR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  <a:cs typeface="Lucida Sans Unicod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  <a:cs typeface="Lucida Sans Unicode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  <a:cs typeface="Lucida Sans Unicode" pitchFamily="34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8" name="그룹 24"/>
          <p:cNvGrpSpPr>
            <a:grpSpLocks/>
          </p:cNvGrpSpPr>
          <p:nvPr/>
        </p:nvGrpSpPr>
        <p:grpSpPr bwMode="auto">
          <a:xfrm>
            <a:off x="0" y="2557463"/>
            <a:ext cx="9036050" cy="1657350"/>
            <a:chOff x="0" y="2557456"/>
            <a:chExt cx="9036050" cy="1657362"/>
          </a:xfrm>
        </p:grpSpPr>
        <p:pic>
          <p:nvPicPr>
            <p:cNvPr id="2066" name="그림 18" descr="P1312226-f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773368"/>
              <a:ext cx="9036050" cy="144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직사각형 22"/>
            <p:cNvSpPr/>
            <p:nvPr/>
          </p:nvSpPr>
          <p:spPr>
            <a:xfrm>
              <a:off x="0" y="2557456"/>
              <a:ext cx="9036050" cy="64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grpSp>
        <p:nvGrpSpPr>
          <p:cNvPr id="2" name="그룹 40"/>
          <p:cNvGrpSpPr>
            <a:grpSpLocks/>
          </p:cNvGrpSpPr>
          <p:nvPr/>
        </p:nvGrpSpPr>
        <p:grpSpPr bwMode="auto">
          <a:xfrm>
            <a:off x="9032875" y="71438"/>
            <a:ext cx="82550" cy="6794500"/>
            <a:chOff x="8001024" y="90464"/>
            <a:chExt cx="82551" cy="6794500"/>
          </a:xfrm>
        </p:grpSpPr>
        <p:cxnSp>
          <p:nvCxnSpPr>
            <p:cNvPr id="32" name="직선 연결선 31"/>
            <p:cNvCxnSpPr/>
            <p:nvPr/>
          </p:nvCxnSpPr>
          <p:spPr>
            <a:xfrm rot="5400000" flipH="1" flipV="1">
              <a:off x="4630762" y="34861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rot="5400000" flipH="1" flipV="1">
              <a:off x="4664099" y="349406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rot="5400000" flipH="1" flipV="1">
              <a:off x="4711726" y="34607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rot="5400000" flipH="1" flipV="1">
              <a:off x="4697437" y="351311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직각 삼각형 43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61" name="그림 25" descr="Untitled-1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928794" y="4714884"/>
            <a:ext cx="5715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/>
              <a:t>20609684</a:t>
            </a:r>
          </a:p>
          <a:p>
            <a:pPr algn="ctr"/>
            <a:r>
              <a:rPr lang="ko-KR" altLang="en-US" sz="3200" dirty="0" smtClean="0"/>
              <a:t>이인호</a:t>
            </a:r>
            <a:endParaRPr lang="ko-KR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31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31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32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3322" name="TextBox 18"/>
          <p:cNvSpPr txBox="1">
            <a:spLocks noChangeArrowheads="1"/>
          </p:cNvSpPr>
          <p:nvPr/>
        </p:nvSpPr>
        <p:spPr bwMode="auto">
          <a:xfrm>
            <a:off x="876300" y="1042988"/>
            <a:ext cx="7583488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/>
            <a:r>
              <a:rPr lang="en-US" altLang="ko-KR" b="1" dirty="0">
                <a:solidFill>
                  <a:srgbClr val="8200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창조도시의 유형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/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―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무엇에 중점을 두냐에 따라</a:t>
            </a:r>
          </a:p>
          <a:p>
            <a:pPr indent="-457200"/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▪ 창조계급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타겟형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창조적인 환경을 만들고 다양한 영역의 창조산업 종사자들의 교류와 협력을 촉진하는 네트워크와 클러스터 구축함으로써 창조계급을 유인하여 창조산업의 활성화를 도모하는 유형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뉴욕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Chelsea, Meat-Packing)</a:t>
            </a:r>
            <a:endParaRPr lang="ko-KR" altLang="en-US" sz="1600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▪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문화기반형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도시가 가지고 있는 전통 산업과 문화 자원 및 예술을 활용하여 소규모의 업체들을 혁신성과 유연성을 갖추고 있고 상호 생산과 소비의 고리로 </a:t>
            </a:r>
            <a:r>
              <a:rPr lang="ko-KR" altLang="en-US" dirty="0" err="1">
                <a:ea typeface="바탕" pitchFamily="18" charset="-127"/>
                <a:cs typeface="Lucida Sans Unicode" pitchFamily="34" charset="0"/>
              </a:rPr>
              <a:t>선순환하는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 네트워크를 구축하는 데 중점을 둔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유형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600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리용</a:t>
            </a:r>
            <a:r>
              <a:rPr lang="ko-KR" altLang="en-US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 </a:t>
            </a:r>
            <a:r>
              <a:rPr lang="ko-KR" altLang="en-US" sz="1600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가나자와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sz="1600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/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▪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사회통합형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주민과 사회적 약자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dirty="0" err="1">
                <a:ea typeface="바탕" pitchFamily="18" charset="-127"/>
                <a:cs typeface="Lucida Sans Unicode" pitchFamily="34" charset="0"/>
              </a:rPr>
              <a:t>장애우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어르신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빈곤층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이주노동자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노숙자 등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)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의 자발성</a:t>
            </a:r>
            <a:r>
              <a:rPr lang="en-US" altLang="ko-KR" dirty="0"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창의성을 이끌어내어 그들이 자활할 수 있도록 돕는 등 여러 가지 사회 문제를 창조적으로 해결하는 데 중점을 둔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유형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성미산마을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오사카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sz="1600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/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▪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친환경생태형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ea typeface="바탕" pitchFamily="18" charset="-127"/>
                <a:cs typeface="Lucida Sans Unicode" pitchFamily="34" charset="0"/>
              </a:rPr>
              <a:t>공해와 환경 파괴 등의 생태적 문제를 주민들과 함께 창조적으로 해결하고 그 과정에서 사회적 연대감을 고취하는 데 중점을 둔 유형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600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쿠리치바</a:t>
            </a:r>
            <a:r>
              <a:rPr lang="ko-KR" altLang="en-US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 </a:t>
            </a:r>
            <a:r>
              <a:rPr lang="ko-KR" altLang="en-US" sz="1600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프라이부르크</a:t>
            </a:r>
            <a:r>
              <a:rPr lang="en-US" altLang="ko-KR" sz="1600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sz="1600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4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33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34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34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6300" y="1042988"/>
            <a:ext cx="74818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 </a:t>
            </a:r>
            <a:r>
              <a:rPr lang="ko-KR" alt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마을만들기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유형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981075" y="2214563"/>
            <a:ext cx="1643063" cy="3714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ko-KR" altLang="en-US" sz="1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창조계급 </a:t>
            </a:r>
            <a:r>
              <a:rPr lang="ko-KR" altLang="en-US" sz="16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타겟형</a:t>
            </a:r>
            <a:endParaRPr lang="ko-KR" altLang="en-US" sz="1600" b="1" spc="-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문화 </a:t>
            </a: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기반형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사회통합형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친환경 </a:t>
            </a: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생태형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defRPr/>
            </a:pP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2981325" y="2214563"/>
            <a:ext cx="1643063" cy="3714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선도개발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재개발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공공디자인</a:t>
            </a:r>
          </a:p>
          <a:p>
            <a:pPr algn="ctr">
              <a:defRPr/>
            </a:pP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4981575" y="2214563"/>
            <a:ext cx="1643063" cy="3714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ko-KR" altLang="en-US" sz="1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사회적 기업 육성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문화예술 지원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축제 개최</a:t>
            </a:r>
          </a:p>
          <a:p>
            <a:pPr algn="ctr">
              <a:lnSpc>
                <a:spcPct val="20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교육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훈련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학습</a:t>
            </a:r>
          </a:p>
          <a:p>
            <a:pPr algn="ctr">
              <a:defRPr/>
            </a:pP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6981825" y="2214563"/>
            <a:ext cx="1643063" cy="3714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시민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주민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지자체</a:t>
            </a:r>
            <a:r>
              <a: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광역</a:t>
            </a:r>
            <a:r>
              <a: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기초</a:t>
            </a:r>
            <a:r>
              <a:rPr lang="en-US" altLang="ko-KR" sz="1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  <a:endParaRPr lang="ko-KR" altLang="en-US" sz="1600" b="1" spc="-15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중앙 정부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기업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NGO/NPO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커뮤니티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활동가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전문가</a:t>
            </a:r>
          </a:p>
          <a:p>
            <a:pPr algn="ctr">
              <a:defRPr/>
            </a:pPr>
            <a:endParaRPr lang="ko-KR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71550" y="1785938"/>
            <a:ext cx="16716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b="1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창조도시의 유형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62275" y="1785938"/>
            <a:ext cx="16716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2525" y="1785938"/>
            <a:ext cx="16716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S/W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72300" y="1785938"/>
            <a:ext cx="16716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행위 주체</a:t>
            </a:r>
          </a:p>
        </p:txBody>
      </p:sp>
      <p:pic>
        <p:nvPicPr>
          <p:cNvPr id="14356" name="그림 3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36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36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536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5370" name="TextBox 18"/>
          <p:cNvSpPr txBox="1">
            <a:spLocks noChangeArrowheads="1"/>
          </p:cNvSpPr>
          <p:nvPr/>
        </p:nvSpPr>
        <p:spPr bwMode="auto">
          <a:xfrm>
            <a:off x="444500" y="692150"/>
            <a:ext cx="4343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en-US" altLang="ko-KR" b="1">
                <a:solidFill>
                  <a:srgbClr val="8200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창조도시의 유형 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창조계급 타겟형</a:t>
            </a:r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r>
              <a:rPr lang="ko-KR" altLang="en-US" b="1">
                <a:solidFill>
                  <a:srgbClr val="404040"/>
                </a:solidFill>
                <a:latin typeface="돋움" pitchFamily="50" charset="-127"/>
                <a:ea typeface="돋움" pitchFamily="50" charset="-127"/>
                <a:cs typeface="Lucida Sans Unicode" pitchFamily="34" charset="0"/>
              </a:rPr>
              <a:t> ▪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</a:rPr>
              <a:t>뉴욕 </a:t>
            </a:r>
            <a:r>
              <a:rPr lang="en-US" altLang="ko-KR" b="1">
                <a:solidFill>
                  <a:srgbClr val="404040"/>
                </a:solidFill>
                <a:ea typeface="바탕" pitchFamily="18" charset="-127"/>
              </a:rPr>
              <a:t>Chelsea, Meat-Packing</a:t>
            </a:r>
          </a:p>
          <a:p>
            <a:pPr indent="-457200"/>
            <a:r>
              <a:rPr lang="ko-KR" altLang="en-US" sz="1400" b="1">
                <a:solidFill>
                  <a:srgbClr val="404040"/>
                </a:solidFill>
              </a:rPr>
              <a:t>    미트패킹 지역 살리기 모임</a:t>
            </a:r>
            <a:r>
              <a:rPr lang="en-US" altLang="ko-KR" sz="1400" b="1">
                <a:solidFill>
                  <a:srgbClr val="404040"/>
                </a:solidFill>
              </a:rPr>
              <a:t>(Meatpacking District</a:t>
            </a:r>
          </a:p>
          <a:p>
            <a:pPr indent="-457200"/>
            <a:r>
              <a:rPr lang="en-US" altLang="ko-KR" sz="1400" b="1">
                <a:solidFill>
                  <a:srgbClr val="404040"/>
                </a:solidFill>
              </a:rPr>
              <a:t>    Initiative, M</a:t>
            </a:r>
            <a:r>
              <a:rPr lang="ko-KR" altLang="en-US" sz="1400" b="1">
                <a:solidFill>
                  <a:srgbClr val="404040"/>
                </a:solidFill>
              </a:rPr>
              <a:t>야</a:t>
            </a:r>
            <a:r>
              <a:rPr lang="en-US" altLang="ko-KR" sz="1400" b="1">
                <a:solidFill>
                  <a:srgbClr val="404040"/>
                </a:solidFill>
              </a:rPr>
              <a:t>) / </a:t>
            </a:r>
            <a:r>
              <a:rPr lang="ko-KR" altLang="en-US" sz="1400" b="1">
                <a:solidFill>
                  <a:srgbClr val="404040"/>
                </a:solidFill>
              </a:rPr>
              <a:t>건축디자이너 </a:t>
            </a:r>
            <a:r>
              <a:rPr lang="en-US" altLang="ko-KR" sz="1400" b="1">
                <a:solidFill>
                  <a:srgbClr val="404040"/>
                </a:solidFill>
              </a:rPr>
              <a:t>:</a:t>
            </a:r>
            <a:r>
              <a:rPr lang="ko-KR" altLang="en-US" sz="1400" b="1">
                <a:solidFill>
                  <a:srgbClr val="404040"/>
                </a:solidFill>
              </a:rPr>
              <a:t> 제프 반더버그</a:t>
            </a: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2" name="Picture 4" descr="C:\Documents and Settings\User\바탕 화면\창조도시\2-1_0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770313"/>
            <a:ext cx="40798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3" descr="\\사쿠라2\창조도시_사진\chelsea market\1_1279960696_chelsea-mark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8713" y="1443038"/>
            <a:ext cx="4078287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7" descr="\\사쿠라2\창조도시_사진\chelsea market\Chelsea_Market_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" y="2708275"/>
            <a:ext cx="4949825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38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39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39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188" y="762000"/>
            <a:ext cx="4897437" cy="115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창조도시의 유형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문화기반형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▪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리용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UNESCO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창의도시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미디어아트 부문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빛 </a:t>
            </a:r>
            <a:r>
              <a:rPr lang="ko-KR" alt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페스티발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 전체 야간경관 조명 설치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6" name="Picture 5" descr="C:\Documents and Settings\User\My Documents\My Pictures\사진\Ly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040188"/>
            <a:ext cx="33766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" descr="E:\리용 빛 축제\Fontaine_Bartholdi_Pl_Terreaux4_2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490663"/>
            <a:ext cx="33655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1" descr="C:\Documents and Settings\User\바탕 화면\창조도시\Ly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5400"/>
            <a:ext cx="562292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그림 25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741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741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741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188" y="765175"/>
            <a:ext cx="7481887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창조도시의 유형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사회통합형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▪ </a:t>
            </a:r>
            <a:r>
              <a:rPr lang="ko-KR" altLang="en-US" b="1" dirty="0">
                <a:latin typeface="바탕"/>
                <a:ea typeface="굴림" pitchFamily="50" charset="-127"/>
              </a:rPr>
              <a:t>서울 </a:t>
            </a:r>
            <a:r>
              <a:rPr lang="ko-KR" altLang="en-US" b="1" dirty="0" err="1">
                <a:latin typeface="바탕"/>
                <a:ea typeface="굴림" pitchFamily="50" charset="-127"/>
              </a:rPr>
              <a:t>성미산</a:t>
            </a:r>
            <a:r>
              <a:rPr lang="ko-KR" altLang="en-US" b="1" dirty="0">
                <a:latin typeface="바탕"/>
                <a:ea typeface="굴림" pitchFamily="50" charset="-127"/>
              </a:rPr>
              <a:t> 마을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바탕"/>
            </a:endParaRPr>
          </a:p>
          <a:p>
            <a:pPr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바탕"/>
            </a:endParaRPr>
          </a:p>
          <a:p>
            <a:pPr marL="1676400" indent="-213360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0" name="Picture 1" descr="C:\Documents and Settings\User\My Documents\My Pictures\사진\imagesCAWKEZ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563" y="2017713"/>
            <a:ext cx="27352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3" descr="C:\Documents and Settings\User\My Documents\My Pictures\사진\imagesCA4XTK0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3789363"/>
            <a:ext cx="41116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4" descr="C:\Documents and Settings\User\My Documents\My Pictures\사진\imagesCA6ODJP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89363"/>
            <a:ext cx="40322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5" descr="C:\Documents and Settings\User\My Documents\My Pictures\사진\imagesCAE79D1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027238"/>
            <a:ext cx="25908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6" descr="C:\Documents and Settings\User\My Documents\My Pictures\사진\imagesCAKPAX3I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022350"/>
            <a:ext cx="317817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그림 26" descr="Untitled-1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843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843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844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188" y="765175"/>
            <a:ext cx="511333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창조도시의 유형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친환경생태형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쿠리치바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바탕"/>
            </a:endParaRPr>
          </a:p>
          <a:p>
            <a:pPr marL="1676400" indent="-213360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4" name="Picture 1" descr="C:\Documents and Settings\User\My Documents\My Pictures\사진\080201_m3_view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4263"/>
            <a:ext cx="60118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2" descr="C:\Documents and Settings\User\My Documents\My Pictures\사진\5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747963"/>
            <a:ext cx="293687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3" descr="C:\Documents and Settings\User\My Documents\My Pictures\사진\images-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71575"/>
            <a:ext cx="29384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4" descr="C:\Documents and Settings\User\My Documents\My Pictures\사진\untitled44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4656138"/>
            <a:ext cx="29368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그림 25" descr="Untitled-1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945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946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946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6300" y="1042988"/>
            <a:ext cx="7481888" cy="534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</a:t>
            </a:r>
          </a:p>
          <a:p>
            <a:pPr algn="just">
              <a:spcAft>
                <a:spcPts val="600"/>
              </a:spcAft>
              <a:defRPr/>
            </a:pP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1428750" indent="-1885950" algn="just">
              <a:spcAft>
                <a:spcPts val="12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개발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문화인프라이인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랜드마크를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새로 짓는 것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이를 위해서는 도시 내부에 유무형의 역량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문화콘텐츠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자본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법규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제도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시민네트워크 등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이 있어야 성공 가능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아부다비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사디아트섬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1428750" indent="-1885950" algn="just">
              <a:spcAft>
                <a:spcPts val="12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재개발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어메니티를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늘리고 집적화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클러스터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를 심화시키기 위해 기존의 시설들을 허물고 새로 재건축하거나 개발하는 것으로 기존의 공간이 지니고 있는 역사적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문화적 가치에 대한 평가가 선행되어야 함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빌바오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파리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13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구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1428750" indent="-1885950" algn="just">
              <a:spcAft>
                <a:spcPts val="12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재생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기존 공간과 시설을 개축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‧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보수하고 새롭게 디자인하여 새로운 용도로 활용하는 것으로서 이를 통해 기존 공간과 시설에 새로운 활력을 부여함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파리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레알지구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프로므나드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플랑테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뉴욕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하이라인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파크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서울 문래 예술공장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등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1428750" indent="-1885950" algn="just">
              <a:spcAft>
                <a:spcPts val="12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공공디자인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공공의 건축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가로시설물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환경조형물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옥외광고물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조명 등에 대한 디자인은 물론 민간의 건축물에 대한 관리를 통해 도시 수준에서의 주간 및 야간 경관의 관점에서 조화를 이룰 수 있도록 것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서울 디자인 도시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8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048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048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048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213" y="836613"/>
            <a:ext cx="74818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개발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아부다비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사디야트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섬 문화지구</a:t>
            </a:r>
          </a:p>
          <a:p>
            <a:pPr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부산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센텀시티의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영상클러스터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영화의 전당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2" name="Picture 2" descr="C:\Documents and Settings\User\바탕 화면\창조도시\2-1_0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2420938"/>
            <a:ext cx="596741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3" descr="C:\Documents and Settings\User\바탕 화면\창조도시\영상센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62325"/>
            <a:ext cx="305911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그림 25" descr="Untitled-1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50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51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151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213" y="836613"/>
            <a:ext cx="74818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개발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아부다비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사디야트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섬 문화지구</a:t>
            </a:r>
          </a:p>
          <a:p>
            <a:pPr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부산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센텀시티의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영상클러스터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영화의 전당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6" name="Picture 2" descr="C:\Documents and Settings\User\바탕 화면\창조도시\2-1_0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5825"/>
            <a:ext cx="5867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3" descr="C:\Documents and Settings\User\바탕 화면\창조도시\2-1_0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789363"/>
            <a:ext cx="331787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3" descr="C:\Documents and Settings\User\바탕 화면\창조도시\2-1_00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106613"/>
            <a:ext cx="267335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Box 26"/>
          <p:cNvSpPr txBox="1">
            <a:spLocks noChangeArrowheads="1"/>
          </p:cNvSpPr>
          <p:nvPr/>
        </p:nvSpPr>
        <p:spPr bwMode="auto">
          <a:xfrm>
            <a:off x="4792663" y="3379788"/>
            <a:ext cx="158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ko-KR" altLang="en-US" sz="1000" dirty="0" err="1"/>
              <a:t>빌바오</a:t>
            </a:r>
            <a:r>
              <a:rPr lang="ko-KR" altLang="en-US" sz="1000" dirty="0"/>
              <a:t> 구겐하임미술관은 재개발의 범주에 속함</a:t>
            </a:r>
          </a:p>
        </p:txBody>
      </p:sp>
      <p:pic>
        <p:nvPicPr>
          <p:cNvPr id="21520" name="그림 27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253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253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253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213" y="836613"/>
            <a:ext cx="6143625" cy="140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재개발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파리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레알지구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국제공모전 당선작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indent="-457200" algn="just">
              <a:defRPr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설계자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다비드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망젱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전체 면적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4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만 제곱미터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0" name="Picture 2" descr="C:\Documents and Settings\User\바탕 화면\창조도시\2-1_00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1475" y="4076700"/>
            <a:ext cx="35750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4" descr="C:\Documents and Settings\User\바탕 화면\창조도시\2-1_00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1613"/>
            <a:ext cx="5364163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7" descr="C:\Documents and Settings\User\바탕 화면\창조도시\2-1_001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4650" y="1773238"/>
            <a:ext cx="35687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그림 25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5572125" y="214313"/>
            <a:ext cx="3071813" cy="571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latin typeface="굴림" pitchFamily="50" charset="-127"/>
                <a:ea typeface="굴림" pitchFamily="50" charset="-127"/>
              </a:rPr>
              <a:t>CONTENTS</a:t>
            </a:r>
          </a:p>
        </p:txBody>
      </p:sp>
      <p:grpSp>
        <p:nvGrpSpPr>
          <p:cNvPr id="308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395413" y="2109788"/>
            <a:ext cx="6248400" cy="32008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endParaRPr kumimoji="0"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한컴돋움" pitchFamily="18" charset="2"/>
              <a:ea typeface="바탕"/>
            </a:endParaRPr>
          </a:p>
          <a:p>
            <a:pPr>
              <a:defRPr/>
            </a:pPr>
            <a:endParaRPr kumimoji="0"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한컴돋움" pitchFamily="18" charset="2"/>
              <a:ea typeface="바탕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Arial" pitchFamily="34" charset="0"/>
              </a:rPr>
              <a:t>무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엇이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왜 창조도시인가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창조도시의 유형과 기법을 통해서 본 사례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마을만들기란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무엇인가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 / </a:t>
            </a:r>
            <a:r>
              <a:rPr lang="ko-KR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마을만들기</a:t>
            </a: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사례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부산의 과제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endParaRPr kumimoji="0"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한컴돋움" pitchFamily="18" charset="2"/>
              <a:ea typeface="바탕" pitchFamily="18" charset="-127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0" y="2967038"/>
            <a:ext cx="1357313" cy="214312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0" y="3514725"/>
            <a:ext cx="1357313" cy="214313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0" y="4048125"/>
            <a:ext cx="1357313" cy="214313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0" y="4600575"/>
            <a:ext cx="1357313" cy="214313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090" name="그림 27" descr="Untitled-1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355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355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356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3" name="Picture 3" descr="C:\Documents and Settings\User\바탕 화면\창조도시\2-1_0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138" y="3871913"/>
            <a:ext cx="4498975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5" descr="C:\Documents and Settings\User\바탕 화면\창조도시\2-1_001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71913"/>
            <a:ext cx="4497388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6" descr="C:\Documents and Settings\User\바탕 화면\창조도시\2-1_001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1975" y="1628775"/>
            <a:ext cx="33845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2" descr="C:\Documents and Settings\User\바탕 화면\창조도시\2-1_00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2975" y="1631950"/>
            <a:ext cx="33845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60400" y="828675"/>
            <a:ext cx="6143625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재개발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파리 </a:t>
            </a: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레알지구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국제공모전 당선작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</p:txBody>
      </p:sp>
      <p:pic>
        <p:nvPicPr>
          <p:cNvPr id="23568" name="그림 26" descr="Untitled-1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457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458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458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7" name="Picture 2" descr="C:\Documents and Settings\User\바탕 화면\창조도시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815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3" descr="C:\Documents and Settings\User\바탕 화면\창조도시\21_0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3573463"/>
            <a:ext cx="44815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4" descr="C:\Documents and Settings\User\바탕 화면\창조도시\21_0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150" y="1341438"/>
            <a:ext cx="284321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11188" y="836613"/>
            <a:ext cx="57610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재개발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파리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13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구 재개발 지역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170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만 제곱킬로미터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(51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만평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indent="-457200" algn="just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독앙센느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(Docks en Seine)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패션박물관 및 디자인센터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현재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시공중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  <a:p>
            <a:pPr indent="-457200" algn="just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설계자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Jakob+MacFarlane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(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제이콥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+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맥팔레인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 </a:t>
            </a:r>
          </a:p>
          <a:p>
            <a:pPr indent="-457200" algn="just">
              <a:defRPr/>
            </a:pP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pic>
        <p:nvPicPr>
          <p:cNvPr id="24591" name="그림 25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560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560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560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1" name="Picture 2" descr="C:\Documents and Settings\User\바탕 화면\창조도시\21_0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1988" y="2781300"/>
            <a:ext cx="3275012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6" descr="C:\Documents and Settings\User\바탕 화면\창조도시\21_0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16113"/>
            <a:ext cx="2773363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7" descr="C:\Documents and Settings\User\바탕 화면\창조도시\21_0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7338" y="1916113"/>
            <a:ext cx="2981325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11188" y="765175"/>
            <a:ext cx="5761037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재개발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파리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13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구 재개발 지역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패션박물관 및 디자인센터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pic>
        <p:nvPicPr>
          <p:cNvPr id="25615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662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663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663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5" name="Picture 2" descr="C:\Documents and Settings\User\바탕 화면\창조도시\2-1_00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816225"/>
            <a:ext cx="3024187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5" descr="C:\Documents and Settings\User\바탕 화면\창조도시\2-1_00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597535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2" descr="C:\Documents and Settings\User\바탕 화면\창조도시\2-1_000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1388" y="4867275"/>
            <a:ext cx="3024187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3" descr="C:\Documents and Settings\User\바탕 화면\창조도시\2-1_000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1108075"/>
            <a:ext cx="302418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11188" y="828675"/>
            <a:ext cx="6143625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마르세이유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라프리쉬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라벨드매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 algn="just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설계자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장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누벨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면적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12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헥타르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담배제조공장의 예술공장으로의 변신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6640" name="그림 26" descr="Untitled-1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765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765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765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9" name="Picture 2" descr="C:\Documents and Settings\User\바탕 화면\창조도시\2-1_00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801813"/>
            <a:ext cx="349091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3" descr="C:\Documents and Settings\User\바탕 화면\창조도시\2-1_00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2349500"/>
            <a:ext cx="54356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4" descr="C:\Documents and Settings\User\바탕 화면\창조도시\2-1_000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5450" y="4221163"/>
            <a:ext cx="34909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11188" y="828675"/>
            <a:ext cx="61436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마르세이유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라프리쉬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라벨드매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7663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867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867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868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3" name="Picture 2" descr="C:\Documents and Settings\User\바탕 화면\창조도시\2-1_0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210050"/>
            <a:ext cx="37449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3" descr="C:\Documents and Settings\User\바탕 화면\창조도시\2-1_0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7388" y="4302125"/>
            <a:ext cx="197961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4" descr="C:\Documents and Settings\User\바탕 화면\창조도시\2-1_0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563" y="4221163"/>
            <a:ext cx="203041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4" descr="C:\Documents and Settings\User\바탕 화면\창조도시\첼시 하이라인파크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1479550"/>
            <a:ext cx="48529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5" descr="C:\Documents and Settings\User\바탕 화면\창조도시\첼시 하이라인파크1_000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484313"/>
            <a:ext cx="3738563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11188" y="765175"/>
            <a:ext cx="64817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6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   ▪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하이라인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파크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하이라인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친구들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(Friends of the High line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총 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21 km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길이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689" name="그림 26" descr="Untitled-1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969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970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2970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1188" y="765175"/>
            <a:ext cx="6337300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6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프로므나드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플랑테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4.5 km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9708" name="Picture 7" descr="C:\Documents and Settings\User\바탕 화면\창조도시\플랑테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536700"/>
            <a:ext cx="381635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8" descr="C:\Documents and Settings\User\바탕 화면\창조도시\플랑테1_0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346575"/>
            <a:ext cx="38163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9" descr="C:\Documents and Settings\User\바탕 화면\창조도시\플랑테1_0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2063" y="1538288"/>
            <a:ext cx="3597275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12" descr="C:\Documents and Settings\User\바탕 화면\창조도시\플랑테1_0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356100"/>
            <a:ext cx="360045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그림 25" descr="Untitled-1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2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2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2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188" y="765175"/>
            <a:ext cx="7273925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6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문래 예술 공장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문래동 철공소 밀집 지대의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레지던스형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복합 예술공간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0732" name="Picture 1" descr="C:\Documents and Settings\User\My Documents\My Pictures\사진\501108190844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9838" y="1709738"/>
            <a:ext cx="26876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2" descr="C:\Documents and Settings\User\My Documents\My Pictures\사진\a0013872_476aa4dba0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357346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3" descr="C:\Documents and Settings\User\My Documents\My Pictures\사진\image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6325" y="1716088"/>
            <a:ext cx="269875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4" descr="C:\Documents and Settings\User\My Documents\My Pictures\사진\images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1709738"/>
            <a:ext cx="2687637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2" descr="C:\Documents and Settings\User\My Documents\My Pictures\사진\IMG_10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3568700"/>
            <a:ext cx="466248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그림 26" descr="Untitled-1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174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175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175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5" name="Picture 2" descr="C:\Documents and Settings\User\바탕 화면\창조도시\2-1_0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2538"/>
            <a:ext cx="51847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4" descr="C:\Documents and Settings\User\바탕 화면\창조도시\2-1_0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843088"/>
            <a:ext cx="37544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5" descr="C:\Documents and Settings\User\바탕 화면\창조도시\2-1_00034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4625" y="4059238"/>
            <a:ext cx="3754438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11188" y="977900"/>
            <a:ext cx="6337300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 algn="just">
              <a:spcAft>
                <a:spcPts val="6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재생</a:t>
            </a:r>
          </a:p>
          <a:p>
            <a:pPr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논산 상상마당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폐교가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체류형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문화복합공간으로 변신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1759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277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277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277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188" y="981075"/>
            <a:ext cx="7481887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H/W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공공 디자인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파리의 벨로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리브르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영국의 게릴라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가드닝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리처드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레이놀즈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그래피티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뱅크시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0" name="Picture 2" descr="C:\Documents and Settings\User\바탕 화면\창조도시\2-1_0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1389063"/>
            <a:ext cx="391001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3" descr="C:\Documents and Settings\User\바탕 화면\창조도시\2-1_0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2565400"/>
            <a:ext cx="3455987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4" descr="C:\Documents and Settings\User\바탕 화면\창조도시\2-1_0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450" y="3933825"/>
            <a:ext cx="39020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그림 25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09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0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>
            <a:off x="5572125" y="214313"/>
            <a:ext cx="3071813" cy="571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latin typeface="굴림" pitchFamily="50" charset="-127"/>
                <a:ea typeface="굴림" pitchFamily="50" charset="-127"/>
              </a:rPr>
              <a:t>PROLOGUE</a:t>
            </a:r>
          </a:p>
        </p:txBody>
      </p:sp>
      <p:grpSp>
        <p:nvGrpSpPr>
          <p:cNvPr id="410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22" name="직선 연결선 21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사각형 설명선 26"/>
          <p:cNvSpPr/>
          <p:nvPr/>
        </p:nvSpPr>
        <p:spPr>
          <a:xfrm>
            <a:off x="2214563" y="2357438"/>
            <a:ext cx="1857375" cy="642937"/>
          </a:xfrm>
          <a:prstGeom prst="wedgeRoundRectCallout">
            <a:avLst>
              <a:gd name="adj1" fmla="val -68928"/>
              <a:gd name="adj2" fmla="val -308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왜 도시공간을 재생해야 하지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9" name="모서리가 둥근 사각형 설명선 28"/>
          <p:cNvSpPr/>
          <p:nvPr/>
        </p:nvSpPr>
        <p:spPr>
          <a:xfrm>
            <a:off x="2071688" y="4143375"/>
            <a:ext cx="1928812" cy="642938"/>
          </a:xfrm>
          <a:prstGeom prst="wedgeRoundRectCallout">
            <a:avLst>
              <a:gd name="adj1" fmla="val -68928"/>
              <a:gd name="adj2" fmla="val -5416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만들어진 새로운 가치는 누구에게로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1" name="모서리가 둥근 사각형 설명선 30"/>
          <p:cNvSpPr/>
          <p:nvPr/>
        </p:nvSpPr>
        <p:spPr>
          <a:xfrm>
            <a:off x="4786314" y="1000108"/>
            <a:ext cx="3429024" cy="1000132"/>
          </a:xfrm>
          <a:prstGeom prst="wedgeRoundRectCallout">
            <a:avLst>
              <a:gd name="adj1" fmla="val 38254"/>
              <a:gd name="adj2" fmla="val 63929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도시가 지닌 내재적 가치를 도시민 스스로 재창조하고 그 가치를 사회 모두가 다시 공유할 수 있도록 도시의 전통과 장소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정체성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그리고 삶의 다양성을 </a:t>
            </a:r>
            <a:r>
              <a:rPr lang="ko-KR" alt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재창립한다고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할 수 있겠네요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2" name="모서리가 둥근 사각형 설명선 31"/>
          <p:cNvSpPr/>
          <p:nvPr/>
        </p:nvSpPr>
        <p:spPr>
          <a:xfrm>
            <a:off x="2428875" y="1500188"/>
            <a:ext cx="2000250" cy="571500"/>
          </a:xfrm>
          <a:prstGeom prst="wedgeRoundRectCallout">
            <a:avLst>
              <a:gd name="adj1" fmla="val -77499"/>
              <a:gd name="adj2" fmla="val 158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사업에서 무엇을 창조한다는 거지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111" name="그림 35" descr="images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161448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모서리가 둥근 사각형 설명선 40"/>
          <p:cNvSpPr/>
          <p:nvPr/>
        </p:nvSpPr>
        <p:spPr>
          <a:xfrm>
            <a:off x="2143125" y="3348038"/>
            <a:ext cx="1785938" cy="500062"/>
          </a:xfrm>
          <a:prstGeom prst="wedgeRoundRectCallout">
            <a:avLst>
              <a:gd name="adj1" fmla="val -68451"/>
              <a:gd name="adj2" fmla="val -508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누가 해야 돼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4" name="모서리가 둥근 사각형 설명선 43"/>
          <p:cNvSpPr/>
          <p:nvPr/>
        </p:nvSpPr>
        <p:spPr>
          <a:xfrm>
            <a:off x="2286000" y="5072063"/>
            <a:ext cx="2000250" cy="571500"/>
          </a:xfrm>
          <a:prstGeom prst="wedgeRoundRectCallout">
            <a:avLst>
              <a:gd name="adj1" fmla="val -71309"/>
              <a:gd name="adj2" fmla="val -658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주민 참여가 왜 중요하지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6" name="모서리가 둥근 사각형 설명선 45"/>
          <p:cNvSpPr/>
          <p:nvPr/>
        </p:nvSpPr>
        <p:spPr>
          <a:xfrm>
            <a:off x="857250" y="5929313"/>
            <a:ext cx="2000250" cy="571500"/>
          </a:xfrm>
          <a:prstGeom prst="wedgeRoundRectCallout">
            <a:avLst>
              <a:gd name="adj1" fmla="val -30357"/>
              <a:gd name="adj2" fmla="val -9249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시간이 많이 걸릴 텐데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7" name="모서리가 둥근 사각형 설명선 46"/>
          <p:cNvSpPr/>
          <p:nvPr/>
        </p:nvSpPr>
        <p:spPr>
          <a:xfrm>
            <a:off x="4572000" y="2214554"/>
            <a:ext cx="3929090" cy="714380"/>
          </a:xfrm>
          <a:prstGeom prst="wedgeRoundRectCallout">
            <a:avLst>
              <a:gd name="adj1" fmla="val 31773"/>
              <a:gd name="adj2" fmla="val 71500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낡고 오래된 것을 불도저로 밀어버리고 크고 새로운 것만을 짓는 방식은 그곳에 </a:t>
            </a:r>
            <a:r>
              <a:rPr lang="ko-KR" alt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쌓아올린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다양한 사람들의 삶의 모습과 역동성을 없애버리는 것과 같기 때문이지요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sp>
        <p:nvSpPr>
          <p:cNvPr id="48" name="모서리가 둥근 사각형 설명선 47"/>
          <p:cNvSpPr/>
          <p:nvPr/>
        </p:nvSpPr>
        <p:spPr>
          <a:xfrm>
            <a:off x="4714876" y="3071810"/>
            <a:ext cx="2643206" cy="676280"/>
          </a:xfrm>
          <a:prstGeom prst="wedgeRoundRectCallout">
            <a:avLst>
              <a:gd name="adj1" fmla="val 39643"/>
              <a:gd name="adj2" fmla="val 74167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관련된 당사자들이 모두 참여해야겠지만 무엇보다도 그 동안 소외된 주민들이 적극적으로 참여해야 합니다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모서리가 둥근 사각형 설명선 52"/>
          <p:cNvSpPr/>
          <p:nvPr/>
        </p:nvSpPr>
        <p:spPr>
          <a:xfrm>
            <a:off x="4572000" y="3962404"/>
            <a:ext cx="2143140" cy="642942"/>
          </a:xfrm>
          <a:prstGeom prst="wedgeRoundRectCallout">
            <a:avLst>
              <a:gd name="adj1" fmla="val 59802"/>
              <a:gd name="adj2" fmla="val 26019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외부인보다 주민들에게 가치가 돌아가는 것이 우선이 되어야겠죠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7" name="모서리가 둥근 사각형 설명선 56"/>
          <p:cNvSpPr/>
          <p:nvPr/>
        </p:nvSpPr>
        <p:spPr>
          <a:xfrm>
            <a:off x="4857752" y="4786322"/>
            <a:ext cx="2214578" cy="857256"/>
          </a:xfrm>
          <a:prstGeom prst="wedgeRoundRectCallout">
            <a:avLst>
              <a:gd name="adj1" fmla="val 57262"/>
              <a:gd name="adj2" fmla="val 2500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주민들이 참여해야 주민들에게 맞는 새로운 가치를 만들어낼 수 있고 그 과정에서 주민들의 역량이 커지죠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b="1" dirty="0"/>
          </a:p>
        </p:txBody>
      </p:sp>
      <p:sp>
        <p:nvSpPr>
          <p:cNvPr id="58" name="모서리가 둥근 사각형 설명선 57"/>
          <p:cNvSpPr/>
          <p:nvPr/>
        </p:nvSpPr>
        <p:spPr>
          <a:xfrm>
            <a:off x="5286380" y="5786454"/>
            <a:ext cx="3000396" cy="857256"/>
          </a:xfrm>
          <a:prstGeom prst="wedgeRoundRectCallout">
            <a:avLst>
              <a:gd name="adj1" fmla="val 33928"/>
              <a:gd name="adj2" fmla="val -79166"/>
              <a:gd name="adj3" fmla="val 16667"/>
            </a:avLst>
          </a:prstGeom>
          <a:solidFill>
            <a:srgbClr val="DBD600"/>
          </a:solidFill>
          <a:ln>
            <a:solidFill>
              <a:srgbClr val="FABE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관련 당사자들이 모두 참여하여 협의를 통해 일을 추진하는 것이 시간이 많이 걸리더라도 서로 공유할 수 있는 더 큰 사회적 가치를 만들어낼 수 있죠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</a:p>
        </p:txBody>
      </p:sp>
      <p:pic>
        <p:nvPicPr>
          <p:cNvPr id="4120" name="그림 59" descr="ugc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75" y="392906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1" name="그림 44" descr="Untitled-1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379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379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380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6300" y="1042988"/>
            <a:ext cx="7481888" cy="4970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S/W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</a:t>
            </a:r>
          </a:p>
          <a:p>
            <a:pPr algn="just">
              <a:spcAft>
                <a:spcPts val="600"/>
              </a:spcAft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돋움"/>
              <a:cs typeface="Lucida Sans Unicode" pitchFamily="34" charset="0"/>
            </a:endParaRPr>
          </a:p>
          <a:p>
            <a:pPr marL="2466975" indent="-245745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자원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매핑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도시나 공동체가 보유하고 있는 문화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‧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자원이나 인재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산업 등을 파악하기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2466975" indent="-245745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▪ 창조 자원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네트워킹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자원 네트워킹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파악된 문화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‧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창조자원이나 인재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산업 등의 관계망 구축하기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공간과 결합될 때 집적화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(cluster)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로 나타남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2466975" indent="-245745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▪ 창조 자원 개발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도시나 공동체가 보유한 기존의 문화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‧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자원을 바탕으로 새로운 문화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‧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자원을 개발하기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(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축제 개최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문화예술 지원 및 활성화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)</a:t>
            </a:r>
          </a:p>
          <a:p>
            <a:pPr marL="2486025" indent="-2943225">
              <a:spcAft>
                <a:spcPts val="12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▪ 사회적 기업 육성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취약계층이나 주민에게 사회 서비스 또는 일자리를 제공하여 지역주민의 삶의 질을 높이는 등의 사회적 목적 추구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  <a:p>
            <a:pPr marL="2466975" indent="-2457450" algn="just">
              <a:spcAft>
                <a:spcPts val="12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돋움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교육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/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훈련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/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학습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창조 도시는 시민 모두가 끊임 없이 학습하는 도시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바탕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4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481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482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482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213" y="836613"/>
            <a:ext cx="7481887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S/W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창조자원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매핑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도시나 공동체가 보유하고 있는 문화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‧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 자원이나 인재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산업 등을 파악하기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8" name="그림 20" descr="MappingExample_Toronto-noncity-map-2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75" y="2133600"/>
            <a:ext cx="51308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867400" y="6092825"/>
            <a:ext cx="23574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사례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: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캐나다 </a:t>
            </a:r>
            <a:r>
              <a:rPr lang="ko-KR" alt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바탕"/>
                <a:ea typeface="굴림" pitchFamily="50" charset="-127"/>
              </a:rPr>
              <a:t>터론토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바탕"/>
              <a:ea typeface="굴림" pitchFamily="50" charset="-127"/>
            </a:endParaRPr>
          </a:p>
        </p:txBody>
      </p:sp>
      <p:pic>
        <p:nvPicPr>
          <p:cNvPr id="34830" name="Picture 1" descr="C:\Documents and Settings\User\My Documents\My Pictures\사진\images5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1916113"/>
            <a:ext cx="34940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2" descr="C:\Documents and Settings\User\My Documents\My Pictures\사진\13489266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43388"/>
            <a:ext cx="3887788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그림 25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584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584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584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4213" y="836613"/>
            <a:ext cx="7481887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82000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만들기 기법 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S/W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적 방법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사회적 기업 육성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indent="-457200"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80975" indent="-180975">
              <a:spcAft>
                <a:spcPts val="1200"/>
              </a:spcAft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▪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취약계층이나 주민에게 사회 서비스 또는 일자리를 제공하여 지역주민의 삶의 질을 높이는 등의 사회적 목적 추구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2" name="Picture 6" descr="C:\Documents and Settings\User\My Documents\My Pictures\사진\64-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260600"/>
            <a:ext cx="29337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0" descr="C:\Documents and Settings\User\My Documents\My Pictures\사진\images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365625"/>
            <a:ext cx="177641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11" descr="C:\Documents and Settings\User\My Documents\My Pictures\사진\2011-07-01_12-12-16_9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4365625"/>
            <a:ext cx="33226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12" descr="C:\Documents and Settings\User\My Documents\My Pictures\사진\DSC_0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3200" y="4364038"/>
            <a:ext cx="372427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4" descr="C:\Documents and Settings\User\My Documents\My Pictures\사진\images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2276475"/>
            <a:ext cx="25733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6" descr="C:\Documents and Settings\User\My Documents\My Pictures\사진\13673_7107_1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88" y="2271713"/>
            <a:ext cx="33210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그림 27" descr="Untitled-1 copy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686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687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687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6874" name="TextBox 18"/>
          <p:cNvSpPr txBox="1">
            <a:spLocks noChangeArrowheads="1"/>
          </p:cNvSpPr>
          <p:nvPr/>
        </p:nvSpPr>
        <p:spPr bwMode="auto">
          <a:xfrm>
            <a:off x="646113" y="765175"/>
            <a:ext cx="7481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just"/>
            <a:r>
              <a:rPr lang="en-US" altLang="ko-KR" b="1">
                <a:solidFill>
                  <a:srgbClr val="8200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 만들기 기법 </a:t>
            </a:r>
            <a:r>
              <a:rPr lang="en-US" altLang="ko-KR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</a:t>
            </a:r>
            <a:r>
              <a:rPr lang="en-US" altLang="ko-KR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S/W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Arial" charset="0"/>
              </a:rPr>
              <a:t>적 방법 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Arial" charset="0"/>
              </a:rPr>
              <a:t>교육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/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Arial" charset="0"/>
              </a:rPr>
              <a:t>훈련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/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Arial" charset="0"/>
              </a:rPr>
              <a:t>학습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</a:p>
        </p:txBody>
      </p:sp>
      <p:cxnSp>
        <p:nvCxnSpPr>
          <p:cNvPr id="24" name="직선 연결선 23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6" name="그림 20" descr="movie_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217613"/>
            <a:ext cx="452596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871538" y="1290638"/>
            <a:ext cx="38877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▪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베네수엘라 </a:t>
            </a: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카라카스시의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엘시스테마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6878" name="Picture 1" descr="C:\Documents and Settings\User\My Documents\My Pictures\사진\Ŀ%B9%~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286250"/>
            <a:ext cx="45386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" descr="C:\Documents and Settings\User\My Documents\My Pictures\사진\%B0%A8~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930400"/>
            <a:ext cx="3436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5" descr="C:\Documents and Settings\User\바탕 화면\창조도시\2-1_000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6313" y="4292600"/>
            <a:ext cx="34385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그림 27" descr="Untitled-1 cop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789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789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789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9" name="TextBox 19"/>
          <p:cNvSpPr txBox="1">
            <a:spLocks noChangeArrowheads="1"/>
          </p:cNvSpPr>
          <p:nvPr/>
        </p:nvSpPr>
        <p:spPr bwMode="auto">
          <a:xfrm>
            <a:off x="876300" y="1062038"/>
            <a:ext cx="7481888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Aft>
                <a:spcPts val="1800"/>
              </a:spcAft>
            </a:pPr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마을만들기의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개념</a:t>
            </a:r>
            <a:endParaRPr lang="ko-KR" altLang="en-US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▪ 공동체 주민들이 주체가 되어 공동체 내에서 발생하는 문제들에 대한 해결을 도모하는 한편 살기 좋은 공동체를 만들기 위해 지속적인 노력을 기울이는 과정</a:t>
            </a:r>
          </a:p>
          <a:p>
            <a:pPr indent="-457200" algn="just">
              <a:spcAft>
                <a:spcPts val="1200"/>
              </a:spcAft>
            </a:pP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▪ 이러한 과정을 통해 주민들은 눈에 보이는 물리적 환경뿐 아니라 눈에 보이지 않는 생활을 동시에 개선해나가며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,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이러한 과정에서 주민들 간의 공동체 유대가 돈독해지고 공동체에 대한 자부심이 생기게 됨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endParaRPr lang="en-US" altLang="ko-KR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b="1" dirty="0" err="1">
                <a:solidFill>
                  <a:srgbClr val="404040"/>
                </a:solidFill>
                <a:cs typeface="Arial" charset="0"/>
              </a:rPr>
              <a:t>마을만들기</a:t>
            </a:r>
            <a:r>
              <a:rPr lang="ko-KR" altLang="en-US" b="1" dirty="0">
                <a:solidFill>
                  <a:srgbClr val="404040"/>
                </a:solidFill>
                <a:cs typeface="Arial" charset="0"/>
              </a:rPr>
              <a:t> 운동</a:t>
            </a:r>
            <a:endParaRPr lang="ko-KR" altLang="en-US" dirty="0">
              <a:solidFill>
                <a:srgbClr val="404040"/>
              </a:solidFill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en-US" altLang="ko-KR" b="1" dirty="0">
                <a:solidFill>
                  <a:srgbClr val="404040"/>
                </a:solidFill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cs typeface="Arial" charset="0"/>
              </a:rPr>
              <a:t>▪ 미국의 커뮤니티 운동</a:t>
            </a:r>
            <a:endParaRPr lang="en-US" altLang="ko-KR" b="1" dirty="0">
              <a:solidFill>
                <a:srgbClr val="404040"/>
              </a:solidFill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en-US" altLang="ko-KR" b="1" dirty="0">
                <a:solidFill>
                  <a:srgbClr val="404040"/>
                </a:solidFill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cs typeface="Arial" charset="0"/>
              </a:rPr>
              <a:t>▪ 일본의 </a:t>
            </a:r>
            <a:r>
              <a:rPr lang="ko-KR" altLang="en-US" b="1" dirty="0" err="1">
                <a:solidFill>
                  <a:srgbClr val="404040"/>
                </a:solidFill>
                <a:cs typeface="Arial" charset="0"/>
              </a:rPr>
              <a:t>마치즈쿠리</a:t>
            </a:r>
            <a:r>
              <a:rPr lang="en-US" altLang="ko-KR" b="1" dirty="0">
                <a:solidFill>
                  <a:srgbClr val="404040"/>
                </a:solidFill>
                <a:cs typeface="Arial" charset="0"/>
              </a:rPr>
              <a:t>(</a:t>
            </a:r>
            <a:r>
              <a:rPr lang="ja-JP" altLang="en-US" b="1" dirty="0">
                <a:cs typeface="Arial" charset="0"/>
              </a:rPr>
              <a:t>まちづくり</a:t>
            </a:r>
            <a:r>
              <a:rPr lang="en-US" altLang="ja-JP" b="1" dirty="0">
                <a:cs typeface="Arial" charset="0"/>
              </a:rPr>
              <a:t>) </a:t>
            </a:r>
            <a:r>
              <a:rPr lang="ko-KR" altLang="en-US" b="1" dirty="0">
                <a:cs typeface="Arial" charset="0"/>
              </a:rPr>
              <a:t>운동</a:t>
            </a:r>
            <a:endParaRPr lang="ja-JP" altLang="en-US" b="1" dirty="0">
              <a:cs typeface="Arial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cs typeface="Arial" charset="0"/>
              </a:rPr>
              <a:t>       ▪ 영국의 근린지역 재생 운동</a:t>
            </a:r>
            <a:r>
              <a:rPr lang="en-US" altLang="ko-KR" b="1" dirty="0">
                <a:solidFill>
                  <a:srgbClr val="404040"/>
                </a:solidFill>
                <a:cs typeface="Arial" charset="0"/>
              </a:rPr>
              <a:t>(New Deal for communities</a:t>
            </a:r>
            <a:r>
              <a:rPr lang="en-US" altLang="ko-KR" b="1" dirty="0">
                <a:solidFill>
                  <a:srgbClr val="404040"/>
                </a:solidFill>
                <a:latin typeface="바탕" pitchFamily="18" charset="-127"/>
                <a:ea typeface="돋움" pitchFamily="50" charset="-127"/>
                <a:cs typeface="Arial" charset="0"/>
              </a:rPr>
              <a:t>)</a:t>
            </a:r>
            <a:endParaRPr lang="ko-KR" altLang="en-US" b="1" dirty="0">
              <a:solidFill>
                <a:srgbClr val="404040"/>
              </a:solidFill>
              <a:latin typeface="바탕" pitchFamily="18" charset="-127"/>
              <a:ea typeface="바탕" pitchFamily="18" charset="-127"/>
              <a:cs typeface="Arial" charset="0"/>
            </a:endParaRPr>
          </a:p>
        </p:txBody>
      </p:sp>
      <p:pic>
        <p:nvPicPr>
          <p:cNvPr id="37900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891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891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892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19"/>
          <p:cNvSpPr txBox="1">
            <a:spLocks noChangeArrowheads="1"/>
          </p:cNvSpPr>
          <p:nvPr/>
        </p:nvSpPr>
        <p:spPr bwMode="auto">
          <a:xfrm>
            <a:off x="876300" y="1028700"/>
            <a:ext cx="7481888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/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 err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마을만들기의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유형</a:t>
            </a:r>
            <a:endParaRPr lang="en-US" altLang="ko-KR" sz="2000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 dirty="0">
              <a:ea typeface="바탕" pitchFamily="18" charset="-127"/>
              <a:cs typeface="Arial" charset="0"/>
            </a:endParaRPr>
          </a:p>
          <a:p>
            <a:pPr indent="-457200">
              <a:spcAft>
                <a:spcPts val="1200"/>
              </a:spcAft>
            </a:pPr>
            <a:r>
              <a:rPr lang="en-US" altLang="ko-KR" b="1" dirty="0"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 err="1">
                <a:ea typeface="바탕" pitchFamily="18" charset="-127"/>
                <a:cs typeface="Lucida Sans Unicode" pitchFamily="34" charset="0"/>
              </a:rPr>
              <a:t>시골형</a:t>
            </a:r>
            <a:r>
              <a:rPr lang="ko-KR" altLang="en-US" b="1" dirty="0">
                <a:ea typeface="바탕" pitchFamily="18" charset="-127"/>
                <a:cs typeface="Lucida Sans Unicode" pitchFamily="34" charset="0"/>
              </a:rPr>
              <a:t> </a:t>
            </a:r>
            <a:r>
              <a:rPr lang="ko-KR" altLang="en-US" b="1" dirty="0" err="1">
                <a:ea typeface="바탕" pitchFamily="18" charset="-127"/>
                <a:cs typeface="Lucida Sans Unicode" pitchFamily="34" charset="0"/>
              </a:rPr>
              <a:t>마을만들기</a:t>
            </a:r>
            <a:endParaRPr lang="ko-KR" altLang="en-US" b="1" dirty="0">
              <a:ea typeface="바탕" pitchFamily="18" charset="-127"/>
              <a:cs typeface="Lucida Sans Unicode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en-US" altLang="ko-KR" b="1" dirty="0"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>
                <a:ea typeface="바탕" pitchFamily="18" charset="-127"/>
                <a:cs typeface="Lucida Sans Unicode" pitchFamily="34" charset="0"/>
              </a:rPr>
              <a:t>도시형 </a:t>
            </a:r>
            <a:r>
              <a:rPr lang="ko-KR" altLang="en-US" b="1" dirty="0" err="1">
                <a:ea typeface="바탕" pitchFamily="18" charset="-127"/>
                <a:cs typeface="Lucida Sans Unicode" pitchFamily="34" charset="0"/>
              </a:rPr>
              <a:t>마을만들기</a:t>
            </a:r>
            <a:endParaRPr lang="ko-KR" altLang="en-US" b="1" dirty="0">
              <a:ea typeface="바탕" pitchFamily="18" charset="-127"/>
              <a:cs typeface="Lucida Sans Unicode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en-US" altLang="ko-KR" sz="1400" dirty="0">
                <a:ea typeface="바탕" pitchFamily="18" charset="-127"/>
                <a:cs typeface="Lucida Sans Unicode" pitchFamily="34" charset="0"/>
              </a:rPr>
              <a:t>         ※ </a:t>
            </a:r>
            <a:r>
              <a:rPr lang="ko-KR" altLang="en-US" sz="1400" dirty="0">
                <a:ea typeface="바탕" pitchFamily="18" charset="-127"/>
                <a:cs typeface="Lucida Sans Unicode" pitchFamily="34" charset="0"/>
              </a:rPr>
              <a:t>지리적 위치에 따라 처한 환경이 다르므로 다른 양상을 띨 수 있다</a:t>
            </a:r>
            <a:r>
              <a:rPr lang="en-US" altLang="ko-KR" sz="1400" dirty="0">
                <a:ea typeface="바탕" pitchFamily="18" charset="-127"/>
                <a:cs typeface="Lucida Sans Unicode" pitchFamily="34" charset="0"/>
              </a:rPr>
              <a:t>.</a:t>
            </a:r>
            <a:endParaRPr lang="ko-KR" altLang="en-US" sz="1400" dirty="0">
              <a:ea typeface="바탕" pitchFamily="18" charset="-127"/>
              <a:cs typeface="Lucida Sans Unicode" pitchFamily="34" charset="0"/>
            </a:endParaRPr>
          </a:p>
          <a:p>
            <a:pPr indent="-457200"/>
            <a:endParaRPr lang="en-US" altLang="ko-KR" dirty="0">
              <a:ea typeface="바탕" pitchFamily="18" charset="-127"/>
              <a:cs typeface="Lucida Sans Unicode" pitchFamily="34" charset="0"/>
            </a:endParaRPr>
          </a:p>
          <a:p>
            <a:pPr indent="-457200"/>
            <a:endParaRPr lang="ko-KR" altLang="en-US" dirty="0">
              <a:ea typeface="바탕" pitchFamily="18" charset="-127"/>
              <a:cs typeface="Lucida Sans Unicode" pitchFamily="34" charset="0"/>
            </a:endParaRPr>
          </a:p>
          <a:p>
            <a:pPr indent="-457200"/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Lucida Sans Unicode" pitchFamily="34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cs typeface="Arial" charset="0"/>
              </a:rPr>
              <a:t>창조도시 만들기 와 도시형 마을 만들기의 관계</a:t>
            </a:r>
            <a:endParaRPr lang="ko-KR" altLang="en-US" b="1" dirty="0">
              <a:cs typeface="Arial" charset="0"/>
            </a:endParaRPr>
          </a:p>
          <a:p>
            <a:pPr indent="-457200" algn="just"/>
            <a:endParaRPr lang="en-US" altLang="ko-KR" b="1" dirty="0">
              <a:solidFill>
                <a:srgbClr val="404040"/>
              </a:solidFill>
              <a:cs typeface="Arial" charset="0"/>
            </a:endParaRP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</a:rPr>
              <a:t>▪ </a:t>
            </a:r>
            <a:r>
              <a:rPr lang="ko-KR" altLang="en-US" b="1" dirty="0"/>
              <a:t>창조도시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</a:p>
          <a:p>
            <a:pPr indent="-457200" algn="just">
              <a:spcAft>
                <a:spcPts val="1200"/>
              </a:spcAft>
            </a:pPr>
            <a:r>
              <a:rPr lang="en-US" altLang="ko-KR" dirty="0"/>
              <a:t>          - </a:t>
            </a:r>
            <a:r>
              <a:rPr lang="ko-KR" altLang="en-US" dirty="0"/>
              <a:t>도시 전체의 수준에서 이루어짐</a:t>
            </a:r>
          </a:p>
          <a:p>
            <a:pPr indent="-457200" algn="just">
              <a:spcBef>
                <a:spcPts val="1200"/>
              </a:spcBef>
              <a:spcAft>
                <a:spcPts val="600"/>
              </a:spcAft>
            </a:pPr>
            <a:r>
              <a:rPr lang="en-US" altLang="ko-KR" dirty="0"/>
              <a:t>       </a:t>
            </a:r>
            <a:r>
              <a:rPr lang="ko-KR" altLang="en-US" b="1" dirty="0">
                <a:solidFill>
                  <a:srgbClr val="404040"/>
                </a:solidFill>
              </a:rPr>
              <a:t>▪ </a:t>
            </a:r>
            <a:r>
              <a:rPr lang="ko-KR" altLang="en-US" b="1" dirty="0" err="1"/>
              <a:t>마을만들기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</a:p>
          <a:p>
            <a:pPr indent="-457200" algn="just">
              <a:spcAft>
                <a:spcPts val="600"/>
              </a:spcAft>
            </a:pPr>
            <a:r>
              <a:rPr lang="en-US" altLang="ko-KR" dirty="0"/>
              <a:t>          - </a:t>
            </a:r>
            <a:r>
              <a:rPr lang="ko-KR" altLang="en-US" dirty="0"/>
              <a:t>커뮤니티</a:t>
            </a:r>
            <a:r>
              <a:rPr lang="en-US" altLang="ko-KR" dirty="0"/>
              <a:t>[</a:t>
            </a:r>
            <a:r>
              <a:rPr lang="ko-KR" altLang="en-US" dirty="0"/>
              <a:t>도시설계의 면에서는 지구단위</a:t>
            </a:r>
            <a:r>
              <a:rPr lang="en-US" altLang="ko-KR" dirty="0"/>
              <a:t>] </a:t>
            </a:r>
            <a:r>
              <a:rPr lang="ko-KR" altLang="en-US" dirty="0"/>
              <a:t>수준에서 이루어짐</a:t>
            </a:r>
            <a:endParaRPr lang="en-US" altLang="ko-KR" dirty="0"/>
          </a:p>
          <a:p>
            <a:pPr indent="-457200" algn="just">
              <a:spcAft>
                <a:spcPts val="1200"/>
              </a:spcAft>
            </a:pPr>
            <a:r>
              <a:rPr lang="en-US" altLang="ko-KR" dirty="0"/>
              <a:t>          - </a:t>
            </a:r>
            <a:r>
              <a:rPr lang="ko-KR" altLang="en-US" dirty="0"/>
              <a:t>창조도시 만들기의 중요한 </a:t>
            </a:r>
            <a:r>
              <a:rPr lang="ko-KR" altLang="en-US" dirty="0">
                <a:latin typeface="바탕" pitchFamily="18" charset="-127"/>
              </a:rPr>
              <a:t>기법</a:t>
            </a:r>
            <a:endParaRPr lang="en-US" altLang="ko-KR" dirty="0">
              <a:latin typeface="바탕" pitchFamily="18" charset="-127"/>
            </a:endParaRPr>
          </a:p>
          <a:p>
            <a:pPr indent="-457200">
              <a:spcAft>
                <a:spcPts val="1200"/>
              </a:spcAft>
            </a:pPr>
            <a:endParaRPr lang="ko-KR" altLang="en-US" b="1" dirty="0">
              <a:solidFill>
                <a:srgbClr val="404040"/>
              </a:solidFill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38924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993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994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994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7" name="TextBox 19"/>
          <p:cNvSpPr txBox="1">
            <a:spLocks noChangeArrowheads="1"/>
          </p:cNvSpPr>
          <p:nvPr/>
        </p:nvSpPr>
        <p:spPr bwMode="auto">
          <a:xfrm>
            <a:off x="684213" y="836613"/>
            <a:ext cx="7481887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/>
            <a:r>
              <a:rPr lang="en-US" altLang="ko-KR" b="1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 만들기 사례</a:t>
            </a:r>
            <a:r>
              <a:rPr lang="ko-KR" altLang="en-US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활동가 주도형</a:t>
            </a:r>
            <a:endParaRPr lang="en-US" altLang="ko-KR" b="1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 sz="200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평창 </a:t>
            </a:r>
            <a:r>
              <a:rPr lang="en-US" altLang="ko-KR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이선철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의 감자꽃 스튜디오</a:t>
            </a:r>
            <a:endParaRPr lang="en-US" altLang="ko-KR" b="1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</p:txBody>
      </p:sp>
      <p:pic>
        <p:nvPicPr>
          <p:cNvPr id="39948" name="Picture 2" descr="C:\Documents and Settings\User\바탕 화면\창조도시\2-1_0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8775" y="4508500"/>
            <a:ext cx="309721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3" descr="C:\Documents and Settings\User\바탕 화면\창조도시\2-1_00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2205038"/>
            <a:ext cx="27241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4" descr="C:\Documents and Settings\User\바탕 화면\창조도시\2-1_000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5" y="2157413"/>
            <a:ext cx="625792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096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096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096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1" name="TextBox 19"/>
          <p:cNvSpPr txBox="1">
            <a:spLocks noChangeArrowheads="1"/>
          </p:cNvSpPr>
          <p:nvPr/>
        </p:nvSpPr>
        <p:spPr bwMode="auto">
          <a:xfrm>
            <a:off x="684213" y="836613"/>
            <a:ext cx="7481887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/>
            <a:r>
              <a:rPr lang="en-US" altLang="ko-KR" b="1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 만들기 사례</a:t>
            </a:r>
            <a:r>
              <a:rPr lang="ko-KR" altLang="en-US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활동가 주도형</a:t>
            </a:r>
            <a:endParaRPr lang="en-US" altLang="ko-KR" b="1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 sz="200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전주 </a:t>
            </a:r>
            <a:r>
              <a:rPr lang="en-US" altLang="ko-KR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김병수 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사회적 기업 이음 대표</a:t>
            </a:r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</p:txBody>
      </p:sp>
      <p:pic>
        <p:nvPicPr>
          <p:cNvPr id="40972" name="Picture 2" descr="C:\Documents and Settings\User\바탕 화면\창조도시\2-1_0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187450"/>
            <a:ext cx="35179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3" descr="C:\Documents and Settings\User\바탕 화면\창조도시\2-1_00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750"/>
            <a:ext cx="54356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4" descr="C:\Documents and Settings\User\바탕 화면\창조도시\2-1_00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246438"/>
            <a:ext cx="35194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그림 24" descr="Untitled-1 cop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98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99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199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5" name="TextBox 19"/>
          <p:cNvSpPr txBox="1">
            <a:spLocks noChangeArrowheads="1"/>
          </p:cNvSpPr>
          <p:nvPr/>
        </p:nvSpPr>
        <p:spPr bwMode="auto">
          <a:xfrm>
            <a:off x="684213" y="839788"/>
            <a:ext cx="7481887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/>
            <a:r>
              <a:rPr lang="en-US" altLang="ko-KR" b="1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 만들기 사례</a:t>
            </a:r>
            <a:r>
              <a:rPr lang="ko-KR" altLang="en-US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주민 주도형</a:t>
            </a:r>
            <a:endParaRPr lang="en-US" altLang="ko-KR" b="1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 sz="200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r>
              <a:rPr lang="en-US" altLang="ko-KR">
                <a:solidFill>
                  <a:srgbClr val="404040"/>
                </a:solidFill>
                <a:ea typeface="바탕" pitchFamily="18" charset="-127"/>
                <a:cs typeface="Arial" charset="0"/>
              </a:rPr>
              <a:t> 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성미산 마을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/>
            <a:endParaRPr lang="en-US" altLang="ko-KR">
              <a:solidFill>
                <a:srgbClr val="404040"/>
              </a:solidFill>
              <a:ea typeface="바탕" pitchFamily="18" charset="-127"/>
              <a:cs typeface="Arial" charset="0"/>
            </a:endParaRPr>
          </a:p>
        </p:txBody>
      </p:sp>
      <p:pic>
        <p:nvPicPr>
          <p:cNvPr id="41996" name="Picture 1" descr="C:\Documents and Settings\User\My Documents\My Pictures\사진\imagesCAWKEZ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563" y="2017713"/>
            <a:ext cx="27352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3" descr="C:\Documents and Settings\User\My Documents\My Pictures\사진\imagesCA4XTK0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3789363"/>
            <a:ext cx="41116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4" descr="C:\Documents and Settings\User\My Documents\My Pictures\사진\imagesCA6ODJP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89363"/>
            <a:ext cx="40322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5" descr="C:\Documents and Settings\User\My Documents\My Pictures\사진\imagesCAE79D1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027238"/>
            <a:ext cx="25908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6" descr="C:\Documents and Settings\User\My Documents\My Pictures\사진\imagesCAKPAX3I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022350"/>
            <a:ext cx="317817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그림 27" descr="Untitled-1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301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301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301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9" name="TextBox 19"/>
          <p:cNvSpPr txBox="1">
            <a:spLocks noChangeArrowheads="1"/>
          </p:cNvSpPr>
          <p:nvPr/>
        </p:nvSpPr>
        <p:spPr bwMode="auto">
          <a:xfrm>
            <a:off x="684213" y="836613"/>
            <a:ext cx="7481887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419350" indent="-2876550">
              <a:spcAft>
                <a:spcPts val="600"/>
              </a:spcAft>
            </a:pPr>
            <a:r>
              <a:rPr lang="en-US" altLang="ko-KR" b="1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마을 만들기 사례</a:t>
            </a:r>
            <a:r>
              <a:rPr lang="ko-KR" altLang="en-US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 </a:t>
            </a:r>
            <a:r>
              <a:rPr lang="en-US" altLang="ko-KR" sz="2000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기업 주도형 </a:t>
            </a:r>
            <a:r>
              <a:rPr lang="en-US" altLang="ko-KR" sz="1600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(</a:t>
            </a:r>
            <a:r>
              <a:rPr lang="ko-KR" altLang="en-US" sz="1600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기업의 예술 지원</a:t>
            </a:r>
            <a:r>
              <a:rPr lang="en-US" altLang="ko-KR" sz="1600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en-US" altLang="ko-KR" sz="1600" b="1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marL="2419350" indent="-2876550">
              <a:spcBef>
                <a:spcPts val="1200"/>
              </a:spcBef>
            </a:pPr>
            <a:r>
              <a:rPr lang="en-US" altLang="ko-KR" b="1">
                <a:solidFill>
                  <a:srgbClr val="404040"/>
                </a:solidFill>
                <a:ea typeface="바탕" pitchFamily="18" charset="-127"/>
                <a:cs typeface="Arial" charset="0"/>
              </a:rPr>
              <a:t>  </a:t>
            </a:r>
            <a:r>
              <a:rPr lang="ko-KR" altLang="en-US" b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나오시마 예술 섬 </a:t>
            </a:r>
            <a:r>
              <a:rPr lang="en-US" altLang="ko-KR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베네세 그룹 후쿠다케 소이치 회장 </a:t>
            </a:r>
            <a:r>
              <a:rPr lang="en-US" altLang="ko-KR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(6</a:t>
            </a:r>
            <a:r>
              <a:rPr lang="ko-KR" altLang="en-US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천억 지원</a:t>
            </a:r>
            <a:r>
              <a:rPr lang="en-US" altLang="ko-KR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</a:p>
          <a:p>
            <a:pPr marL="2419350" indent="-2876550"/>
            <a:r>
              <a:rPr lang="en-US" altLang="ko-KR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</a:t>
            </a:r>
            <a:r>
              <a:rPr lang="ko-KR" altLang="en-US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설계자 </a:t>
            </a:r>
            <a:r>
              <a:rPr lang="en-US" altLang="ko-KR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sz="160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안도 다다오 </a:t>
            </a:r>
            <a:endParaRPr lang="en-US" altLang="ko-KR" sz="1600">
              <a:solidFill>
                <a:srgbClr val="404040"/>
              </a:solidFill>
              <a:ea typeface="바탕" pitchFamily="18" charset="-127"/>
              <a:cs typeface="Arial" charset="0"/>
            </a:endParaRPr>
          </a:p>
        </p:txBody>
      </p:sp>
      <p:pic>
        <p:nvPicPr>
          <p:cNvPr id="43020" name="Picture 1" descr="C:\Documents and Settings\User\My Documents\My Pictures\사진\a0010042_4a97817684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2276475"/>
            <a:ext cx="33496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2" descr="C:\Documents and Settings\User\My Documents\My Pictures\사진\777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5475" y="4787900"/>
            <a:ext cx="34575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3" descr="C:\Documents and Settings\User\My Documents\My Pictures\사진\P1050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7263"/>
            <a:ext cx="31273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5" descr="C:\Documents and Settings\User\My Documents\My Pictures\사진\untitled444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4789488"/>
            <a:ext cx="237966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7" descr="C:\Documents and Settings\User\My Documents\My Pictures\사진\art-0605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2066925"/>
            <a:ext cx="358457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그림 26" descr="Untitled-1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2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2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2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66775" y="1042988"/>
            <a:ext cx="7562850" cy="2892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00206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kumimoji="0"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창조도시란 </a:t>
            </a: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?</a:t>
            </a:r>
          </a:p>
          <a:p>
            <a:pPr>
              <a:defRPr/>
            </a:pPr>
            <a:endParaRPr kumimoji="0"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80000"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창의적인 방법으로 문제를 해결할 줄 아는 시민들을 기반으로 창조계급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PROSUMER : </a:t>
            </a:r>
            <a:r>
              <a: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생산자이면서 소비자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이 매력을 느껴 모여들게 되고 문화산업과 창조산업이 발달하고 이에 따라 활력이 넘치는 살기 좋은 도시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80000" indent="-457200" algn="just"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80000" indent="-457200" algn="just"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시민 스스로 도시의 장소와 삶의 다양성 및 정체성을 구현함으로써 도시의 내재적 가치를 재창조하여 사회적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․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문화적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․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경제적 예술적 가치를 공유하는 도시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80000" algn="just">
              <a:defRPr/>
            </a:pPr>
            <a:endParaRPr lang="en-US" altLang="ko-KR" b="1" dirty="0">
              <a:solidFill>
                <a:schemeClr val="tx1">
                  <a:lumMod val="65000"/>
                  <a:lumOff val="35000"/>
                </a:schemeClr>
              </a:solidFill>
              <a:latin typeface="굴림" pitchFamily="50" charset="-127"/>
              <a:ea typeface="바탕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7" name="그림 26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6050" y="-3175"/>
            <a:ext cx="134938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403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403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404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3" name="TextBox 19"/>
          <p:cNvSpPr txBox="1">
            <a:spLocks noChangeArrowheads="1"/>
          </p:cNvSpPr>
          <p:nvPr/>
        </p:nvSpPr>
        <p:spPr bwMode="auto">
          <a:xfrm>
            <a:off x="876300" y="1033463"/>
            <a:ext cx="7481888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16025" indent="-1673225"/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창조도시와 마을 만들기의 요소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marL="1216025" indent="-1673225"/>
            <a:endParaRPr lang="en-US" altLang="ko-KR" sz="2000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장소성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공간적 특이점으로서의 장소가 갖는 </a:t>
            </a:r>
            <a:r>
              <a:rPr lang="ko-KR" altLang="en-US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유일무이성이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도시 문화 </a:t>
            </a:r>
            <a:r>
              <a:rPr lang="ko-KR" altLang="en-US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콘텐츠의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형성과 발전에 중요한 자원이 됨</a:t>
            </a: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b="1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상징성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[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문화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] 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이러한 장소는 시간성을 가지며 주민들이 그 장소와 관련하여 축적한 삶의 방식과 기억의 </a:t>
            </a:r>
            <a:r>
              <a:rPr lang="ko-KR" altLang="en-US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집적체이기도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함</a:t>
            </a: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b="1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창의성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복잡한 현대 사회에서 도시와 공동체의 문제를 해결하기 위해서는 반드시 갖추어야 할 요소</a:t>
            </a: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b="1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내발성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외부로부터 이식되고 외부의 후원과 지지에 의해서만 유지되는 것이 아니라 공동체 자체의 내적 필요에 의해 형성되고 내부의 추동력으로 유지될 수 있어야 함</a:t>
            </a: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b="1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지속가능성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소진되지 않고 지속적으로 발전할 수 있어야 한다는 의미뿐만 아니라 </a:t>
            </a:r>
            <a:r>
              <a:rPr lang="ko-KR" altLang="en-US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친생태적이어야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함</a:t>
            </a:r>
          </a:p>
          <a:p>
            <a:pPr marL="1216025" indent="-1673225" algn="just">
              <a:spcAft>
                <a:spcPts val="1200"/>
              </a:spcAft>
            </a:pPr>
            <a:r>
              <a:rPr lang="en-US" altLang="ko-KR" b="1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 err="1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과정성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: </a:t>
            </a:r>
            <a:r>
              <a:rPr lang="ko-KR" altLang="en-US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창조도시는 달성해야 할 과제이기에 앞서서 그것을 추구하는 과정</a:t>
            </a:r>
          </a:p>
        </p:txBody>
      </p:sp>
      <p:pic>
        <p:nvPicPr>
          <p:cNvPr id="44044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505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506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506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7" name="TextBox 19"/>
          <p:cNvSpPr txBox="1">
            <a:spLocks noChangeArrowheads="1"/>
          </p:cNvSpPr>
          <p:nvPr/>
        </p:nvSpPr>
        <p:spPr bwMode="auto">
          <a:xfrm>
            <a:off x="876300" y="1033463"/>
            <a:ext cx="7481888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Aft>
                <a:spcPts val="2400"/>
              </a:spcAft>
            </a:pPr>
            <a:r>
              <a:rPr lang="en-US" altLang="ko-KR" b="1" dirty="0">
                <a:solidFill>
                  <a:srgbClr val="00580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창조도시와 마을 만들기에서 문화가 갖는 중요성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 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문화산업은 곧 창조산업이며 제조업을 대신해 고용 창출</a:t>
            </a:r>
          </a:p>
          <a:p>
            <a:pPr indent="-457200" algn="just"/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산업과 연계되면서 탈공업화 도시에서 영화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영상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음악 등의 문화산업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[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창조산업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]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이 제조업을 대신해서 고용을 창출함</a:t>
            </a:r>
          </a:p>
          <a:p>
            <a:pPr indent="-457200" algn="just">
              <a:spcBef>
                <a:spcPts val="1200"/>
              </a:spcBef>
              <a:spcAft>
                <a:spcPts val="600"/>
              </a:spcAft>
            </a:pP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예술문화는 문제해결을 위한 창조적인 아이디어 자극</a:t>
            </a:r>
          </a:p>
          <a:p>
            <a:pPr indent="-457200" algn="just"/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창조적인 문제해결의 연쇄반응을 일으켜 궁극적으로는 기존 시스템을 바꾸는 데 기여</a:t>
            </a:r>
          </a:p>
          <a:p>
            <a:pPr indent="-457200" algn="just">
              <a:spcBef>
                <a:spcPts val="12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  ▪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세계화 속에서 도시와 공동체의 정체성을 공고히 해 주며 미래에 대한 통찰력 제공</a:t>
            </a:r>
          </a:p>
          <a:p>
            <a:pPr indent="-457200" algn="just"/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창조는 ‘과거와의 대화’ 속에서 이루어짐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창조는 과거와 서로 영향을 주고받는 하나의 프로세스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Bef>
                <a:spcPts val="1200"/>
              </a:spcBef>
              <a:spcAft>
                <a:spcPts val="600"/>
              </a:spcAft>
            </a:pPr>
            <a:r>
              <a:rPr lang="en-US" altLang="ko-KR" dirty="0">
                <a:solidFill>
                  <a:srgbClr val="595959"/>
                </a:solidFill>
                <a:ea typeface="바탕" pitchFamily="18" charset="-127"/>
                <a:cs typeface="Arial" charset="0"/>
              </a:rPr>
              <a:t>  </a:t>
            </a:r>
            <a:r>
              <a:rPr lang="ko-KR" altLang="en-US" b="1" dirty="0">
                <a:solidFill>
                  <a:srgbClr val="595959"/>
                </a:solidFill>
                <a:ea typeface="바탕" pitchFamily="18" charset="-127"/>
                <a:cs typeface="Lucida Sans Unicode" pitchFamily="34" charset="0"/>
              </a:rPr>
              <a:t>▪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문화는 환경에 대한 적응 기제로서 지속 가능한 도시 창조에 일조</a:t>
            </a:r>
          </a:p>
        </p:txBody>
      </p:sp>
      <p:pic>
        <p:nvPicPr>
          <p:cNvPr id="45068" name="그림 21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915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915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2" name="TextBox 19"/>
          <p:cNvSpPr txBox="1">
            <a:spLocks noChangeArrowheads="1"/>
          </p:cNvSpPr>
          <p:nvPr/>
        </p:nvSpPr>
        <p:spPr bwMode="auto">
          <a:xfrm>
            <a:off x="876300" y="908050"/>
            <a:ext cx="7656513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en-US" altLang="ko-KR" b="1" dirty="0">
                <a:solidFill>
                  <a:srgbClr val="461E64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문제점 원인 </a:t>
            </a:r>
            <a:r>
              <a:rPr lang="en-US" altLang="ko-KR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―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부산시 차원의 문제점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Arial" charset="0"/>
            </a:endParaRPr>
          </a:p>
          <a:p>
            <a:pPr indent="-457200" algn="just">
              <a:spcAft>
                <a:spcPts val="600"/>
              </a:spcAft>
            </a:pP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통합적인 창조도시 사업을 위한 법규적 장치 미약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Aft>
                <a:spcPts val="12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- ｢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부산광역시 도시균형발전 지원에 관한 조례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｣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는 있지만 마을 만들기 사업에 대한 조항이나 마을만들기 지원 조례의 부재</a:t>
            </a:r>
          </a:p>
          <a:p>
            <a:pPr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창조 행정을 위한 시스템의 부재 </a:t>
            </a: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부서간의 원활한 네트워킹의 어려움</a:t>
            </a: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수직계열화된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현 체계에서 창조도시 사업의 원활한 진행을 위한 경제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문화관광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도시계획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건축 등 관련 부서와의 협의 어려움</a:t>
            </a:r>
          </a:p>
          <a:p>
            <a:pPr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▪ 창조 도시에 대한 마인드 부재</a:t>
            </a:r>
          </a:p>
          <a:p>
            <a:pPr indent="-457200" algn="just"/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선출직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공무원의 창조도시에 대한 인식과 의지 미약 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   (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특히 예산 확보 문제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</a:p>
          <a:p>
            <a:pPr indent="-457200" algn="just">
              <a:spcBef>
                <a:spcPts val="6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창조도시 관련 사업에 대한 협조와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콘트롤이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안 됨</a:t>
            </a: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 -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부산 광역시청 내 부서 및 각 구청이 별개로 진행됨</a:t>
            </a:r>
          </a:p>
          <a:p>
            <a:pPr indent="-457200" algn="just">
              <a:spcBef>
                <a:spcPts val="6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창의적 생각을 실현시킬 수 있는 시스템 결여</a:t>
            </a: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           -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예산 편성 시 사업구성이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H/W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위주로 구성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</p:txBody>
      </p:sp>
      <p:pic>
        <p:nvPicPr>
          <p:cNvPr id="49163" name="그림 20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0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직사각형 21"/>
          <p:cNvSpPr/>
          <p:nvPr/>
        </p:nvSpPr>
        <p:spPr>
          <a:xfrm>
            <a:off x="9101138" y="1905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0" y="-38100"/>
            <a:ext cx="9144000" cy="71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9166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25" name="모서리가 둥근 직사각형 2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017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018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6" name="TextBox 19"/>
          <p:cNvSpPr txBox="1">
            <a:spLocks noChangeArrowheads="1"/>
          </p:cNvSpPr>
          <p:nvPr/>
        </p:nvSpPr>
        <p:spPr bwMode="auto">
          <a:xfrm>
            <a:off x="882650" y="935038"/>
            <a:ext cx="7920038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b="1" dirty="0">
                <a:solidFill>
                  <a:srgbClr val="461E64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창조도시 부산을 향한 해결방안</a:t>
            </a:r>
            <a:r>
              <a:rPr lang="ko-KR" altLang="en-US" dirty="0">
                <a:ea typeface="바탕" pitchFamily="18" charset="-127"/>
                <a:cs typeface="Arial" charset="0"/>
              </a:rPr>
              <a:t> </a:t>
            </a:r>
          </a:p>
          <a:p>
            <a:pPr algn="just"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공유와 개방의 원칙으로 행정체계의 수평화와 네트워킹</a:t>
            </a: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부서간 협의체구성이나 원활한 네트워킹으로 창조도시사업의 조절 가능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총괄적인 창조도시 및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마을만들기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사업 조절 장치</a:t>
            </a:r>
            <a:r>
              <a:rPr lang="en-US" altLang="ko-KR" sz="16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600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콘트롤타워</a:t>
            </a:r>
            <a:r>
              <a:rPr lang="en-US" altLang="ko-KR" sz="16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마련</a:t>
            </a: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창조도시 사업과 관련된 부서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시청 내부와 각 구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‧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군청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간 협의체 구성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장기적인 관점에서 창조도시 부산의 비전 수립 요망</a:t>
            </a: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개방성 통합성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총체성의 관점에서 기존 전략들의 경중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선후 평가하여 통합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네트워킹을 통해 지역화 역량 기르기</a:t>
            </a: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행정은 촉매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(Catalyst)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역할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유기적인 네트워크 역량 육성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Learning City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만들기</a:t>
            </a: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공동체에 뿌리를 둔 배움 유도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시민들도 끊임 없이 학습하는 분위기 조성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 부산다운 장소 만들기 </a:t>
            </a:r>
            <a:r>
              <a:rPr lang="en-US" altLang="ko-KR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ko-KR" altLang="en-US" sz="1400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초량</a:t>
            </a:r>
            <a:r>
              <a:rPr lang="ko-KR" altLang="en-US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객사</a:t>
            </a:r>
            <a:r>
              <a:rPr lang="en-US" altLang="ko-KR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왜관</a:t>
            </a:r>
            <a:r>
              <a:rPr lang="en-US" altLang="ko-KR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sz="1400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동래읍성</a:t>
            </a:r>
            <a:r>
              <a:rPr lang="ko-KR" altLang="en-US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등 복원</a:t>
            </a:r>
            <a:r>
              <a:rPr lang="en-US" altLang="ko-KR" sz="1400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sz="1400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기업체들의 관심과 참여 촉구 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기업의 예술 지원 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메세나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후원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기부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보조금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자선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협찬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/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스폰서십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등</a:t>
            </a:r>
          </a:p>
        </p:txBody>
      </p:sp>
      <p:pic>
        <p:nvPicPr>
          <p:cNvPr id="50187" name="그림 20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0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직사각형 21"/>
          <p:cNvSpPr/>
          <p:nvPr/>
        </p:nvSpPr>
        <p:spPr>
          <a:xfrm>
            <a:off x="9091613" y="19050"/>
            <a:ext cx="14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0" y="-100013"/>
            <a:ext cx="9144000" cy="142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0190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25" name="모서리가 둥근 직사각형 2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147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150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6153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6154" name="TextBox 20"/>
          <p:cNvSpPr txBox="1">
            <a:spLocks noChangeArrowheads="1"/>
          </p:cNvSpPr>
          <p:nvPr/>
        </p:nvSpPr>
        <p:spPr bwMode="auto">
          <a:xfrm>
            <a:off x="876300" y="833438"/>
            <a:ext cx="7512050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en-US" altLang="ko-KR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▌</a:t>
            </a:r>
            <a:r>
              <a:rPr lang="ko-KR" altLang="en-US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왜 창조도시인가</a:t>
            </a:r>
            <a:r>
              <a:rPr lang="en-US" altLang="ko-KR" sz="2000" b="1" dirty="0">
                <a:solidFill>
                  <a:srgbClr val="404040"/>
                </a:solidFill>
                <a:ea typeface="바탕" pitchFamily="18" charset="-127"/>
                <a:cs typeface="Arial" charset="0"/>
              </a:rPr>
              <a:t>?</a:t>
            </a:r>
          </a:p>
          <a:p>
            <a:pPr indent="-457200"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세계화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(Globalization)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의 영향으로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도시의 시대 도래</a:t>
            </a:r>
          </a:p>
          <a:p>
            <a:pPr indent="-457200"/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-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교통과 통신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IT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기술로 촉발되어 국경 너머로의 사람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상품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서비스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자본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정보 등 자유로운 이동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>
              <a:spcBef>
                <a:spcPts val="600"/>
              </a:spcBef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국가의 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영역성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→ 도시의 </a:t>
            </a:r>
            <a:r>
              <a:rPr lang="ko-KR" altLang="en-US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장소성</a:t>
            </a:r>
            <a:endParaRPr lang="ko-KR" altLang="en-US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/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-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영토 기반의 국가 중심 → 네트워크 기반의 도시 중심</a:t>
            </a:r>
          </a:p>
          <a:p>
            <a:pPr indent="-457200">
              <a:spcBef>
                <a:spcPts val="12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</a:t>
            </a:r>
            <a:r>
              <a:rPr lang="ko-KR" altLang="en-US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글로컬라이제이션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en-US" altLang="ko-KR" b="1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Glocalization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endParaRPr lang="ko-KR" altLang="en-US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>
              <a:spcAft>
                <a:spcPts val="600"/>
              </a:spcAft>
            </a:pP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세계화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</a:t>
            </a:r>
            <a:r>
              <a:rPr lang="en-US" altLang="ko-KR" dirty="0" err="1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Glocalization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)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는 역설적이지만 지역화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(Localization)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의 중요성 부각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 algn="just"/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인재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물자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서비스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자본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,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정보 등의 생산과 교환의 플랫폼이자 네트워크로서의 도시의 중요성 부각 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>
              <a:spcBef>
                <a:spcPts val="1200"/>
              </a:spcBef>
              <a:spcAft>
                <a:spcPts val="6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후기산업사회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(Post-Modernism)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의 도래</a:t>
            </a:r>
          </a:p>
          <a:p>
            <a:pPr indent="-457200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   </a:t>
            </a:r>
            <a:r>
              <a:rPr lang="en-US" altLang="ko-KR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- </a:t>
            </a:r>
            <a:r>
              <a:rPr lang="ko-KR" altLang="en-US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탈공업화와 인간 중심 사회 추구</a:t>
            </a:r>
            <a:endParaRPr lang="en-US" altLang="ko-KR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친환경적</a:t>
            </a:r>
            <a:r>
              <a:rPr lang="en-US" altLang="ko-KR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‧</a:t>
            </a: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생태적 삶의 중요성 부각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살기 좋은 도시에 대한 시민들의 요구</a:t>
            </a:r>
            <a:endParaRPr lang="en-US" altLang="ko-KR" b="1" dirty="0">
              <a:solidFill>
                <a:srgbClr val="404040"/>
              </a:solidFill>
              <a:ea typeface="바탕" pitchFamily="18" charset="-127"/>
              <a:cs typeface="Lucida Sans Unicode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ko-KR" altLang="en-US" b="1" dirty="0">
                <a:solidFill>
                  <a:srgbClr val="404040"/>
                </a:solidFill>
                <a:ea typeface="바탕" pitchFamily="18" charset="-127"/>
                <a:cs typeface="Lucida Sans Unicode" pitchFamily="34" charset="0"/>
              </a:rPr>
              <a:t>       ▪ 근대주의 도시설계와 정책에 대한 반성</a:t>
            </a:r>
            <a:endParaRPr lang="ko-KR" altLang="en-US" dirty="0">
              <a:ea typeface="바탕" pitchFamily="18" charset="-127"/>
              <a:cs typeface="Lucida Sans Unicode" pitchFamily="34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그림 23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171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174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177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6300" y="1042988"/>
            <a:ext cx="7799388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00206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세계화</a:t>
            </a: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(G localization)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의 결과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Aft>
                <a:spcPts val="1200"/>
              </a:spcAft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돋움"/>
              <a:ea typeface="바탕"/>
              <a:cs typeface="Lucida Sans Unicode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바탕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도시의 시대가 왔지만 도리어 도시의 불안정화가 심화됨</a:t>
            </a:r>
          </a:p>
          <a:p>
            <a:pPr>
              <a:spcBef>
                <a:spcPts val="1800"/>
              </a:spcBef>
              <a:spcAft>
                <a:spcPts val="6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바탕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긴밀히 연결된 세계 속에서 사람과 자본의 손쉬운 이동으로</a:t>
            </a:r>
          </a:p>
          <a:p>
            <a:pPr marL="981075" indent="-390525">
              <a:spcAft>
                <a:spcPts val="6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어느 도시는 각광을 받으며 많은 인재와 자본을 끌어들이며 성장할 수 있고</a:t>
            </a:r>
          </a:p>
          <a:p>
            <a:pPr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 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어느 도시는 인재를 빼앗기고 낙후되어 몰락할 수 있음</a:t>
            </a:r>
          </a:p>
          <a:p>
            <a:pPr marL="828675" indent="-1285875">
              <a:spcBef>
                <a:spcPts val="1800"/>
              </a:spcBef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바탕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유럽의 경우 산업공동화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/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국가의 재정 약화에 따른 지역 예산 삭감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828675" indent="-1285875">
              <a:spcBef>
                <a:spcPts val="1200"/>
              </a:spcBef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바탕"/>
                <a:cs typeface="Lucida Sans Unicode" pitchFamily="34" charset="0"/>
              </a:rPr>
              <a:t>      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돋움"/>
                <a:ea typeface="돋움"/>
                <a:cs typeface="Lucida Sans Unicode" pitchFamily="34" charset="0"/>
              </a:rPr>
              <a:t>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바탕"/>
              </a:rPr>
              <a:t>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국내의 경우 지방자치제에 따른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지자체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간 경쟁과 재정자립의 필요성 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1104900" indent="-15621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    ---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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이런 이유로 대안으로서 창조도시 개념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(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Citynomics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Culturenomics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Designomics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등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)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이 등장함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828675" indent="-1285875">
              <a:spcBef>
                <a:spcPts val="1200"/>
              </a:spcBef>
              <a:spcAft>
                <a:spcPts val="1200"/>
              </a:spcAft>
              <a:defRPr/>
            </a:pP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그림 22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8195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8198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8201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6300" y="1042988"/>
            <a:ext cx="765651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defRPr/>
            </a:pPr>
            <a:r>
              <a:rPr lang="en-US" altLang="ko-KR" b="1" dirty="0">
                <a:solidFill>
                  <a:srgbClr val="00206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근대주의 도시설계와 정책에 대한 반성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돋움"/>
              <a:ea typeface="바탕"/>
              <a:cs typeface="Lucida Sans Unicode" pitchFamily="34" charset="0"/>
            </a:endParaRPr>
          </a:p>
          <a:p>
            <a:pPr marL="742950" indent="-1200150" algn="just">
              <a:spcAft>
                <a:spcPts val="1200"/>
              </a:spcAft>
              <a:defRPr/>
            </a:pP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  <a:cs typeface="Lucida Sans Unicode" pitchFamily="34" charset="0"/>
            </a:endParaRP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거대이론의 관점에서 도시의 기능과 형태에 중점</a:t>
            </a: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휴먼스케일의 공간에서 반복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‧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확장되는 고밀도의 생활과 다양성이라는 도시의 본질을 놓침</a:t>
            </a: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대지에 새겨진 거주민의 문화와 공동체적 가치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역사적 맥락을 무시</a:t>
            </a: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원주민을 계획과 설계에서뿐만 아니라 사업의 결과에서도 원주민을 배제</a:t>
            </a: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자연은 단지 도시계획가와 건축가가 도시와 건축 형태를 마음껏 펼칠 수 있는 단순한 대지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(site)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로서만 의미를 지닐 따름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742950" indent="-1200150" algn="just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기계주의 미학에 따른 기계로서의 도시 양산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982663" indent="-982663" algn="just">
              <a:spcAft>
                <a:spcPts val="1200"/>
              </a:spcAft>
              <a:defRPr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 ---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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이런 이유로 대안으로서 창조도시 개념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(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Citynomics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Culturenomics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Designomics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등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)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  <a:sym typeface="Wingdings" pitchFamily="2" charset="2"/>
              </a:rPr>
              <a:t>이 등장함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4" name="그림 22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9219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9222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9225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6300" y="1042988"/>
            <a:ext cx="7481888" cy="420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800"/>
              </a:spcAft>
              <a:defRPr/>
            </a:pPr>
            <a:r>
              <a:rPr lang="en-US" altLang="ko-KR" b="1" dirty="0">
                <a:solidFill>
                  <a:srgbClr val="00206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도시의 매력을 키우기 위한 지엽적 노력들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도시마케팅과 도시브랜드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공공디자인과 도시경관 개선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문화이벤트 개발과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콘벤션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유치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투자 유치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세제 감면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보조금 지급 등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등</a:t>
            </a:r>
          </a:p>
          <a:p>
            <a:pPr>
              <a:defRPr/>
            </a:pPr>
            <a:endParaRPr lang="en-US" altLang="ko-KR" dirty="0">
              <a:latin typeface="굴림" pitchFamily="50" charset="-127"/>
              <a:ea typeface="굴림" pitchFamily="50" charset="-127"/>
            </a:endParaRPr>
          </a:p>
          <a:p>
            <a:pPr>
              <a:spcBef>
                <a:spcPts val="1200"/>
              </a:spcBef>
              <a:defRPr/>
            </a:pPr>
            <a:r>
              <a:rPr lang="en-US" altLang="ko-KR" b="1" dirty="0">
                <a:solidFill>
                  <a:srgbClr val="002060"/>
                </a:solidFill>
                <a:latin typeface="굴림" pitchFamily="50" charset="-127"/>
                <a:ea typeface="굴림" pitchFamily="50" charset="-127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결론은  창조도시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defRPr/>
            </a:pP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676275" indent="-676275"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끊임없이 변화하는 상황 속에서 혁신과 창의성이야말로 가장 근본적인 요소임을 인식</a:t>
            </a:r>
          </a:p>
          <a:p>
            <a:pPr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창의성을 도시의 활력과 매개하는 존재인 문화의 중요성 인식</a:t>
            </a:r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8" name="그림 22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/>
          <p:cNvSpPr/>
          <p:nvPr/>
        </p:nvSpPr>
        <p:spPr>
          <a:xfrm>
            <a:off x="5722555" y="3408364"/>
            <a:ext cx="6768000" cy="115887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0243" name="그룹 40"/>
          <p:cNvGrpSpPr>
            <a:grpSpLocks/>
          </p:cNvGrpSpPr>
          <p:nvPr/>
        </p:nvGrpSpPr>
        <p:grpSpPr bwMode="auto">
          <a:xfrm>
            <a:off x="9028113" y="71438"/>
            <a:ext cx="82550" cy="6794500"/>
            <a:chOff x="8001024" y="90464"/>
            <a:chExt cx="82551" cy="6794500"/>
          </a:xfrm>
        </p:grpSpPr>
        <p:cxnSp>
          <p:nvCxnSpPr>
            <p:cNvPr id="37" name="직선 연결선 36"/>
            <p:cNvCxnSpPr/>
            <p:nvPr/>
          </p:nvCxnSpPr>
          <p:spPr>
            <a:xfrm rot="5400000" flipH="1" flipV="1">
              <a:off x="4630762" y="3486126"/>
              <a:ext cx="6742112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rot="5400000" flipH="1" flipV="1">
              <a:off x="4664098" y="3494064"/>
              <a:ext cx="6742113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rot="5400000" flipH="1" flipV="1">
              <a:off x="4711725" y="3460726"/>
              <a:ext cx="6742112" cy="1588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rot="5400000" flipH="1" flipV="1">
              <a:off x="4697437" y="3513114"/>
              <a:ext cx="6742113" cy="1587"/>
            </a:xfrm>
            <a:prstGeom prst="line">
              <a:avLst/>
            </a:prstGeom>
            <a:ln w="381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직각 삼각형 41"/>
          <p:cNvSpPr>
            <a:spLocks noChangeAspect="1"/>
          </p:cNvSpPr>
          <p:nvPr/>
        </p:nvSpPr>
        <p:spPr>
          <a:xfrm>
            <a:off x="9028832" y="6747586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0" y="-9525"/>
            <a:ext cx="9144000" cy="115888"/>
          </a:xfrm>
          <a:prstGeom prst="rect">
            <a:avLst/>
          </a:prstGeom>
          <a:gradFill flip="none" rotWithShape="1">
            <a:gsLst>
              <a:gs pos="100000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63000">
                <a:srgbClr val="777777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0246" name="그룹 52"/>
          <p:cNvGrpSpPr>
            <a:grpSpLocks/>
          </p:cNvGrpSpPr>
          <p:nvPr/>
        </p:nvGrpSpPr>
        <p:grpSpPr bwMode="auto">
          <a:xfrm>
            <a:off x="0" y="42863"/>
            <a:ext cx="9144000" cy="60325"/>
            <a:chOff x="0" y="769210"/>
            <a:chExt cx="9144000" cy="61033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0" y="769210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0" y="794908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0" y="830243"/>
              <a:ext cx="9144000" cy="0"/>
            </a:xfrm>
            <a:prstGeom prst="line">
              <a:avLst/>
            </a:prstGeom>
            <a:ln w="381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각 삼각형 51"/>
          <p:cNvSpPr>
            <a:spLocks noChangeAspect="1"/>
          </p:cNvSpPr>
          <p:nvPr/>
        </p:nvSpPr>
        <p:spPr>
          <a:xfrm>
            <a:off x="0" y="-24"/>
            <a:ext cx="115200" cy="115200"/>
          </a:xfrm>
          <a:prstGeom prst="rtTriangle">
            <a:avLst/>
          </a:prstGeom>
          <a:solidFill>
            <a:schemeClr val="tx1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0249" name="그룹 57"/>
          <p:cNvGrpSpPr>
            <a:grpSpLocks/>
          </p:cNvGrpSpPr>
          <p:nvPr/>
        </p:nvGrpSpPr>
        <p:grpSpPr bwMode="auto">
          <a:xfrm>
            <a:off x="8215313" y="3175"/>
            <a:ext cx="569912" cy="1001713"/>
            <a:chOff x="8215338" y="2476"/>
            <a:chExt cx="569239" cy="1002565"/>
          </a:xfrm>
        </p:grpSpPr>
        <p:sp>
          <p:nvSpPr>
            <p:cNvPr id="55" name="모서리가 둥근 직사각형 54"/>
            <p:cNvSpPr>
              <a:spLocks noChangeAspect="1"/>
            </p:cNvSpPr>
            <p:nvPr/>
          </p:nvSpPr>
          <p:spPr bwMode="auto">
            <a:xfrm rot="951122" flipH="1">
              <a:off x="8524767" y="2476"/>
              <a:ext cx="259810" cy="1002565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>
                <a:rot lat="0" lon="0" rev="2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8215338" y="115285"/>
              <a:ext cx="285413" cy="98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76300" y="1042988"/>
            <a:ext cx="7656513" cy="484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1200"/>
              </a:spcAft>
              <a:defRPr/>
            </a:pPr>
            <a:r>
              <a:rPr lang="en-US" altLang="ko-KR" b="1" dirty="0">
                <a:solidFill>
                  <a:srgbClr val="002060"/>
                </a:solidFill>
                <a:latin typeface="Arial" pitchFamily="34" charset="0"/>
                <a:ea typeface="바탕"/>
                <a:cs typeface="Arial" pitchFamily="34" charset="0"/>
              </a:rPr>
              <a:t>▌</a:t>
            </a:r>
            <a:r>
              <a: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창조도시 이론의 등장과 변화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제인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제이콥스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(Jane Jacobs) : 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도시의 본질로서의 창조성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1984.</a:t>
            </a:r>
          </a:p>
          <a:p>
            <a:pPr marL="1000125" indent="-1457325" algn="just" latinLnBrk="0">
              <a:spcAft>
                <a:spcPts val="600"/>
              </a:spcAft>
              <a:defRPr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   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Cities and the Wealth of Nations: Principles of Economic Life.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Random House.</a:t>
            </a:r>
          </a:p>
          <a:p>
            <a:pPr algn="just">
              <a:spcAft>
                <a:spcPts val="600"/>
              </a:spcAft>
              <a:defRPr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도시에서의 창조성 및 도시 재생에서의 문화의 중요성 지적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 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도시 슬럼 재개발의 문제점 지적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just">
              <a:spcAft>
                <a:spcPts val="6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 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커뮤니티를 중심으로 한 자생적 재생 가능성 모색</a:t>
            </a:r>
          </a:p>
          <a:p>
            <a:pPr>
              <a:defRPr/>
            </a:pP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▪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찰스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랜드리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(Charles Landry)</a:t>
            </a: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의 창조도시 정책론 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― 2000.</a:t>
            </a:r>
          </a:p>
          <a:p>
            <a:pPr marL="981075" indent="-695325">
              <a:spcAft>
                <a:spcPts val="600"/>
              </a:spcAft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   </a:t>
            </a:r>
            <a:r>
              <a:rPr lang="en-US" altLang="ko-K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The Creative City: A Toolkit for Urban Innovators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 London: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Comedia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marL="981075" indent="-695325" algn="just">
              <a:spcAft>
                <a:spcPts val="600"/>
              </a:spcAft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      -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창조적 환경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(creative milieu)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</a:rPr>
              <a:t>를 어떻게 만들어 내고 운영해 가며 그 프로세스를 지속해 갈 것인가 에 대한 정책 틀 제시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  <a:cs typeface="Lucida Sans Unicode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itchFamily="50" charset="-127"/>
                <a:ea typeface="굴림" pitchFamily="50" charset="-127"/>
                <a:cs typeface="Lucida Sans Unicode" pitchFamily="34" charset="0"/>
              </a:rPr>
              <a:t>       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9024938" y="9525"/>
            <a:ext cx="100012" cy="10001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2" name="그림 22" descr="Untitled-1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9700" y="-3175"/>
            <a:ext cx="133350" cy="1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2425</Words>
  <Application>Microsoft Office PowerPoint</Application>
  <PresentationFormat>화면 슬라이드 쇼(4:3)</PresentationFormat>
  <Paragraphs>263</Paragraphs>
  <Slides>43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빌 게이츠</dc:creator>
  <cp:lastModifiedBy>3</cp:lastModifiedBy>
  <cp:revision>644</cp:revision>
  <dcterms:created xsi:type="dcterms:W3CDTF">2010-05-01T13:54:59Z</dcterms:created>
  <dcterms:modified xsi:type="dcterms:W3CDTF">2015-05-25T16:01:04Z</dcterms:modified>
</cp:coreProperties>
</file>