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embedTrueTypeFonts="1" saveSubsetFonts="1">
  <p:sldMasterIdLst>
    <p:sldMasterId id="2147483648" r:id="rId1"/>
  </p:sldMasterIdLst>
  <p:notesMasterIdLst>
    <p:notesMasterId r:id="rId20"/>
  </p:notesMasterIdLst>
  <p:sldIdLst>
    <p:sldId id="264" r:id="rId2"/>
    <p:sldId id="265" r:id="rId3"/>
    <p:sldId id="283" r:id="rId4"/>
    <p:sldId id="331" r:id="rId5"/>
    <p:sldId id="326" r:id="rId6"/>
    <p:sldId id="327" r:id="rId7"/>
    <p:sldId id="328" r:id="rId8"/>
    <p:sldId id="329" r:id="rId9"/>
    <p:sldId id="330" r:id="rId10"/>
    <p:sldId id="333" r:id="rId11"/>
    <p:sldId id="334" r:id="rId12"/>
    <p:sldId id="336" r:id="rId13"/>
    <p:sldId id="339" r:id="rId14"/>
    <p:sldId id="337" r:id="rId15"/>
    <p:sldId id="338" r:id="rId16"/>
    <p:sldId id="341" r:id="rId17"/>
    <p:sldId id="272" r:id="rId18"/>
    <p:sldId id="332" r:id="rId19"/>
  </p:sldIdLst>
  <p:sldSz cx="9144000" cy="6858000" type="screen4x3"/>
  <p:notesSz cx="6858000" cy="9144000"/>
  <p:embeddedFontLst>
    <p:embeddedFont>
      <p:font typeface="맑은 고딕" pitchFamily="50" charset="-127"/>
      <p:regular r:id="rId21"/>
      <p:bold r:id="rId22"/>
    </p:embeddedFont>
    <p:embeddedFont>
      <p:font typeface="HY동녘B" pitchFamily="18" charset="-127"/>
      <p:regular r:id="rId23"/>
    </p:embeddedFont>
    <p:embeddedFont>
      <p:font typeface="나눔바른고딕" charset="-127"/>
      <p:regular r:id="rId24"/>
      <p:bold r:id="rId25"/>
    </p:embeddedFont>
    <p:embeddedFont>
      <p:font typeface="HY나무B" pitchFamily="18" charset="-127"/>
      <p:regular r:id="rId26"/>
    </p:embeddedFont>
    <p:embeddedFont>
      <p:font typeface="Britannic Bold" pitchFamily="34" charset="0"/>
      <p:regular r:id="rId27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DDD1"/>
    <a:srgbClr val="F33A24"/>
    <a:srgbClr val="0C2759"/>
    <a:srgbClr val="FFF7F7"/>
    <a:srgbClr val="FFFDE8"/>
    <a:srgbClr val="788C78"/>
    <a:srgbClr val="D5C4B0"/>
    <a:srgbClr val="A8815A"/>
    <a:srgbClr val="B9C3B9"/>
    <a:srgbClr val="EBF4F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735" autoAdjust="0"/>
    <p:restoredTop sz="89312" autoAdjust="0"/>
  </p:normalViewPr>
  <p:slideViewPr>
    <p:cSldViewPr>
      <p:cViewPr>
        <p:scale>
          <a:sx n="100" d="100"/>
          <a:sy n="100" d="100"/>
        </p:scale>
        <p:origin x="-288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6BA485-E049-4DD6-95CF-54C69AB6BBF0}" type="datetimeFigureOut">
              <a:rPr lang="ko-KR" altLang="en-US" smtClean="0"/>
              <a:pPr/>
              <a:t>2015-05-25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1F8AF5-6555-4DEB-A3E2-0F9F2D28522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195271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F8AF5-6555-4DEB-A3E2-0F9F2D28522A}" type="slidenum">
              <a:rPr lang="ko-KR" altLang="en-US" smtClean="0"/>
              <a:pPr/>
              <a:t>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F8AF5-6555-4DEB-A3E2-0F9F2D28522A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F8AF5-6555-4DEB-A3E2-0F9F2D28522A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F8AF5-6555-4DEB-A3E2-0F9F2D28522A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F8AF5-6555-4DEB-A3E2-0F9F2D28522A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F8AF5-6555-4DEB-A3E2-0F9F2D28522A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F8AF5-6555-4DEB-A3E2-0F9F2D28522A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F8AF5-6555-4DEB-A3E2-0F9F2D28522A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F8AF5-6555-4DEB-A3E2-0F9F2D28522A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F8AF5-6555-4DEB-A3E2-0F9F2D28522A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F8AF5-6555-4DEB-A3E2-0F9F2D28522A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F8AF5-6555-4DEB-A3E2-0F9F2D28522A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F8AF5-6555-4DEB-A3E2-0F9F2D28522A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F8AF5-6555-4DEB-A3E2-0F9F2D28522A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F8AF5-6555-4DEB-A3E2-0F9F2D28522A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511A7-AB50-4241-BCB4-828FC3343CD5}" type="datetime1">
              <a:rPr lang="ko-KR" altLang="en-US" smtClean="0"/>
              <a:pPr/>
              <a:t>2015-05-25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4239B-D302-47C8-870F-9A3CEECBE37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8D438-26A9-4D3D-9940-A34B470F924B}" type="datetime1">
              <a:rPr lang="ko-KR" altLang="en-US" smtClean="0"/>
              <a:pPr/>
              <a:t>2015-05-25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4239B-D302-47C8-870F-9A3CEECBE37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AAE3D-3AA1-45AF-8174-600CFFDC4679}" type="datetime1">
              <a:rPr lang="ko-KR" altLang="en-US" smtClean="0"/>
              <a:pPr/>
              <a:t>2015-05-25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4239B-D302-47C8-870F-9A3CEECBE37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A3D3B-10B6-4538-A81A-4A43FA91C164}" type="datetime1">
              <a:rPr lang="ko-KR" altLang="en-US" smtClean="0"/>
              <a:pPr/>
              <a:t>2015-05-25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4239B-D302-47C8-870F-9A3CEECBE37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9B51D-06F8-4C04-8D0B-E3A77AB7FBD6}" type="datetime1">
              <a:rPr lang="ko-KR" altLang="en-US" smtClean="0"/>
              <a:pPr/>
              <a:t>2015-05-25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4239B-D302-47C8-870F-9A3CEECBE37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A765-BD25-4635-9EF9-C0491C047457}" type="datetime1">
              <a:rPr lang="ko-KR" altLang="en-US" smtClean="0"/>
              <a:pPr/>
              <a:t>2015-05-25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4239B-D302-47C8-870F-9A3CEECBE37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B43B0-154E-4FE1-AC41-5912333986F7}" type="datetime1">
              <a:rPr lang="ko-KR" altLang="en-US" smtClean="0"/>
              <a:pPr/>
              <a:t>2015-05-25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4239B-D302-47C8-870F-9A3CEECBE37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75D3F-4595-4F6C-BD6D-E5E14D908979}" type="datetime1">
              <a:rPr lang="ko-KR" altLang="en-US" smtClean="0"/>
              <a:pPr/>
              <a:t>2015-05-25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4239B-D302-47C8-870F-9A3CEECBE37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50238-49DD-4081-9B6E-ABE33C91EEE9}" type="datetime1">
              <a:rPr lang="ko-KR" altLang="en-US" smtClean="0"/>
              <a:pPr/>
              <a:t>2015-05-25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4239B-D302-47C8-870F-9A3CEECBE37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2229A-2D2C-44A4-BA26-92EFF107AD90}" type="datetime1">
              <a:rPr lang="ko-KR" altLang="en-US" smtClean="0"/>
              <a:pPr/>
              <a:t>2015-05-25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4239B-D302-47C8-870F-9A3CEECBE37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A6A2E-7BE4-4B31-AC7B-35A3DC2BD32E}" type="datetime1">
              <a:rPr lang="ko-KR" altLang="en-US" smtClean="0"/>
              <a:pPr/>
              <a:t>2015-05-25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4239B-D302-47C8-870F-9A3CEECBE37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09B70-DB86-46BD-9B42-D2132F77391B}" type="datetime1">
              <a:rPr lang="ko-KR" altLang="en-US" smtClean="0"/>
              <a:pPr/>
              <a:t>2015-05-25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04239B-D302-47C8-870F-9A3CEECBE37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10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10.png"/><Relationship Id="rId4" Type="http://schemas.openxmlformats.org/officeDocument/2006/relationships/hyperlink" Target="http://tv.suwon.go.kr/2013/main/main_link.jsp?link_ocode=20150328124523505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tv.suwon.go.kr/2013/main/main_link.jsp?link_ocode=2015032812452350" TargetMode="External"/><Relationship Id="rId2" Type="http://schemas.openxmlformats.org/officeDocument/2006/relationships/hyperlink" Target="http://www.maeulcenter.or.kr/main/sub6_2_1.php" TargetMode="Externa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0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" name="직사각형 13"/>
          <p:cNvSpPr/>
          <p:nvPr/>
        </p:nvSpPr>
        <p:spPr>
          <a:xfrm>
            <a:off x="3491880" y="2536329"/>
            <a:ext cx="2232248" cy="576000"/>
          </a:xfrm>
          <a:prstGeom prst="rect">
            <a:avLst/>
          </a:prstGeom>
          <a:solidFill>
            <a:srgbClr val="F33A24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5429256" y="5357826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  <a:latin typeface="HY동녘B" pitchFamily="18" charset="-127"/>
                <a:ea typeface="HY동녘B" pitchFamily="18" charset="-127"/>
              </a:rPr>
              <a:t>21209216 </a:t>
            </a:r>
            <a:r>
              <a:rPr lang="ko-KR" altLang="en-US" dirty="0" err="1" smtClean="0">
                <a:solidFill>
                  <a:schemeClr val="bg1"/>
                </a:solidFill>
                <a:latin typeface="HY동녘B" pitchFamily="18" charset="-127"/>
                <a:ea typeface="HY동녘B" pitchFamily="18" charset="-127"/>
              </a:rPr>
              <a:t>최윤의</a:t>
            </a:r>
            <a:endParaRPr lang="en-US" altLang="ko-KR" dirty="0" smtClean="0">
              <a:solidFill>
                <a:schemeClr val="bg1"/>
              </a:solidFill>
              <a:latin typeface="HY동녘B" pitchFamily="18" charset="-127"/>
              <a:ea typeface="HY동녘B" pitchFamily="18" charset="-127"/>
            </a:endParaRPr>
          </a:p>
        </p:txBody>
      </p:sp>
      <p:cxnSp>
        <p:nvCxnSpPr>
          <p:cNvPr id="10" name="직선 연결선 9"/>
          <p:cNvCxnSpPr/>
          <p:nvPr/>
        </p:nvCxnSpPr>
        <p:spPr>
          <a:xfrm>
            <a:off x="2512343" y="2439938"/>
            <a:ext cx="352839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그룹 26"/>
          <p:cNvGrpSpPr/>
          <p:nvPr/>
        </p:nvGrpSpPr>
        <p:grpSpPr>
          <a:xfrm>
            <a:off x="2771800" y="3573016"/>
            <a:ext cx="4176464" cy="576064"/>
            <a:chOff x="2843808" y="3573016"/>
            <a:chExt cx="4176464" cy="576064"/>
          </a:xfrm>
        </p:grpSpPr>
        <p:cxnSp>
          <p:nvCxnSpPr>
            <p:cNvPr id="16" name="직선 연결선 15"/>
            <p:cNvCxnSpPr/>
            <p:nvPr/>
          </p:nvCxnSpPr>
          <p:spPr>
            <a:xfrm>
              <a:off x="2843808" y="3861048"/>
              <a:ext cx="417646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직선 연결선 18"/>
            <p:cNvCxnSpPr/>
            <p:nvPr/>
          </p:nvCxnSpPr>
          <p:spPr>
            <a:xfrm>
              <a:off x="6588224" y="3573016"/>
              <a:ext cx="0" cy="57606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2" name="직선 연결선 41"/>
          <p:cNvCxnSpPr/>
          <p:nvPr/>
        </p:nvCxnSpPr>
        <p:spPr>
          <a:xfrm>
            <a:off x="3059832" y="1964459"/>
            <a:ext cx="0" cy="81646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이등변 삼각형 42"/>
          <p:cNvSpPr/>
          <p:nvPr/>
        </p:nvSpPr>
        <p:spPr>
          <a:xfrm rot="5400000">
            <a:off x="3035001" y="1941663"/>
            <a:ext cx="360041" cy="310380"/>
          </a:xfrm>
          <a:prstGeom prst="triangle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이등변 삼각형 43"/>
          <p:cNvSpPr/>
          <p:nvPr/>
        </p:nvSpPr>
        <p:spPr>
          <a:xfrm rot="16200000">
            <a:off x="2826524" y="2110241"/>
            <a:ext cx="250590" cy="216026"/>
          </a:xfrm>
          <a:prstGeom prst="triangle">
            <a:avLst/>
          </a:prstGeom>
          <a:solidFill>
            <a:srgbClr val="F33A24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3203848" y="3213040"/>
            <a:ext cx="2736304" cy="576000"/>
          </a:xfrm>
          <a:prstGeom prst="rect">
            <a:avLst/>
          </a:prstGeom>
          <a:solidFill>
            <a:srgbClr val="F33A24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2123728" y="2420888"/>
            <a:ext cx="48965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dirty="0" smtClean="0">
                <a:solidFill>
                  <a:schemeClr val="bg1"/>
                </a:solidFill>
                <a:latin typeface="HY동녘B" pitchFamily="18" charset="-127"/>
                <a:ea typeface="HY동녘B" pitchFamily="18" charset="-127"/>
              </a:rPr>
              <a:t>수원 도시재생</a:t>
            </a:r>
            <a:endParaRPr lang="en-US" altLang="ko-KR" sz="4400" dirty="0" smtClean="0">
              <a:solidFill>
                <a:schemeClr val="bg1"/>
              </a:solidFill>
              <a:latin typeface="HY동녘B" pitchFamily="18" charset="-127"/>
              <a:ea typeface="HY동녘B" pitchFamily="18" charset="-127"/>
            </a:endParaRPr>
          </a:p>
          <a:p>
            <a:pPr algn="ctr"/>
            <a:r>
              <a:rPr lang="ko-KR" altLang="en-US" sz="4400" dirty="0" smtClean="0">
                <a:solidFill>
                  <a:schemeClr val="bg1"/>
                </a:solidFill>
                <a:latin typeface="HY동녘B" pitchFamily="18" charset="-127"/>
                <a:ea typeface="HY동녘B" pitchFamily="18" charset="-127"/>
              </a:rPr>
              <a:t>마을 르네상스</a:t>
            </a:r>
            <a:endParaRPr lang="en-US" altLang="ko-KR" sz="4400" dirty="0" smtClean="0">
              <a:solidFill>
                <a:schemeClr val="bg1"/>
              </a:solidFill>
              <a:latin typeface="HY동녘B" pitchFamily="18" charset="-127"/>
              <a:ea typeface="HY동녘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/>
          <a:p>
            <a:fld id="{7804239B-D302-47C8-870F-9A3CEECBE377}" type="slidenum">
              <a:rPr lang="ko-KR" altLang="en-US" sz="900" b="1" smtClean="0">
                <a:solidFill>
                  <a:srgbClr val="0C2759"/>
                </a:solidFill>
                <a:latin typeface="나눔바른고딕" pitchFamily="50" charset="-127"/>
                <a:ea typeface="나눔바른고딕" pitchFamily="50" charset="-127"/>
              </a:rPr>
              <a:pPr/>
              <a:t>9</a:t>
            </a:fld>
            <a:endParaRPr lang="ko-KR" altLang="en-US" sz="900" b="1" dirty="0">
              <a:solidFill>
                <a:srgbClr val="0C2759"/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grpSp>
        <p:nvGrpSpPr>
          <p:cNvPr id="2" name="그룹 19"/>
          <p:cNvGrpSpPr/>
          <p:nvPr/>
        </p:nvGrpSpPr>
        <p:grpSpPr>
          <a:xfrm>
            <a:off x="285720" y="0"/>
            <a:ext cx="792088" cy="1844824"/>
            <a:chOff x="8172400" y="0"/>
            <a:chExt cx="792088" cy="1844824"/>
          </a:xfrm>
        </p:grpSpPr>
        <p:sp>
          <p:nvSpPr>
            <p:cNvPr id="21" name="직사각형 20"/>
            <p:cNvSpPr/>
            <p:nvPr/>
          </p:nvSpPr>
          <p:spPr>
            <a:xfrm>
              <a:off x="8172400" y="0"/>
              <a:ext cx="792088" cy="1844824"/>
            </a:xfrm>
            <a:prstGeom prst="rect">
              <a:avLst/>
            </a:prstGeom>
            <a:solidFill>
              <a:srgbClr val="0C27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243838" y="571480"/>
              <a:ext cx="7200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ko-KR" altLang="en-US" dirty="0" smtClean="0">
                  <a:solidFill>
                    <a:schemeClr val="bg1"/>
                  </a:solidFill>
                  <a:latin typeface="HY동녘B" pitchFamily="18" charset="-127"/>
                  <a:ea typeface="HY동녘B" pitchFamily="18" charset="-127"/>
                </a:rPr>
                <a:t>지원주체</a:t>
              </a:r>
              <a:endParaRPr lang="en-US" altLang="ko-KR" dirty="0" smtClean="0">
                <a:solidFill>
                  <a:schemeClr val="bg1"/>
                </a:solidFill>
                <a:latin typeface="HY동녘B" pitchFamily="18" charset="-127"/>
                <a:ea typeface="HY동녘B" pitchFamily="18" charset="-127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315276" y="0"/>
              <a:ext cx="576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4000" dirty="0" smtClean="0">
                  <a:solidFill>
                    <a:schemeClr val="bg1"/>
                  </a:solidFill>
                  <a:latin typeface="HY동녘B" pitchFamily="18" charset="-127"/>
                  <a:ea typeface="HY동녘B" pitchFamily="18" charset="-127"/>
                </a:rPr>
                <a:t>3</a:t>
              </a:r>
            </a:p>
          </p:txBody>
        </p:sp>
      </p:grpSp>
      <p:pic>
        <p:nvPicPr>
          <p:cNvPr id="1026" name="Picture 2" descr="C:\Documents and Settings\Administrator\바탕 화면\마을르네상스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48600" y="0"/>
            <a:ext cx="1295400" cy="7239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643042" y="785794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HY동녘B" pitchFamily="18" charset="-127"/>
                <a:ea typeface="HY동녘B" pitchFamily="18" charset="-127"/>
              </a:rPr>
              <a:t>지원주체</a:t>
            </a:r>
            <a:endParaRPr lang="ko-KR" altLang="en-US" dirty="0">
              <a:latin typeface="HY동녘B" pitchFamily="18" charset="-127"/>
              <a:ea typeface="HY동녘B" pitchFamily="18" charset="-127"/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290" y="785794"/>
            <a:ext cx="357190" cy="315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1214414" y="1428736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50000"/>
                  </a:schemeClr>
                </a:solidFill>
                <a:latin typeface="HY나무B" pitchFamily="18" charset="-127"/>
                <a:ea typeface="HY나무B" pitchFamily="18" charset="-127"/>
              </a:rPr>
              <a:t>3.</a:t>
            </a:r>
            <a:r>
              <a:rPr lang="ko-KR" altLang="en-US" dirty="0" smtClean="0">
                <a:solidFill>
                  <a:schemeClr val="bg1">
                    <a:lumMod val="50000"/>
                  </a:schemeClr>
                </a:solidFill>
                <a:latin typeface="HY나무B" pitchFamily="18" charset="-127"/>
                <a:ea typeface="HY나무B" pitchFamily="18" charset="-127"/>
              </a:rPr>
              <a:t>마을르네상스 센터</a:t>
            </a:r>
            <a:endParaRPr lang="ko-KR" altLang="en-US" dirty="0">
              <a:solidFill>
                <a:schemeClr val="bg1">
                  <a:lumMod val="50000"/>
                </a:schemeClr>
              </a:solidFill>
              <a:latin typeface="HY나무B" pitchFamily="18" charset="-127"/>
              <a:ea typeface="HY나무B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85852" y="2000240"/>
            <a:ext cx="68580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HY동녘B" pitchFamily="18" charset="-127"/>
                <a:ea typeface="HY동녘B" pitchFamily="18" charset="-127"/>
              </a:rPr>
              <a:t>마을르네상스센터에서는 시민과 행정</a:t>
            </a:r>
            <a:r>
              <a:rPr lang="en-US" altLang="ko-KR" dirty="0" smtClean="0">
                <a:latin typeface="HY동녘B" pitchFamily="18" charset="-127"/>
                <a:ea typeface="HY동녘B" pitchFamily="18" charset="-127"/>
              </a:rPr>
              <a:t>, </a:t>
            </a:r>
            <a:r>
              <a:rPr lang="ko-KR" altLang="en-US" dirty="0" smtClean="0">
                <a:latin typeface="HY동녘B" pitchFamily="18" charset="-127"/>
                <a:ea typeface="HY동녘B" pitchFamily="18" charset="-127"/>
              </a:rPr>
              <a:t>민간그룹과 함께 마을르네상스 사업의 성공적인 파트너로서의 역할을 </a:t>
            </a:r>
            <a:br>
              <a:rPr lang="ko-KR" altLang="en-US" dirty="0" smtClean="0">
                <a:latin typeface="HY동녘B" pitchFamily="18" charset="-127"/>
                <a:ea typeface="HY동녘B" pitchFamily="18" charset="-127"/>
              </a:rPr>
            </a:br>
            <a:r>
              <a:rPr lang="ko-KR" altLang="en-US" dirty="0" smtClean="0">
                <a:latin typeface="HY동녘B" pitchFamily="18" charset="-127"/>
                <a:ea typeface="HY동녘B" pitchFamily="18" charset="-127"/>
              </a:rPr>
              <a:t>수행</a:t>
            </a:r>
            <a:r>
              <a:rPr lang="en-US" altLang="ko-KR" dirty="0" smtClean="0">
                <a:latin typeface="HY동녘B" pitchFamily="18" charset="-127"/>
                <a:ea typeface="HY동녘B" pitchFamily="18" charset="-127"/>
              </a:rPr>
              <a:t>. </a:t>
            </a:r>
            <a:r>
              <a:rPr lang="ko-KR" altLang="en-US" dirty="0" smtClean="0">
                <a:latin typeface="HY동녘B" pitchFamily="18" charset="-127"/>
                <a:ea typeface="HY동녘B" pitchFamily="18" charset="-127"/>
              </a:rPr>
              <a:t>세 주체들에게 필요한 정보</a:t>
            </a:r>
            <a:r>
              <a:rPr lang="en-US" altLang="ko-KR" dirty="0" smtClean="0">
                <a:latin typeface="HY동녘B" pitchFamily="18" charset="-127"/>
                <a:ea typeface="HY동녘B" pitchFamily="18" charset="-127"/>
              </a:rPr>
              <a:t>, </a:t>
            </a:r>
            <a:r>
              <a:rPr lang="ko-KR" altLang="en-US" dirty="0" smtClean="0">
                <a:latin typeface="HY동녘B" pitchFamily="18" charset="-127"/>
                <a:ea typeface="HY동녘B" pitchFamily="18" charset="-127"/>
              </a:rPr>
              <a:t>교육</a:t>
            </a:r>
            <a:r>
              <a:rPr lang="en-US" altLang="ko-KR" dirty="0" smtClean="0">
                <a:latin typeface="HY동녘B" pitchFamily="18" charset="-127"/>
                <a:ea typeface="HY동녘B" pitchFamily="18" charset="-127"/>
              </a:rPr>
              <a:t>, </a:t>
            </a:r>
            <a:r>
              <a:rPr lang="ko-KR" altLang="en-US" dirty="0" smtClean="0">
                <a:latin typeface="HY동녘B" pitchFamily="18" charset="-127"/>
                <a:ea typeface="HY동녘B" pitchFamily="18" charset="-127"/>
              </a:rPr>
              <a:t>프로그램 등을 비롯한 다양한 유</a:t>
            </a:r>
            <a:r>
              <a:rPr lang="en-US" altLang="ko-KR" dirty="0" smtClean="0">
                <a:latin typeface="HY동녘B" pitchFamily="18" charset="-127"/>
                <a:ea typeface="HY동녘B" pitchFamily="18" charset="-127"/>
              </a:rPr>
              <a:t>, </a:t>
            </a:r>
            <a:r>
              <a:rPr lang="ko-KR" altLang="en-US" dirty="0" smtClean="0">
                <a:latin typeface="HY동녘B" pitchFamily="18" charset="-127"/>
                <a:ea typeface="HY동녘B" pitchFamily="18" charset="-127"/>
              </a:rPr>
              <a:t>무형의 자원들을 제공하는 </a:t>
            </a:r>
            <a:br>
              <a:rPr lang="ko-KR" altLang="en-US" dirty="0" smtClean="0">
                <a:latin typeface="HY동녘B" pitchFamily="18" charset="-127"/>
                <a:ea typeface="HY동녘B" pitchFamily="18" charset="-127"/>
              </a:rPr>
            </a:br>
            <a:r>
              <a:rPr lang="ko-KR" altLang="en-US" dirty="0" smtClean="0">
                <a:latin typeface="HY동녘B" pitchFamily="18" charset="-127"/>
                <a:ea typeface="HY동녘B" pitchFamily="18" charset="-127"/>
              </a:rPr>
              <a:t>통합적 지원활동 </a:t>
            </a:r>
            <a:r>
              <a:rPr lang="en-US" altLang="ko-KR" dirty="0" smtClean="0">
                <a:latin typeface="HY동녘B" pitchFamily="18" charset="-127"/>
                <a:ea typeface="HY동녘B" pitchFamily="18" charset="-127"/>
              </a:rPr>
              <a:t>.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357290" y="3714752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50000"/>
                  </a:schemeClr>
                </a:solidFill>
                <a:latin typeface="HY나무B" pitchFamily="18" charset="-127"/>
                <a:ea typeface="HY나무B" pitchFamily="18" charset="-127"/>
              </a:rPr>
              <a:t>4.</a:t>
            </a:r>
            <a:r>
              <a:rPr lang="ko-KR" altLang="en-US" dirty="0" smtClean="0">
                <a:solidFill>
                  <a:schemeClr val="bg1">
                    <a:lumMod val="50000"/>
                  </a:schemeClr>
                </a:solidFill>
                <a:latin typeface="HY나무B" pitchFamily="18" charset="-127"/>
                <a:ea typeface="HY나무B" pitchFamily="18" charset="-127"/>
              </a:rPr>
              <a:t>민간그룹</a:t>
            </a:r>
            <a:endParaRPr lang="ko-KR" altLang="en-US" dirty="0">
              <a:solidFill>
                <a:schemeClr val="bg1">
                  <a:lumMod val="50000"/>
                </a:schemeClr>
              </a:solidFill>
              <a:latin typeface="HY나무B" pitchFamily="18" charset="-127"/>
              <a:ea typeface="HY나무B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57290" y="4214818"/>
            <a:ext cx="62865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HY동녘B" pitchFamily="18" charset="-127"/>
                <a:ea typeface="HY동녘B" pitchFamily="18" charset="-127"/>
              </a:rPr>
              <a:t>시민단체</a:t>
            </a:r>
            <a:r>
              <a:rPr lang="en-US" altLang="ko-KR" dirty="0" smtClean="0">
                <a:latin typeface="HY동녘B" pitchFamily="18" charset="-127"/>
                <a:ea typeface="HY동녘B" pitchFamily="18" charset="-127"/>
              </a:rPr>
              <a:t>, </a:t>
            </a:r>
            <a:r>
              <a:rPr lang="ko-KR" altLang="en-US" dirty="0" smtClean="0">
                <a:latin typeface="HY동녘B" pitchFamily="18" charset="-127"/>
                <a:ea typeface="HY동녘B" pitchFamily="18" charset="-127"/>
              </a:rPr>
              <a:t>작가</a:t>
            </a:r>
            <a:r>
              <a:rPr lang="en-US" altLang="ko-KR" dirty="0" smtClean="0">
                <a:latin typeface="HY동녘B" pitchFamily="18" charset="-127"/>
                <a:ea typeface="HY동녘B" pitchFamily="18" charset="-127"/>
              </a:rPr>
              <a:t>, </a:t>
            </a:r>
            <a:r>
              <a:rPr lang="ko-KR" altLang="en-US" dirty="0" smtClean="0">
                <a:latin typeface="HY동녘B" pitchFamily="18" charset="-127"/>
                <a:ea typeface="HY동녘B" pitchFamily="18" charset="-127"/>
              </a:rPr>
              <a:t>연구자</a:t>
            </a:r>
            <a:r>
              <a:rPr lang="en-US" altLang="ko-KR" dirty="0" smtClean="0">
                <a:latin typeface="HY동녘B" pitchFamily="18" charset="-127"/>
                <a:ea typeface="HY동녘B" pitchFamily="18" charset="-127"/>
              </a:rPr>
              <a:t>, </a:t>
            </a:r>
            <a:r>
              <a:rPr lang="ko-KR" altLang="en-US" dirty="0" smtClean="0">
                <a:latin typeface="HY동녘B" pitchFamily="18" charset="-127"/>
                <a:ea typeface="HY동녘B" pitchFamily="18" charset="-127"/>
              </a:rPr>
              <a:t>청년벤처 등이 있으며 조언자</a:t>
            </a:r>
            <a:r>
              <a:rPr lang="en-US" altLang="ko-KR" dirty="0" smtClean="0">
                <a:latin typeface="HY동녘B" pitchFamily="18" charset="-127"/>
                <a:ea typeface="HY동녘B" pitchFamily="18" charset="-127"/>
              </a:rPr>
              <a:t>·</a:t>
            </a:r>
            <a:r>
              <a:rPr lang="ko-KR" altLang="en-US" dirty="0" smtClean="0">
                <a:latin typeface="HY동녘B" pitchFamily="18" charset="-127"/>
                <a:ea typeface="HY동녘B" pitchFamily="18" charset="-127"/>
              </a:rPr>
              <a:t>동료로서 마을 현장에서 주민과 함께 호흡합니다</a:t>
            </a:r>
            <a:r>
              <a:rPr lang="en-US" altLang="ko-KR" dirty="0" smtClean="0">
                <a:latin typeface="HY동녘B" pitchFamily="18" charset="-127"/>
                <a:ea typeface="HY동녘B" pitchFamily="18" charset="-127"/>
              </a:rPr>
              <a:t>. </a:t>
            </a:r>
            <a:br>
              <a:rPr lang="en-US" altLang="ko-KR" dirty="0" smtClean="0">
                <a:latin typeface="HY동녘B" pitchFamily="18" charset="-127"/>
                <a:ea typeface="HY동녘B" pitchFamily="18" charset="-127"/>
              </a:rPr>
            </a:br>
            <a:r>
              <a:rPr lang="ko-KR" altLang="en-US" dirty="0" smtClean="0">
                <a:latin typeface="HY동녘B" pitchFamily="18" charset="-127"/>
                <a:ea typeface="HY동녘B" pitchFamily="18" charset="-127"/>
              </a:rPr>
              <a:t>현재 마을르네상스 파트너</a:t>
            </a:r>
            <a:r>
              <a:rPr lang="en-US" altLang="ko-KR" dirty="0" smtClean="0">
                <a:latin typeface="HY동녘B" pitchFamily="18" charset="-127"/>
                <a:ea typeface="HY동녘B" pitchFamily="18" charset="-127"/>
              </a:rPr>
              <a:t>(</a:t>
            </a:r>
            <a:r>
              <a:rPr lang="ko-KR" altLang="en-US" dirty="0" smtClean="0">
                <a:latin typeface="HY동녘B" pitchFamily="18" charset="-127"/>
                <a:ea typeface="HY동녘B" pitchFamily="18" charset="-127"/>
              </a:rPr>
              <a:t>단체</a:t>
            </a:r>
            <a:r>
              <a:rPr lang="en-US" altLang="ko-KR" dirty="0" smtClean="0">
                <a:latin typeface="HY동녘B" pitchFamily="18" charset="-127"/>
                <a:ea typeface="HY동녘B" pitchFamily="18" charset="-127"/>
              </a:rPr>
              <a:t>,</a:t>
            </a:r>
            <a:r>
              <a:rPr lang="ko-KR" altLang="en-US" dirty="0" smtClean="0">
                <a:latin typeface="HY동녘B" pitchFamily="18" charset="-127"/>
                <a:ea typeface="HY동녘B" pitchFamily="18" charset="-127"/>
              </a:rPr>
              <a:t>기관</a:t>
            </a:r>
            <a:r>
              <a:rPr lang="en-US" altLang="ko-KR" dirty="0" smtClean="0">
                <a:latin typeface="HY동녘B" pitchFamily="18" charset="-127"/>
                <a:ea typeface="HY동녘B" pitchFamily="18" charset="-127"/>
              </a:rPr>
              <a:t>,</a:t>
            </a:r>
            <a:r>
              <a:rPr lang="ko-KR" altLang="en-US" dirty="0" err="1" smtClean="0">
                <a:latin typeface="HY동녘B" pitchFamily="18" charset="-127"/>
                <a:ea typeface="HY동녘B" pitchFamily="18" charset="-127"/>
              </a:rPr>
              <a:t>청년벤처등</a:t>
            </a:r>
            <a:r>
              <a:rPr lang="ko-KR" altLang="en-US" dirty="0" smtClean="0">
                <a:latin typeface="HY동녘B" pitchFamily="18" charset="-127"/>
                <a:ea typeface="HY동녘B" pitchFamily="18" charset="-127"/>
              </a:rPr>
              <a:t> 그룹</a:t>
            </a:r>
            <a:r>
              <a:rPr lang="en-US" altLang="ko-KR" dirty="0" smtClean="0">
                <a:latin typeface="HY동녘B" pitchFamily="18" charset="-127"/>
                <a:ea typeface="HY동녘B" pitchFamily="18" charset="-127"/>
              </a:rPr>
              <a:t>), </a:t>
            </a:r>
            <a:r>
              <a:rPr lang="ko-KR" altLang="en-US" dirty="0" smtClean="0">
                <a:latin typeface="HY동녘B" pitchFamily="18" charset="-127"/>
                <a:ea typeface="HY동녘B" pitchFamily="18" charset="-127"/>
              </a:rPr>
              <a:t>서포터</a:t>
            </a:r>
            <a:r>
              <a:rPr lang="en-US" altLang="ko-KR" dirty="0" smtClean="0">
                <a:latin typeface="HY동녘B" pitchFamily="18" charset="-127"/>
                <a:ea typeface="HY동녘B" pitchFamily="18" charset="-127"/>
              </a:rPr>
              <a:t>(</a:t>
            </a:r>
            <a:r>
              <a:rPr lang="ko-KR" altLang="en-US" dirty="0" smtClean="0">
                <a:latin typeface="HY동녘B" pitchFamily="18" charset="-127"/>
                <a:ea typeface="HY동녘B" pitchFamily="18" charset="-127"/>
              </a:rPr>
              <a:t>개인</a:t>
            </a:r>
            <a:r>
              <a:rPr lang="en-US" altLang="ko-KR" dirty="0" smtClean="0">
                <a:latin typeface="HY동녘B" pitchFamily="18" charset="-127"/>
                <a:ea typeface="HY동녘B" pitchFamily="18" charset="-127"/>
              </a:rPr>
              <a:t>), </a:t>
            </a:r>
            <a:r>
              <a:rPr lang="ko-KR" altLang="en-US" dirty="0" smtClean="0">
                <a:latin typeface="HY동녘B" pitchFamily="18" charset="-127"/>
                <a:ea typeface="HY동녘B" pitchFamily="18" charset="-127"/>
              </a:rPr>
              <a:t>디자이너</a:t>
            </a:r>
            <a:r>
              <a:rPr lang="en-US" altLang="ko-KR" dirty="0" smtClean="0">
                <a:latin typeface="HY동녘B" pitchFamily="18" charset="-127"/>
                <a:ea typeface="HY동녘B" pitchFamily="18" charset="-127"/>
              </a:rPr>
              <a:t>(</a:t>
            </a:r>
            <a:r>
              <a:rPr lang="ko-KR" altLang="en-US" dirty="0" smtClean="0">
                <a:latin typeface="HY동녘B" pitchFamily="18" charset="-127"/>
                <a:ea typeface="HY동녘B" pitchFamily="18" charset="-127"/>
              </a:rPr>
              <a:t>전문가</a:t>
            </a:r>
            <a:r>
              <a:rPr lang="en-US" altLang="ko-KR" dirty="0" smtClean="0">
                <a:latin typeface="HY동녘B" pitchFamily="18" charset="-127"/>
                <a:ea typeface="HY동녘B" pitchFamily="18" charset="-127"/>
              </a:rPr>
              <a:t>)</a:t>
            </a:r>
            <a:r>
              <a:rPr lang="ko-KR" altLang="en-US" dirty="0" smtClean="0">
                <a:latin typeface="HY동녘B" pitchFamily="18" charset="-127"/>
                <a:ea typeface="HY동녘B" pitchFamily="18" charset="-127"/>
              </a:rPr>
              <a:t>등의 호칭으로 부름</a:t>
            </a:r>
            <a:r>
              <a:rPr lang="en-US" altLang="ko-KR" dirty="0" smtClean="0">
                <a:latin typeface="HY동녘B" pitchFamily="18" charset="-127"/>
                <a:ea typeface="HY동녘B" pitchFamily="18" charset="-127"/>
              </a:rPr>
              <a:t>.</a:t>
            </a:r>
            <a:br>
              <a:rPr lang="en-US" altLang="ko-KR" dirty="0" smtClean="0">
                <a:latin typeface="HY동녘B" pitchFamily="18" charset="-127"/>
                <a:ea typeface="HY동녘B" pitchFamily="18" charset="-127"/>
              </a:rPr>
            </a:br>
            <a:endParaRPr lang="en-US" altLang="ko-KR" dirty="0" smtClean="0">
              <a:latin typeface="HY동녘B" pitchFamily="18" charset="-127"/>
              <a:ea typeface="HY동녘B" pitchFamily="18" charset="-127"/>
            </a:endParaRPr>
          </a:p>
          <a:p>
            <a:r>
              <a:rPr lang="ko-KR" altLang="en-US" dirty="0" smtClean="0"/>
              <a:t> </a:t>
            </a:r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/>
          <a:p>
            <a:fld id="{7804239B-D302-47C8-870F-9A3CEECBE377}" type="slidenum">
              <a:rPr lang="ko-KR" altLang="en-US" sz="900" b="1" smtClean="0">
                <a:solidFill>
                  <a:srgbClr val="0C2759"/>
                </a:solidFill>
                <a:latin typeface="나눔바른고딕" pitchFamily="50" charset="-127"/>
                <a:ea typeface="나눔바른고딕" pitchFamily="50" charset="-127"/>
              </a:rPr>
              <a:pPr/>
              <a:t>10</a:t>
            </a:fld>
            <a:endParaRPr lang="ko-KR" altLang="en-US" sz="900" b="1" dirty="0">
              <a:solidFill>
                <a:srgbClr val="0C2759"/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grpSp>
        <p:nvGrpSpPr>
          <p:cNvPr id="2" name="그룹 19"/>
          <p:cNvGrpSpPr/>
          <p:nvPr/>
        </p:nvGrpSpPr>
        <p:grpSpPr>
          <a:xfrm>
            <a:off x="285720" y="0"/>
            <a:ext cx="792088" cy="1844824"/>
            <a:chOff x="8172400" y="0"/>
            <a:chExt cx="792088" cy="1844824"/>
          </a:xfrm>
        </p:grpSpPr>
        <p:sp>
          <p:nvSpPr>
            <p:cNvPr id="21" name="직사각형 20"/>
            <p:cNvSpPr/>
            <p:nvPr/>
          </p:nvSpPr>
          <p:spPr>
            <a:xfrm>
              <a:off x="8172400" y="0"/>
              <a:ext cx="792088" cy="1844824"/>
            </a:xfrm>
            <a:prstGeom prst="rect">
              <a:avLst/>
            </a:prstGeom>
            <a:solidFill>
              <a:srgbClr val="0C27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243838" y="571480"/>
              <a:ext cx="7200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ko-KR" altLang="en-US" dirty="0" smtClean="0">
                  <a:solidFill>
                    <a:schemeClr val="bg1"/>
                  </a:solidFill>
                  <a:latin typeface="HY동녘B" pitchFamily="18" charset="-127"/>
                  <a:ea typeface="HY동녘B" pitchFamily="18" charset="-127"/>
                </a:rPr>
                <a:t>지원주체</a:t>
              </a:r>
              <a:endParaRPr lang="en-US" altLang="ko-KR" dirty="0" smtClean="0">
                <a:solidFill>
                  <a:schemeClr val="bg1"/>
                </a:solidFill>
                <a:latin typeface="HY동녘B" pitchFamily="18" charset="-127"/>
                <a:ea typeface="HY동녘B" pitchFamily="18" charset="-127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315276" y="0"/>
              <a:ext cx="576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altLang="ko-KR" sz="4000" dirty="0" smtClean="0">
                <a:solidFill>
                  <a:schemeClr val="bg1"/>
                </a:solidFill>
                <a:latin typeface="HY동녘B" pitchFamily="18" charset="-127"/>
                <a:ea typeface="HY동녘B" pitchFamily="18" charset="-127"/>
              </a:endParaRPr>
            </a:p>
          </p:txBody>
        </p:sp>
      </p:grpSp>
      <p:pic>
        <p:nvPicPr>
          <p:cNvPr id="1026" name="Picture 2" descr="C:\Documents and Settings\Administrator\바탕 화면\마을르네상스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48600" y="0"/>
            <a:ext cx="1295400" cy="723900"/>
          </a:xfrm>
          <a:prstGeom prst="rect">
            <a:avLst/>
          </a:prstGeom>
          <a:noFill/>
        </p:spPr>
      </p:pic>
      <p:grpSp>
        <p:nvGrpSpPr>
          <p:cNvPr id="8" name="그룹 7"/>
          <p:cNvGrpSpPr/>
          <p:nvPr/>
        </p:nvGrpSpPr>
        <p:grpSpPr>
          <a:xfrm>
            <a:off x="6500826" y="6429396"/>
            <a:ext cx="2214578" cy="285752"/>
            <a:chOff x="1428728" y="5500702"/>
            <a:chExt cx="6160992" cy="1071570"/>
          </a:xfrm>
        </p:grpSpPr>
        <p:grpSp>
          <p:nvGrpSpPr>
            <p:cNvPr id="9" name="그룹 12"/>
            <p:cNvGrpSpPr/>
            <p:nvPr/>
          </p:nvGrpSpPr>
          <p:grpSpPr>
            <a:xfrm>
              <a:off x="1428728" y="5500702"/>
              <a:ext cx="2017588" cy="1071570"/>
              <a:chOff x="5429256" y="714356"/>
              <a:chExt cx="2017588" cy="1071570"/>
            </a:xfrm>
          </p:grpSpPr>
          <p:pic>
            <p:nvPicPr>
              <p:cNvPr id="20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429256" y="714356"/>
                <a:ext cx="2017588" cy="10715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2" name="직사각형 21"/>
              <p:cNvSpPr/>
              <p:nvPr/>
            </p:nvSpPr>
            <p:spPr>
              <a:xfrm>
                <a:off x="5715008" y="1428736"/>
                <a:ext cx="357190" cy="21431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4" name="직사각형 23"/>
              <p:cNvSpPr/>
              <p:nvPr/>
            </p:nvSpPr>
            <p:spPr>
              <a:xfrm>
                <a:off x="6715140" y="1428736"/>
                <a:ext cx="428628" cy="21431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6" name="직사각형 25"/>
              <p:cNvSpPr/>
              <p:nvPr/>
            </p:nvSpPr>
            <p:spPr>
              <a:xfrm>
                <a:off x="7000892" y="1428736"/>
                <a:ext cx="142876" cy="21431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0" name="그룹 25"/>
            <p:cNvGrpSpPr/>
            <p:nvPr/>
          </p:nvGrpSpPr>
          <p:grpSpPr>
            <a:xfrm>
              <a:off x="3500430" y="5500702"/>
              <a:ext cx="2017588" cy="1071570"/>
              <a:chOff x="5429256" y="714356"/>
              <a:chExt cx="2017588" cy="1071570"/>
            </a:xfrm>
          </p:grpSpPr>
          <p:pic>
            <p:nvPicPr>
              <p:cNvPr id="16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429256" y="714356"/>
                <a:ext cx="2017588" cy="10715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7" name="직사각형 16"/>
              <p:cNvSpPr/>
              <p:nvPr/>
            </p:nvSpPr>
            <p:spPr>
              <a:xfrm>
                <a:off x="5715008" y="1428736"/>
                <a:ext cx="357190" cy="21431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" name="직사각형 17"/>
              <p:cNvSpPr/>
              <p:nvPr/>
            </p:nvSpPr>
            <p:spPr>
              <a:xfrm>
                <a:off x="6715140" y="1428736"/>
                <a:ext cx="428628" cy="21431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" name="직사각형 18"/>
              <p:cNvSpPr/>
              <p:nvPr/>
            </p:nvSpPr>
            <p:spPr>
              <a:xfrm>
                <a:off x="7000892" y="1428736"/>
                <a:ext cx="142876" cy="21431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1" name="그룹 30"/>
            <p:cNvGrpSpPr/>
            <p:nvPr/>
          </p:nvGrpSpPr>
          <p:grpSpPr>
            <a:xfrm>
              <a:off x="5572132" y="5500702"/>
              <a:ext cx="2017588" cy="1071570"/>
              <a:chOff x="5429256" y="714356"/>
              <a:chExt cx="2017588" cy="1071570"/>
            </a:xfrm>
          </p:grpSpPr>
          <p:pic>
            <p:nvPicPr>
              <p:cNvPr id="12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429256" y="714356"/>
                <a:ext cx="2017588" cy="10715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3" name="직사각형 12"/>
              <p:cNvSpPr/>
              <p:nvPr/>
            </p:nvSpPr>
            <p:spPr>
              <a:xfrm>
                <a:off x="5715008" y="1428736"/>
                <a:ext cx="357190" cy="21431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" name="직사각형 13"/>
              <p:cNvSpPr/>
              <p:nvPr/>
            </p:nvSpPr>
            <p:spPr>
              <a:xfrm>
                <a:off x="6715140" y="1428736"/>
                <a:ext cx="428628" cy="21431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5" name="직사각형 14"/>
              <p:cNvSpPr/>
              <p:nvPr/>
            </p:nvSpPr>
            <p:spPr>
              <a:xfrm>
                <a:off x="7000892" y="1428736"/>
                <a:ext cx="142876" cy="21431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27" name="TextBox 26"/>
          <p:cNvSpPr txBox="1"/>
          <p:nvPr/>
        </p:nvSpPr>
        <p:spPr>
          <a:xfrm>
            <a:off x="1214414" y="1428736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50000"/>
                  </a:schemeClr>
                </a:solidFill>
                <a:latin typeface="HY나무B" pitchFamily="18" charset="-127"/>
                <a:ea typeface="HY나무B" pitchFamily="18" charset="-127"/>
              </a:rPr>
              <a:t>5.</a:t>
            </a:r>
            <a:r>
              <a:rPr lang="ko-KR" altLang="en-US" dirty="0" smtClean="0">
                <a:solidFill>
                  <a:schemeClr val="bg1">
                    <a:lumMod val="50000"/>
                  </a:schemeClr>
                </a:solidFill>
                <a:latin typeface="HY나무B" pitchFamily="18" charset="-127"/>
                <a:ea typeface="HY나무B" pitchFamily="18" charset="-127"/>
              </a:rPr>
              <a:t>네트워크</a:t>
            </a:r>
            <a:endParaRPr lang="ko-KR" altLang="en-US" dirty="0">
              <a:solidFill>
                <a:schemeClr val="bg1">
                  <a:lumMod val="50000"/>
                </a:schemeClr>
              </a:solidFill>
              <a:latin typeface="HY나무B" pitchFamily="18" charset="-127"/>
              <a:ea typeface="HY나무B" pitchFamily="18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214414" y="2071678"/>
            <a:ext cx="67151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HY나무B" pitchFamily="18" charset="-127"/>
                <a:ea typeface="HY나무B" pitchFamily="18" charset="-127"/>
              </a:rPr>
              <a:t>관심 주제별 네트워크로써</a:t>
            </a:r>
            <a:r>
              <a:rPr lang="en-US" altLang="ko-KR" dirty="0" smtClean="0">
                <a:latin typeface="HY나무B" pitchFamily="18" charset="-127"/>
                <a:ea typeface="HY나무B" pitchFamily="18" charset="-127"/>
              </a:rPr>
              <a:t>, </a:t>
            </a:r>
            <a:r>
              <a:rPr lang="ko-KR" altLang="en-US" dirty="0" smtClean="0">
                <a:latin typeface="HY나무B" pitchFamily="18" charset="-127"/>
                <a:ea typeface="HY나무B" pitchFamily="18" charset="-127"/>
              </a:rPr>
              <a:t>여러 마을의 주민들이 서로의 고민을 공유하고</a:t>
            </a:r>
            <a:r>
              <a:rPr lang="en-US" altLang="ko-KR" dirty="0" smtClean="0">
                <a:latin typeface="HY나무B" pitchFamily="18" charset="-127"/>
                <a:ea typeface="HY나무B" pitchFamily="18" charset="-127"/>
              </a:rPr>
              <a:t>, </a:t>
            </a:r>
            <a:r>
              <a:rPr lang="ko-KR" altLang="en-US" dirty="0" smtClean="0">
                <a:latin typeface="HY나무B" pitchFamily="18" charset="-127"/>
                <a:ea typeface="HY나무B" pitchFamily="18" charset="-127"/>
              </a:rPr>
              <a:t>발전방안을 찾아보기 위해 모이는 자율모임</a:t>
            </a:r>
            <a:r>
              <a:rPr lang="en-US" altLang="ko-KR" dirty="0" smtClean="0">
                <a:latin typeface="HY나무B" pitchFamily="18" charset="-127"/>
                <a:ea typeface="HY나무B" pitchFamily="18" charset="-127"/>
              </a:rPr>
              <a:t>.</a:t>
            </a:r>
          </a:p>
          <a:p>
            <a:r>
              <a:rPr lang="en-US" altLang="ko-KR" dirty="0" smtClean="0">
                <a:latin typeface="HY나무B" pitchFamily="18" charset="-127"/>
                <a:ea typeface="HY나무B" pitchFamily="18" charset="-127"/>
              </a:rPr>
              <a:t/>
            </a:r>
            <a:br>
              <a:rPr lang="en-US" altLang="ko-KR" dirty="0" smtClean="0">
                <a:latin typeface="HY나무B" pitchFamily="18" charset="-127"/>
                <a:ea typeface="HY나무B" pitchFamily="18" charset="-127"/>
              </a:rPr>
            </a:br>
            <a:r>
              <a:rPr lang="ko-KR" altLang="en-US" dirty="0" smtClean="0">
                <a:latin typeface="HY나무B" pitchFamily="18" charset="-127"/>
                <a:ea typeface="HY나무B" pitchFamily="18" charset="-127"/>
              </a:rPr>
              <a:t>특정한</a:t>
            </a:r>
            <a:r>
              <a:rPr lang="en-US" altLang="ko-KR" dirty="0" smtClean="0">
                <a:latin typeface="HY나무B" pitchFamily="18" charset="-127"/>
                <a:ea typeface="HY나무B" pitchFamily="18" charset="-127"/>
              </a:rPr>
              <a:t>(</a:t>
            </a:r>
            <a:r>
              <a:rPr lang="ko-KR" altLang="en-US" dirty="0" smtClean="0">
                <a:latin typeface="HY나무B" pitchFamily="18" charset="-127"/>
                <a:ea typeface="HY나무B" pitchFamily="18" charset="-127"/>
              </a:rPr>
              <a:t>같은</a:t>
            </a:r>
            <a:r>
              <a:rPr lang="en-US" altLang="ko-KR" dirty="0" smtClean="0">
                <a:latin typeface="HY나무B" pitchFamily="18" charset="-127"/>
                <a:ea typeface="HY나무B" pitchFamily="18" charset="-127"/>
              </a:rPr>
              <a:t>) </a:t>
            </a:r>
            <a:r>
              <a:rPr lang="ko-KR" altLang="en-US" dirty="0" smtClean="0">
                <a:latin typeface="HY나무B" pitchFamily="18" charset="-127"/>
                <a:ea typeface="HY나무B" pitchFamily="18" charset="-127"/>
              </a:rPr>
              <a:t>주제에 관심을 가지는 주민들과 관련 분야 민간주체</a:t>
            </a:r>
            <a:r>
              <a:rPr lang="en-US" altLang="ko-KR" dirty="0" smtClean="0">
                <a:latin typeface="HY나무B" pitchFamily="18" charset="-127"/>
                <a:ea typeface="HY나무B" pitchFamily="18" charset="-127"/>
              </a:rPr>
              <a:t>, </a:t>
            </a:r>
            <a:r>
              <a:rPr lang="ko-KR" altLang="en-US" dirty="0" err="1" smtClean="0">
                <a:latin typeface="HY나무B" pitchFamily="18" charset="-127"/>
                <a:ea typeface="HY나무B" pitchFamily="18" charset="-127"/>
              </a:rPr>
              <a:t>행정부서등이</a:t>
            </a:r>
            <a:r>
              <a:rPr lang="ko-KR" altLang="en-US" dirty="0" smtClean="0">
                <a:latin typeface="HY나무B" pitchFamily="18" charset="-127"/>
                <a:ea typeface="HY나무B" pitchFamily="18" charset="-127"/>
              </a:rPr>
              <a:t> 함께 하며</a:t>
            </a:r>
            <a:r>
              <a:rPr lang="en-US" altLang="ko-KR" dirty="0" smtClean="0">
                <a:latin typeface="HY나무B" pitchFamily="18" charset="-127"/>
                <a:ea typeface="HY나무B" pitchFamily="18" charset="-127"/>
              </a:rPr>
              <a:t>, </a:t>
            </a:r>
            <a:br>
              <a:rPr lang="en-US" altLang="ko-KR" dirty="0" smtClean="0">
                <a:latin typeface="HY나무B" pitchFamily="18" charset="-127"/>
                <a:ea typeface="HY나무B" pitchFamily="18" charset="-127"/>
              </a:rPr>
            </a:br>
            <a:r>
              <a:rPr lang="ko-KR" altLang="en-US" dirty="0" smtClean="0">
                <a:latin typeface="HY나무B" pitchFamily="18" charset="-127"/>
                <a:ea typeface="HY나무B" pitchFamily="18" charset="-127"/>
              </a:rPr>
              <a:t>참여 여부와 운영 방안은 참가자들이 자율적으로 결정</a:t>
            </a:r>
            <a:endParaRPr lang="ko-KR" altLang="en-US" dirty="0">
              <a:latin typeface="HY나무B" pitchFamily="18" charset="-127"/>
              <a:ea typeface="HY나무B" pitchFamily="18" charset="-127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43042" y="3857628"/>
            <a:ext cx="5791200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TextBox 28"/>
          <p:cNvSpPr txBox="1"/>
          <p:nvPr/>
        </p:nvSpPr>
        <p:spPr>
          <a:xfrm>
            <a:off x="428596" y="0"/>
            <a:ext cx="57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 smtClean="0">
                <a:solidFill>
                  <a:schemeClr val="bg1"/>
                </a:solidFill>
                <a:latin typeface="HY동녘B" pitchFamily="18" charset="-127"/>
                <a:ea typeface="HY동녘B" pitchFamily="18" charset="-127"/>
              </a:rPr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643042" y="785794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HY동녘B" pitchFamily="18" charset="-127"/>
                <a:ea typeface="HY동녘B" pitchFamily="18" charset="-127"/>
              </a:rPr>
              <a:t>지원주체</a:t>
            </a:r>
            <a:endParaRPr lang="ko-KR" altLang="en-US" dirty="0">
              <a:latin typeface="HY동녘B" pitchFamily="18" charset="-127"/>
              <a:ea typeface="HY동녘B" pitchFamily="18" charset="-127"/>
            </a:endParaRPr>
          </a:p>
        </p:txBody>
      </p:sp>
      <p:pic>
        <p:nvPicPr>
          <p:cNvPr id="31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57290" y="785794"/>
            <a:ext cx="357190" cy="315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/>
          <a:p>
            <a:fld id="{7804239B-D302-47C8-870F-9A3CEECBE377}" type="slidenum">
              <a:rPr lang="ko-KR" altLang="en-US" sz="900" b="1" smtClean="0">
                <a:solidFill>
                  <a:srgbClr val="0C2759"/>
                </a:solidFill>
                <a:latin typeface="나눔바른고딕" pitchFamily="50" charset="-127"/>
                <a:ea typeface="나눔바른고딕" pitchFamily="50" charset="-127"/>
              </a:rPr>
              <a:pPr/>
              <a:t>11</a:t>
            </a:fld>
            <a:endParaRPr lang="ko-KR" altLang="en-US" sz="900" b="1" dirty="0">
              <a:solidFill>
                <a:srgbClr val="0C2759"/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grpSp>
        <p:nvGrpSpPr>
          <p:cNvPr id="2" name="그룹 19"/>
          <p:cNvGrpSpPr/>
          <p:nvPr/>
        </p:nvGrpSpPr>
        <p:grpSpPr>
          <a:xfrm>
            <a:off x="285720" y="0"/>
            <a:ext cx="792088" cy="1844824"/>
            <a:chOff x="8172400" y="0"/>
            <a:chExt cx="792088" cy="1844824"/>
          </a:xfrm>
        </p:grpSpPr>
        <p:sp>
          <p:nvSpPr>
            <p:cNvPr id="21" name="직사각형 20"/>
            <p:cNvSpPr/>
            <p:nvPr/>
          </p:nvSpPr>
          <p:spPr>
            <a:xfrm>
              <a:off x="8172400" y="0"/>
              <a:ext cx="792088" cy="1844824"/>
            </a:xfrm>
            <a:prstGeom prst="rect">
              <a:avLst/>
            </a:prstGeom>
            <a:solidFill>
              <a:srgbClr val="0C27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243838" y="571480"/>
              <a:ext cx="720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endParaRPr lang="en-US" altLang="ko-KR" dirty="0" smtClean="0">
                <a:solidFill>
                  <a:schemeClr val="bg1"/>
                </a:solidFill>
                <a:latin typeface="HY동녘B" pitchFamily="18" charset="-127"/>
                <a:ea typeface="HY동녘B" pitchFamily="18" charset="-127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315276" y="0"/>
              <a:ext cx="576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altLang="ko-KR" sz="4000" dirty="0" smtClean="0">
                <a:solidFill>
                  <a:schemeClr val="bg1"/>
                </a:solidFill>
                <a:latin typeface="HY동녘B" pitchFamily="18" charset="-127"/>
                <a:ea typeface="HY동녘B" pitchFamily="18" charset="-127"/>
              </a:endParaRPr>
            </a:p>
          </p:txBody>
        </p:sp>
      </p:grpSp>
      <p:pic>
        <p:nvPicPr>
          <p:cNvPr id="1026" name="Picture 2" descr="C:\Documents and Settings\Administrator\바탕 화면\마을르네상스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48600" y="0"/>
            <a:ext cx="1295400" cy="7239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28596" y="0"/>
            <a:ext cx="57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 smtClean="0">
                <a:solidFill>
                  <a:schemeClr val="bg1"/>
                </a:solidFill>
                <a:latin typeface="HY동녘B" pitchFamily="18" charset="-127"/>
                <a:ea typeface="HY동녘B" pitchFamily="18" charset="-127"/>
              </a:rPr>
              <a:t>4.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7158" y="571480"/>
            <a:ext cx="7200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ko-KR" altLang="en-US" dirty="0" smtClean="0">
                <a:solidFill>
                  <a:schemeClr val="bg1"/>
                </a:solidFill>
                <a:latin typeface="HY동녘B" pitchFamily="18" charset="-127"/>
                <a:ea typeface="HY동녘B" pitchFamily="18" charset="-127"/>
              </a:rPr>
              <a:t>교육프로그램</a:t>
            </a:r>
            <a:endParaRPr lang="en-US" altLang="ko-KR" dirty="0" smtClean="0">
              <a:solidFill>
                <a:schemeClr val="bg1"/>
              </a:solidFill>
              <a:latin typeface="HY동녘B" pitchFamily="18" charset="-127"/>
              <a:ea typeface="HY동녘B" pitchFamily="18" charset="-127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4500570"/>
            <a:ext cx="3533775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1428728" y="1285860"/>
            <a:ext cx="56436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HY나무B" pitchFamily="18" charset="-127"/>
                <a:ea typeface="HY나무B" pitchFamily="18" charset="-127"/>
              </a:rPr>
              <a:t>사업계획 수립과정에 대한 체계적인 교육을 통해 주민 스스로 마을계획을 수립할 수 있도록 하여 </a:t>
            </a:r>
            <a:br>
              <a:rPr lang="ko-KR" altLang="en-US" dirty="0" smtClean="0">
                <a:latin typeface="HY나무B" pitchFamily="18" charset="-127"/>
                <a:ea typeface="HY나무B" pitchFamily="18" charset="-127"/>
              </a:rPr>
            </a:br>
            <a:r>
              <a:rPr lang="ko-KR" altLang="en-US" dirty="0" smtClean="0">
                <a:latin typeface="HY나무B" pitchFamily="18" charset="-127"/>
                <a:ea typeface="HY나무B" pitchFamily="18" charset="-127"/>
              </a:rPr>
              <a:t>성숙된 마을르네상스 사업을 추진하기 위한 교육</a:t>
            </a:r>
            <a:endParaRPr lang="ko-KR" altLang="en-US" dirty="0">
              <a:latin typeface="HY나무B" pitchFamily="18" charset="-127"/>
              <a:ea typeface="HY나무B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43042" y="785794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HY동녘B" pitchFamily="18" charset="-127"/>
                <a:ea typeface="HY동녘B" pitchFamily="18" charset="-127"/>
              </a:rPr>
              <a:t>교육프로그램</a:t>
            </a:r>
            <a:endParaRPr lang="ko-KR" altLang="en-US" dirty="0">
              <a:latin typeface="HY동녘B" pitchFamily="18" charset="-127"/>
              <a:ea typeface="HY동녘B" pitchFamily="18" charset="-127"/>
            </a:endParaRPr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57290" y="785794"/>
            <a:ext cx="357190" cy="315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00166" y="2500306"/>
            <a:ext cx="357190" cy="315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Box 16"/>
          <p:cNvSpPr txBox="1"/>
          <p:nvPr/>
        </p:nvSpPr>
        <p:spPr>
          <a:xfrm>
            <a:off x="1714480" y="2428868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HY동녘B" pitchFamily="18" charset="-127"/>
                <a:ea typeface="HY동녘B" pitchFamily="18" charset="-127"/>
              </a:rPr>
              <a:t>운영목표</a:t>
            </a:r>
            <a:endParaRPr lang="ko-KR" altLang="en-US" dirty="0">
              <a:latin typeface="HY동녘B" pitchFamily="18" charset="-127"/>
              <a:ea typeface="HY동녘B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43042" y="2857496"/>
            <a:ext cx="66437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HY나무B" pitchFamily="18" charset="-127"/>
                <a:ea typeface="HY나무B" pitchFamily="18" charset="-127"/>
              </a:rPr>
              <a:t>마을계획 수립의 방법에 대해 학습하고 실현 가능한 계획 수립 체계 정립 </a:t>
            </a:r>
          </a:p>
          <a:p>
            <a:r>
              <a:rPr lang="ko-KR" altLang="en-US" dirty="0" err="1" smtClean="0">
                <a:latin typeface="HY나무B" pitchFamily="18" charset="-127"/>
                <a:ea typeface="HY나무B" pitchFamily="18" charset="-127"/>
              </a:rPr>
              <a:t>주민스스로</a:t>
            </a:r>
            <a:r>
              <a:rPr lang="ko-KR" altLang="en-US" dirty="0" smtClean="0">
                <a:latin typeface="HY나무B" pitchFamily="18" charset="-127"/>
                <a:ea typeface="HY나무B" pitchFamily="18" charset="-127"/>
              </a:rPr>
              <a:t> 마을계획 수립을 할 수 있는 역량 강화와 외부의 개입 없이 자율적인 계획 수립 확보 </a:t>
            </a:r>
          </a:p>
          <a:p>
            <a:r>
              <a:rPr lang="ko-KR" altLang="en-US" dirty="0" smtClean="0">
                <a:latin typeface="HY나무B" pitchFamily="18" charset="-127"/>
                <a:ea typeface="HY나무B" pitchFamily="18" charset="-127"/>
              </a:rPr>
              <a:t>참가한 주민들에게 도시 및 지역을 설계하는 경험의 제공과 더불어 자신감과 전문능력을 제고 </a:t>
            </a:r>
          </a:p>
          <a:p>
            <a:endParaRPr lang="ko-KR" altLang="en-US" dirty="0"/>
          </a:p>
        </p:txBody>
      </p:sp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728" y="2928934"/>
            <a:ext cx="195264" cy="172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728" y="3500438"/>
            <a:ext cx="195264" cy="172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728" y="4071942"/>
            <a:ext cx="195264" cy="172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그림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83" y="4429132"/>
            <a:ext cx="1977459" cy="2192601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/>
          <a:p>
            <a:fld id="{7804239B-D302-47C8-870F-9A3CEECBE377}" type="slidenum">
              <a:rPr lang="ko-KR" altLang="en-US" sz="900" b="1" smtClean="0">
                <a:solidFill>
                  <a:srgbClr val="0C2759"/>
                </a:solidFill>
                <a:latin typeface="나눔바른고딕" pitchFamily="50" charset="-127"/>
                <a:ea typeface="나눔바른고딕" pitchFamily="50" charset="-127"/>
              </a:rPr>
              <a:pPr/>
              <a:t>12</a:t>
            </a:fld>
            <a:endParaRPr lang="ko-KR" altLang="en-US" sz="900" b="1" dirty="0">
              <a:solidFill>
                <a:srgbClr val="0C2759"/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grpSp>
        <p:nvGrpSpPr>
          <p:cNvPr id="2" name="그룹 19"/>
          <p:cNvGrpSpPr/>
          <p:nvPr/>
        </p:nvGrpSpPr>
        <p:grpSpPr>
          <a:xfrm>
            <a:off x="285720" y="0"/>
            <a:ext cx="792088" cy="1844824"/>
            <a:chOff x="8172400" y="0"/>
            <a:chExt cx="792088" cy="1844824"/>
          </a:xfrm>
        </p:grpSpPr>
        <p:sp>
          <p:nvSpPr>
            <p:cNvPr id="21" name="직사각형 20"/>
            <p:cNvSpPr/>
            <p:nvPr/>
          </p:nvSpPr>
          <p:spPr>
            <a:xfrm>
              <a:off x="8172400" y="0"/>
              <a:ext cx="792088" cy="1844824"/>
            </a:xfrm>
            <a:prstGeom prst="rect">
              <a:avLst/>
            </a:prstGeom>
            <a:solidFill>
              <a:srgbClr val="0C27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243838" y="571480"/>
              <a:ext cx="7200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ko-KR" altLang="en-US" dirty="0" smtClean="0">
                  <a:solidFill>
                    <a:schemeClr val="bg1"/>
                  </a:solidFill>
                  <a:latin typeface="HY동녘B" pitchFamily="18" charset="-127"/>
                  <a:ea typeface="HY동녘B" pitchFamily="18" charset="-127"/>
                </a:rPr>
                <a:t>지원사업</a:t>
              </a:r>
              <a:endParaRPr lang="en-US" altLang="ko-KR" dirty="0" smtClean="0">
                <a:solidFill>
                  <a:schemeClr val="bg1"/>
                </a:solidFill>
                <a:latin typeface="HY동녘B" pitchFamily="18" charset="-127"/>
                <a:ea typeface="HY동녘B" pitchFamily="18" charset="-127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315276" y="0"/>
              <a:ext cx="576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4000" dirty="0" smtClean="0">
                  <a:solidFill>
                    <a:schemeClr val="bg1"/>
                  </a:solidFill>
                  <a:latin typeface="HY동녘B" pitchFamily="18" charset="-127"/>
                  <a:ea typeface="HY동녘B" pitchFamily="18" charset="-127"/>
                </a:rPr>
                <a:t>4</a:t>
              </a:r>
            </a:p>
          </p:txBody>
        </p:sp>
      </p:grpSp>
      <p:pic>
        <p:nvPicPr>
          <p:cNvPr id="1026" name="Picture 2" descr="C:\Documents and Settings\Administrator\바탕 화면\마을르네상스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48600" y="0"/>
            <a:ext cx="1295400" cy="7239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214414" y="357166"/>
            <a:ext cx="4929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 smtClean="0">
                <a:solidFill>
                  <a:schemeClr val="bg1">
                    <a:lumMod val="85000"/>
                  </a:schemeClr>
                </a:solidFill>
                <a:hlinkClick r:id="rId4"/>
              </a:rPr>
              <a:t>http://tv.suwon.go.kr/2013/main/main_link.jsp?link_ocode=20150328124523505</a:t>
            </a:r>
            <a:r>
              <a:rPr lang="en-US" altLang="ko-KR" sz="10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</a:p>
          <a:p>
            <a:endParaRPr lang="ko-KR" altLang="en-US" dirty="0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2976" y="1428736"/>
            <a:ext cx="357190" cy="315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1428728" y="1428736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HY동녘B" pitchFamily="18" charset="-127"/>
                <a:ea typeface="HY동녘B" pitchFamily="18" charset="-127"/>
              </a:rPr>
              <a:t>마을사업</a:t>
            </a:r>
            <a:endParaRPr lang="ko-KR" altLang="en-US" dirty="0">
              <a:latin typeface="HY동녘B" pitchFamily="18" charset="-127"/>
              <a:ea typeface="HY동녘B" pitchFamily="18" charset="-127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85852" y="3000372"/>
            <a:ext cx="6500858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1142976" y="1857364"/>
            <a:ext cx="6357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HY나무B" pitchFamily="18" charset="-127"/>
                <a:ea typeface="HY나무B" pitchFamily="18" charset="-127"/>
              </a:rPr>
              <a:t>마을르네상스 사업 중 마을사업은 마을의 조사 및 체험 등의 공동체프로그램을 통하여</a:t>
            </a:r>
            <a:br>
              <a:rPr lang="ko-KR" altLang="en-US" dirty="0" smtClean="0">
                <a:latin typeface="HY나무B" pitchFamily="18" charset="-127"/>
                <a:ea typeface="HY나무B" pitchFamily="18" charset="-127"/>
              </a:rPr>
            </a:br>
            <a:r>
              <a:rPr lang="ko-KR" altLang="en-US" b="1" dirty="0" smtClean="0">
                <a:latin typeface="HY나무B" pitchFamily="18" charset="-127"/>
                <a:ea typeface="HY나무B" pitchFamily="18" charset="-127"/>
              </a:rPr>
              <a:t>소공간 중심의 하드웨어 사업과 공공시설을 포함한 주거환경 개선 사업</a:t>
            </a:r>
            <a:r>
              <a:rPr lang="ko-KR" altLang="en-US" dirty="0" smtClean="0">
                <a:latin typeface="HY나무B" pitchFamily="18" charset="-127"/>
                <a:ea typeface="HY나무B" pitchFamily="18" charset="-127"/>
              </a:rPr>
              <a:t> </a:t>
            </a:r>
            <a:endParaRPr lang="ko-KR" altLang="en-US" dirty="0">
              <a:latin typeface="HY나무B" pitchFamily="18" charset="-127"/>
              <a:ea typeface="HY나무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/>
          <a:p>
            <a:fld id="{7804239B-D302-47C8-870F-9A3CEECBE377}" type="slidenum">
              <a:rPr lang="ko-KR" altLang="en-US" sz="900" b="1" smtClean="0">
                <a:solidFill>
                  <a:srgbClr val="0C2759"/>
                </a:solidFill>
                <a:latin typeface="나눔바른고딕" pitchFamily="50" charset="-127"/>
                <a:ea typeface="나눔바른고딕" pitchFamily="50" charset="-127"/>
              </a:rPr>
              <a:pPr/>
              <a:t>13</a:t>
            </a:fld>
            <a:endParaRPr lang="ko-KR" altLang="en-US" sz="900" b="1" dirty="0">
              <a:solidFill>
                <a:srgbClr val="0C2759"/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285720" y="0"/>
            <a:ext cx="792088" cy="1844824"/>
          </a:xfrm>
          <a:prstGeom prst="rect">
            <a:avLst/>
          </a:prstGeom>
          <a:solidFill>
            <a:srgbClr val="0C27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6" name="Picture 2" descr="C:\Documents and Settings\Administrator\바탕 화면\마을르네상스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48600" y="0"/>
            <a:ext cx="1295400" cy="723900"/>
          </a:xfrm>
          <a:prstGeom prst="rect">
            <a:avLst/>
          </a:prstGeom>
          <a:noFill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1643050"/>
            <a:ext cx="357190" cy="315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1571604" y="1643050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HY동녘B" pitchFamily="18" charset="-127"/>
                <a:ea typeface="HY동녘B" pitchFamily="18" charset="-127"/>
              </a:rPr>
              <a:t>도시사업</a:t>
            </a:r>
            <a:endParaRPr lang="ko-KR" altLang="en-US" dirty="0">
              <a:latin typeface="HY동녘B" pitchFamily="18" charset="-127"/>
              <a:ea typeface="HY동녘B" pitchFamily="18" charset="-127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57290" y="3143248"/>
            <a:ext cx="6391275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1285852" y="2071678"/>
            <a:ext cx="65008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HY나무B" pitchFamily="18" charset="-127"/>
                <a:ea typeface="HY나무B" pitchFamily="18" charset="-127"/>
              </a:rPr>
              <a:t>마을르네상스 사업 중 도시사업은</a:t>
            </a:r>
            <a:br>
              <a:rPr lang="ko-KR" altLang="en-US" dirty="0" smtClean="0">
                <a:latin typeface="HY나무B" pitchFamily="18" charset="-127"/>
                <a:ea typeface="HY나무B" pitchFamily="18" charset="-127"/>
              </a:rPr>
            </a:br>
            <a:r>
              <a:rPr lang="ko-KR" altLang="en-US" b="1" dirty="0" err="1" smtClean="0">
                <a:latin typeface="HY나무B" pitchFamily="18" charset="-127"/>
                <a:ea typeface="HY나무B" pitchFamily="18" charset="-127"/>
              </a:rPr>
              <a:t>마을별</a:t>
            </a:r>
            <a:r>
              <a:rPr lang="ko-KR" altLang="en-US" b="1" dirty="0" smtClean="0">
                <a:latin typeface="HY나무B" pitchFamily="18" charset="-127"/>
                <a:ea typeface="HY나무B" pitchFamily="18" charset="-127"/>
              </a:rPr>
              <a:t> 테마 공간중심의 시설조성과 휴먼시티 공간조성</a:t>
            </a:r>
            <a:r>
              <a:rPr lang="ko-KR" altLang="en-US" dirty="0" smtClean="0">
                <a:latin typeface="HY나무B" pitchFamily="18" charset="-127"/>
                <a:ea typeface="HY나무B" pitchFamily="18" charset="-127"/>
              </a:rPr>
              <a:t>을 통한 도시르네상스를 </a:t>
            </a:r>
            <a:r>
              <a:rPr lang="ko-KR" altLang="en-US" dirty="0" err="1" smtClean="0">
                <a:latin typeface="HY나무B" pitchFamily="18" charset="-127"/>
                <a:ea typeface="HY나무B" pitchFamily="18" charset="-127"/>
              </a:rPr>
              <a:t>지향하는사업</a:t>
            </a:r>
            <a:r>
              <a:rPr lang="en-US" altLang="ko-KR" dirty="0" smtClean="0"/>
              <a:t>.</a:t>
            </a:r>
          </a:p>
          <a:p>
            <a:endParaRPr lang="ko-KR" altLang="en-US" dirty="0"/>
          </a:p>
        </p:txBody>
      </p:sp>
      <p:grpSp>
        <p:nvGrpSpPr>
          <p:cNvPr id="14" name="그룹 13"/>
          <p:cNvGrpSpPr/>
          <p:nvPr/>
        </p:nvGrpSpPr>
        <p:grpSpPr>
          <a:xfrm>
            <a:off x="357158" y="0"/>
            <a:ext cx="720080" cy="1217811"/>
            <a:chOff x="509558" y="152400"/>
            <a:chExt cx="720080" cy="1217811"/>
          </a:xfrm>
        </p:grpSpPr>
        <p:sp>
          <p:nvSpPr>
            <p:cNvPr id="12" name="TextBox 11"/>
            <p:cNvSpPr txBox="1"/>
            <p:nvPr/>
          </p:nvSpPr>
          <p:spPr>
            <a:xfrm>
              <a:off x="509558" y="723880"/>
              <a:ext cx="7200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ko-KR" altLang="en-US" dirty="0" smtClean="0">
                  <a:solidFill>
                    <a:schemeClr val="bg1"/>
                  </a:solidFill>
                  <a:latin typeface="HY동녘B" pitchFamily="18" charset="-127"/>
                  <a:ea typeface="HY동녘B" pitchFamily="18" charset="-127"/>
                </a:rPr>
                <a:t>지원사업</a:t>
              </a:r>
              <a:endParaRPr lang="en-US" altLang="ko-KR" dirty="0" smtClean="0">
                <a:solidFill>
                  <a:schemeClr val="bg1"/>
                </a:solidFill>
                <a:latin typeface="HY동녘B" pitchFamily="18" charset="-127"/>
                <a:ea typeface="HY동녘B" pitchFamily="18" charset="-127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80996" y="152400"/>
              <a:ext cx="576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4000" dirty="0" smtClean="0">
                  <a:solidFill>
                    <a:schemeClr val="bg1"/>
                  </a:solidFill>
                  <a:latin typeface="HY동녘B" pitchFamily="18" charset="-127"/>
                  <a:ea typeface="HY동녘B" pitchFamily="18" charset="-127"/>
                </a:rPr>
                <a:t>4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/>
          <a:p>
            <a:fld id="{7804239B-D302-47C8-870F-9A3CEECBE377}" type="slidenum">
              <a:rPr lang="ko-KR" altLang="en-US" sz="900" b="1" smtClean="0">
                <a:solidFill>
                  <a:srgbClr val="0C2759"/>
                </a:solidFill>
                <a:latin typeface="나눔바른고딕" pitchFamily="50" charset="-127"/>
                <a:ea typeface="나눔바른고딕" pitchFamily="50" charset="-127"/>
              </a:rPr>
              <a:pPr/>
              <a:t>14</a:t>
            </a:fld>
            <a:endParaRPr lang="ko-KR" altLang="en-US" sz="900" b="1" dirty="0">
              <a:solidFill>
                <a:srgbClr val="0C2759"/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285720" y="0"/>
            <a:ext cx="792088" cy="1844824"/>
          </a:xfrm>
          <a:prstGeom prst="rect">
            <a:avLst/>
          </a:prstGeom>
          <a:solidFill>
            <a:srgbClr val="0C27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6" name="Picture 2" descr="C:\Documents and Settings\Administrator\바탕 화면\마을르네상스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48600" y="0"/>
            <a:ext cx="1295400" cy="723900"/>
          </a:xfrm>
          <a:prstGeom prst="rect">
            <a:avLst/>
          </a:prstGeom>
          <a:noFill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1285860"/>
            <a:ext cx="357190" cy="315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1571604" y="1214422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HY동녘B" pitchFamily="18" charset="-127"/>
                <a:ea typeface="HY동녘B" pitchFamily="18" charset="-127"/>
              </a:rPr>
              <a:t>공모사업</a:t>
            </a:r>
            <a:endParaRPr lang="ko-KR" altLang="en-US" dirty="0">
              <a:latin typeface="HY동녘B" pitchFamily="18" charset="-127"/>
              <a:ea typeface="HY동녘B" pitchFamily="18" charset="-127"/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357158" y="0"/>
            <a:ext cx="720080" cy="1217811"/>
            <a:chOff x="509558" y="152400"/>
            <a:chExt cx="720080" cy="1217811"/>
          </a:xfrm>
        </p:grpSpPr>
        <p:sp>
          <p:nvSpPr>
            <p:cNvPr id="12" name="TextBox 11"/>
            <p:cNvSpPr txBox="1"/>
            <p:nvPr/>
          </p:nvSpPr>
          <p:spPr>
            <a:xfrm>
              <a:off x="509558" y="723880"/>
              <a:ext cx="7200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ko-KR" altLang="en-US" dirty="0" smtClean="0">
                  <a:solidFill>
                    <a:schemeClr val="bg1"/>
                  </a:solidFill>
                  <a:latin typeface="HY동녘B" pitchFamily="18" charset="-127"/>
                  <a:ea typeface="HY동녘B" pitchFamily="18" charset="-127"/>
                </a:rPr>
                <a:t>지원사업</a:t>
              </a:r>
              <a:endParaRPr lang="en-US" altLang="ko-KR" dirty="0" smtClean="0">
                <a:solidFill>
                  <a:schemeClr val="bg1"/>
                </a:solidFill>
                <a:latin typeface="HY동녘B" pitchFamily="18" charset="-127"/>
                <a:ea typeface="HY동녘B" pitchFamily="18" charset="-127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80996" y="152400"/>
              <a:ext cx="576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4000" dirty="0" smtClean="0">
                  <a:solidFill>
                    <a:schemeClr val="bg1"/>
                  </a:solidFill>
                  <a:latin typeface="HY동녘B" pitchFamily="18" charset="-127"/>
                  <a:ea typeface="HY동녘B" pitchFamily="18" charset="-127"/>
                </a:rPr>
                <a:t>4</a:t>
              </a:r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214346" y="3357562"/>
            <a:ext cx="47625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57686" y="3357562"/>
            <a:ext cx="4953000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4" name="직선 연결선 13"/>
          <p:cNvCxnSpPr/>
          <p:nvPr/>
        </p:nvCxnSpPr>
        <p:spPr>
          <a:xfrm rot="5400000">
            <a:off x="2928132" y="4786322"/>
            <a:ext cx="2858314" cy="794"/>
          </a:xfrm>
          <a:prstGeom prst="line">
            <a:avLst/>
          </a:prstGeom>
          <a:ln w="38100">
            <a:solidFill>
              <a:schemeClr val="accent1">
                <a:lumMod val="20000"/>
                <a:lumOff val="8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142976" y="1643050"/>
            <a:ext cx="75724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HY나무B" pitchFamily="18" charset="-127"/>
                <a:ea typeface="HY나무B" pitchFamily="18" charset="-127"/>
              </a:rPr>
              <a:t>1. </a:t>
            </a:r>
            <a:r>
              <a:rPr lang="ko-KR" altLang="en-US" dirty="0" smtClean="0">
                <a:latin typeface="HY나무B" pitchFamily="18" charset="-127"/>
                <a:ea typeface="HY나무B" pitchFamily="18" charset="-127"/>
              </a:rPr>
              <a:t>주민요구와 역량에 맞는 사업 추진</a:t>
            </a:r>
          </a:p>
          <a:p>
            <a:r>
              <a:rPr lang="en-US" altLang="ko-KR" dirty="0" smtClean="0">
                <a:latin typeface="HY나무B" pitchFamily="18" charset="-127"/>
                <a:ea typeface="HY나무B" pitchFamily="18" charset="-127"/>
              </a:rPr>
              <a:t>2. </a:t>
            </a:r>
            <a:r>
              <a:rPr lang="ko-KR" altLang="en-US" dirty="0" smtClean="0">
                <a:latin typeface="HY나무B" pitchFamily="18" charset="-127"/>
                <a:ea typeface="HY나무B" pitchFamily="18" charset="-127"/>
              </a:rPr>
              <a:t>공익성과 시대성의 반영 </a:t>
            </a:r>
          </a:p>
          <a:p>
            <a:r>
              <a:rPr lang="en-US" altLang="ko-KR" dirty="0" smtClean="0">
                <a:latin typeface="HY나무B" pitchFamily="18" charset="-127"/>
                <a:ea typeface="HY나무B" pitchFamily="18" charset="-127"/>
              </a:rPr>
              <a:t>3. </a:t>
            </a:r>
            <a:r>
              <a:rPr lang="ko-KR" altLang="en-US" dirty="0" smtClean="0">
                <a:latin typeface="HY나무B" pitchFamily="18" charset="-127"/>
                <a:ea typeface="HY나무B" pitchFamily="18" charset="-127"/>
              </a:rPr>
              <a:t>마을르네상스 정체성 확립 </a:t>
            </a:r>
            <a:r>
              <a:rPr lang="en-US" altLang="ko-KR" dirty="0" smtClean="0">
                <a:latin typeface="HY나무B" pitchFamily="18" charset="-127"/>
                <a:ea typeface="HY나무B" pitchFamily="18" charset="-127"/>
              </a:rPr>
              <a:t>/</a:t>
            </a:r>
            <a:r>
              <a:rPr lang="ko-KR" altLang="en-US" dirty="0" smtClean="0">
                <a:latin typeface="HY나무B" pitchFamily="18" charset="-127"/>
                <a:ea typeface="HY나무B" pitchFamily="18" charset="-127"/>
              </a:rPr>
              <a:t> 도시재생과 지역공동체 회복을 통한 지역활성화 유도 </a:t>
            </a:r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/>
          <a:p>
            <a:fld id="{7804239B-D302-47C8-870F-9A3CEECBE377}" type="slidenum">
              <a:rPr lang="ko-KR" altLang="en-US" sz="900" b="1" smtClean="0">
                <a:solidFill>
                  <a:srgbClr val="0C2759"/>
                </a:solidFill>
                <a:latin typeface="나눔바른고딕" pitchFamily="50" charset="-127"/>
                <a:ea typeface="나눔바른고딕" pitchFamily="50" charset="-127"/>
              </a:rPr>
              <a:pPr/>
              <a:t>15</a:t>
            </a:fld>
            <a:endParaRPr lang="ko-KR" altLang="en-US" sz="900" b="1" dirty="0">
              <a:solidFill>
                <a:srgbClr val="0C2759"/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285720" y="0"/>
            <a:ext cx="792088" cy="1844824"/>
          </a:xfrm>
          <a:prstGeom prst="rect">
            <a:avLst/>
          </a:prstGeom>
          <a:solidFill>
            <a:srgbClr val="0C27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6" name="Picture 2" descr="C:\Documents and Settings\Administrator\바탕 화면\마을르네상스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48600" y="0"/>
            <a:ext cx="1295400" cy="723900"/>
          </a:xfrm>
          <a:prstGeom prst="rect">
            <a:avLst/>
          </a:prstGeom>
          <a:noFill/>
        </p:spPr>
      </p:pic>
      <p:grpSp>
        <p:nvGrpSpPr>
          <p:cNvPr id="2" name="그룹 10"/>
          <p:cNvGrpSpPr/>
          <p:nvPr/>
        </p:nvGrpSpPr>
        <p:grpSpPr>
          <a:xfrm>
            <a:off x="357158" y="0"/>
            <a:ext cx="720080" cy="1217811"/>
            <a:chOff x="509558" y="152400"/>
            <a:chExt cx="720080" cy="1217811"/>
          </a:xfrm>
        </p:grpSpPr>
        <p:sp>
          <p:nvSpPr>
            <p:cNvPr id="12" name="TextBox 11"/>
            <p:cNvSpPr txBox="1"/>
            <p:nvPr/>
          </p:nvSpPr>
          <p:spPr>
            <a:xfrm>
              <a:off x="509558" y="723880"/>
              <a:ext cx="7200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ko-KR" altLang="en-US" dirty="0" smtClean="0">
                  <a:solidFill>
                    <a:schemeClr val="bg1"/>
                  </a:solidFill>
                  <a:latin typeface="HY동녘B" pitchFamily="18" charset="-127"/>
                  <a:ea typeface="HY동녘B" pitchFamily="18" charset="-127"/>
                </a:rPr>
                <a:t>지원사업</a:t>
              </a:r>
              <a:endParaRPr lang="en-US" altLang="ko-KR" dirty="0" smtClean="0">
                <a:solidFill>
                  <a:schemeClr val="bg1"/>
                </a:solidFill>
                <a:latin typeface="HY동녘B" pitchFamily="18" charset="-127"/>
                <a:ea typeface="HY동녘B" pitchFamily="18" charset="-127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80996" y="152400"/>
              <a:ext cx="576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4000" dirty="0" smtClean="0">
                  <a:solidFill>
                    <a:schemeClr val="bg1"/>
                  </a:solidFill>
                  <a:latin typeface="HY동녘B" pitchFamily="18" charset="-127"/>
                  <a:ea typeface="HY동녘B" pitchFamily="18" charset="-127"/>
                </a:rPr>
                <a:t>4</a:t>
              </a: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290" y="2143116"/>
            <a:ext cx="6238875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85852" y="1285860"/>
            <a:ext cx="357190" cy="315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1571604" y="1214422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mtClean="0">
                <a:latin typeface="HY동녘B" pitchFamily="18" charset="-127"/>
                <a:ea typeface="HY동녘B" pitchFamily="18" charset="-127"/>
              </a:rPr>
              <a:t>사업한눈에보기</a:t>
            </a:r>
            <a:endParaRPr lang="ko-KR" altLang="en-US" dirty="0">
              <a:latin typeface="HY동녘B" pitchFamily="18" charset="-127"/>
              <a:ea typeface="HY동녘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그룹 1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  <a:solidFill>
            <a:srgbClr val="0070C0"/>
          </a:solidFill>
        </p:grpSpPr>
        <p:sp>
          <p:nvSpPr>
            <p:cNvPr id="4" name="직사각형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4" name="직사각형 13"/>
            <p:cNvSpPr/>
            <p:nvPr/>
          </p:nvSpPr>
          <p:spPr>
            <a:xfrm>
              <a:off x="611560" y="980728"/>
              <a:ext cx="2016224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0" name="직선 연결선 9"/>
            <p:cNvCxnSpPr/>
            <p:nvPr/>
          </p:nvCxnSpPr>
          <p:spPr>
            <a:xfrm>
              <a:off x="467544" y="908720"/>
              <a:ext cx="3528392" cy="0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그룹 12"/>
          <p:cNvGrpSpPr/>
          <p:nvPr/>
        </p:nvGrpSpPr>
        <p:grpSpPr>
          <a:xfrm>
            <a:off x="323528" y="404664"/>
            <a:ext cx="2808312" cy="1273497"/>
            <a:chOff x="2123728" y="2348880"/>
            <a:chExt cx="4896544" cy="1561529"/>
          </a:xfrm>
        </p:grpSpPr>
        <p:grpSp>
          <p:nvGrpSpPr>
            <p:cNvPr id="2" name="그룹 26"/>
            <p:cNvGrpSpPr/>
            <p:nvPr/>
          </p:nvGrpSpPr>
          <p:grpSpPr>
            <a:xfrm>
              <a:off x="2483768" y="3334345"/>
              <a:ext cx="4176464" cy="576064"/>
              <a:chOff x="2843808" y="3573016"/>
              <a:chExt cx="4176464" cy="576064"/>
            </a:xfrm>
          </p:grpSpPr>
          <p:cxnSp>
            <p:nvCxnSpPr>
              <p:cNvPr id="16" name="직선 연결선 15"/>
              <p:cNvCxnSpPr/>
              <p:nvPr/>
            </p:nvCxnSpPr>
            <p:spPr>
              <a:xfrm>
                <a:off x="2843808" y="3861048"/>
                <a:ext cx="4176464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직선 연결선 18"/>
              <p:cNvCxnSpPr/>
              <p:nvPr/>
            </p:nvCxnSpPr>
            <p:spPr>
              <a:xfrm>
                <a:off x="6444208" y="3573016"/>
                <a:ext cx="0" cy="576064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TextBox 20"/>
            <p:cNvSpPr txBox="1"/>
            <p:nvPr/>
          </p:nvSpPr>
          <p:spPr>
            <a:xfrm>
              <a:off x="2123728" y="2852936"/>
              <a:ext cx="489654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4400" dirty="0" smtClean="0">
                  <a:solidFill>
                    <a:schemeClr val="bg1"/>
                  </a:solidFill>
                  <a:latin typeface="a옛날목욕탕L" pitchFamily="18" charset="-127"/>
                  <a:ea typeface="a옛날목욕탕L" pitchFamily="18" charset="-127"/>
                </a:rPr>
                <a:t>출처</a:t>
              </a:r>
              <a:endParaRPr lang="en-US" altLang="ko-KR" sz="4400" dirty="0" smtClean="0">
                <a:solidFill>
                  <a:schemeClr val="bg1"/>
                </a:solidFill>
                <a:latin typeface="a옛날목욕탕L" pitchFamily="18" charset="-127"/>
                <a:ea typeface="a옛날목욕탕L" pitchFamily="18" charset="-127"/>
              </a:endParaRPr>
            </a:p>
          </p:txBody>
        </p:sp>
        <p:cxnSp>
          <p:nvCxnSpPr>
            <p:cNvPr id="42" name="직선 연결선 41"/>
            <p:cNvCxnSpPr/>
            <p:nvPr/>
          </p:nvCxnSpPr>
          <p:spPr>
            <a:xfrm>
              <a:off x="3059832" y="2396507"/>
              <a:ext cx="0" cy="81646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이등변 삼각형 42"/>
            <p:cNvSpPr/>
            <p:nvPr/>
          </p:nvSpPr>
          <p:spPr>
            <a:xfrm rot="5400000">
              <a:off x="3035001" y="2373711"/>
              <a:ext cx="360041" cy="310380"/>
            </a:xfrm>
            <a:prstGeom prst="triangle">
              <a:avLst/>
            </a:prstGeom>
            <a:solidFill>
              <a:schemeClr val="bg1">
                <a:alpha val="7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4" name="이등변 삼각형 43"/>
            <p:cNvSpPr/>
            <p:nvPr/>
          </p:nvSpPr>
          <p:spPr>
            <a:xfrm rot="16200000">
              <a:off x="2826524" y="2542289"/>
              <a:ext cx="250590" cy="216026"/>
            </a:xfrm>
            <a:prstGeom prst="triangle">
              <a:avLst/>
            </a:prstGeom>
            <a:solidFill>
              <a:srgbClr val="F33A24">
                <a:alpha val="7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857224" y="2214554"/>
            <a:ext cx="6215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hlinkClick r:id="rId2"/>
              </a:rPr>
              <a:t>http://www.maeulcenter.or.kr/main/sub6_2_1.php</a:t>
            </a:r>
            <a:r>
              <a:rPr lang="en-US" altLang="ko-KR" dirty="0" smtClean="0"/>
              <a:t> </a:t>
            </a:r>
            <a:r>
              <a:rPr lang="ko-KR" altLang="en-US" dirty="0" smtClean="0"/>
              <a:t>르네상스센터 홈페이지</a:t>
            </a:r>
            <a:endParaRPr lang="ko-KR" alt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85786" y="2928934"/>
            <a:ext cx="628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85000"/>
                  </a:schemeClr>
                </a:solidFill>
                <a:hlinkClick r:id="rId3"/>
              </a:rPr>
              <a:t>http://tv.suwon.go.kr/2013/main/main_link.jsp?link_ocode=2015032812452350</a:t>
            </a:r>
            <a:r>
              <a:rPr lang="en-US" altLang="ko-KR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ko-KR" altLang="en-US" dirty="0" smtClean="0">
                <a:solidFill>
                  <a:schemeClr val="bg1">
                    <a:lumMod val="85000"/>
                  </a:schemeClr>
                </a:solidFill>
              </a:rPr>
              <a:t>동영상 출처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862">
            <a:off x="463461" y="842299"/>
            <a:ext cx="5281820" cy="5856467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325" y="3583736"/>
            <a:ext cx="1757174" cy="3037997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281" y="4145830"/>
            <a:ext cx="2013044" cy="2459151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42976" y="3234735"/>
            <a:ext cx="1642438" cy="362326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2844" y="428604"/>
            <a:ext cx="9001156" cy="1323439"/>
          </a:xfrm>
          <a:prstGeom prst="rect">
            <a:avLst/>
          </a:prstGeom>
          <a:noFill/>
          <a:effectLst>
            <a:outerShdw blurRad="50800" dist="381000" dir="8820000" sx="56000" sy="56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0" b="1" dirty="0" smtClean="0">
                <a:latin typeface="Britannic Bold" pitchFamily="34" charset="0"/>
              </a:rPr>
              <a:t>THANK YOU ~! </a:t>
            </a:r>
            <a:r>
              <a:rPr lang="ko-KR" altLang="en-US" sz="8000" b="1" dirty="0" smtClean="0">
                <a:solidFill>
                  <a:srgbClr val="FF0000"/>
                </a:solidFill>
                <a:latin typeface="Britannic Bold" pitchFamily="34" charset="0"/>
              </a:rPr>
              <a:t>♥</a:t>
            </a:r>
            <a:endParaRPr lang="ko-KR" altLang="en-US" sz="8000" b="1" dirty="0">
              <a:solidFill>
                <a:srgbClr val="FF0000"/>
              </a:solidFill>
              <a:latin typeface="Britannic Bold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6349567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직사각형 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00B0F0"/>
              </a:solidFill>
            </a:endParaRPr>
          </a:p>
        </p:txBody>
      </p:sp>
      <p:cxnSp>
        <p:nvCxnSpPr>
          <p:cNvPr id="41" name="직선 연결선 40"/>
          <p:cNvCxnSpPr/>
          <p:nvPr/>
        </p:nvCxnSpPr>
        <p:spPr>
          <a:xfrm>
            <a:off x="2483768" y="2834933"/>
            <a:ext cx="403244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직선 연결선 64"/>
          <p:cNvCxnSpPr/>
          <p:nvPr/>
        </p:nvCxnSpPr>
        <p:spPr>
          <a:xfrm>
            <a:off x="2483768" y="4923165"/>
            <a:ext cx="403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그룹 45"/>
          <p:cNvGrpSpPr/>
          <p:nvPr/>
        </p:nvGrpSpPr>
        <p:grpSpPr>
          <a:xfrm>
            <a:off x="2195736" y="1785590"/>
            <a:ext cx="2304826" cy="1547014"/>
            <a:chOff x="2555896" y="1898829"/>
            <a:chExt cx="1800200" cy="1547014"/>
          </a:xfrm>
        </p:grpSpPr>
        <p:sp>
          <p:nvSpPr>
            <p:cNvPr id="30" name="TextBox 29"/>
            <p:cNvSpPr txBox="1"/>
            <p:nvPr/>
          </p:nvSpPr>
          <p:spPr>
            <a:xfrm>
              <a:off x="2843928" y="2060848"/>
              <a:ext cx="151216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800" dirty="0" smtClean="0">
                  <a:solidFill>
                    <a:schemeClr val="bg1"/>
                  </a:solidFill>
                  <a:latin typeface="HY동녘B" pitchFamily="18" charset="-127"/>
                  <a:ea typeface="HY동녘B" pitchFamily="18" charset="-127"/>
                </a:rPr>
                <a:t>마을르네상스란</a:t>
              </a:r>
              <a:r>
                <a:rPr lang="en-US" altLang="ko-KR" sz="2800" dirty="0" smtClean="0">
                  <a:solidFill>
                    <a:schemeClr val="bg1"/>
                  </a:solidFill>
                  <a:latin typeface="HY동녘B" pitchFamily="18" charset="-127"/>
                  <a:ea typeface="HY동녘B" pitchFamily="18" charset="-127"/>
                </a:rPr>
                <a:t>?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555896" y="1898829"/>
              <a:ext cx="576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5400" dirty="0" smtClean="0">
                  <a:solidFill>
                    <a:schemeClr val="bg1"/>
                  </a:solidFill>
                  <a:latin typeface="HY동녘B" pitchFamily="18" charset="-127"/>
                  <a:ea typeface="HY동녘B" pitchFamily="18" charset="-127"/>
                </a:rPr>
                <a:t>1</a:t>
              </a:r>
            </a:p>
          </p:txBody>
        </p:sp>
      </p:grpSp>
      <p:cxnSp>
        <p:nvCxnSpPr>
          <p:cNvPr id="83" name="직선 연결선 82"/>
          <p:cNvCxnSpPr/>
          <p:nvPr/>
        </p:nvCxnSpPr>
        <p:spPr>
          <a:xfrm>
            <a:off x="2483768" y="3843045"/>
            <a:ext cx="403244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411760" y="2978949"/>
            <a:ext cx="41044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dirty="0" smtClean="0">
                <a:solidFill>
                  <a:srgbClr val="F33A24"/>
                </a:solidFill>
                <a:latin typeface="HY동녘B" pitchFamily="18" charset="-127"/>
                <a:ea typeface="HY동녘B" pitchFamily="18" charset="-127"/>
              </a:rPr>
              <a:t>목차</a:t>
            </a:r>
            <a:endParaRPr lang="en-US" altLang="ko-KR" sz="4400" dirty="0" smtClean="0">
              <a:solidFill>
                <a:srgbClr val="F33A24"/>
              </a:solidFill>
              <a:latin typeface="HY동녘B" pitchFamily="18" charset="-127"/>
              <a:ea typeface="HY동녘B" pitchFamily="18" charset="-127"/>
            </a:endParaRPr>
          </a:p>
        </p:txBody>
      </p:sp>
      <p:sp>
        <p:nvSpPr>
          <p:cNvPr id="90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/>
          <a:p>
            <a:fld id="{7804239B-D302-47C8-870F-9A3CEECBE377}" type="slidenum">
              <a:rPr lang="ko-KR" altLang="en-US" sz="900" b="1" smtClean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pPr/>
              <a:t>1</a:t>
            </a:fld>
            <a:endParaRPr lang="ko-KR" altLang="en-US" sz="900" b="1" dirty="0">
              <a:solidFill>
                <a:schemeClr val="bg1"/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grpSp>
        <p:nvGrpSpPr>
          <p:cNvPr id="97" name="그룹 96"/>
          <p:cNvGrpSpPr/>
          <p:nvPr/>
        </p:nvGrpSpPr>
        <p:grpSpPr>
          <a:xfrm>
            <a:off x="3347862" y="3212974"/>
            <a:ext cx="526406" cy="623691"/>
            <a:chOff x="3347862" y="3212974"/>
            <a:chExt cx="526406" cy="623691"/>
          </a:xfrm>
        </p:grpSpPr>
        <p:cxnSp>
          <p:nvCxnSpPr>
            <p:cNvPr id="94" name="직선 연결선 93"/>
            <p:cNvCxnSpPr/>
            <p:nvPr/>
          </p:nvCxnSpPr>
          <p:spPr>
            <a:xfrm>
              <a:off x="3563888" y="3260601"/>
              <a:ext cx="0" cy="57606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이등변 삼각형 94"/>
            <p:cNvSpPr/>
            <p:nvPr/>
          </p:nvSpPr>
          <p:spPr>
            <a:xfrm rot="5400000">
              <a:off x="3539057" y="3237805"/>
              <a:ext cx="360041" cy="310380"/>
            </a:xfrm>
            <a:prstGeom prst="triangle">
              <a:avLst/>
            </a:prstGeom>
            <a:solidFill>
              <a:schemeClr val="bg1">
                <a:alpha val="7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6" name="이등변 삼각형 95"/>
            <p:cNvSpPr/>
            <p:nvPr/>
          </p:nvSpPr>
          <p:spPr>
            <a:xfrm rot="16200000">
              <a:off x="3330580" y="3406383"/>
              <a:ext cx="250590" cy="216026"/>
            </a:xfrm>
            <a:prstGeom prst="triangle">
              <a:avLst/>
            </a:prstGeom>
            <a:solidFill>
              <a:srgbClr val="F33A24">
                <a:alpha val="7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0" name="그룹 49"/>
          <p:cNvGrpSpPr/>
          <p:nvPr/>
        </p:nvGrpSpPr>
        <p:grpSpPr>
          <a:xfrm>
            <a:off x="5572131" y="3929066"/>
            <a:ext cx="1785946" cy="923330"/>
            <a:chOff x="4752632" y="3929066"/>
            <a:chExt cx="1516869" cy="923330"/>
          </a:xfrm>
        </p:grpSpPr>
        <p:sp>
          <p:nvSpPr>
            <p:cNvPr id="54" name="TextBox 53"/>
            <p:cNvSpPr txBox="1"/>
            <p:nvPr/>
          </p:nvSpPr>
          <p:spPr>
            <a:xfrm>
              <a:off x="4752632" y="3929066"/>
              <a:ext cx="576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5400" dirty="0" smtClean="0">
                  <a:solidFill>
                    <a:schemeClr val="bg1"/>
                  </a:solidFill>
                  <a:latin typeface="HY동녘B" pitchFamily="18" charset="-127"/>
                  <a:ea typeface="HY동녘B" pitchFamily="18" charset="-127"/>
                </a:rPr>
                <a:t>5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359379" y="4143380"/>
              <a:ext cx="9101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ko-KR" altLang="en-US" sz="2800" dirty="0" smtClean="0">
                  <a:solidFill>
                    <a:schemeClr val="bg1"/>
                  </a:solidFill>
                  <a:latin typeface="HY동녘B" pitchFamily="18" charset="-127"/>
                  <a:ea typeface="HY동녘B" pitchFamily="18" charset="-127"/>
                </a:rPr>
                <a:t>출처</a:t>
              </a:r>
              <a:endParaRPr lang="en-US" altLang="ko-KR" sz="2800" dirty="0" smtClean="0">
                <a:solidFill>
                  <a:schemeClr val="bg1"/>
                </a:solidFill>
                <a:latin typeface="HY동녘B" pitchFamily="18" charset="-127"/>
                <a:ea typeface="HY동녘B" pitchFamily="18" charset="-127"/>
              </a:endParaRPr>
            </a:p>
          </p:txBody>
        </p:sp>
      </p:grpSp>
      <p:grpSp>
        <p:nvGrpSpPr>
          <p:cNvPr id="51" name="그룹 50"/>
          <p:cNvGrpSpPr/>
          <p:nvPr/>
        </p:nvGrpSpPr>
        <p:grpSpPr>
          <a:xfrm>
            <a:off x="3786182" y="3929066"/>
            <a:ext cx="1548242" cy="954107"/>
            <a:chOff x="2222248" y="3933056"/>
            <a:chExt cx="1369542" cy="954107"/>
          </a:xfrm>
        </p:grpSpPr>
        <p:sp>
          <p:nvSpPr>
            <p:cNvPr id="76" name="TextBox 75"/>
            <p:cNvSpPr txBox="1"/>
            <p:nvPr/>
          </p:nvSpPr>
          <p:spPr>
            <a:xfrm>
              <a:off x="2727790" y="3933056"/>
              <a:ext cx="8640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ko-KR" altLang="en-US" sz="2800" dirty="0" smtClean="0">
                  <a:solidFill>
                    <a:schemeClr val="bg1"/>
                  </a:solidFill>
                  <a:latin typeface="HY동녘B" pitchFamily="18" charset="-127"/>
                  <a:ea typeface="HY동녘B" pitchFamily="18" charset="-127"/>
                </a:rPr>
                <a:t>사업소개</a:t>
              </a:r>
              <a:endParaRPr lang="en-US" altLang="ko-KR" sz="2800" dirty="0" smtClean="0">
                <a:solidFill>
                  <a:schemeClr val="bg1"/>
                </a:solidFill>
                <a:latin typeface="HY동녘B" pitchFamily="18" charset="-127"/>
                <a:ea typeface="HY동녘B" pitchFamily="18" charset="-127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222248" y="3933056"/>
              <a:ext cx="576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5400" dirty="0" smtClean="0">
                  <a:solidFill>
                    <a:schemeClr val="bg1"/>
                  </a:solidFill>
                  <a:latin typeface="HY동녘B" pitchFamily="18" charset="-127"/>
                  <a:ea typeface="HY동녘B" pitchFamily="18" charset="-127"/>
                </a:rPr>
                <a:t>4</a:t>
              </a:r>
            </a:p>
          </p:txBody>
        </p:sp>
      </p:grpSp>
      <p:grpSp>
        <p:nvGrpSpPr>
          <p:cNvPr id="56" name="그룹 55"/>
          <p:cNvGrpSpPr/>
          <p:nvPr/>
        </p:nvGrpSpPr>
        <p:grpSpPr>
          <a:xfrm>
            <a:off x="4643438" y="1857364"/>
            <a:ext cx="2286016" cy="954107"/>
            <a:chOff x="539552" y="2924944"/>
            <a:chExt cx="1730657" cy="954107"/>
          </a:xfrm>
        </p:grpSpPr>
        <p:sp>
          <p:nvSpPr>
            <p:cNvPr id="44" name="TextBox 43"/>
            <p:cNvSpPr txBox="1"/>
            <p:nvPr/>
          </p:nvSpPr>
          <p:spPr>
            <a:xfrm>
              <a:off x="918133" y="2924944"/>
              <a:ext cx="135207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ko-KR" altLang="en-US" sz="2800" dirty="0" smtClean="0">
                  <a:solidFill>
                    <a:schemeClr val="bg1"/>
                  </a:solidFill>
                  <a:latin typeface="HY동녘B" pitchFamily="18" charset="-127"/>
                  <a:ea typeface="HY동녘B" pitchFamily="18" charset="-127"/>
                </a:rPr>
                <a:t>추진방향추진전략</a:t>
              </a:r>
              <a:endParaRPr lang="en-US" altLang="ko-KR" sz="2800" dirty="0" smtClean="0">
                <a:solidFill>
                  <a:schemeClr val="bg1"/>
                </a:solidFill>
                <a:latin typeface="HY동녘B" pitchFamily="18" charset="-127"/>
                <a:ea typeface="HY동녘B" pitchFamily="18" charset="-127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 flipH="1">
              <a:off x="539552" y="2924944"/>
              <a:ext cx="16224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5400" dirty="0" smtClean="0">
                  <a:solidFill>
                    <a:schemeClr val="bg1"/>
                  </a:solidFill>
                  <a:latin typeface="HY동녘B" pitchFamily="18" charset="-127"/>
                  <a:ea typeface="HY동녘B" pitchFamily="18" charset="-127"/>
                </a:rPr>
                <a:t>2</a:t>
              </a:r>
            </a:p>
          </p:txBody>
        </p:sp>
      </p:grpSp>
      <p:grpSp>
        <p:nvGrpSpPr>
          <p:cNvPr id="49" name="그룹 48"/>
          <p:cNvGrpSpPr/>
          <p:nvPr/>
        </p:nvGrpSpPr>
        <p:grpSpPr>
          <a:xfrm>
            <a:off x="1357294" y="3929066"/>
            <a:ext cx="2428890" cy="954107"/>
            <a:chOff x="6361641" y="2920954"/>
            <a:chExt cx="1694303" cy="954107"/>
          </a:xfrm>
        </p:grpSpPr>
        <p:sp>
          <p:nvSpPr>
            <p:cNvPr id="48" name="TextBox 47"/>
            <p:cNvSpPr txBox="1"/>
            <p:nvPr/>
          </p:nvSpPr>
          <p:spPr>
            <a:xfrm>
              <a:off x="6361641" y="2920954"/>
              <a:ext cx="576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5400" dirty="0" smtClean="0">
                  <a:solidFill>
                    <a:schemeClr val="bg1"/>
                  </a:solidFill>
                  <a:latin typeface="HY동녘B" pitchFamily="18" charset="-127"/>
                  <a:ea typeface="HY동녘B" pitchFamily="18" charset="-127"/>
                </a:rPr>
                <a:t>3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810132" y="2920954"/>
              <a:ext cx="124581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ko-KR" altLang="en-US" sz="2800" dirty="0" smtClean="0">
                  <a:solidFill>
                    <a:schemeClr val="bg1"/>
                  </a:solidFill>
                  <a:latin typeface="HY동녘B" pitchFamily="18" charset="-127"/>
                  <a:ea typeface="HY동녘B" pitchFamily="18" charset="-127"/>
                </a:rPr>
                <a:t>추진주체</a:t>
              </a:r>
              <a:endParaRPr lang="en-US" altLang="ko-KR" sz="2800" dirty="0" smtClean="0">
                <a:solidFill>
                  <a:schemeClr val="bg1"/>
                </a:solidFill>
                <a:latin typeface="HY동녘B" pitchFamily="18" charset="-127"/>
                <a:ea typeface="HY동녘B" pitchFamily="18" charset="-127"/>
              </a:endParaRPr>
            </a:p>
            <a:p>
              <a:pPr algn="dist"/>
              <a:r>
                <a:rPr lang="ko-KR" altLang="en-US" sz="2800" dirty="0" smtClean="0">
                  <a:solidFill>
                    <a:schemeClr val="bg1"/>
                  </a:solidFill>
                  <a:latin typeface="HY동녘B" pitchFamily="18" charset="-127"/>
                  <a:ea typeface="HY동녘B" pitchFamily="18" charset="-127"/>
                </a:rPr>
                <a:t>지원주체</a:t>
              </a:r>
              <a:endParaRPr lang="en-US" altLang="ko-KR" sz="2800" dirty="0" smtClean="0">
                <a:solidFill>
                  <a:schemeClr val="bg1"/>
                </a:solidFill>
                <a:latin typeface="HY동녘B" pitchFamily="18" charset="-127"/>
                <a:ea typeface="HY동녘B" pitchFamily="18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/>
          <a:p>
            <a:fld id="{7804239B-D302-47C8-870F-9A3CEECBE377}" type="slidenum">
              <a:rPr lang="ko-KR" altLang="en-US" sz="900" b="1" smtClean="0">
                <a:solidFill>
                  <a:srgbClr val="0C2759"/>
                </a:solidFill>
                <a:latin typeface="나눔바른고딕" pitchFamily="50" charset="-127"/>
                <a:ea typeface="나눔바른고딕" pitchFamily="50" charset="-127"/>
              </a:rPr>
              <a:pPr/>
              <a:t>2</a:t>
            </a:fld>
            <a:endParaRPr lang="ko-KR" altLang="en-US" sz="900" b="1" dirty="0">
              <a:solidFill>
                <a:srgbClr val="0C2759"/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grpSp>
        <p:nvGrpSpPr>
          <p:cNvPr id="20" name="그룹 19"/>
          <p:cNvGrpSpPr/>
          <p:nvPr/>
        </p:nvGrpSpPr>
        <p:grpSpPr>
          <a:xfrm>
            <a:off x="285720" y="0"/>
            <a:ext cx="792088" cy="1844824"/>
            <a:chOff x="8172400" y="0"/>
            <a:chExt cx="792088" cy="1844824"/>
          </a:xfrm>
        </p:grpSpPr>
        <p:sp>
          <p:nvSpPr>
            <p:cNvPr id="21" name="직사각형 20"/>
            <p:cNvSpPr/>
            <p:nvPr/>
          </p:nvSpPr>
          <p:spPr>
            <a:xfrm>
              <a:off x="8172400" y="0"/>
              <a:ext cx="792088" cy="1844824"/>
            </a:xfrm>
            <a:prstGeom prst="rect">
              <a:avLst/>
            </a:prstGeom>
            <a:solidFill>
              <a:srgbClr val="0C27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243838" y="571480"/>
              <a:ext cx="72008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ko-KR" altLang="en-US" dirty="0" smtClean="0">
                  <a:solidFill>
                    <a:schemeClr val="bg1"/>
                  </a:solidFill>
                  <a:latin typeface="HY동녘B" pitchFamily="18" charset="-127"/>
                  <a:ea typeface="HY동녘B" pitchFamily="18" charset="-127"/>
                </a:rPr>
                <a:t>마을르네상스란</a:t>
              </a:r>
              <a:r>
                <a:rPr lang="en-US" altLang="ko-KR" dirty="0" smtClean="0">
                  <a:solidFill>
                    <a:schemeClr val="bg1"/>
                  </a:solidFill>
                  <a:latin typeface="HY동녘B" pitchFamily="18" charset="-127"/>
                  <a:ea typeface="HY동녘B" pitchFamily="18" charset="-127"/>
                </a:rPr>
                <a:t>?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315276" y="0"/>
              <a:ext cx="576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4000" dirty="0" smtClean="0">
                  <a:solidFill>
                    <a:schemeClr val="bg1"/>
                  </a:solidFill>
                  <a:latin typeface="HY동녘B" pitchFamily="18" charset="-127"/>
                  <a:ea typeface="HY동녘B" pitchFamily="18" charset="-127"/>
                </a:rPr>
                <a:t>1</a:t>
              </a:r>
            </a:p>
          </p:txBody>
        </p:sp>
      </p:grpSp>
      <p:pic>
        <p:nvPicPr>
          <p:cNvPr id="1026" name="Picture 2" descr="C:\Documents and Settings\Administrator\바탕 화면\마을르네상스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48600" y="0"/>
            <a:ext cx="1295400" cy="723900"/>
          </a:xfrm>
          <a:prstGeom prst="rect">
            <a:avLst/>
          </a:prstGeom>
          <a:noFill/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04" y="4857760"/>
            <a:ext cx="1313306" cy="1604345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85852" y="285728"/>
            <a:ext cx="33718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7" name="그룹 16"/>
          <p:cNvGrpSpPr/>
          <p:nvPr/>
        </p:nvGrpSpPr>
        <p:grpSpPr>
          <a:xfrm>
            <a:off x="642910" y="1928802"/>
            <a:ext cx="2857520" cy="2874315"/>
            <a:chOff x="642910" y="2214554"/>
            <a:chExt cx="2500330" cy="2588563"/>
          </a:xfrm>
          <a:solidFill>
            <a:srgbClr val="0070C0"/>
          </a:solidFill>
        </p:grpSpPr>
        <p:sp>
          <p:nvSpPr>
            <p:cNvPr id="15" name="모서리가 둥근 직사각형 14"/>
            <p:cNvSpPr/>
            <p:nvPr/>
          </p:nvSpPr>
          <p:spPr>
            <a:xfrm>
              <a:off x="642910" y="2214554"/>
              <a:ext cx="2500330" cy="2357454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이등변 삼각형 15"/>
            <p:cNvSpPr/>
            <p:nvPr/>
          </p:nvSpPr>
          <p:spPr>
            <a:xfrm rot="11442160">
              <a:off x="1961214" y="4439913"/>
              <a:ext cx="150131" cy="36320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928662" y="2357430"/>
            <a:ext cx="25717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chemeClr val="bg1"/>
                </a:solidFill>
                <a:latin typeface="HY동녘B" pitchFamily="18" charset="-127"/>
                <a:ea typeface="HY동녘B" pitchFamily="18" charset="-127"/>
              </a:rPr>
              <a:t>주민스스로가</a:t>
            </a:r>
            <a:r>
              <a:rPr lang="ko-KR" altLang="en-US" dirty="0" smtClean="0">
                <a:solidFill>
                  <a:schemeClr val="bg1"/>
                </a:solidFill>
                <a:latin typeface="HY동녘B" pitchFamily="18" charset="-127"/>
                <a:ea typeface="HY동녘B" pitchFamily="18" charset="-127"/>
              </a:rPr>
              <a:t> 문화</a:t>
            </a:r>
            <a:r>
              <a:rPr lang="en-US" altLang="ko-KR" dirty="0" smtClean="0">
                <a:solidFill>
                  <a:schemeClr val="bg1"/>
                </a:solidFill>
                <a:latin typeface="HY동녘B" pitchFamily="18" charset="-127"/>
                <a:ea typeface="HY동녘B" pitchFamily="18" charset="-127"/>
              </a:rPr>
              <a:t>·</a:t>
            </a:r>
            <a:r>
              <a:rPr lang="ko-KR" altLang="en-US" dirty="0" smtClean="0">
                <a:solidFill>
                  <a:schemeClr val="bg1"/>
                </a:solidFill>
                <a:latin typeface="HY동녘B" pitchFamily="18" charset="-127"/>
                <a:ea typeface="HY동녘B" pitchFamily="18" charset="-127"/>
              </a:rPr>
              <a:t>건축</a:t>
            </a:r>
            <a:r>
              <a:rPr lang="en-US" altLang="ko-KR" dirty="0" smtClean="0">
                <a:solidFill>
                  <a:schemeClr val="bg1"/>
                </a:solidFill>
                <a:latin typeface="HY동녘B" pitchFamily="18" charset="-127"/>
                <a:ea typeface="HY동녘B" pitchFamily="18" charset="-127"/>
              </a:rPr>
              <a:t>·</a:t>
            </a:r>
            <a:r>
              <a:rPr lang="ko-KR" altLang="en-US" dirty="0" smtClean="0">
                <a:solidFill>
                  <a:schemeClr val="bg1"/>
                </a:solidFill>
                <a:latin typeface="HY동녘B" pitchFamily="18" charset="-127"/>
                <a:ea typeface="HY동녘B" pitchFamily="18" charset="-127"/>
              </a:rPr>
              <a:t>환경이 모두 어우러지는 </a:t>
            </a:r>
            <a:br>
              <a:rPr lang="ko-KR" altLang="en-US" dirty="0" smtClean="0">
                <a:solidFill>
                  <a:schemeClr val="bg1"/>
                </a:solidFill>
                <a:latin typeface="HY동녘B" pitchFamily="18" charset="-127"/>
                <a:ea typeface="HY동녘B" pitchFamily="18" charset="-127"/>
              </a:rPr>
            </a:br>
            <a:r>
              <a:rPr lang="ko-KR" altLang="en-US" dirty="0" smtClean="0">
                <a:solidFill>
                  <a:schemeClr val="bg1"/>
                </a:solidFill>
                <a:latin typeface="HY동녘B" pitchFamily="18" charset="-127"/>
                <a:ea typeface="HY동녘B" pitchFamily="18" charset="-127"/>
              </a:rPr>
              <a:t>마을을 새롭게 </a:t>
            </a:r>
            <a:r>
              <a:rPr lang="en-US" altLang="ko-KR" dirty="0" smtClean="0">
                <a:solidFill>
                  <a:schemeClr val="bg1"/>
                </a:solidFill>
                <a:latin typeface="HY동녘B" pitchFamily="18" charset="-127"/>
                <a:ea typeface="HY동녘B" pitchFamily="18" charset="-127"/>
              </a:rPr>
              <a:t>'</a:t>
            </a:r>
            <a:r>
              <a:rPr lang="ko-KR" altLang="en-US" dirty="0" smtClean="0">
                <a:solidFill>
                  <a:schemeClr val="bg1"/>
                </a:solidFill>
                <a:latin typeface="HY동녘B" pitchFamily="18" charset="-127"/>
                <a:ea typeface="HY동녘B" pitchFamily="18" charset="-127"/>
              </a:rPr>
              <a:t>아름다운 삶의 공간</a:t>
            </a:r>
            <a:r>
              <a:rPr lang="en-US" altLang="ko-KR" dirty="0" smtClean="0">
                <a:solidFill>
                  <a:schemeClr val="bg1"/>
                </a:solidFill>
                <a:latin typeface="HY동녘B" pitchFamily="18" charset="-127"/>
                <a:ea typeface="HY동녘B" pitchFamily="18" charset="-127"/>
              </a:rPr>
              <a:t>'</a:t>
            </a:r>
            <a:r>
              <a:rPr lang="ko-KR" altLang="en-US" dirty="0" smtClean="0">
                <a:solidFill>
                  <a:schemeClr val="bg1"/>
                </a:solidFill>
                <a:latin typeface="HY동녘B" pitchFamily="18" charset="-127"/>
                <a:ea typeface="HY동녘B" pitchFamily="18" charset="-127"/>
              </a:rPr>
              <a:t>으로 디자인하고 가꾸어나가는 </a:t>
            </a:r>
            <a:r>
              <a:rPr lang="en-US" altLang="ko-KR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HY동녘B" pitchFamily="18" charset="-127"/>
                <a:ea typeface="HY동녘B" pitchFamily="18" charset="-127"/>
              </a:rPr>
              <a:t>[</a:t>
            </a:r>
            <a:r>
              <a:rPr lang="ko-KR" alt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HY동녘B" pitchFamily="18" charset="-127"/>
                <a:ea typeface="HY동녘B" pitchFamily="18" charset="-127"/>
              </a:rPr>
              <a:t>시민 공동체 운동</a:t>
            </a:r>
            <a:r>
              <a:rPr lang="en-US" altLang="ko-KR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HY동녘B" pitchFamily="18" charset="-127"/>
                <a:ea typeface="HY동녘B" pitchFamily="18" charset="-127"/>
              </a:rPr>
              <a:t>]</a:t>
            </a:r>
            <a:r>
              <a:rPr lang="ko-KR" altLang="en-US" dirty="0" smtClean="0"/>
              <a:t/>
            </a:r>
            <a:br>
              <a:rPr lang="ko-KR" altLang="en-US" dirty="0" smtClean="0"/>
            </a:br>
            <a:endParaRPr lang="ko-KR" altLang="en-US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4000504"/>
            <a:ext cx="396240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00694" y="1428736"/>
            <a:ext cx="1895475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TextBox 27"/>
          <p:cNvSpPr txBox="1"/>
          <p:nvPr/>
        </p:nvSpPr>
        <p:spPr>
          <a:xfrm>
            <a:off x="7500958" y="3071810"/>
            <a:ext cx="1428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accent5">
                    <a:lumMod val="75000"/>
                  </a:schemeClr>
                </a:solidFill>
                <a:latin typeface="HY동녘B" pitchFamily="18" charset="-127"/>
                <a:ea typeface="HY동녘B" pitchFamily="18" charset="-127"/>
              </a:rPr>
              <a:t>3</a:t>
            </a:r>
            <a:r>
              <a:rPr lang="ko-KR" altLang="en-US" dirty="0" err="1" smtClean="0">
                <a:solidFill>
                  <a:schemeClr val="accent5">
                    <a:lumMod val="75000"/>
                  </a:schemeClr>
                </a:solidFill>
                <a:latin typeface="HY동녘B" pitchFamily="18" charset="-127"/>
                <a:ea typeface="HY동녘B" pitchFamily="18" charset="-127"/>
              </a:rPr>
              <a:t>대슬로건</a:t>
            </a:r>
            <a:endParaRPr lang="ko-KR" altLang="en-US" dirty="0">
              <a:solidFill>
                <a:schemeClr val="accent5">
                  <a:lumMod val="75000"/>
                </a:schemeClr>
              </a:solidFill>
              <a:latin typeface="HY동녘B" pitchFamily="18" charset="-127"/>
              <a:ea typeface="HY동녘B" pitchFamily="18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500958" y="2714620"/>
            <a:ext cx="1643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chemeClr val="accent5">
                    <a:lumMod val="75000"/>
                  </a:schemeClr>
                </a:solidFill>
                <a:latin typeface="HY동녘B" pitchFamily="18" charset="-127"/>
                <a:ea typeface="HY동녘B" pitchFamily="18" charset="-127"/>
              </a:rPr>
              <a:t>마을 르네상스</a:t>
            </a:r>
            <a:endParaRPr lang="ko-KR" altLang="en-US" dirty="0">
              <a:solidFill>
                <a:schemeClr val="accent5">
                  <a:lumMod val="75000"/>
                </a:schemeClr>
              </a:solidFill>
              <a:latin typeface="HY동녘B" pitchFamily="18" charset="-127"/>
              <a:ea typeface="HY동녘B" pitchFamily="18" charset="-127"/>
            </a:endParaRPr>
          </a:p>
        </p:txBody>
      </p:sp>
      <p:cxnSp>
        <p:nvCxnSpPr>
          <p:cNvPr id="31" name="직선 연결선 30"/>
          <p:cNvCxnSpPr/>
          <p:nvPr/>
        </p:nvCxnSpPr>
        <p:spPr>
          <a:xfrm rot="5400000">
            <a:off x="1893075" y="3893347"/>
            <a:ext cx="4643470" cy="1588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/>
          <a:p>
            <a:fld id="{7804239B-D302-47C8-870F-9A3CEECBE377}" type="slidenum">
              <a:rPr lang="ko-KR" altLang="en-US" sz="900" b="1" smtClean="0">
                <a:solidFill>
                  <a:srgbClr val="0C2759"/>
                </a:solidFill>
                <a:latin typeface="나눔바른고딕" pitchFamily="50" charset="-127"/>
                <a:ea typeface="나눔바른고딕" pitchFamily="50" charset="-127"/>
              </a:rPr>
              <a:pPr/>
              <a:t>3</a:t>
            </a:fld>
            <a:endParaRPr lang="ko-KR" altLang="en-US" sz="900" b="1" dirty="0">
              <a:solidFill>
                <a:srgbClr val="0C2759"/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grpSp>
        <p:nvGrpSpPr>
          <p:cNvPr id="2" name="그룹 19"/>
          <p:cNvGrpSpPr/>
          <p:nvPr/>
        </p:nvGrpSpPr>
        <p:grpSpPr>
          <a:xfrm>
            <a:off x="285720" y="0"/>
            <a:ext cx="792088" cy="1844824"/>
            <a:chOff x="8172400" y="0"/>
            <a:chExt cx="792088" cy="1844824"/>
          </a:xfrm>
        </p:grpSpPr>
        <p:sp>
          <p:nvSpPr>
            <p:cNvPr id="21" name="직사각형 20"/>
            <p:cNvSpPr/>
            <p:nvPr/>
          </p:nvSpPr>
          <p:spPr>
            <a:xfrm>
              <a:off x="8172400" y="0"/>
              <a:ext cx="792088" cy="1844824"/>
            </a:xfrm>
            <a:prstGeom prst="rect">
              <a:avLst/>
            </a:prstGeom>
            <a:solidFill>
              <a:srgbClr val="0C27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243838" y="571480"/>
              <a:ext cx="72008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ko-KR" altLang="en-US" dirty="0" smtClean="0">
                  <a:solidFill>
                    <a:schemeClr val="bg1"/>
                  </a:solidFill>
                  <a:latin typeface="HY동녘B" pitchFamily="18" charset="-127"/>
                  <a:ea typeface="HY동녘B" pitchFamily="18" charset="-127"/>
                </a:rPr>
                <a:t>마을르네상스란</a:t>
              </a:r>
              <a:r>
                <a:rPr lang="en-US" altLang="ko-KR" dirty="0" smtClean="0">
                  <a:solidFill>
                    <a:schemeClr val="bg1"/>
                  </a:solidFill>
                  <a:latin typeface="HY동녘B" pitchFamily="18" charset="-127"/>
                  <a:ea typeface="HY동녘B" pitchFamily="18" charset="-127"/>
                </a:rPr>
                <a:t>?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315276" y="0"/>
              <a:ext cx="576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4000" dirty="0" smtClean="0">
                  <a:solidFill>
                    <a:schemeClr val="bg1"/>
                  </a:solidFill>
                  <a:latin typeface="HY동녘B" pitchFamily="18" charset="-127"/>
                  <a:ea typeface="HY동녘B" pitchFamily="18" charset="-127"/>
                </a:rPr>
                <a:t>1</a:t>
              </a:r>
            </a:p>
          </p:txBody>
        </p:sp>
      </p:grpSp>
      <p:pic>
        <p:nvPicPr>
          <p:cNvPr id="1026" name="Picture 2" descr="C:\Documents and Settings\Administrator\바탕 화면\마을르네상스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48600" y="0"/>
            <a:ext cx="1295400" cy="7239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857224" y="1928802"/>
            <a:ext cx="74295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sz="2000" dirty="0" smtClean="0">
              <a:latin typeface="HY동녘B" pitchFamily="18" charset="-127"/>
              <a:ea typeface="HY동녘B" pitchFamily="18" charset="-127"/>
            </a:endParaRPr>
          </a:p>
          <a:p>
            <a:endParaRPr lang="en-US" altLang="ko-KR" sz="2000" dirty="0" smtClean="0">
              <a:latin typeface="HY동녘B" pitchFamily="18" charset="-127"/>
              <a:ea typeface="HY동녘B" pitchFamily="18" charset="-127"/>
            </a:endParaRPr>
          </a:p>
          <a:p>
            <a:r>
              <a:rPr lang="en-US" altLang="ko-KR" sz="2000" dirty="0" smtClean="0">
                <a:latin typeface="HY동녘B" pitchFamily="18" charset="-127"/>
                <a:ea typeface="HY동녘B" pitchFamily="18" charset="-127"/>
              </a:rPr>
              <a:t>2011</a:t>
            </a:r>
            <a:r>
              <a:rPr lang="ko-KR" altLang="en-US" sz="2000" dirty="0" smtClean="0">
                <a:latin typeface="HY동녘B" pitchFamily="18" charset="-127"/>
                <a:ea typeface="HY동녘B" pitchFamily="18" charset="-127"/>
              </a:rPr>
              <a:t>년에는 공동체 프로그램 </a:t>
            </a:r>
            <a:r>
              <a:rPr lang="en-US" altLang="ko-KR" sz="2000" dirty="0" smtClean="0">
                <a:latin typeface="HY동녘B" pitchFamily="18" charset="-127"/>
                <a:ea typeface="HY동녘B" pitchFamily="18" charset="-127"/>
              </a:rPr>
              <a:t>31</a:t>
            </a:r>
            <a:r>
              <a:rPr lang="ko-KR" altLang="en-US" sz="2000" dirty="0" smtClean="0">
                <a:latin typeface="HY동녘B" pitchFamily="18" charset="-127"/>
                <a:ea typeface="HY동녘B" pitchFamily="18" charset="-127"/>
              </a:rPr>
              <a:t>건</a:t>
            </a:r>
            <a:r>
              <a:rPr lang="en-US" altLang="ko-KR" sz="2000" dirty="0" smtClean="0">
                <a:latin typeface="HY동녘B" pitchFamily="18" charset="-127"/>
                <a:ea typeface="HY동녘B" pitchFamily="18" charset="-127"/>
              </a:rPr>
              <a:t>, </a:t>
            </a:r>
            <a:r>
              <a:rPr lang="ko-KR" altLang="en-US" sz="2000" dirty="0" smtClean="0">
                <a:latin typeface="HY동녘B" pitchFamily="18" charset="-127"/>
                <a:ea typeface="HY동녘B" pitchFamily="18" charset="-127"/>
              </a:rPr>
              <a:t>시설 및 공간 </a:t>
            </a:r>
            <a:r>
              <a:rPr lang="en-US" altLang="ko-KR" sz="2000" dirty="0" smtClean="0">
                <a:latin typeface="HY동녘B" pitchFamily="18" charset="-127"/>
                <a:ea typeface="HY동녘B" pitchFamily="18" charset="-127"/>
              </a:rPr>
              <a:t>24</a:t>
            </a:r>
            <a:r>
              <a:rPr lang="ko-KR" altLang="en-US" sz="2000" dirty="0" err="1" smtClean="0">
                <a:latin typeface="HY동녘B" pitchFamily="18" charset="-127"/>
                <a:ea typeface="HY동녘B" pitchFamily="18" charset="-127"/>
              </a:rPr>
              <a:t>건등</a:t>
            </a:r>
            <a:r>
              <a:rPr lang="ko-KR" altLang="en-US" sz="2000" dirty="0" smtClean="0">
                <a:latin typeface="HY동녘B" pitchFamily="18" charset="-127"/>
                <a:ea typeface="HY동녘B" pitchFamily="18" charset="-127"/>
              </a:rPr>
              <a:t> 총 </a:t>
            </a:r>
            <a:r>
              <a:rPr lang="en-US" altLang="ko-KR" sz="2000" dirty="0" smtClean="0">
                <a:latin typeface="HY동녘B" pitchFamily="18" charset="-127"/>
                <a:ea typeface="HY동녘B" pitchFamily="18" charset="-127"/>
              </a:rPr>
              <a:t>55</a:t>
            </a:r>
            <a:r>
              <a:rPr lang="ko-KR" altLang="en-US" sz="2000" dirty="0" smtClean="0">
                <a:latin typeface="HY동녘B" pitchFamily="18" charset="-127"/>
                <a:ea typeface="HY동녘B" pitchFamily="18" charset="-127"/>
              </a:rPr>
              <a:t>건의 공모사업이 시행</a:t>
            </a:r>
            <a:endParaRPr lang="en-US" altLang="ko-KR" sz="2000" dirty="0" smtClean="0">
              <a:latin typeface="HY동녘B" pitchFamily="18" charset="-127"/>
              <a:ea typeface="HY동녘B" pitchFamily="18" charset="-127"/>
            </a:endParaRPr>
          </a:p>
          <a:p>
            <a:r>
              <a:rPr lang="en-US" altLang="ko-KR" sz="2000" dirty="0" smtClean="0">
                <a:latin typeface="HY동녘B" pitchFamily="18" charset="-127"/>
                <a:ea typeface="HY동녘B" pitchFamily="18" charset="-127"/>
              </a:rPr>
              <a:t>2012</a:t>
            </a:r>
            <a:r>
              <a:rPr lang="ko-KR" altLang="en-US" sz="2000" dirty="0" smtClean="0">
                <a:latin typeface="HY동녘B" pitchFamily="18" charset="-127"/>
                <a:ea typeface="HY동녘B" pitchFamily="18" charset="-127"/>
              </a:rPr>
              <a:t>년에는 </a:t>
            </a:r>
            <a:r>
              <a:rPr lang="en-US" altLang="ko-KR" sz="2000" dirty="0" smtClean="0">
                <a:latin typeface="HY동녘B" pitchFamily="18" charset="-127"/>
                <a:ea typeface="HY동녘B" pitchFamily="18" charset="-127"/>
              </a:rPr>
              <a:t>80</a:t>
            </a:r>
            <a:r>
              <a:rPr lang="ko-KR" altLang="en-US" sz="2000" dirty="0" smtClean="0">
                <a:latin typeface="HY동녘B" pitchFamily="18" charset="-127"/>
                <a:ea typeface="HY동녘B" pitchFamily="18" charset="-127"/>
              </a:rPr>
              <a:t>건의 공모사업이 선정됨</a:t>
            </a:r>
            <a:r>
              <a:rPr lang="en-US" altLang="ko-KR" sz="2000" dirty="0" smtClean="0">
                <a:latin typeface="HY동녘B" pitchFamily="18" charset="-127"/>
                <a:ea typeface="HY동녘B" pitchFamily="18" charset="-127"/>
              </a:rPr>
              <a:t>. </a:t>
            </a:r>
            <a:r>
              <a:rPr lang="ko-KR" altLang="en-US" sz="2000" dirty="0" smtClean="0">
                <a:latin typeface="HY동녘B" pitchFamily="18" charset="-127"/>
                <a:ea typeface="HY동녘B" pitchFamily="18" charset="-127"/>
              </a:rPr>
              <a:t>공모사업에 대한 총 지원금은 </a:t>
            </a:r>
            <a:r>
              <a:rPr lang="en-US" altLang="ko-KR" sz="2000" dirty="0" smtClean="0">
                <a:latin typeface="HY동녘B" pitchFamily="18" charset="-127"/>
                <a:ea typeface="HY동녘B" pitchFamily="18" charset="-127"/>
              </a:rPr>
              <a:t>8</a:t>
            </a:r>
            <a:r>
              <a:rPr lang="ko-KR" altLang="en-US" sz="2000" dirty="0" smtClean="0">
                <a:latin typeface="HY동녘B" pitchFamily="18" charset="-127"/>
                <a:ea typeface="HY동녘B" pitchFamily="18" charset="-127"/>
              </a:rPr>
              <a:t>억</a:t>
            </a:r>
            <a:r>
              <a:rPr lang="en-US" altLang="ko-KR" sz="2000" dirty="0" smtClean="0">
                <a:latin typeface="HY동녘B" pitchFamily="18" charset="-127"/>
                <a:ea typeface="HY동녘B" pitchFamily="18" charset="-127"/>
              </a:rPr>
              <a:t>9</a:t>
            </a:r>
            <a:r>
              <a:rPr lang="ko-KR" altLang="en-US" sz="2000" dirty="0" err="1" smtClean="0">
                <a:latin typeface="HY동녘B" pitchFamily="18" charset="-127"/>
                <a:ea typeface="HY동녘B" pitchFamily="18" charset="-127"/>
              </a:rPr>
              <a:t>천만원으로</a:t>
            </a:r>
            <a:r>
              <a:rPr lang="ko-KR" altLang="en-US" sz="2000" dirty="0" smtClean="0">
                <a:latin typeface="HY동녘B" pitchFamily="18" charset="-127"/>
                <a:ea typeface="HY동녘B" pitchFamily="18" charset="-127"/>
              </a:rPr>
              <a:t> 사업당 </a:t>
            </a:r>
            <a:r>
              <a:rPr lang="en-US" altLang="ko-KR" sz="2000" dirty="0" smtClean="0">
                <a:latin typeface="HY동녘B" pitchFamily="18" charset="-127"/>
                <a:ea typeface="HY동녘B" pitchFamily="18" charset="-127"/>
              </a:rPr>
              <a:t>500</a:t>
            </a:r>
            <a:r>
              <a:rPr lang="ko-KR" altLang="en-US" sz="2000" dirty="0" smtClean="0">
                <a:latin typeface="HY동녘B" pitchFamily="18" charset="-127"/>
                <a:ea typeface="HY동녘B" pitchFamily="18" charset="-127"/>
              </a:rPr>
              <a:t>만원</a:t>
            </a:r>
            <a:r>
              <a:rPr lang="en-US" altLang="ko-KR" sz="2000" dirty="0" smtClean="0">
                <a:latin typeface="HY동녘B" pitchFamily="18" charset="-127"/>
                <a:ea typeface="HY동녘B" pitchFamily="18" charset="-127"/>
              </a:rPr>
              <a:t>~4000</a:t>
            </a:r>
            <a:r>
              <a:rPr lang="ko-KR" altLang="en-US" sz="2000" dirty="0" smtClean="0">
                <a:latin typeface="HY동녘B" pitchFamily="18" charset="-127"/>
                <a:ea typeface="HY동녘B" pitchFamily="18" charset="-127"/>
              </a:rPr>
              <a:t>만원까지 다양하게 지원된다</a:t>
            </a:r>
            <a:r>
              <a:rPr lang="en-US" altLang="ko-KR" sz="2000" dirty="0" smtClean="0">
                <a:latin typeface="HY동녘B" pitchFamily="18" charset="-127"/>
                <a:ea typeface="HY동녘B" pitchFamily="18" charset="-127"/>
              </a:rPr>
              <a:t>.</a:t>
            </a:r>
            <a:endParaRPr lang="ko-KR" altLang="en-US" sz="2000" dirty="0">
              <a:latin typeface="HY동녘B" pitchFamily="18" charset="-127"/>
              <a:ea typeface="HY동녘B" pitchFamily="18" charset="-127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4286256"/>
            <a:ext cx="33813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4429132"/>
            <a:ext cx="41529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7" name="직선 연결선 16"/>
          <p:cNvCxnSpPr/>
          <p:nvPr/>
        </p:nvCxnSpPr>
        <p:spPr>
          <a:xfrm rot="5400000">
            <a:off x="3321835" y="4893479"/>
            <a:ext cx="1929620" cy="794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/>
          <a:p>
            <a:fld id="{7804239B-D302-47C8-870F-9A3CEECBE377}" type="slidenum">
              <a:rPr lang="ko-KR" altLang="en-US" sz="900" b="1" smtClean="0">
                <a:solidFill>
                  <a:srgbClr val="0C2759"/>
                </a:solidFill>
                <a:latin typeface="나눔바른고딕" pitchFamily="50" charset="-127"/>
                <a:ea typeface="나눔바른고딕" pitchFamily="50" charset="-127"/>
              </a:rPr>
              <a:pPr/>
              <a:t>4</a:t>
            </a:fld>
            <a:endParaRPr lang="ko-KR" altLang="en-US" sz="900" b="1" dirty="0">
              <a:solidFill>
                <a:srgbClr val="0C2759"/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grpSp>
        <p:nvGrpSpPr>
          <p:cNvPr id="2" name="그룹 19"/>
          <p:cNvGrpSpPr/>
          <p:nvPr/>
        </p:nvGrpSpPr>
        <p:grpSpPr>
          <a:xfrm>
            <a:off x="285720" y="0"/>
            <a:ext cx="792088" cy="1844824"/>
            <a:chOff x="8172400" y="0"/>
            <a:chExt cx="792088" cy="1844824"/>
          </a:xfrm>
        </p:grpSpPr>
        <p:sp>
          <p:nvSpPr>
            <p:cNvPr id="21" name="직사각형 20"/>
            <p:cNvSpPr/>
            <p:nvPr/>
          </p:nvSpPr>
          <p:spPr>
            <a:xfrm>
              <a:off x="8172400" y="0"/>
              <a:ext cx="792088" cy="1844824"/>
            </a:xfrm>
            <a:prstGeom prst="rect">
              <a:avLst/>
            </a:prstGeom>
            <a:solidFill>
              <a:srgbClr val="0C27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243838" y="571480"/>
              <a:ext cx="72008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ko-KR" altLang="en-US" dirty="0" smtClean="0">
                  <a:solidFill>
                    <a:schemeClr val="bg1"/>
                  </a:solidFill>
                  <a:latin typeface="HY동녘B" pitchFamily="18" charset="-127"/>
                  <a:ea typeface="HY동녘B" pitchFamily="18" charset="-127"/>
                </a:rPr>
                <a:t>마을르네상스란</a:t>
              </a:r>
              <a:r>
                <a:rPr lang="en-US" altLang="ko-KR" dirty="0" smtClean="0">
                  <a:solidFill>
                    <a:schemeClr val="bg1"/>
                  </a:solidFill>
                  <a:latin typeface="HY동녘B" pitchFamily="18" charset="-127"/>
                  <a:ea typeface="HY동녘B" pitchFamily="18" charset="-127"/>
                </a:rPr>
                <a:t>?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315276" y="0"/>
              <a:ext cx="576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4000" dirty="0" smtClean="0">
                  <a:solidFill>
                    <a:schemeClr val="bg1"/>
                  </a:solidFill>
                  <a:latin typeface="HY동녘B" pitchFamily="18" charset="-127"/>
                  <a:ea typeface="HY동녘B" pitchFamily="18" charset="-127"/>
                </a:rPr>
                <a:t>1</a:t>
              </a:r>
            </a:p>
          </p:txBody>
        </p:sp>
      </p:grpSp>
      <p:pic>
        <p:nvPicPr>
          <p:cNvPr id="1026" name="Picture 2" descr="C:\Documents and Settings\Administrator\바탕 화면\마을르네상스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48600" y="0"/>
            <a:ext cx="1295400" cy="723900"/>
          </a:xfrm>
          <a:prstGeom prst="rect">
            <a:avLst/>
          </a:prstGeom>
          <a:noFill/>
        </p:spPr>
      </p:pic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500042"/>
            <a:ext cx="50673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1571604" y="1500174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HY동녘B" pitchFamily="18" charset="-127"/>
                <a:ea typeface="HY동녘B" pitchFamily="18" charset="-127"/>
              </a:rPr>
              <a:t>마을 르네상스의 배경</a:t>
            </a:r>
            <a:endParaRPr lang="ko-KR" altLang="en-US" dirty="0">
              <a:latin typeface="HY동녘B" pitchFamily="18" charset="-127"/>
              <a:ea typeface="HY동녘B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43108" y="2428868"/>
            <a:ext cx="54292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HY동녘B" pitchFamily="18" charset="-127"/>
                <a:ea typeface="HY동녘B" pitchFamily="18" charset="-127"/>
              </a:rPr>
              <a:t>수원시는 급격한 외형확대에 따른 도시의 중심이동과 산업구조의 변화를 겪으면서</a:t>
            </a:r>
            <a:br>
              <a:rPr lang="ko-KR" altLang="en-US" dirty="0" smtClean="0">
                <a:latin typeface="HY동녘B" pitchFamily="18" charset="-127"/>
                <a:ea typeface="HY동녘B" pitchFamily="18" charset="-127"/>
              </a:rPr>
            </a:br>
            <a:r>
              <a:rPr lang="ko-KR" altLang="en-US" dirty="0" smtClean="0">
                <a:latin typeface="HY동녘B" pitchFamily="18" charset="-127"/>
                <a:ea typeface="HY동녘B" pitchFamily="18" charset="-127"/>
              </a:rPr>
              <a:t>도시는 있으나 마을은 없고</a:t>
            </a:r>
            <a:r>
              <a:rPr lang="en-US" altLang="ko-KR" dirty="0" smtClean="0">
                <a:latin typeface="HY동녘B" pitchFamily="18" charset="-127"/>
                <a:ea typeface="HY동녘B" pitchFamily="18" charset="-127"/>
              </a:rPr>
              <a:t>, </a:t>
            </a:r>
            <a:r>
              <a:rPr lang="ko-KR" altLang="en-US" dirty="0" smtClean="0">
                <a:latin typeface="HY동녘B" pitchFamily="18" charset="-127"/>
                <a:ea typeface="HY동녘B" pitchFamily="18" charset="-127"/>
              </a:rPr>
              <a:t>사람은 살지만 이웃은 없는 내면적 변화를 겪고 있는 과도기에 직면</a:t>
            </a:r>
            <a:r>
              <a:rPr lang="en-US" altLang="ko-KR" dirty="0" smtClean="0">
                <a:latin typeface="HY동녘B" pitchFamily="18" charset="-127"/>
                <a:ea typeface="HY동녘B" pitchFamily="18" charset="-127"/>
              </a:rPr>
              <a:t/>
            </a:r>
            <a:br>
              <a:rPr lang="en-US" altLang="ko-KR" dirty="0" smtClean="0">
                <a:latin typeface="HY동녘B" pitchFamily="18" charset="-127"/>
                <a:ea typeface="HY동녘B" pitchFamily="18" charset="-127"/>
              </a:rPr>
            </a:br>
            <a:endParaRPr lang="en-US" altLang="ko-KR" dirty="0" smtClean="0">
              <a:latin typeface="HY동녘B" pitchFamily="18" charset="-127"/>
              <a:ea typeface="HY동녘B" pitchFamily="18" charset="-127"/>
            </a:endParaRPr>
          </a:p>
          <a:p>
            <a:endParaRPr lang="ko-KR" altLang="en-US" dirty="0"/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4348" y="3714752"/>
            <a:ext cx="1119553" cy="2469765"/>
          </a:xfrm>
          <a:prstGeom prst="rect">
            <a:avLst/>
          </a:prstGeom>
        </p:spPr>
      </p:pic>
      <p:sp>
        <p:nvSpPr>
          <p:cNvPr id="15" name="아래쪽 화살표 14"/>
          <p:cNvSpPr/>
          <p:nvPr/>
        </p:nvSpPr>
        <p:spPr>
          <a:xfrm>
            <a:off x="4500562" y="3929066"/>
            <a:ext cx="428628" cy="428628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2571736" y="4643446"/>
            <a:ext cx="45005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HY동녘B" pitchFamily="18" charset="-127"/>
                <a:ea typeface="HY동녘B" pitchFamily="18" charset="-127"/>
              </a:rPr>
              <a:t>이를 탈피하기 위하여 주민주도의 자발적인 변화 모색의 움직임과 더불어 행정의 적극적인 지원으로 </a:t>
            </a:r>
            <a:br>
              <a:rPr lang="ko-KR" altLang="en-US" dirty="0" smtClean="0">
                <a:latin typeface="HY동녘B" pitchFamily="18" charset="-127"/>
                <a:ea typeface="HY동녘B" pitchFamily="18" charset="-127"/>
              </a:rPr>
            </a:br>
            <a:r>
              <a:rPr lang="ko-KR" altLang="en-US" dirty="0" smtClean="0">
                <a:latin typeface="HY동녘B" pitchFamily="18" charset="-127"/>
                <a:ea typeface="HY동녘B" pitchFamily="18" charset="-127"/>
              </a:rPr>
              <a:t>마을르네상스를 추진하게 됨</a:t>
            </a:r>
            <a:endParaRPr lang="ko-KR" altLang="en-US" dirty="0">
              <a:latin typeface="HY동녘B" pitchFamily="18" charset="-127"/>
              <a:ea typeface="HY동녘B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14480" y="4214818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HY동녘B" pitchFamily="18" charset="-127"/>
                <a:ea typeface="HY동녘B" pitchFamily="18" charset="-127"/>
              </a:rPr>
              <a:t>Hi~</a:t>
            </a:r>
            <a:endParaRPr lang="ko-KR" altLang="en-US" dirty="0">
              <a:latin typeface="HY동녘B" pitchFamily="18" charset="-127"/>
              <a:ea typeface="HY동녘B" pitchFamily="18" charset="-127"/>
            </a:endParaRPr>
          </a:p>
        </p:txBody>
      </p:sp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14414" y="1500174"/>
            <a:ext cx="357190" cy="315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/>
          <a:p>
            <a:fld id="{7804239B-D302-47C8-870F-9A3CEECBE377}" type="slidenum">
              <a:rPr lang="ko-KR" altLang="en-US" sz="900" b="1" smtClean="0">
                <a:solidFill>
                  <a:srgbClr val="0C2759"/>
                </a:solidFill>
                <a:latin typeface="나눔바른고딕" pitchFamily="50" charset="-127"/>
                <a:ea typeface="나눔바른고딕" pitchFamily="50" charset="-127"/>
              </a:rPr>
              <a:pPr/>
              <a:t>5</a:t>
            </a:fld>
            <a:endParaRPr lang="ko-KR" altLang="en-US" sz="900" b="1" dirty="0">
              <a:solidFill>
                <a:srgbClr val="0C2759"/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grpSp>
        <p:nvGrpSpPr>
          <p:cNvPr id="2" name="그룹 19"/>
          <p:cNvGrpSpPr/>
          <p:nvPr/>
        </p:nvGrpSpPr>
        <p:grpSpPr>
          <a:xfrm>
            <a:off x="285720" y="0"/>
            <a:ext cx="792088" cy="1844824"/>
            <a:chOff x="8172400" y="0"/>
            <a:chExt cx="792088" cy="1844824"/>
          </a:xfrm>
        </p:grpSpPr>
        <p:sp>
          <p:nvSpPr>
            <p:cNvPr id="21" name="직사각형 20"/>
            <p:cNvSpPr/>
            <p:nvPr/>
          </p:nvSpPr>
          <p:spPr>
            <a:xfrm>
              <a:off x="8172400" y="0"/>
              <a:ext cx="792088" cy="1844824"/>
            </a:xfrm>
            <a:prstGeom prst="rect">
              <a:avLst/>
            </a:prstGeom>
            <a:solidFill>
              <a:srgbClr val="0C27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243838" y="571480"/>
              <a:ext cx="7200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ko-KR" altLang="en-US" dirty="0" smtClean="0">
                  <a:solidFill>
                    <a:schemeClr val="bg1"/>
                  </a:solidFill>
                  <a:latin typeface="HY동녘B" pitchFamily="18" charset="-127"/>
                  <a:ea typeface="HY동녘B" pitchFamily="18" charset="-127"/>
                </a:rPr>
                <a:t>추진방향</a:t>
              </a:r>
              <a:endParaRPr lang="en-US" altLang="ko-KR" dirty="0" smtClean="0">
                <a:solidFill>
                  <a:schemeClr val="bg1"/>
                </a:solidFill>
                <a:latin typeface="HY동녘B" pitchFamily="18" charset="-127"/>
                <a:ea typeface="HY동녘B" pitchFamily="18" charset="-127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315276" y="0"/>
              <a:ext cx="576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4000" dirty="0" smtClean="0">
                  <a:solidFill>
                    <a:schemeClr val="bg1"/>
                  </a:solidFill>
                  <a:latin typeface="HY동녘B" pitchFamily="18" charset="-127"/>
                  <a:ea typeface="HY동녘B" pitchFamily="18" charset="-127"/>
                </a:rPr>
                <a:t>2</a:t>
              </a:r>
            </a:p>
          </p:txBody>
        </p:sp>
      </p:grpSp>
      <p:pic>
        <p:nvPicPr>
          <p:cNvPr id="1026" name="Picture 2" descr="C:\Documents and Settings\Administrator\바탕 화면\마을르네상스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48600" y="0"/>
            <a:ext cx="1295400" cy="723900"/>
          </a:xfrm>
          <a:prstGeom prst="rect">
            <a:avLst/>
          </a:prstGeom>
          <a:noFill/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2214554"/>
            <a:ext cx="3852858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직선 연결선 11"/>
          <p:cNvCxnSpPr/>
          <p:nvPr/>
        </p:nvCxnSpPr>
        <p:spPr>
          <a:xfrm rot="5400000">
            <a:off x="2036745" y="3892553"/>
            <a:ext cx="4643470" cy="1588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3429000"/>
            <a:ext cx="366714" cy="323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2786058"/>
            <a:ext cx="357190" cy="315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16" name="TextBox 15"/>
          <p:cNvSpPr txBox="1"/>
          <p:nvPr/>
        </p:nvSpPr>
        <p:spPr>
          <a:xfrm>
            <a:off x="571472" y="1857364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latin typeface="HY동녘B" pitchFamily="18" charset="-127"/>
                <a:ea typeface="HY동녘B" pitchFamily="18" charset="-127"/>
              </a:rPr>
              <a:t>수원형</a:t>
            </a:r>
            <a:r>
              <a:rPr lang="ko-KR" altLang="en-US" dirty="0" smtClean="0">
                <a:latin typeface="HY동녘B" pitchFamily="18" charset="-127"/>
                <a:ea typeface="HY동녘B" pitchFamily="18" charset="-127"/>
              </a:rPr>
              <a:t> 마을 르네상스추진방향</a:t>
            </a:r>
            <a:endParaRPr lang="ko-KR" altLang="en-US" dirty="0">
              <a:latin typeface="HY동녘B" pitchFamily="18" charset="-127"/>
              <a:ea typeface="HY동녘B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72066" y="1928802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HY동녘B" pitchFamily="18" charset="-127"/>
                <a:ea typeface="HY동녘B" pitchFamily="18" charset="-127"/>
              </a:rPr>
              <a:t>마을 르네상스 비전</a:t>
            </a:r>
            <a:endParaRPr lang="ko-KR" altLang="en-US" dirty="0">
              <a:latin typeface="HY동녘B" pitchFamily="18" charset="-127"/>
              <a:ea typeface="HY동녘B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57752" y="2714620"/>
            <a:ext cx="3857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latin typeface="HY나무B" pitchFamily="18" charset="-127"/>
                <a:ea typeface="HY나무B" pitchFamily="18" charset="-127"/>
              </a:rPr>
              <a:t>사람 중심의 마을공동체 회복</a:t>
            </a:r>
            <a:r>
              <a:rPr lang="ko-KR" altLang="en-US" dirty="0" smtClean="0">
                <a:latin typeface="HY나무B" pitchFamily="18" charset="-127"/>
                <a:ea typeface="HY나무B" pitchFamily="18" charset="-127"/>
              </a:rPr>
              <a:t> </a:t>
            </a:r>
          </a:p>
          <a:p>
            <a:endParaRPr lang="ko-KR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857752" y="3357562"/>
            <a:ext cx="4071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latin typeface="HY나무B" pitchFamily="18" charset="-127"/>
                <a:ea typeface="HY나무B" pitchFamily="18" charset="-127"/>
              </a:rPr>
              <a:t>참여와 협력의 </a:t>
            </a:r>
            <a:r>
              <a:rPr lang="ko-KR" altLang="en-US" b="1" dirty="0" err="1" smtClean="0">
                <a:latin typeface="HY나무B" pitchFamily="18" charset="-127"/>
                <a:ea typeface="HY나무B" pitchFamily="18" charset="-127"/>
              </a:rPr>
              <a:t>거버넌스</a:t>
            </a:r>
            <a:r>
              <a:rPr lang="ko-KR" altLang="en-US" b="1" dirty="0" smtClean="0">
                <a:latin typeface="HY나무B" pitchFamily="18" charset="-127"/>
                <a:ea typeface="HY나무B" pitchFamily="18" charset="-127"/>
              </a:rPr>
              <a:t> 실천</a:t>
            </a:r>
            <a:r>
              <a:rPr lang="ko-KR" altLang="en-US" dirty="0" smtClean="0">
                <a:latin typeface="HY나무B" pitchFamily="18" charset="-127"/>
                <a:ea typeface="HY나무B" pitchFamily="18" charset="-127"/>
              </a:rPr>
              <a:t> </a:t>
            </a:r>
          </a:p>
          <a:p>
            <a:endParaRPr lang="ko-KR" alt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857752" y="4000504"/>
            <a:ext cx="4000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latin typeface="HY나무B" pitchFamily="18" charset="-127"/>
                <a:ea typeface="HY나무B" pitchFamily="18" charset="-127"/>
              </a:rPr>
              <a:t>새로운 미래 창조도시 조성</a:t>
            </a:r>
            <a:r>
              <a:rPr lang="ko-KR" altLang="en-US" dirty="0" smtClean="0">
                <a:latin typeface="HY나무B" pitchFamily="18" charset="-127"/>
                <a:ea typeface="HY나무B" pitchFamily="18" charset="-127"/>
              </a:rPr>
              <a:t> </a:t>
            </a:r>
          </a:p>
          <a:p>
            <a:endParaRPr lang="ko-KR" altLang="en-US" dirty="0"/>
          </a:p>
        </p:txBody>
      </p:sp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1928802"/>
            <a:ext cx="357190" cy="315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1928802"/>
            <a:ext cx="357190" cy="315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4000504"/>
            <a:ext cx="366714" cy="323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/>
          <a:p>
            <a:fld id="{7804239B-D302-47C8-870F-9A3CEECBE377}" type="slidenum">
              <a:rPr lang="ko-KR" altLang="en-US" sz="900" b="1" smtClean="0">
                <a:solidFill>
                  <a:srgbClr val="0C2759"/>
                </a:solidFill>
                <a:latin typeface="나눔바른고딕" pitchFamily="50" charset="-127"/>
                <a:ea typeface="나눔바른고딕" pitchFamily="50" charset="-127"/>
              </a:rPr>
              <a:pPr/>
              <a:t>6</a:t>
            </a:fld>
            <a:endParaRPr lang="ko-KR" altLang="en-US" sz="900" b="1" dirty="0">
              <a:solidFill>
                <a:srgbClr val="0C2759"/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285720" y="0"/>
            <a:ext cx="792088" cy="1844824"/>
          </a:xfrm>
          <a:prstGeom prst="rect">
            <a:avLst/>
          </a:prstGeom>
          <a:solidFill>
            <a:srgbClr val="0C27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3" name="그룹 32"/>
          <p:cNvGrpSpPr/>
          <p:nvPr/>
        </p:nvGrpSpPr>
        <p:grpSpPr>
          <a:xfrm>
            <a:off x="357158" y="0"/>
            <a:ext cx="720080" cy="1217811"/>
            <a:chOff x="357158" y="0"/>
            <a:chExt cx="720080" cy="1217811"/>
          </a:xfrm>
        </p:grpSpPr>
        <p:sp>
          <p:nvSpPr>
            <p:cNvPr id="23" name="TextBox 22"/>
            <p:cNvSpPr txBox="1"/>
            <p:nvPr/>
          </p:nvSpPr>
          <p:spPr>
            <a:xfrm>
              <a:off x="357158" y="571480"/>
              <a:ext cx="7200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ko-KR" altLang="en-US" dirty="0" smtClean="0">
                  <a:solidFill>
                    <a:schemeClr val="bg1"/>
                  </a:solidFill>
                  <a:latin typeface="HY동녘B" pitchFamily="18" charset="-127"/>
                  <a:ea typeface="HY동녘B" pitchFamily="18" charset="-127"/>
                </a:rPr>
                <a:t>추진전략</a:t>
              </a:r>
              <a:endParaRPr lang="en-US" altLang="ko-KR" dirty="0" smtClean="0">
                <a:solidFill>
                  <a:schemeClr val="bg1"/>
                </a:solidFill>
                <a:latin typeface="HY동녘B" pitchFamily="18" charset="-127"/>
                <a:ea typeface="HY동녘B" pitchFamily="18" charset="-127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28596" y="0"/>
              <a:ext cx="576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4000" dirty="0" smtClean="0">
                  <a:solidFill>
                    <a:schemeClr val="bg1"/>
                  </a:solidFill>
                  <a:latin typeface="HY동녘B" pitchFamily="18" charset="-127"/>
                  <a:ea typeface="HY동녘B" pitchFamily="18" charset="-127"/>
                </a:rPr>
                <a:t>2</a:t>
              </a:r>
            </a:p>
          </p:txBody>
        </p:sp>
      </p:grpSp>
      <p:pic>
        <p:nvPicPr>
          <p:cNvPr id="1026" name="Picture 2" descr="C:\Documents and Settings\Administrator\바탕 화면\마을르네상스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48600" y="0"/>
            <a:ext cx="1295400" cy="723900"/>
          </a:xfrm>
          <a:prstGeom prst="rect">
            <a:avLst/>
          </a:prstGeom>
          <a:noFill/>
        </p:spPr>
      </p:pic>
      <p:grpSp>
        <p:nvGrpSpPr>
          <p:cNvPr id="18" name="그룹 17"/>
          <p:cNvGrpSpPr/>
          <p:nvPr/>
        </p:nvGrpSpPr>
        <p:grpSpPr>
          <a:xfrm>
            <a:off x="1142976" y="1643050"/>
            <a:ext cx="7500990" cy="1785950"/>
            <a:chOff x="1142976" y="1643050"/>
            <a:chExt cx="7500990" cy="1785950"/>
          </a:xfrm>
        </p:grpSpPr>
        <p:sp>
          <p:nvSpPr>
            <p:cNvPr id="9" name="직사각형 8"/>
            <p:cNvSpPr/>
            <p:nvPr/>
          </p:nvSpPr>
          <p:spPr>
            <a:xfrm>
              <a:off x="1142976" y="1643050"/>
              <a:ext cx="2214578" cy="178595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6429388" y="1643050"/>
              <a:ext cx="2214578" cy="178595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3786182" y="1643050"/>
              <a:ext cx="2214578" cy="178595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오른쪽 화살표 12"/>
            <p:cNvSpPr/>
            <p:nvPr/>
          </p:nvSpPr>
          <p:spPr>
            <a:xfrm>
              <a:off x="3428992" y="2357430"/>
              <a:ext cx="285752" cy="214314"/>
            </a:xfrm>
            <a:prstGeom prst="rightArrow">
              <a:avLst/>
            </a:prstGeom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직사각형 14"/>
            <p:cNvSpPr/>
            <p:nvPr/>
          </p:nvSpPr>
          <p:spPr>
            <a:xfrm>
              <a:off x="1285852" y="1714488"/>
              <a:ext cx="1857388" cy="4286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 smtClean="0">
                  <a:latin typeface="HY동녘B" pitchFamily="18" charset="-127"/>
                  <a:ea typeface="HY동녘B" pitchFamily="18" charset="-127"/>
                </a:rPr>
                <a:t>1</a:t>
              </a:r>
              <a:r>
                <a:rPr lang="ko-KR" altLang="en-US" sz="1400" dirty="0" smtClean="0">
                  <a:latin typeface="HY동녘B" pitchFamily="18" charset="-127"/>
                  <a:ea typeface="HY동녘B" pitchFamily="18" charset="-127"/>
                </a:rPr>
                <a:t>단계</a:t>
              </a:r>
              <a:r>
                <a:rPr lang="en-US" altLang="ko-KR" sz="1400" dirty="0" smtClean="0">
                  <a:latin typeface="HY동녘B" pitchFamily="18" charset="-127"/>
                  <a:ea typeface="HY동녘B" pitchFamily="18" charset="-127"/>
                </a:rPr>
                <a:t>:2010~2011</a:t>
              </a:r>
              <a:endParaRPr lang="ko-KR" altLang="en-US" sz="1400" dirty="0">
                <a:latin typeface="HY동녘B" pitchFamily="18" charset="-127"/>
                <a:ea typeface="HY동녘B" pitchFamily="18" charset="-127"/>
              </a:endParaRPr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3929058" y="1714488"/>
              <a:ext cx="1857388" cy="4286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 smtClean="0">
                  <a:latin typeface="HY동녘B" pitchFamily="18" charset="-127"/>
                  <a:ea typeface="HY동녘B" pitchFamily="18" charset="-127"/>
                </a:rPr>
                <a:t>2</a:t>
              </a:r>
              <a:r>
                <a:rPr lang="ko-KR" altLang="en-US" sz="1400" dirty="0" smtClean="0">
                  <a:latin typeface="HY동녘B" pitchFamily="18" charset="-127"/>
                  <a:ea typeface="HY동녘B" pitchFamily="18" charset="-127"/>
                </a:rPr>
                <a:t>단계</a:t>
              </a:r>
              <a:r>
                <a:rPr lang="en-US" altLang="ko-KR" sz="1400" dirty="0" smtClean="0">
                  <a:latin typeface="HY동녘B" pitchFamily="18" charset="-127"/>
                  <a:ea typeface="HY동녘B" pitchFamily="18" charset="-127"/>
                </a:rPr>
                <a:t>:2012~2104</a:t>
              </a:r>
              <a:endParaRPr lang="ko-KR" altLang="en-US" sz="1400" dirty="0">
                <a:latin typeface="HY동녘B" pitchFamily="18" charset="-127"/>
                <a:ea typeface="HY동녘B" pitchFamily="18" charset="-127"/>
              </a:endParaRPr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6572264" y="1714488"/>
              <a:ext cx="1857388" cy="4286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 smtClean="0">
                  <a:latin typeface="HY동녘B" pitchFamily="18" charset="-127"/>
                  <a:ea typeface="HY동녘B" pitchFamily="18" charset="-127"/>
                </a:rPr>
                <a:t>3</a:t>
              </a:r>
              <a:r>
                <a:rPr lang="ko-KR" altLang="en-US" sz="1400" dirty="0" smtClean="0">
                  <a:latin typeface="HY동녘B" pitchFamily="18" charset="-127"/>
                  <a:ea typeface="HY동녘B" pitchFamily="18" charset="-127"/>
                </a:rPr>
                <a:t>단계</a:t>
              </a:r>
              <a:r>
                <a:rPr lang="en-US" altLang="ko-KR" sz="1400" dirty="0" smtClean="0">
                  <a:latin typeface="HY동녘B" pitchFamily="18" charset="-127"/>
                  <a:ea typeface="HY동녘B" pitchFamily="18" charset="-127"/>
                </a:rPr>
                <a:t>:2015</a:t>
              </a:r>
              <a:r>
                <a:rPr lang="ko-KR" altLang="en-US" sz="1400" dirty="0" err="1" smtClean="0">
                  <a:latin typeface="HY동녘B" pitchFamily="18" charset="-127"/>
                  <a:ea typeface="HY동녘B" pitchFamily="18" charset="-127"/>
                </a:rPr>
                <a:t>년이후</a:t>
              </a:r>
              <a:endParaRPr lang="ko-KR" altLang="en-US" sz="1400" dirty="0">
                <a:latin typeface="HY동녘B" pitchFamily="18" charset="-127"/>
                <a:ea typeface="HY동녘B" pitchFamily="18" charset="-127"/>
              </a:endParaRPr>
            </a:p>
          </p:txBody>
        </p:sp>
      </p:grp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042" y="3857628"/>
            <a:ext cx="5819775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43042" y="3857628"/>
            <a:ext cx="5838825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43042" y="3857628"/>
            <a:ext cx="579120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TextBox 21"/>
          <p:cNvSpPr txBox="1"/>
          <p:nvPr/>
        </p:nvSpPr>
        <p:spPr>
          <a:xfrm>
            <a:off x="1142976" y="2214554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latin typeface="HY동녘B" pitchFamily="18" charset="-127"/>
                <a:ea typeface="HY동녘B" pitchFamily="18" charset="-127"/>
              </a:rPr>
              <a:t>지역형마을르네상스</a:t>
            </a:r>
            <a:endParaRPr lang="ko-KR" altLang="en-US" dirty="0">
              <a:latin typeface="HY동녘B" pitchFamily="18" charset="-127"/>
              <a:ea typeface="HY동녘B" pitchFamily="18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786182" y="2214554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latin typeface="HY동녘B" pitchFamily="18" charset="-127"/>
                <a:ea typeface="HY동녘B" pitchFamily="18" charset="-127"/>
              </a:rPr>
              <a:t>수원형</a:t>
            </a:r>
            <a:r>
              <a:rPr lang="ko-KR" altLang="en-US" dirty="0" smtClean="0">
                <a:latin typeface="HY동녘B" pitchFamily="18" charset="-127"/>
                <a:ea typeface="HY동녘B" pitchFamily="18" charset="-127"/>
              </a:rPr>
              <a:t> 마을르네상스</a:t>
            </a:r>
            <a:endParaRPr lang="ko-KR" altLang="en-US" dirty="0">
              <a:latin typeface="HY동녘B" pitchFamily="18" charset="-127"/>
              <a:ea typeface="HY동녘B" pitchFamily="18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429388" y="2214554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HY동녘B" pitchFamily="18" charset="-127"/>
                <a:ea typeface="HY동녘B" pitchFamily="18" charset="-127"/>
              </a:rPr>
              <a:t>한국형 마을르네상스</a:t>
            </a:r>
            <a:endParaRPr lang="ko-KR" altLang="en-US" dirty="0">
              <a:latin typeface="HY동녘B" pitchFamily="18" charset="-127"/>
              <a:ea typeface="HY동녘B" pitchFamily="18" charset="-127"/>
            </a:endParaRPr>
          </a:p>
        </p:txBody>
      </p:sp>
      <p:sp>
        <p:nvSpPr>
          <p:cNvPr id="27" name="오른쪽 화살표 26"/>
          <p:cNvSpPr/>
          <p:nvPr/>
        </p:nvSpPr>
        <p:spPr>
          <a:xfrm>
            <a:off x="6072198" y="2357430"/>
            <a:ext cx="285752" cy="214314"/>
          </a:xfrm>
          <a:prstGeom prst="rightArrow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TextBox 27"/>
          <p:cNvSpPr txBox="1"/>
          <p:nvPr/>
        </p:nvSpPr>
        <p:spPr>
          <a:xfrm>
            <a:off x="1285852" y="2643182"/>
            <a:ext cx="1928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latin typeface="HY나무B" pitchFamily="18" charset="-127"/>
                <a:ea typeface="HY나무B" pitchFamily="18" charset="-127"/>
              </a:rPr>
              <a:t>지역문화와와</a:t>
            </a:r>
            <a:r>
              <a:rPr lang="ko-KR" altLang="en-US" dirty="0" smtClean="0">
                <a:latin typeface="HY나무B" pitchFamily="18" charset="-127"/>
                <a:ea typeface="HY나무B" pitchFamily="18" charset="-127"/>
              </a:rPr>
              <a:t> 가을공간을 새롭게</a:t>
            </a:r>
            <a:endParaRPr lang="ko-KR" altLang="en-US" dirty="0">
              <a:latin typeface="HY나무B" pitchFamily="18" charset="-127"/>
              <a:ea typeface="HY나무B" pitchFamily="18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857620" y="2643182"/>
            <a:ext cx="2214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HY나무B" pitchFamily="18" charset="-127"/>
                <a:ea typeface="HY나무B" pitchFamily="18" charset="-127"/>
              </a:rPr>
              <a:t>21</a:t>
            </a:r>
            <a:r>
              <a:rPr lang="ko-KR" altLang="en-US" dirty="0" smtClean="0">
                <a:latin typeface="HY나무B" pitchFamily="18" charset="-127"/>
                <a:ea typeface="HY나무B" pitchFamily="18" charset="-127"/>
              </a:rPr>
              <a:t>세기 </a:t>
            </a:r>
            <a:r>
              <a:rPr lang="ko-KR" altLang="en-US" dirty="0" err="1" smtClean="0">
                <a:latin typeface="HY나무B" pitchFamily="18" charset="-127"/>
                <a:ea typeface="HY나무B" pitchFamily="18" charset="-127"/>
              </a:rPr>
              <a:t>도시문화의역사를</a:t>
            </a:r>
            <a:r>
              <a:rPr lang="ko-KR" altLang="en-US" dirty="0" smtClean="0">
                <a:latin typeface="HY나무B" pitchFamily="18" charset="-127"/>
                <a:ea typeface="HY나무B" pitchFamily="18" charset="-127"/>
              </a:rPr>
              <a:t> 창조적으로</a:t>
            </a:r>
            <a:endParaRPr lang="ko-KR" altLang="en-US" dirty="0">
              <a:latin typeface="HY나무B" pitchFamily="18" charset="-127"/>
              <a:ea typeface="HY나무B" pitchFamily="18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500826" y="2643182"/>
            <a:ext cx="1928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HY나무B" pitchFamily="18" charset="-127"/>
                <a:ea typeface="HY나무B" pitchFamily="18" charset="-127"/>
              </a:rPr>
              <a:t>한국도시개발의 </a:t>
            </a:r>
            <a:r>
              <a:rPr lang="ko-KR" altLang="en-US" dirty="0" err="1" smtClean="0">
                <a:latin typeface="HY나무B" pitchFamily="18" charset="-127"/>
                <a:ea typeface="HY나무B" pitchFamily="18" charset="-127"/>
              </a:rPr>
              <a:t>롤모델을</a:t>
            </a:r>
            <a:r>
              <a:rPr lang="ko-KR" altLang="en-US" dirty="0" smtClean="0">
                <a:latin typeface="HY나무B" pitchFamily="18" charset="-127"/>
                <a:ea typeface="HY나무B" pitchFamily="18" charset="-127"/>
              </a:rPr>
              <a:t> 제시</a:t>
            </a:r>
            <a:endParaRPr lang="ko-KR" altLang="en-US" dirty="0">
              <a:latin typeface="HY나무B" pitchFamily="18" charset="-127"/>
              <a:ea typeface="HY나무B" pitchFamily="18" charset="-127"/>
            </a:endParaRPr>
          </a:p>
        </p:txBody>
      </p:sp>
      <p:pic>
        <p:nvPicPr>
          <p:cNvPr id="31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14414" y="1000108"/>
            <a:ext cx="357190" cy="315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" name="TextBox 31"/>
          <p:cNvSpPr txBox="1"/>
          <p:nvPr/>
        </p:nvSpPr>
        <p:spPr>
          <a:xfrm>
            <a:off x="1500166" y="1000108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HY동녘B" pitchFamily="18" charset="-127"/>
                <a:ea typeface="HY동녘B" pitchFamily="18" charset="-127"/>
              </a:rPr>
              <a:t>추진전략</a:t>
            </a:r>
            <a:endParaRPr lang="ko-KR" altLang="en-US" dirty="0">
              <a:latin typeface="HY동녘B" pitchFamily="18" charset="-127"/>
              <a:ea typeface="HY동녘B" pitchFamily="18" charset="-127"/>
            </a:endParaRPr>
          </a:p>
        </p:txBody>
      </p:sp>
      <p:grpSp>
        <p:nvGrpSpPr>
          <p:cNvPr id="34" name="그룹 33"/>
          <p:cNvGrpSpPr/>
          <p:nvPr/>
        </p:nvGrpSpPr>
        <p:grpSpPr>
          <a:xfrm>
            <a:off x="7572396" y="5286388"/>
            <a:ext cx="1357322" cy="714380"/>
            <a:chOff x="5429256" y="714356"/>
            <a:chExt cx="2017588" cy="1071570"/>
          </a:xfrm>
        </p:grpSpPr>
        <p:pic>
          <p:nvPicPr>
            <p:cNvPr id="35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429256" y="714356"/>
              <a:ext cx="2017588" cy="1071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6" name="직사각형 35"/>
            <p:cNvSpPr/>
            <p:nvPr/>
          </p:nvSpPr>
          <p:spPr>
            <a:xfrm>
              <a:off x="5715008" y="1428736"/>
              <a:ext cx="357190" cy="2143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직사각형 36"/>
            <p:cNvSpPr/>
            <p:nvPr/>
          </p:nvSpPr>
          <p:spPr>
            <a:xfrm>
              <a:off x="6715140" y="1428736"/>
              <a:ext cx="428628" cy="2143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직사각형 37"/>
            <p:cNvSpPr/>
            <p:nvPr/>
          </p:nvSpPr>
          <p:spPr>
            <a:xfrm>
              <a:off x="7000892" y="1428736"/>
              <a:ext cx="142876" cy="2143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/>
          <a:p>
            <a:fld id="{7804239B-D302-47C8-870F-9A3CEECBE377}" type="slidenum">
              <a:rPr lang="ko-KR" altLang="en-US" sz="900" b="1" smtClean="0">
                <a:solidFill>
                  <a:srgbClr val="0C2759"/>
                </a:solidFill>
                <a:latin typeface="나눔바른고딕" pitchFamily="50" charset="-127"/>
                <a:ea typeface="나눔바른고딕" pitchFamily="50" charset="-127"/>
              </a:rPr>
              <a:pPr/>
              <a:t>7</a:t>
            </a:fld>
            <a:endParaRPr lang="ko-KR" altLang="en-US" sz="900" b="1" dirty="0">
              <a:solidFill>
                <a:srgbClr val="0C2759"/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grpSp>
        <p:nvGrpSpPr>
          <p:cNvPr id="2" name="그룹 19"/>
          <p:cNvGrpSpPr/>
          <p:nvPr/>
        </p:nvGrpSpPr>
        <p:grpSpPr>
          <a:xfrm>
            <a:off x="285720" y="0"/>
            <a:ext cx="792088" cy="1844824"/>
            <a:chOff x="8172400" y="0"/>
            <a:chExt cx="792088" cy="1844824"/>
          </a:xfrm>
        </p:grpSpPr>
        <p:sp>
          <p:nvSpPr>
            <p:cNvPr id="21" name="직사각형 20"/>
            <p:cNvSpPr/>
            <p:nvPr/>
          </p:nvSpPr>
          <p:spPr>
            <a:xfrm>
              <a:off x="8172400" y="0"/>
              <a:ext cx="792088" cy="1844824"/>
            </a:xfrm>
            <a:prstGeom prst="rect">
              <a:avLst/>
            </a:prstGeom>
            <a:solidFill>
              <a:srgbClr val="0C27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243838" y="571480"/>
              <a:ext cx="7200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ko-KR" altLang="en-US" dirty="0" smtClean="0">
                  <a:solidFill>
                    <a:schemeClr val="bg1"/>
                  </a:solidFill>
                  <a:latin typeface="HY동녘B" pitchFamily="18" charset="-127"/>
                  <a:ea typeface="HY동녘B" pitchFamily="18" charset="-127"/>
                </a:rPr>
                <a:t>추진주체</a:t>
              </a:r>
              <a:endParaRPr lang="en-US" altLang="ko-KR" dirty="0" smtClean="0">
                <a:solidFill>
                  <a:schemeClr val="bg1"/>
                </a:solidFill>
                <a:latin typeface="HY동녘B" pitchFamily="18" charset="-127"/>
                <a:ea typeface="HY동녘B" pitchFamily="18" charset="-127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315276" y="0"/>
              <a:ext cx="576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4000" dirty="0" smtClean="0">
                  <a:solidFill>
                    <a:schemeClr val="bg1"/>
                  </a:solidFill>
                  <a:latin typeface="HY동녘B" pitchFamily="18" charset="-127"/>
                  <a:ea typeface="HY동녘B" pitchFamily="18" charset="-127"/>
                </a:rPr>
                <a:t>3</a:t>
              </a:r>
            </a:p>
          </p:txBody>
        </p:sp>
      </p:grpSp>
      <p:pic>
        <p:nvPicPr>
          <p:cNvPr id="1026" name="Picture 2" descr="C:\Documents and Settings\Administrator\바탕 화면\마을르네상스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48600" y="0"/>
            <a:ext cx="1295400" cy="723900"/>
          </a:xfrm>
          <a:prstGeom prst="rect">
            <a:avLst/>
          </a:prstGeom>
          <a:noFill/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958" y="4387801"/>
            <a:ext cx="1428760" cy="2470199"/>
          </a:xfrm>
          <a:prstGeom prst="rect">
            <a:avLst/>
          </a:prstGeom>
        </p:spPr>
      </p:pic>
      <p:grpSp>
        <p:nvGrpSpPr>
          <p:cNvPr id="22" name="그룹 21"/>
          <p:cNvGrpSpPr/>
          <p:nvPr/>
        </p:nvGrpSpPr>
        <p:grpSpPr>
          <a:xfrm>
            <a:off x="1428728" y="1142984"/>
            <a:ext cx="2000264" cy="369332"/>
            <a:chOff x="1428728" y="1142984"/>
            <a:chExt cx="2000264" cy="369332"/>
          </a:xfrm>
        </p:grpSpPr>
        <p:pic>
          <p:nvPicPr>
            <p:cNvPr id="9" name="Picture 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428728" y="1142984"/>
              <a:ext cx="357190" cy="315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TextBox 9"/>
            <p:cNvSpPr txBox="1"/>
            <p:nvPr/>
          </p:nvSpPr>
          <p:spPr>
            <a:xfrm>
              <a:off x="1643042" y="1142984"/>
              <a:ext cx="17859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 smtClean="0">
                  <a:latin typeface="HY동녘B" pitchFamily="18" charset="-127"/>
                  <a:ea typeface="HY동녘B" pitchFamily="18" charset="-127"/>
                </a:rPr>
                <a:t>추진주체</a:t>
              </a:r>
              <a:endParaRPr lang="ko-KR" altLang="en-US" dirty="0">
                <a:latin typeface="HY동녘B" pitchFamily="18" charset="-127"/>
                <a:ea typeface="HY동녘B" pitchFamily="18" charset="-127"/>
              </a:endParaRPr>
            </a:p>
          </p:txBody>
        </p:sp>
      </p:grp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10" y="2071678"/>
            <a:ext cx="4000528" cy="3180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직선 연결선 11"/>
          <p:cNvCxnSpPr/>
          <p:nvPr/>
        </p:nvCxnSpPr>
        <p:spPr>
          <a:xfrm rot="5400000">
            <a:off x="2536811" y="3892553"/>
            <a:ext cx="4643470" cy="1588"/>
          </a:xfrm>
          <a:prstGeom prst="line">
            <a:avLst/>
          </a:prstGeom>
          <a:ln w="38100">
            <a:solidFill>
              <a:schemeClr val="accent5">
                <a:lumMod val="20000"/>
                <a:lumOff val="8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071538" y="5429264"/>
            <a:ext cx="3429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latin typeface="HY동녘B" pitchFamily="18" charset="-127"/>
                <a:ea typeface="HY동녘B" pitchFamily="18" charset="-127"/>
              </a:rPr>
              <a:t>&lt;</a:t>
            </a:r>
            <a:r>
              <a:rPr lang="ko-KR" altLang="en-US" sz="1400" dirty="0" smtClean="0">
                <a:latin typeface="HY동녘B" pitchFamily="18" charset="-127"/>
                <a:ea typeface="HY동녘B" pitchFamily="18" charset="-127"/>
              </a:rPr>
              <a:t>마을르네상스 참여 그룹 관계도</a:t>
            </a:r>
            <a:r>
              <a:rPr lang="en-US" altLang="ko-KR" sz="1400" dirty="0" smtClean="0">
                <a:latin typeface="HY동녘B" pitchFamily="18" charset="-127"/>
                <a:ea typeface="HY동녘B" pitchFamily="18" charset="-127"/>
              </a:rPr>
              <a:t>&gt;</a:t>
            </a:r>
            <a:endParaRPr lang="ko-KR" altLang="en-US" sz="1400" dirty="0">
              <a:latin typeface="HY동녘B" pitchFamily="18" charset="-127"/>
              <a:ea typeface="HY동녘B" pitchFamily="18" charset="-127"/>
            </a:endParaRPr>
          </a:p>
        </p:txBody>
      </p:sp>
      <p:grpSp>
        <p:nvGrpSpPr>
          <p:cNvPr id="19" name="그룹 18"/>
          <p:cNvGrpSpPr/>
          <p:nvPr/>
        </p:nvGrpSpPr>
        <p:grpSpPr>
          <a:xfrm>
            <a:off x="5214942" y="1214422"/>
            <a:ext cx="3286148" cy="3568823"/>
            <a:chOff x="5214942" y="1214422"/>
            <a:chExt cx="3286148" cy="3568823"/>
          </a:xfrm>
        </p:grpSpPr>
        <p:sp>
          <p:nvSpPr>
            <p:cNvPr id="17" name="모서리가 둥근 직사각형 16"/>
            <p:cNvSpPr/>
            <p:nvPr/>
          </p:nvSpPr>
          <p:spPr>
            <a:xfrm>
              <a:off x="5214942" y="1214422"/>
              <a:ext cx="3286148" cy="3000396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smtClean="0">
                  <a:latin typeface="HY동녘B" pitchFamily="18" charset="-127"/>
                  <a:ea typeface="HY동녘B" pitchFamily="18" charset="-127"/>
                </a:rPr>
                <a:t>마을 르네상스는 주민과 지원주체가 힘을 합쳐서 추진하고</a:t>
              </a:r>
              <a:r>
                <a:rPr lang="en-US" altLang="ko-KR" dirty="0" smtClean="0">
                  <a:latin typeface="HY동녘B" pitchFamily="18" charset="-127"/>
                  <a:ea typeface="HY동녘B" pitchFamily="18" charset="-127"/>
                </a:rPr>
                <a:t> </a:t>
              </a:r>
              <a:r>
                <a:rPr lang="ko-KR" altLang="en-US" dirty="0" smtClean="0">
                  <a:latin typeface="HY동녘B" pitchFamily="18" charset="-127"/>
                  <a:ea typeface="HY동녘B" pitchFamily="18" charset="-127"/>
                </a:rPr>
                <a:t>주민은 자발적 주민조직인 공모사업 </a:t>
              </a:r>
              <a:r>
                <a:rPr lang="ko-KR" altLang="en-US" dirty="0" err="1" smtClean="0">
                  <a:latin typeface="HY동녘B" pitchFamily="18" charset="-127"/>
                  <a:ea typeface="HY동녘B" pitchFamily="18" charset="-127"/>
                </a:rPr>
                <a:t>추진추제와</a:t>
              </a:r>
              <a:r>
                <a:rPr lang="ko-KR" altLang="en-US" dirty="0" smtClean="0">
                  <a:latin typeface="HY동녘B" pitchFamily="18" charset="-127"/>
                  <a:ea typeface="HY동녘B" pitchFamily="18" charset="-127"/>
                </a:rPr>
                <a:t> </a:t>
              </a:r>
              <a:r>
                <a:rPr lang="ko-KR" altLang="en-US" dirty="0" err="1" smtClean="0">
                  <a:latin typeface="HY동녘B" pitchFamily="18" charset="-127"/>
                  <a:ea typeface="HY동녘B" pitchFamily="18" charset="-127"/>
                </a:rPr>
                <a:t>동별</a:t>
              </a:r>
              <a:r>
                <a:rPr lang="ko-KR" altLang="en-US" dirty="0" smtClean="0">
                  <a:latin typeface="HY동녘B" pitchFamily="18" charset="-127"/>
                  <a:ea typeface="HY동녘B" pitchFamily="18" charset="-127"/>
                </a:rPr>
                <a:t> 마을르네상스 협의기구인 </a:t>
              </a:r>
              <a:r>
                <a:rPr lang="ko-KR" altLang="en-US" dirty="0" err="1" smtClean="0">
                  <a:latin typeface="HY동녘B" pitchFamily="18" charset="-127"/>
                  <a:ea typeface="HY동녘B" pitchFamily="18" charset="-127"/>
                </a:rPr>
                <a:t>마을만들기</a:t>
              </a:r>
              <a:r>
                <a:rPr lang="ko-KR" altLang="en-US" dirty="0" smtClean="0">
                  <a:latin typeface="HY동녘B" pitchFamily="18" charset="-127"/>
                  <a:ea typeface="HY동녘B" pitchFamily="18" charset="-127"/>
                </a:rPr>
                <a:t> </a:t>
              </a:r>
              <a:r>
                <a:rPr lang="ko-KR" altLang="en-US" dirty="0" err="1" smtClean="0">
                  <a:latin typeface="HY동녘B" pitchFamily="18" charset="-127"/>
                  <a:ea typeface="HY동녘B" pitchFamily="18" charset="-127"/>
                </a:rPr>
                <a:t>협의회가있다</a:t>
              </a:r>
              <a:r>
                <a:rPr lang="en-US" altLang="ko-KR" dirty="0" smtClean="0">
                  <a:latin typeface="HY동녘B" pitchFamily="18" charset="-127"/>
                  <a:ea typeface="HY동녘B" pitchFamily="18" charset="-127"/>
                </a:rPr>
                <a:t>.</a:t>
              </a:r>
              <a:endParaRPr lang="ko-KR" altLang="en-US" dirty="0">
                <a:latin typeface="HY동녘B" pitchFamily="18" charset="-127"/>
                <a:ea typeface="HY동녘B" pitchFamily="18" charset="-127"/>
              </a:endParaRPr>
            </a:p>
          </p:txBody>
        </p:sp>
        <p:sp>
          <p:nvSpPr>
            <p:cNvPr id="18" name="이등변 삼각형 17"/>
            <p:cNvSpPr/>
            <p:nvPr/>
          </p:nvSpPr>
          <p:spPr>
            <a:xfrm rot="9694048">
              <a:off x="6621693" y="3925989"/>
              <a:ext cx="571504" cy="857256"/>
            </a:xfrm>
            <a:prstGeom prst="triangle">
              <a:avLst>
                <a:gd name="adj" fmla="val 39461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6" name="그룹 25"/>
          <p:cNvGrpSpPr/>
          <p:nvPr/>
        </p:nvGrpSpPr>
        <p:grpSpPr>
          <a:xfrm>
            <a:off x="285720" y="1928802"/>
            <a:ext cx="4429156" cy="3429024"/>
            <a:chOff x="357158" y="1928802"/>
            <a:chExt cx="4429156" cy="3429024"/>
          </a:xfrm>
        </p:grpSpPr>
        <p:sp>
          <p:nvSpPr>
            <p:cNvPr id="24" name="모서리가 둥근 직사각형 23"/>
            <p:cNvSpPr/>
            <p:nvPr/>
          </p:nvSpPr>
          <p:spPr>
            <a:xfrm>
              <a:off x="357158" y="1928802"/>
              <a:ext cx="4429156" cy="342902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dirty="0" smtClean="0">
                <a:solidFill>
                  <a:schemeClr val="tx1"/>
                </a:solidFill>
              </a:endParaRPr>
            </a:p>
            <a:p>
              <a:pPr algn="ctr"/>
              <a:endParaRPr lang="en-US" altLang="ko-KR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ko-KR" altLang="en-US" dirty="0" smtClean="0">
                  <a:solidFill>
                    <a:schemeClr val="tx1"/>
                  </a:solidFill>
                  <a:latin typeface="HY동녘B" pitchFamily="18" charset="-127"/>
                  <a:ea typeface="HY동녘B" pitchFamily="18" charset="-127"/>
                </a:rPr>
                <a:t>마을 만들기 협의회</a:t>
              </a:r>
              <a:endParaRPr lang="en-US" altLang="ko-KR" dirty="0" smtClean="0">
                <a:solidFill>
                  <a:schemeClr val="tx1"/>
                </a:solidFill>
                <a:latin typeface="HY동녘B" pitchFamily="18" charset="-127"/>
                <a:ea typeface="HY동녘B" pitchFamily="18" charset="-127"/>
              </a:endParaRPr>
            </a:p>
            <a:p>
              <a:pPr algn="ctr"/>
              <a:endParaRPr lang="en-US" altLang="ko-KR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ko-KR" altLang="en-US" sz="1400" dirty="0" smtClean="0">
                  <a:solidFill>
                    <a:schemeClr val="tx1"/>
                  </a:solidFill>
                  <a:latin typeface="HY나무B" pitchFamily="18" charset="-127"/>
                  <a:ea typeface="HY나무B" pitchFamily="18" charset="-127"/>
                </a:rPr>
                <a:t>참여와 소통 속에 지속적인 </a:t>
              </a:r>
              <a:r>
                <a:rPr lang="ko-KR" altLang="en-US" sz="1400" dirty="0" err="1" smtClean="0">
                  <a:solidFill>
                    <a:schemeClr val="tx1"/>
                  </a:solidFill>
                  <a:latin typeface="HY나무B" pitchFamily="18" charset="-127"/>
                  <a:ea typeface="HY나무B" pitchFamily="18" charset="-127"/>
                </a:rPr>
                <a:t>마을만들기</a:t>
              </a:r>
              <a:r>
                <a:rPr lang="ko-KR" altLang="en-US" sz="1400" dirty="0" smtClean="0">
                  <a:solidFill>
                    <a:schemeClr val="tx1"/>
                  </a:solidFill>
                  <a:latin typeface="HY나무B" pitchFamily="18" charset="-127"/>
                  <a:ea typeface="HY나무B" pitchFamily="18" charset="-127"/>
                </a:rPr>
                <a:t> 추진을 위하여 각 주민센터에 </a:t>
              </a:r>
              <a:r>
                <a:rPr lang="en-US" altLang="ko-KR" sz="1400" dirty="0" smtClean="0">
                  <a:solidFill>
                    <a:schemeClr val="tx1"/>
                  </a:solidFill>
                  <a:latin typeface="HY나무B" pitchFamily="18" charset="-127"/>
                  <a:ea typeface="HY나무B" pitchFamily="18" charset="-127"/>
                </a:rPr>
                <a:t>'</a:t>
              </a:r>
              <a:r>
                <a:rPr lang="ko-KR" altLang="en-US" sz="1400" dirty="0" err="1" smtClean="0">
                  <a:solidFill>
                    <a:schemeClr val="tx1"/>
                  </a:solidFill>
                  <a:latin typeface="HY나무B" pitchFamily="18" charset="-127"/>
                  <a:ea typeface="HY나무B" pitchFamily="18" charset="-127"/>
                </a:rPr>
                <a:t>마을만들기</a:t>
              </a:r>
              <a:r>
                <a:rPr lang="ko-KR" altLang="en-US" sz="1400" dirty="0" smtClean="0">
                  <a:solidFill>
                    <a:schemeClr val="tx1"/>
                  </a:solidFill>
                  <a:latin typeface="HY나무B" pitchFamily="18" charset="-127"/>
                  <a:ea typeface="HY나무B" pitchFamily="18" charset="-127"/>
                </a:rPr>
                <a:t> 협의회</a:t>
              </a:r>
              <a:r>
                <a:rPr lang="en-US" altLang="ko-KR" sz="1400" dirty="0" smtClean="0">
                  <a:solidFill>
                    <a:schemeClr val="tx1"/>
                  </a:solidFill>
                  <a:latin typeface="HY나무B" pitchFamily="18" charset="-127"/>
                  <a:ea typeface="HY나무B" pitchFamily="18" charset="-127"/>
                </a:rPr>
                <a:t>'</a:t>
              </a:r>
              <a:r>
                <a:rPr lang="ko-KR" altLang="en-US" sz="1400" dirty="0" smtClean="0">
                  <a:solidFill>
                    <a:schemeClr val="tx1"/>
                  </a:solidFill>
                  <a:latin typeface="HY나무B" pitchFamily="18" charset="-127"/>
                  <a:ea typeface="HY나무B" pitchFamily="18" charset="-127"/>
                </a:rPr>
                <a:t>를 구성 운영하여</a:t>
              </a:r>
              <a:r>
                <a:rPr lang="en-US" altLang="ko-KR" sz="1400" dirty="0" smtClean="0">
                  <a:solidFill>
                    <a:schemeClr val="tx1"/>
                  </a:solidFill>
                  <a:latin typeface="HY나무B" pitchFamily="18" charset="-127"/>
                  <a:ea typeface="HY나무B" pitchFamily="18" charset="-127"/>
                </a:rPr>
                <a:t>, </a:t>
              </a:r>
              <a:br>
                <a:rPr lang="en-US" altLang="ko-KR" sz="1400" dirty="0" smtClean="0">
                  <a:solidFill>
                    <a:schemeClr val="tx1"/>
                  </a:solidFill>
                  <a:latin typeface="HY나무B" pitchFamily="18" charset="-127"/>
                  <a:ea typeface="HY나무B" pitchFamily="18" charset="-127"/>
                </a:rPr>
              </a:br>
              <a:r>
                <a:rPr lang="ko-KR" altLang="en-US" sz="1400" dirty="0" smtClean="0">
                  <a:solidFill>
                    <a:schemeClr val="tx1"/>
                  </a:solidFill>
                  <a:latin typeface="HY나무B" pitchFamily="18" charset="-127"/>
                  <a:ea typeface="HY나무B" pitchFamily="18" charset="-127"/>
                </a:rPr>
                <a:t>주민 스스로 마을에 관한 정책을 제안하고 추진</a:t>
              </a:r>
              <a:endParaRPr lang="en-US" altLang="ko-KR" sz="1400" dirty="0" smtClean="0">
                <a:solidFill>
                  <a:schemeClr val="tx1"/>
                </a:solidFill>
                <a:latin typeface="HY나무B" pitchFamily="18" charset="-127"/>
                <a:ea typeface="HY나무B" pitchFamily="18" charset="-127"/>
              </a:endParaRPr>
            </a:p>
            <a:p>
              <a:pPr algn="ctr"/>
              <a:endParaRPr lang="en-US" altLang="ko-KR" sz="1400" dirty="0" smtClean="0">
                <a:solidFill>
                  <a:schemeClr val="tx1"/>
                </a:solidFill>
              </a:endParaRPr>
            </a:p>
            <a:p>
              <a:pPr algn="ctr"/>
              <a:endParaRPr lang="en-US" altLang="ko-KR" sz="1400" dirty="0" smtClean="0">
                <a:solidFill>
                  <a:schemeClr val="tx1"/>
                </a:solidFill>
              </a:endParaRPr>
            </a:p>
            <a:p>
              <a:pPr algn="ctr"/>
              <a:endParaRPr lang="en-US" altLang="ko-KR" sz="1400" dirty="0" smtClean="0">
                <a:solidFill>
                  <a:schemeClr val="tx1"/>
                </a:solidFill>
              </a:endParaRPr>
            </a:p>
            <a:p>
              <a:pPr algn="ctr"/>
              <a:endParaRPr lang="en-US" altLang="ko-KR" sz="1400" dirty="0" smtClean="0">
                <a:solidFill>
                  <a:schemeClr val="tx1"/>
                </a:solidFill>
              </a:endParaRPr>
            </a:p>
            <a:p>
              <a:pPr algn="ctr"/>
              <a:endParaRPr lang="en-US" altLang="ko-KR" sz="1400" dirty="0" smtClean="0">
                <a:solidFill>
                  <a:schemeClr val="tx1"/>
                </a:solidFill>
              </a:endParaRPr>
            </a:p>
            <a:p>
              <a:pPr algn="ctr"/>
              <a:endParaRPr lang="en-US" altLang="ko-KR" sz="1400" dirty="0" smtClean="0">
                <a:solidFill>
                  <a:schemeClr val="tx1"/>
                </a:solidFill>
              </a:endParaRPr>
            </a:p>
            <a:p>
              <a:pPr algn="ctr"/>
              <a:endParaRPr lang="en-US" altLang="ko-KR" sz="1400" dirty="0" smtClean="0">
                <a:solidFill>
                  <a:schemeClr val="tx1"/>
                </a:solidFill>
              </a:endParaRPr>
            </a:p>
            <a:p>
              <a:pPr algn="ctr"/>
              <a:endParaRPr lang="ko-KR" altLang="en-US" sz="1400" dirty="0">
                <a:solidFill>
                  <a:schemeClr val="tx1"/>
                </a:solidFill>
              </a:endParaRPr>
            </a:p>
          </p:txBody>
        </p:sp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28596" y="3857628"/>
              <a:ext cx="4357718" cy="1322219"/>
            </a:xfrm>
            <a:prstGeom prst="rect">
              <a:avLst/>
            </a:prstGeom>
            <a:noFill/>
            <a:ln w="9525">
              <a:solidFill>
                <a:schemeClr val="bg2">
                  <a:lumMod val="50000"/>
                </a:schemeClr>
              </a:solidFill>
              <a:miter lim="800000"/>
              <a:headEnd/>
              <a:tailEnd/>
            </a:ln>
            <a:effectLst>
              <a:softEdge rad="127000"/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/>
          <a:p>
            <a:fld id="{7804239B-D302-47C8-870F-9A3CEECBE377}" type="slidenum">
              <a:rPr lang="ko-KR" altLang="en-US" sz="900" b="1" smtClean="0">
                <a:solidFill>
                  <a:srgbClr val="0C2759"/>
                </a:solidFill>
                <a:latin typeface="나눔바른고딕" pitchFamily="50" charset="-127"/>
                <a:ea typeface="나눔바른고딕" pitchFamily="50" charset="-127"/>
              </a:rPr>
              <a:pPr/>
              <a:t>8</a:t>
            </a:fld>
            <a:endParaRPr lang="ko-KR" altLang="en-US" sz="900" b="1" dirty="0">
              <a:solidFill>
                <a:srgbClr val="0C2759"/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grpSp>
        <p:nvGrpSpPr>
          <p:cNvPr id="2" name="그룹 19"/>
          <p:cNvGrpSpPr/>
          <p:nvPr/>
        </p:nvGrpSpPr>
        <p:grpSpPr>
          <a:xfrm>
            <a:off x="285720" y="0"/>
            <a:ext cx="792088" cy="1844824"/>
            <a:chOff x="8172400" y="0"/>
            <a:chExt cx="792088" cy="1844824"/>
          </a:xfrm>
        </p:grpSpPr>
        <p:sp>
          <p:nvSpPr>
            <p:cNvPr id="21" name="직사각형 20"/>
            <p:cNvSpPr/>
            <p:nvPr/>
          </p:nvSpPr>
          <p:spPr>
            <a:xfrm>
              <a:off x="8172400" y="0"/>
              <a:ext cx="792088" cy="1844824"/>
            </a:xfrm>
            <a:prstGeom prst="rect">
              <a:avLst/>
            </a:prstGeom>
            <a:solidFill>
              <a:srgbClr val="0C27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243838" y="571480"/>
              <a:ext cx="7200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ko-KR" altLang="en-US" dirty="0" smtClean="0">
                  <a:solidFill>
                    <a:schemeClr val="bg1"/>
                  </a:solidFill>
                  <a:latin typeface="HY동녘B" pitchFamily="18" charset="-127"/>
                  <a:ea typeface="HY동녘B" pitchFamily="18" charset="-127"/>
                </a:rPr>
                <a:t>지원주체</a:t>
              </a:r>
              <a:endParaRPr lang="en-US" altLang="ko-KR" dirty="0" smtClean="0">
                <a:solidFill>
                  <a:schemeClr val="bg1"/>
                </a:solidFill>
                <a:latin typeface="HY동녘B" pitchFamily="18" charset="-127"/>
                <a:ea typeface="HY동녘B" pitchFamily="18" charset="-127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315276" y="0"/>
              <a:ext cx="576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4000" dirty="0" smtClean="0">
                  <a:solidFill>
                    <a:schemeClr val="bg1"/>
                  </a:solidFill>
                  <a:latin typeface="HY동녘B" pitchFamily="18" charset="-127"/>
                  <a:ea typeface="HY동녘B" pitchFamily="18" charset="-127"/>
                </a:rPr>
                <a:t>3</a:t>
              </a:r>
            </a:p>
          </p:txBody>
        </p:sp>
      </p:grpSp>
      <p:pic>
        <p:nvPicPr>
          <p:cNvPr id="1026" name="Picture 2" descr="C:\Documents and Settings\Administrator\바탕 화면\마을르네상스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48600" y="0"/>
            <a:ext cx="1295400" cy="7239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1643042" y="785794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HY동녘B" pitchFamily="18" charset="-127"/>
                <a:ea typeface="HY동녘B" pitchFamily="18" charset="-127"/>
              </a:rPr>
              <a:t>지원주체</a:t>
            </a:r>
            <a:endParaRPr lang="ko-KR" altLang="en-US" dirty="0">
              <a:latin typeface="HY동녘B" pitchFamily="18" charset="-127"/>
              <a:ea typeface="HY동녘B" pitchFamily="18" charset="-127"/>
            </a:endParaRPr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290" y="785794"/>
            <a:ext cx="357190" cy="315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1214414" y="1428736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50000"/>
                  </a:schemeClr>
                </a:solidFill>
                <a:latin typeface="HY나무B" pitchFamily="18" charset="-127"/>
                <a:ea typeface="HY나무B" pitchFamily="18" charset="-127"/>
              </a:rPr>
              <a:t>1.</a:t>
            </a:r>
            <a:r>
              <a:rPr lang="ko-KR" altLang="en-US" dirty="0" err="1" smtClean="0">
                <a:solidFill>
                  <a:schemeClr val="bg1">
                    <a:lumMod val="50000"/>
                  </a:schemeClr>
                </a:solidFill>
                <a:latin typeface="HY나무B" pitchFamily="18" charset="-127"/>
                <a:ea typeface="HY나무B" pitchFamily="18" charset="-127"/>
              </a:rPr>
              <a:t>거버넌스</a:t>
            </a:r>
            <a:endParaRPr lang="ko-KR" altLang="en-US" dirty="0">
              <a:solidFill>
                <a:schemeClr val="bg1">
                  <a:lumMod val="50000"/>
                </a:schemeClr>
              </a:solidFill>
              <a:latin typeface="HY나무B" pitchFamily="18" charset="-127"/>
              <a:ea typeface="HY나무B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42976" y="1857364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Y동녘B" pitchFamily="18" charset="-127"/>
                <a:ea typeface="HY동녘B" pitchFamily="18" charset="-127"/>
              </a:rPr>
              <a:t>좋은 </a:t>
            </a:r>
            <a:r>
              <a:rPr lang="ko-KR" alt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HY동녘B" pitchFamily="18" charset="-127"/>
                <a:ea typeface="HY동녘B" pitchFamily="18" charset="-127"/>
              </a:rPr>
              <a:t>마을만들기</a:t>
            </a:r>
            <a:r>
              <a:rPr lang="ko-KR" alt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Y동녘B" pitchFamily="18" charset="-127"/>
                <a:ea typeface="HY동녘B" pitchFamily="18" charset="-127"/>
              </a:rPr>
              <a:t> 위원회</a:t>
            </a:r>
            <a:endParaRPr lang="ko-KR" altLang="en-US" dirty="0">
              <a:solidFill>
                <a:schemeClr val="tx2">
                  <a:lumMod val="60000"/>
                  <a:lumOff val="40000"/>
                </a:schemeClr>
              </a:solidFill>
              <a:latin typeface="HY동녘B" pitchFamily="18" charset="-127"/>
              <a:ea typeface="HY동녘B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14414" y="2285992"/>
            <a:ext cx="68580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HY동녘B" pitchFamily="18" charset="-127"/>
                <a:ea typeface="HY동녘B" pitchFamily="18" charset="-127"/>
              </a:rPr>
              <a:t>마을르네상스 주요 정책 및 사업계획의 </a:t>
            </a:r>
            <a:r>
              <a:rPr lang="ko-KR" altLang="en-US" dirty="0" err="1" smtClean="0">
                <a:latin typeface="HY동녘B" pitchFamily="18" charset="-127"/>
                <a:ea typeface="HY동녘B" pitchFamily="18" charset="-127"/>
              </a:rPr>
              <a:t>심의ㆍ자문은</a:t>
            </a:r>
            <a:r>
              <a:rPr lang="ko-KR" altLang="en-US" dirty="0" smtClean="0">
                <a:latin typeface="HY동녘B" pitchFamily="18" charset="-127"/>
                <a:ea typeface="HY동녘B" pitchFamily="18" charset="-127"/>
              </a:rPr>
              <a:t> 물론 주민편의와 삶의 질을 높이는 데 필요한 정책 </a:t>
            </a:r>
            <a:r>
              <a:rPr lang="ko-KR" altLang="en-US" dirty="0" err="1" smtClean="0">
                <a:latin typeface="HY동녘B" pitchFamily="18" charset="-127"/>
                <a:ea typeface="HY동녘B" pitchFamily="18" charset="-127"/>
              </a:rPr>
              <a:t>제안ㆍ연구</a:t>
            </a:r>
            <a:r>
              <a:rPr lang="ko-KR" altLang="en-US" dirty="0" smtClean="0">
                <a:latin typeface="HY동녘B" pitchFamily="18" charset="-127"/>
                <a:ea typeface="HY동녘B" pitchFamily="18" charset="-127"/>
              </a:rPr>
              <a:t/>
            </a:r>
            <a:br>
              <a:rPr lang="ko-KR" altLang="en-US" dirty="0" smtClean="0">
                <a:latin typeface="HY동녘B" pitchFamily="18" charset="-127"/>
                <a:ea typeface="HY동녘B" pitchFamily="18" charset="-127"/>
              </a:rPr>
            </a:br>
            <a:r>
              <a:rPr lang="ko-KR" altLang="en-US" dirty="0" smtClean="0">
                <a:latin typeface="HY동녘B" pitchFamily="18" charset="-127"/>
                <a:ea typeface="HY동녘B" pitchFamily="18" charset="-127"/>
              </a:rPr>
              <a:t>등의 지원을 위하여 </a:t>
            </a:r>
            <a:r>
              <a:rPr lang="en-US" altLang="ko-KR" dirty="0" smtClean="0">
                <a:latin typeface="HY동녘B" pitchFamily="18" charset="-127"/>
                <a:ea typeface="HY동녘B" pitchFamily="18" charset="-127"/>
              </a:rPr>
              <a:t>"</a:t>
            </a:r>
            <a:r>
              <a:rPr lang="ko-KR" altLang="en-US" dirty="0" smtClean="0">
                <a:latin typeface="HY동녘B" pitchFamily="18" charset="-127"/>
                <a:ea typeface="HY동녘B" pitchFamily="18" charset="-127"/>
              </a:rPr>
              <a:t>수원시 좋은 </a:t>
            </a:r>
            <a:r>
              <a:rPr lang="ko-KR" altLang="en-US" dirty="0" err="1" smtClean="0">
                <a:latin typeface="HY동녘B" pitchFamily="18" charset="-127"/>
                <a:ea typeface="HY동녘B" pitchFamily="18" charset="-127"/>
              </a:rPr>
              <a:t>마을만들기</a:t>
            </a:r>
            <a:r>
              <a:rPr lang="ko-KR" altLang="en-US" dirty="0" smtClean="0">
                <a:latin typeface="HY동녘B" pitchFamily="18" charset="-127"/>
                <a:ea typeface="HY동녘B" pitchFamily="18" charset="-127"/>
              </a:rPr>
              <a:t> 위원회</a:t>
            </a:r>
            <a:r>
              <a:rPr lang="en-US" altLang="ko-KR" dirty="0" smtClean="0">
                <a:latin typeface="HY동녘B" pitchFamily="18" charset="-127"/>
                <a:ea typeface="HY동녘B" pitchFamily="18" charset="-127"/>
              </a:rPr>
              <a:t>"</a:t>
            </a:r>
            <a:r>
              <a:rPr lang="ko-KR" altLang="en-US" dirty="0" smtClean="0">
                <a:latin typeface="HY동녘B" pitchFamily="18" charset="-127"/>
                <a:ea typeface="HY동녘B" pitchFamily="18" charset="-127"/>
              </a:rPr>
              <a:t>를 구성하여 운영함</a:t>
            </a:r>
            <a:r>
              <a:rPr lang="en-US" altLang="ko-KR" dirty="0" smtClean="0">
                <a:latin typeface="HY동녘B" pitchFamily="18" charset="-127"/>
                <a:ea typeface="HY동녘B" pitchFamily="18" charset="-127"/>
              </a:rPr>
              <a:t>.</a:t>
            </a:r>
          </a:p>
          <a:p>
            <a:endParaRPr lang="ko-KR" alt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214414" y="3500438"/>
            <a:ext cx="1500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50000"/>
                  </a:schemeClr>
                </a:solidFill>
                <a:latin typeface="HY나무B" pitchFamily="18" charset="-127"/>
                <a:ea typeface="HY나무B" pitchFamily="18" charset="-127"/>
              </a:rPr>
              <a:t>2.</a:t>
            </a:r>
            <a:r>
              <a:rPr lang="ko-KR" altLang="en-US" dirty="0" smtClean="0">
                <a:solidFill>
                  <a:schemeClr val="bg1">
                    <a:lumMod val="50000"/>
                  </a:schemeClr>
                </a:solidFill>
                <a:latin typeface="HY나무B" pitchFamily="18" charset="-127"/>
                <a:ea typeface="HY나무B" pitchFamily="18" charset="-127"/>
              </a:rPr>
              <a:t>행정</a:t>
            </a:r>
            <a:endParaRPr lang="en-US" altLang="ko-KR" dirty="0" smtClean="0">
              <a:solidFill>
                <a:schemeClr val="bg1">
                  <a:lumMod val="50000"/>
                </a:schemeClr>
              </a:solidFill>
              <a:latin typeface="HY나무B" pitchFamily="18" charset="-127"/>
              <a:ea typeface="HY나무B" pitchFamily="18" charset="-127"/>
            </a:endParaRPr>
          </a:p>
          <a:p>
            <a:endParaRPr lang="ko-KR" altLang="en-US" dirty="0">
              <a:solidFill>
                <a:schemeClr val="bg1">
                  <a:lumMod val="65000"/>
                </a:schemeClr>
              </a:solidFill>
              <a:latin typeface="HY나무B" pitchFamily="18" charset="-127"/>
              <a:ea typeface="HY나무B" pitchFamily="18" charset="-127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57290" y="3929066"/>
            <a:ext cx="6215106" cy="2025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57290" y="3929066"/>
            <a:ext cx="704728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57290" y="3929066"/>
            <a:ext cx="750099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357290" y="3929065"/>
            <a:ext cx="7500989" cy="1928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메트로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2436</TotalTime>
  <Words>449</Words>
  <Application>Microsoft Office PowerPoint</Application>
  <PresentationFormat>화면 슬라이드 쇼(4:3)</PresentationFormat>
  <Paragraphs>148</Paragraphs>
  <Slides>18</Slides>
  <Notes>15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18</vt:i4>
      </vt:variant>
    </vt:vector>
  </HeadingPairs>
  <TitlesOfParts>
    <vt:vector size="27" baseType="lpstr">
      <vt:lpstr>굴림</vt:lpstr>
      <vt:lpstr>Arial</vt:lpstr>
      <vt:lpstr>맑은 고딕</vt:lpstr>
      <vt:lpstr>HY동녘B</vt:lpstr>
      <vt:lpstr>나눔바른고딕</vt:lpstr>
      <vt:lpstr>HY나무B</vt:lpstr>
      <vt:lpstr>a옛날목욕탕L</vt:lpstr>
      <vt:lpstr>Britannic Bold</vt:lpstr>
      <vt:lpstr>Office 테마</vt:lpstr>
      <vt:lpstr>슬라이드 0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0</dc:title>
  <dc:creator>NSM</dc:creator>
  <cp:lastModifiedBy>snoopy</cp:lastModifiedBy>
  <cp:revision>236</cp:revision>
  <dcterms:created xsi:type="dcterms:W3CDTF">2014-04-11T08:18:22Z</dcterms:created>
  <dcterms:modified xsi:type="dcterms:W3CDTF">2015-05-25T14:28:04Z</dcterms:modified>
</cp:coreProperties>
</file>