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71" r:id="rId6"/>
    <p:sldId id="268" r:id="rId7"/>
    <p:sldId id="270" r:id="rId8"/>
    <p:sldId id="260" r:id="rId9"/>
    <p:sldId id="273" r:id="rId10"/>
    <p:sldId id="261" r:id="rId11"/>
    <p:sldId id="264" r:id="rId12"/>
    <p:sldId id="265" r:id="rId13"/>
    <p:sldId id="274" r:id="rId14"/>
    <p:sldId id="275" r:id="rId15"/>
    <p:sldId id="272" r:id="rId16"/>
    <p:sldId id="269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6345-317C-45ED-8EB7-8DAFD45FEE03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D573-A4D6-4E7F-A0E5-3252B6C05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5D573-A4D6-4E7F-A0E5-3252B6C0537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45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28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8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7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22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8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78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79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51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7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8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8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2F5D-3564-4029-86C6-878978756B91}" type="datetimeFigureOut">
              <a:rPr lang="ko-KR" altLang="en-US" smtClean="0"/>
              <a:t>2015-05-20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0847-F58F-4A3F-B772-7E9BDA2C44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1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000news.co.kr/news/quickViewArticleView.html?idxno=2929" TargetMode="External"/><Relationship Id="rId7" Type="http://schemas.openxmlformats.org/officeDocument/2006/relationships/hyperlink" Target="http://blog.naver.com/openspace7/110042425173" TargetMode="External"/><Relationship Id="rId2" Type="http://schemas.openxmlformats.org/officeDocument/2006/relationships/hyperlink" Target="http://www.artmk.kr/artmk/archives/39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wisdom.tistory.com/71" TargetMode="External"/><Relationship Id="rId5" Type="http://schemas.openxmlformats.org/officeDocument/2006/relationships/hyperlink" Target="http://www.auric.or.kr/User/Rdoc/DocRdoc.aspx?returnVal=RD_P&amp;dn=14734#.VVc0Ms-JjIU" TargetMode="External"/><Relationship Id="rId4" Type="http://schemas.openxmlformats.org/officeDocument/2006/relationships/hyperlink" Target="http://wwwhome.postech.ac.kr/html/themes/www/html/webzine/2014_AP_Report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928992" cy="3096344"/>
          </a:xfrm>
          <a:noFill/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ko-KR" altLang="en-US" sz="6700" b="1" dirty="0" smtClean="0"/>
              <a:t>영국 </a:t>
            </a:r>
            <a:r>
              <a:rPr lang="ko-KR" altLang="en-US" sz="6700" b="1" dirty="0" err="1" smtClean="0"/>
              <a:t>셰필드</a:t>
            </a:r>
            <a:r>
              <a:rPr lang="ko-KR" altLang="en-US" sz="6700" b="1" dirty="0" smtClean="0"/>
              <a:t> 도시재생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4000" dirty="0" smtClean="0"/>
              <a:t>- </a:t>
            </a:r>
            <a:r>
              <a:rPr lang="ko-KR" altLang="en-US" sz="4000" dirty="0" smtClean="0"/>
              <a:t>철강도시에서 문화산업도시로 </a:t>
            </a:r>
            <a:r>
              <a:rPr lang="en-US" altLang="ko-KR" sz="4000" dirty="0" smtClean="0"/>
              <a:t>-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588224" y="5589240"/>
            <a:ext cx="2403343" cy="1124744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21209452</a:t>
            </a:r>
          </a:p>
          <a:p>
            <a:r>
              <a:rPr lang="ko-KR" altLang="en-US" sz="2400" dirty="0" smtClean="0">
                <a:solidFill>
                  <a:schemeClr val="tx1"/>
                </a:solidFill>
              </a:rPr>
              <a:t>이지영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967" y="1672209"/>
            <a:ext cx="5632598" cy="676671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첨단산업도시 기반 조성</a:t>
            </a:r>
            <a:endParaRPr lang="ko-KR" altLang="en-US" dirty="0"/>
          </a:p>
        </p:txBody>
      </p:sp>
      <p:sp>
        <p:nvSpPr>
          <p:cNvPr id="4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사업 내용</a:t>
            </a:r>
            <a:endParaRPr lang="ko-KR" altLang="en-US" sz="4000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23528" y="2533482"/>
            <a:ext cx="5412446" cy="139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400" dirty="0" err="1" smtClean="0"/>
              <a:t>셰필드</a:t>
            </a:r>
            <a:r>
              <a:rPr lang="ko-KR" altLang="en-US" sz="2400" dirty="0" smtClean="0"/>
              <a:t> 대학과 첨단중소기업을 연계한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err="1" smtClean="0"/>
              <a:t>셰프벨리</a:t>
            </a:r>
            <a:r>
              <a:rPr lang="en-US" altLang="ko-KR" sz="2400" dirty="0" smtClean="0"/>
              <a:t>(Sheaf valley)</a:t>
            </a:r>
            <a:r>
              <a:rPr lang="ko-KR" altLang="en-US" sz="2400" dirty="0" smtClean="0"/>
              <a:t>를 </a:t>
            </a:r>
            <a:r>
              <a:rPr lang="ko-KR" altLang="en-US" sz="2400" dirty="0" smtClean="0"/>
              <a:t>조성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 </a:t>
            </a:r>
            <a:r>
              <a:rPr lang="en-US" altLang="ko-KR" sz="2400" smtClean="0"/>
              <a:t>→ </a:t>
            </a:r>
            <a:r>
              <a:rPr lang="en-US" altLang="ko-KR" sz="2400" smtClean="0"/>
              <a:t>E-Campus </a:t>
            </a:r>
            <a:r>
              <a:rPr lang="ko-KR" altLang="en-US" sz="2400" smtClean="0"/>
              <a:t>실현</a:t>
            </a:r>
            <a:endParaRPr lang="ko-KR" altLang="en-US" sz="2400" dirty="0"/>
          </a:p>
        </p:txBody>
      </p:sp>
      <p:sp>
        <p:nvSpPr>
          <p:cNvPr id="12" name="내용 개체 틀 3"/>
          <p:cNvSpPr txBox="1">
            <a:spLocks/>
          </p:cNvSpPr>
          <p:nvPr/>
        </p:nvSpPr>
        <p:spPr>
          <a:xfrm>
            <a:off x="169168" y="4264496"/>
            <a:ext cx="5645036" cy="604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소매점 상가의 육성</a:t>
            </a:r>
            <a:endParaRPr lang="ko-KR" altLang="en-US" dirty="0"/>
          </a:p>
        </p:txBody>
      </p:sp>
      <p:sp>
        <p:nvSpPr>
          <p:cNvPr id="13" name="내용 개체 틀 4"/>
          <p:cNvSpPr txBox="1">
            <a:spLocks/>
          </p:cNvSpPr>
          <p:nvPr/>
        </p:nvSpPr>
        <p:spPr>
          <a:xfrm>
            <a:off x="323528" y="5043006"/>
            <a:ext cx="5760640" cy="141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소매지구를 지정하여 </a:t>
            </a:r>
            <a:r>
              <a:rPr lang="en-US" altLang="ko-KR" sz="2400" dirty="0" smtClean="0"/>
              <a:t>3000</a:t>
            </a:r>
            <a:r>
              <a:rPr lang="ko-KR" altLang="en-US" sz="2400" dirty="0" smtClean="0"/>
              <a:t>여 개의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신규직업을 창출하고 양질의 소매업종을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집중적으로 육성</a:t>
            </a:r>
            <a:endParaRPr lang="ko-KR" altLang="en-US" sz="24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16" y="1236131"/>
            <a:ext cx="2749038" cy="2395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77" y="4277258"/>
            <a:ext cx="2911512" cy="210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32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사업 내용</a:t>
            </a:r>
            <a:endParaRPr lang="ko-KR" altLang="en-US" sz="4000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395537" y="2161456"/>
            <a:ext cx="5472608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밀레니엄 갤러리와 </a:t>
            </a:r>
            <a:r>
              <a:rPr lang="ko-KR" altLang="en-US" sz="2400" dirty="0" err="1" smtClean="0"/>
              <a:t>윈터가든의</a:t>
            </a:r>
            <a:r>
              <a:rPr lang="ko-KR" altLang="en-US" sz="2400" dirty="0" smtClean="0"/>
              <a:t> 조성을 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smtClean="0"/>
              <a:t>통해 도심부의 역사</a:t>
            </a:r>
            <a:r>
              <a:rPr lang="en-US" altLang="ko-KR" sz="2400" dirty="0" smtClean="0"/>
              <a:t>·</a:t>
            </a:r>
            <a:r>
              <a:rPr lang="ko-KR" altLang="en-US" sz="2400" dirty="0" smtClean="0"/>
              <a:t>문화기능을 강화</a:t>
            </a:r>
            <a:endParaRPr lang="ko-KR" altLang="en-US" sz="2400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57627" y="1484784"/>
            <a:ext cx="5250477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역사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문화기능의 강화</a:t>
            </a: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3131840" y="4077073"/>
            <a:ext cx="5050904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복합용도 개발의 활성화</a:t>
            </a:r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14" name="내용 개체 틀 3"/>
          <p:cNvSpPr txBox="1">
            <a:spLocks/>
          </p:cNvSpPr>
          <p:nvPr/>
        </p:nvSpPr>
        <p:spPr>
          <a:xfrm>
            <a:off x="3203848" y="4797152"/>
            <a:ext cx="6084168" cy="136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외부공간을 개선하여 시민의 공공공간으로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회복시키고 주변지역을 개수하여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상업과 업무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주거기능을 연계</a:t>
            </a:r>
            <a:endParaRPr lang="ko-KR" altLang="en-US" sz="24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2775"/>
            <a:ext cx="3082162" cy="2101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0" y="3328297"/>
            <a:ext cx="2218641" cy="33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11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사업 내용</a:t>
            </a:r>
            <a:endParaRPr lang="ko-KR" altLang="en-US" sz="4000" b="1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3" name="내용 개체 틀 12"/>
          <p:cNvSpPr>
            <a:spLocks noGrp="1"/>
          </p:cNvSpPr>
          <p:nvPr>
            <p:ph idx="1"/>
          </p:nvPr>
        </p:nvSpPr>
        <p:spPr>
          <a:xfrm>
            <a:off x="539552" y="2780928"/>
            <a:ext cx="6980739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보행자 위주의 공간 조성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대중교통체계를 강화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교통안내체계의 개선</a:t>
            </a:r>
            <a:endParaRPr lang="ko-KR" altLang="en-US" sz="2400" dirty="0"/>
          </a:p>
        </p:txBody>
      </p:sp>
      <p:sp>
        <p:nvSpPr>
          <p:cNvPr id="14" name="내용 개체 틀 4"/>
          <p:cNvSpPr txBox="1">
            <a:spLocks/>
          </p:cNvSpPr>
          <p:nvPr/>
        </p:nvSpPr>
        <p:spPr>
          <a:xfrm>
            <a:off x="457200" y="1888232"/>
            <a:ext cx="4546848" cy="676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5. </a:t>
            </a:r>
            <a:r>
              <a:rPr lang="ko-KR" altLang="en-US" dirty="0" err="1" smtClean="0"/>
              <a:t>역세권</a:t>
            </a:r>
            <a:r>
              <a:rPr lang="ko-KR" altLang="en-US" dirty="0" smtClean="0"/>
              <a:t> 정</a:t>
            </a:r>
            <a:r>
              <a:rPr lang="ko-KR" altLang="en-US" dirty="0"/>
              <a:t>비</a:t>
            </a: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467544" y="4336504"/>
            <a:ext cx="4536504" cy="6766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공공공간의 확충</a:t>
            </a:r>
            <a:endParaRPr lang="ko-KR" altLang="en-US" dirty="0"/>
          </a:p>
        </p:txBody>
      </p:sp>
      <p:sp>
        <p:nvSpPr>
          <p:cNvPr id="16" name="내용 개체 틀 3"/>
          <p:cNvSpPr txBox="1">
            <a:spLocks/>
          </p:cNvSpPr>
          <p:nvPr/>
        </p:nvSpPr>
        <p:spPr>
          <a:xfrm>
            <a:off x="539552" y="5272609"/>
            <a:ext cx="6552424" cy="892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2400" dirty="0" err="1" smtClean="0"/>
              <a:t>도심부에</a:t>
            </a:r>
            <a:r>
              <a:rPr lang="ko-KR" altLang="en-US" sz="2400" dirty="0" smtClean="0"/>
              <a:t> 부족한 공공공간과 녹지공간을 </a:t>
            </a:r>
            <a:endParaRPr lang="en-US" altLang="ko-KR" sz="2400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2400" dirty="0" smtClean="0"/>
              <a:t>확충하고 이러한 공간들을 보행자공간과 연계</a:t>
            </a:r>
            <a:endParaRPr lang="ko-KR" altLang="en-US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18" y="3573016"/>
            <a:ext cx="2453024" cy="1839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55198" y="565670"/>
            <a:ext cx="2622268" cy="20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764704"/>
            <a:ext cx="7137381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6" y="764704"/>
            <a:ext cx="7137381" cy="532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764704"/>
            <a:ext cx="7137381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764702"/>
            <a:ext cx="7155139" cy="5400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8640"/>
            <a:ext cx="7209388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01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8792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1) </a:t>
            </a:r>
            <a:r>
              <a:rPr lang="ko-KR" altLang="en-US" sz="1700" dirty="0"/>
              <a:t>물리적 거점개발이 아닌 경제</a:t>
            </a:r>
            <a:r>
              <a:rPr lang="en-US" altLang="ko-KR" sz="1700" dirty="0"/>
              <a:t>, </a:t>
            </a:r>
            <a:r>
              <a:rPr lang="ko-KR" altLang="en-US" sz="1700" dirty="0"/>
              <a:t>문화 활성화와 산업구조 전환 </a:t>
            </a:r>
            <a:r>
              <a:rPr lang="ko-KR" altLang="en-US" sz="1700" dirty="0" smtClean="0"/>
              <a:t>등을</a:t>
            </a:r>
            <a:r>
              <a:rPr lang="en-US" altLang="ko-KR" sz="1700" dirty="0" smtClean="0"/>
              <a:t> </a:t>
            </a:r>
            <a:r>
              <a:rPr lang="ko-KR" altLang="en-US" sz="1700" dirty="0"/>
              <a:t>포함한 </a:t>
            </a:r>
            <a:endParaRPr lang="en-US" altLang="ko-KR" sz="17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   </a:t>
            </a:r>
            <a:r>
              <a:rPr lang="ko-KR" altLang="en-US" sz="1700" dirty="0" smtClean="0"/>
              <a:t>종합계획으로서의 도시재생</a:t>
            </a:r>
            <a:endParaRPr lang="en-US" altLang="ko-KR" sz="1700" dirty="0"/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시사</a:t>
            </a:r>
            <a:r>
              <a:rPr lang="ko-KR" altLang="en-US" sz="4000" b="1" dirty="0"/>
              <a:t>점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1043608" y="3501008"/>
            <a:ext cx="712879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3) </a:t>
            </a:r>
            <a:r>
              <a:rPr lang="ko-KR" altLang="en-US" sz="1600" dirty="0"/>
              <a:t>특정 창조산업만이 아닌 음악</a:t>
            </a:r>
            <a:r>
              <a:rPr lang="en-US" altLang="ko-KR" sz="1600" dirty="0"/>
              <a:t>, </a:t>
            </a:r>
            <a:r>
              <a:rPr lang="ko-KR" altLang="en-US" sz="1600" dirty="0"/>
              <a:t>방송</a:t>
            </a:r>
            <a:r>
              <a:rPr lang="en-US" altLang="ko-KR" sz="1600" dirty="0"/>
              <a:t>, </a:t>
            </a:r>
            <a:r>
              <a:rPr lang="ko-KR" altLang="en-US" sz="1600" dirty="0"/>
              <a:t>연예활동</a:t>
            </a:r>
            <a:r>
              <a:rPr lang="en-US" altLang="ko-KR" sz="1600" dirty="0"/>
              <a:t>, </a:t>
            </a:r>
            <a:r>
              <a:rPr lang="ko-KR" altLang="en-US" sz="1600" dirty="0"/>
              <a:t>산업디자인 등 </a:t>
            </a:r>
            <a:r>
              <a:rPr lang="ko-KR" altLang="en-US" sz="1600" dirty="0" smtClean="0"/>
              <a:t>종합적으로</a:t>
            </a:r>
            <a:endParaRPr lang="en-US" altLang="ko-KR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집적시켜 </a:t>
            </a:r>
            <a:r>
              <a:rPr lang="ko-KR" altLang="en-US" sz="1600" dirty="0"/>
              <a:t>문화 복합 네트워크를 형성</a:t>
            </a:r>
            <a:endParaRPr lang="en-US" altLang="ko-KR" sz="1600" dirty="0"/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1043608" y="4581128"/>
            <a:ext cx="712879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4) </a:t>
            </a:r>
            <a:r>
              <a:rPr lang="ko-KR" altLang="en-US" sz="1600" dirty="0"/>
              <a:t>지역 대학과의 산학협력을 통해 대학의 교육 훈련시설 및 연구소들은 </a:t>
            </a:r>
            <a:endParaRPr lang="en-US" altLang="ko-K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   </a:t>
            </a:r>
            <a:r>
              <a:rPr lang="ko-KR" altLang="en-US" sz="1600" dirty="0"/>
              <a:t>교육과 연구</a:t>
            </a:r>
            <a:r>
              <a:rPr lang="en-US" altLang="ko-KR" sz="1600" dirty="0"/>
              <a:t>, </a:t>
            </a:r>
            <a:r>
              <a:rPr lang="ko-KR" altLang="en-US" sz="1600" dirty="0"/>
              <a:t>기술개발 등을 주도</a:t>
            </a:r>
            <a:endParaRPr lang="en-US" altLang="ko-KR" sz="1600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1043608" y="5661248"/>
            <a:ext cx="712879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5) </a:t>
            </a:r>
            <a:r>
              <a:rPr lang="ko-KR" altLang="en-US" sz="1600" dirty="0" err="1"/>
              <a:t>셰필드</a:t>
            </a:r>
            <a:r>
              <a:rPr lang="ko-KR" altLang="en-US" sz="1600" dirty="0"/>
              <a:t> </a:t>
            </a:r>
            <a:r>
              <a:rPr lang="en-US" altLang="ko-KR" sz="1600" dirty="0"/>
              <a:t>CIQ</a:t>
            </a:r>
            <a:r>
              <a:rPr lang="ko-KR" altLang="en-US" sz="1600" dirty="0"/>
              <a:t>의 육성 과정은 지 정부의 주도에 의해서 이루어 졌지만 </a:t>
            </a:r>
            <a:endParaRPr lang="en-US" altLang="ko-K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/>
              <a:t>    </a:t>
            </a:r>
            <a:r>
              <a:rPr lang="ko-KR" altLang="en-US" sz="1600" dirty="0"/>
              <a:t>이 과정에서 시민들과 지역 기업들의 협조에 의해 활성화</a:t>
            </a:r>
            <a:endParaRPr lang="en-US" altLang="ko-KR" sz="1600" dirty="0"/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043608" y="2420888"/>
            <a:ext cx="7128792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2) </a:t>
            </a:r>
            <a:r>
              <a:rPr lang="ko-KR" altLang="en-US" sz="1800" dirty="0"/>
              <a:t>자금을 통한 새로운 문화단지를 조성하는 것이 아닌 구 공업지역을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    </a:t>
            </a:r>
            <a:r>
              <a:rPr lang="ko-KR" altLang="en-US" sz="1800" dirty="0" smtClean="0"/>
              <a:t>재활용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0038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0337" y="620688"/>
            <a:ext cx="58681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출</a:t>
            </a:r>
            <a:r>
              <a:rPr lang="ko-KR" altLang="en-US" dirty="0"/>
              <a:t>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240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 smtClean="0">
                <a:hlinkClick r:id="rId2"/>
              </a:rPr>
              <a:t>http</a:t>
            </a:r>
            <a:r>
              <a:rPr lang="en-US" altLang="ko-KR" sz="2000" u="sng" dirty="0">
                <a:hlinkClick r:id="rId2"/>
              </a:rPr>
              <a:t>://www.artmk.kr/artmk/archives/3972</a:t>
            </a:r>
            <a:endParaRPr lang="en-US" altLang="ko-K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 smtClean="0">
                <a:hlinkClick r:id="rId3"/>
              </a:rPr>
              <a:t>http</a:t>
            </a:r>
            <a:r>
              <a:rPr lang="en-US" altLang="ko-KR" sz="2000" u="sng" dirty="0">
                <a:hlinkClick r:id="rId3"/>
              </a:rPr>
              <a:t>://2000news.co.kr/news/quickViewArticleView.html?idxno=2929</a:t>
            </a:r>
            <a:endParaRPr lang="en-US" altLang="ko-K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>
                <a:hlinkClick r:id="rId4"/>
              </a:rPr>
              <a:t>http://wwwhome.postech.ac.kr/html/themes/www/html/webzine/2014_AP_Report.PDF</a:t>
            </a:r>
            <a:endParaRPr lang="en-US" altLang="ko-K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>
                <a:hlinkClick r:id="rId5"/>
              </a:rPr>
              <a:t>http://www.auric.or.kr/User/Rdoc/DocRdoc.aspx?returnVal=RD_P&amp;dn=14734#.VVc0Ms-JjIU</a:t>
            </a:r>
            <a:endParaRPr lang="en-US" altLang="ko-K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>
                <a:hlinkClick r:id="rId6"/>
              </a:rPr>
              <a:t>http://thewisdom.tistory.com/71</a:t>
            </a:r>
            <a:endParaRPr lang="en-US" altLang="ko-KR" sz="20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altLang="ko-KR" sz="2000" u="sng" dirty="0">
                <a:hlinkClick r:id="rId7"/>
              </a:rPr>
              <a:t>http://</a:t>
            </a:r>
            <a:r>
              <a:rPr lang="en-US" altLang="ko-KR" sz="2000" u="sng" dirty="0" smtClean="0">
                <a:hlinkClick r:id="rId7"/>
              </a:rPr>
              <a:t>blog.naver.com/openspace7/110042425173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8604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6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55776" y="1772816"/>
            <a:ext cx="3816424" cy="45365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 smtClean="0"/>
              <a:t>개요</a:t>
            </a:r>
            <a:endParaRPr lang="en-US" altLang="ko-KR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 smtClean="0"/>
              <a:t>추진배경</a:t>
            </a:r>
            <a:r>
              <a:rPr lang="en-US" altLang="ko-KR" dirty="0"/>
              <a:t> </a:t>
            </a:r>
            <a:r>
              <a:rPr lang="ko-KR" altLang="en-US" dirty="0" smtClean="0"/>
              <a:t>및 목적</a:t>
            </a:r>
            <a:endParaRPr lang="en-US" altLang="ko-KR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altLang="ko-KR" dirty="0"/>
              <a:t> </a:t>
            </a:r>
            <a:r>
              <a:rPr lang="ko-KR" altLang="en-US" dirty="0" smtClean="0"/>
              <a:t>사업내용</a:t>
            </a:r>
            <a:endParaRPr lang="en-US" altLang="ko-KR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ko-KR" altLang="en-US" dirty="0" smtClean="0"/>
              <a:t> 시사점</a:t>
            </a:r>
            <a:endParaRPr lang="en-US" altLang="ko-KR" dirty="0" smtClean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520280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개 요 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67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98" y="1546692"/>
            <a:ext cx="5436506" cy="281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79912" y="4941168"/>
            <a:ext cx="5225338" cy="15121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위치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영국 런던에서 북쪽으로 </a:t>
            </a:r>
            <a:r>
              <a:rPr lang="en-US" altLang="ko-KR" sz="2000" dirty="0" smtClean="0"/>
              <a:t>250km </a:t>
            </a:r>
            <a:r>
              <a:rPr lang="ko-KR" altLang="en-US" sz="2000" dirty="0" smtClean="0"/>
              <a:t>지점</a:t>
            </a:r>
            <a:endParaRPr lang="en-US" altLang="ko-K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/>
              <a:t>- </a:t>
            </a:r>
            <a:r>
              <a:rPr lang="ko-KR" altLang="en-US" sz="2000" dirty="0"/>
              <a:t>면적</a:t>
            </a:r>
            <a:r>
              <a:rPr lang="en-US" altLang="ko-KR" sz="2000" dirty="0"/>
              <a:t>: </a:t>
            </a:r>
            <a:r>
              <a:rPr lang="ko-KR" altLang="en-US" sz="2000" dirty="0"/>
              <a:t>약 </a:t>
            </a:r>
            <a:r>
              <a:rPr lang="en-US" altLang="ko-KR" sz="2000" dirty="0"/>
              <a:t>367㎢ </a:t>
            </a:r>
            <a:endParaRPr lang="en-US" altLang="ko-K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인구</a:t>
            </a:r>
            <a:r>
              <a:rPr lang="en-US" altLang="ko-KR" sz="2000" dirty="0" smtClean="0"/>
              <a:t>: 56</a:t>
            </a:r>
            <a:r>
              <a:rPr lang="ko-KR" altLang="en-US" sz="2000" dirty="0" smtClean="0"/>
              <a:t>만 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영국 제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위 </a:t>
            </a:r>
            <a:r>
              <a:rPr lang="ko-KR" altLang="en-US" sz="2000" dirty="0" smtClean="0"/>
              <a:t>도시</a:t>
            </a:r>
            <a:endParaRPr lang="en-US" altLang="ko-KR" sz="2000" dirty="0" smtClean="0"/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개 요</a:t>
            </a:r>
            <a:endParaRPr lang="ko-KR" altLang="en-US" sz="4000" b="1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" y="1628800"/>
            <a:ext cx="358518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8497496" y="-2004"/>
            <a:ext cx="658416" cy="2740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/>
              <a:t>시사</a:t>
            </a:r>
            <a:r>
              <a:rPr lang="ko-KR" altLang="en-US" sz="1200" b="1" dirty="0"/>
              <a:t>점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5682228" y="-6773"/>
            <a:ext cx="658416" cy="2788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/>
              <a:t>개요</a:t>
            </a:r>
            <a:endParaRPr lang="ko-KR" altLang="en-US" sz="1200" b="1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6340644" y="-6772"/>
            <a:ext cx="1074796" cy="2788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b="1" dirty="0" smtClean="0">
                <a:solidFill>
                  <a:schemeClr val="bg1"/>
                </a:solidFill>
              </a:rPr>
              <a:t>배경 및 목적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422700" y="-6773"/>
            <a:ext cx="1074796" cy="2788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b="1" dirty="0" smtClean="0">
                <a:solidFill>
                  <a:schemeClr val="bg1"/>
                </a:solidFill>
              </a:rPr>
              <a:t>과정 및 내용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추진 배경</a:t>
            </a:r>
            <a:endParaRPr lang="ko-KR" altLang="en-US" sz="4000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1588593" y="1412776"/>
            <a:ext cx="6035232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800" dirty="0" smtClean="0"/>
              <a:t>도시 경제기반이 였던 철강산업 쇠퇴 </a:t>
            </a:r>
            <a:endParaRPr lang="ko-KR" altLang="en-US" sz="2800" dirty="0"/>
          </a:p>
        </p:txBody>
      </p:sp>
      <p:sp>
        <p:nvSpPr>
          <p:cNvPr id="12" name="아래쪽 화살표 11"/>
          <p:cNvSpPr/>
          <p:nvPr/>
        </p:nvSpPr>
        <p:spPr>
          <a:xfrm>
            <a:off x="4066150" y="2204864"/>
            <a:ext cx="1080120" cy="576064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내용 개체 틀 4"/>
          <p:cNvSpPr txBox="1">
            <a:spLocks/>
          </p:cNvSpPr>
          <p:nvPr/>
        </p:nvSpPr>
        <p:spPr>
          <a:xfrm>
            <a:off x="1588593" y="2924944"/>
            <a:ext cx="6035231" cy="576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800" dirty="0" smtClean="0"/>
              <a:t>실업률 증가와 인구 감소</a:t>
            </a:r>
            <a:endParaRPr lang="ko-KR" altLang="en-US" sz="2800" dirty="0"/>
          </a:p>
        </p:txBody>
      </p:sp>
      <p:sp>
        <p:nvSpPr>
          <p:cNvPr id="16" name="내용 개체 틀 5"/>
          <p:cNvSpPr>
            <a:spLocks noGrp="1"/>
          </p:cNvSpPr>
          <p:nvPr>
            <p:ph idx="1"/>
          </p:nvPr>
        </p:nvSpPr>
        <p:spPr>
          <a:xfrm>
            <a:off x="1588593" y="4336504"/>
            <a:ext cx="6035232" cy="60466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dirty="0" smtClean="0"/>
              <a:t>도시 경쟁력의 약화</a:t>
            </a:r>
            <a:endParaRPr lang="ko-KR" altLang="en-US" sz="2800" dirty="0"/>
          </a:p>
        </p:txBody>
      </p:sp>
      <p:sp>
        <p:nvSpPr>
          <p:cNvPr id="22" name="아래쪽 화살표 21"/>
          <p:cNvSpPr/>
          <p:nvPr/>
        </p:nvSpPr>
        <p:spPr>
          <a:xfrm>
            <a:off x="4066149" y="5085184"/>
            <a:ext cx="1080120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6"/>
          <p:cNvSpPr txBox="1">
            <a:spLocks/>
          </p:cNvSpPr>
          <p:nvPr/>
        </p:nvSpPr>
        <p:spPr>
          <a:xfrm>
            <a:off x="1588593" y="5776664"/>
            <a:ext cx="6035231" cy="604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2800" dirty="0" smtClean="0"/>
              <a:t>문화산업지구</a:t>
            </a:r>
            <a:r>
              <a:rPr lang="en-US" altLang="ko-KR" sz="2800" dirty="0" smtClean="0"/>
              <a:t>(CIQ)</a:t>
            </a:r>
            <a:r>
              <a:rPr lang="ko-KR" altLang="en-US" sz="2800" dirty="0" smtClean="0"/>
              <a:t> 조성과 도시재생</a:t>
            </a:r>
            <a:endParaRPr lang="ko-KR" altLang="en-US" sz="2800" dirty="0"/>
          </a:p>
        </p:txBody>
      </p:sp>
      <p:sp>
        <p:nvSpPr>
          <p:cNvPr id="33" name="아래쪽 화살표 32"/>
          <p:cNvSpPr/>
          <p:nvPr/>
        </p:nvSpPr>
        <p:spPr>
          <a:xfrm>
            <a:off x="4066150" y="3645024"/>
            <a:ext cx="1080120" cy="576064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9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672" y="1528192"/>
            <a:ext cx="8558808" cy="132474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ko-KR" altLang="en-US" b="1" dirty="0" smtClean="0"/>
              <a:t>문화산업지구</a:t>
            </a:r>
            <a:endParaRPr lang="en-US" altLang="ko-KR" b="1" dirty="0" smtClean="0"/>
          </a:p>
          <a:p>
            <a:pPr marL="0" indent="0" algn="ctr">
              <a:buNone/>
            </a:pPr>
            <a:r>
              <a:rPr lang="en-US" altLang="ko-KR" dirty="0" smtClean="0"/>
              <a:t>(</a:t>
            </a:r>
            <a:r>
              <a:rPr lang="en-US" altLang="ko-KR" dirty="0"/>
              <a:t>CIQ, Cultural Industries Quarter)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추진 배경</a:t>
            </a:r>
            <a:endParaRPr lang="ko-KR" altLang="en-US" sz="4000" b="1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1" name="아래쪽 화살표 10"/>
          <p:cNvSpPr/>
          <p:nvPr/>
        </p:nvSpPr>
        <p:spPr>
          <a:xfrm>
            <a:off x="4046393" y="2996952"/>
            <a:ext cx="1080120" cy="1186801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33672" y="4293096"/>
            <a:ext cx="8558808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2800" dirty="0" smtClean="0"/>
              <a:t>기업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대학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연구소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개인 등이 공동으로 문화산업과 관련한 연구개발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기술훈련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정보교류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공동제작 등을 수행할 수 있도록 지원하는 산업단지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52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7919839" cy="18288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/>
              <a:t>문화산업지구</a:t>
            </a:r>
            <a:r>
              <a:rPr lang="en-US" altLang="ko-KR" dirty="0" smtClean="0"/>
              <a:t>(CIQ)</a:t>
            </a:r>
            <a:r>
              <a:rPr lang="ko-KR" altLang="en-US" dirty="0" smtClean="0"/>
              <a:t>의 종합적인 관리를 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dirty="0" smtClean="0"/>
              <a:t>목적으로 </a:t>
            </a:r>
            <a:r>
              <a:rPr lang="en-US" altLang="ko-KR" dirty="0" smtClean="0"/>
              <a:t>CIQ </a:t>
            </a:r>
            <a:r>
              <a:rPr lang="ko-KR" altLang="en-US" dirty="0" smtClean="0"/>
              <a:t>개발기구를 설립</a:t>
            </a:r>
            <a:endParaRPr lang="ko-KR" altLang="en-US" dirty="0"/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추진 배경</a:t>
            </a:r>
            <a:endParaRPr lang="ko-KR" altLang="en-US" sz="4000" b="1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611560" y="3955314"/>
            <a:ext cx="7919839" cy="23540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dirty="0" smtClean="0"/>
              <a:t>문화예술인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학계</a:t>
            </a:r>
            <a:r>
              <a:rPr lang="en-US" altLang="ko-KR" dirty="0" smtClean="0"/>
              <a:t>,</a:t>
            </a:r>
            <a:r>
              <a:rPr lang="ko-KR" altLang="en-US" dirty="0" smtClean="0"/>
              <a:t> 공무원 등 관련  전문가와 시민들이 참여하여 문화산업지구의 개발과 교육지원 역할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3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추진 배경</a:t>
            </a:r>
            <a:endParaRPr lang="ko-KR" altLang="en-US" sz="40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4959978" cy="50405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2400" b="1" dirty="0"/>
              <a:t>CIQ </a:t>
            </a:r>
            <a:r>
              <a:rPr lang="ko-KR" altLang="en-US" sz="2400" b="1" dirty="0" smtClean="0"/>
              <a:t>개발기구의 활동</a:t>
            </a:r>
            <a:endParaRPr lang="ko-KR" altLang="en-US" sz="2400" b="1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15485"/>
              </p:ext>
            </p:extLst>
          </p:nvPr>
        </p:nvGraphicFramePr>
        <p:xfrm>
          <a:off x="878352" y="2132856"/>
          <a:ext cx="7453888" cy="44805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80320"/>
                <a:gridCol w="4573568"/>
              </a:tblGrid>
              <a:tr h="76331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문화기업 포트폴리오의 개발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마케팅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재정</a:t>
                      </a:r>
                      <a:r>
                        <a:rPr lang="en-US" altLang="ko-KR" sz="1600" dirty="0" smtClean="0"/>
                        <a:t>,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관리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법률</a:t>
                      </a:r>
                      <a:r>
                        <a:rPr lang="en-US" altLang="ko-KR" sz="1600" baseline="0" dirty="0" smtClean="0"/>
                        <a:t>, </a:t>
                      </a:r>
                      <a:r>
                        <a:rPr lang="ko-KR" altLang="en-US" sz="1600" baseline="0" dirty="0" smtClean="0"/>
                        <a:t>인사 그리고 복지의 </a:t>
                      </a:r>
                      <a:endParaRPr lang="en-US" altLang="ko-KR" sz="1600" baseline="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baseline="0" dirty="0" smtClean="0"/>
                        <a:t>지원과 조언 제공</a:t>
                      </a:r>
                      <a:endParaRPr lang="ko-KR" altLang="en-US" sz="1600" dirty="0"/>
                    </a:p>
                  </a:txBody>
                  <a:tcPr/>
                </a:tc>
              </a:tr>
              <a:tr h="1123198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문화산업 지원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기업경영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협상과 프레젠테이션 기술을 </a:t>
                      </a:r>
                      <a:endParaRPr lang="en-US" altLang="ko-KR" sz="160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강화하고 가능한 장비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사무실공유 등에 대한 </a:t>
                      </a:r>
                      <a:endParaRPr lang="en-US" altLang="ko-KR" sz="160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정보를 공급 </a:t>
                      </a:r>
                      <a:endParaRPr lang="ko-KR" altLang="en-US" sz="1600" dirty="0"/>
                    </a:p>
                  </a:txBody>
                  <a:tcPr/>
                </a:tc>
              </a:tr>
              <a:tr h="76331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지원 인프라 </a:t>
                      </a:r>
                      <a:r>
                        <a:rPr lang="ko-KR" altLang="en-US" sz="1600" dirty="0" err="1" smtClean="0"/>
                        <a:t>스트럭처의</a:t>
                      </a:r>
                      <a:r>
                        <a:rPr lang="ko-KR" altLang="en-US" sz="1600" dirty="0" smtClean="0"/>
                        <a:t> 공급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주문된 프로그램을 개발하고 사회적 독점의 </a:t>
                      </a:r>
                      <a:endParaRPr lang="en-US" altLang="ko-KR" sz="1600" dirty="0" smtClean="0"/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경감을 목적으로 하는 역량형성 프로젝트 공급</a:t>
                      </a:r>
                      <a:endParaRPr lang="ko-KR" altLang="en-US" sz="1600" dirty="0"/>
                    </a:p>
                  </a:txBody>
                  <a:tcPr/>
                </a:tc>
              </a:tr>
              <a:tr h="76331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학습네트워크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산업 대학 및 지역기술촉진프로젝트와의 연결을 통해 생애학습을 강조</a:t>
                      </a:r>
                      <a:endParaRPr lang="ko-KR" altLang="en-US" sz="1600" dirty="0"/>
                    </a:p>
                  </a:txBody>
                  <a:tcPr/>
                </a:tc>
              </a:tr>
              <a:tr h="76331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문화경업프로젝트 개발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600" dirty="0" smtClean="0"/>
                        <a:t>보조적인 예술과 자원봉사 분야에 대해 지원과 훈련을 제공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683568" y="1628800"/>
            <a:ext cx="7875667" cy="452596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altLang="ko-KR" dirty="0" smtClean="0"/>
              <a:t> 1. </a:t>
            </a:r>
            <a:r>
              <a:rPr lang="ko-KR" altLang="en-US" dirty="0" smtClean="0"/>
              <a:t>첨단기술 주도형 도시경제기반 구축</a:t>
            </a:r>
            <a:endParaRPr lang="en-US" altLang="ko-K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 smtClean="0"/>
              <a:t> 2.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·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·</a:t>
            </a:r>
            <a:r>
              <a:rPr lang="ko-KR" altLang="en-US" dirty="0" smtClean="0"/>
              <a:t>소매</a:t>
            </a:r>
            <a:r>
              <a:rPr lang="en-US" altLang="ko-KR" dirty="0" smtClean="0"/>
              <a:t>·</a:t>
            </a:r>
            <a:r>
              <a:rPr lang="ko-KR" altLang="en-US" dirty="0" smtClean="0"/>
              <a:t>레저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주거 중심으로 활력 있는</a:t>
            </a:r>
            <a:endParaRPr lang="en-US" altLang="ko-K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err="1" smtClean="0"/>
              <a:t>도심부</a:t>
            </a:r>
            <a:r>
              <a:rPr lang="ko-KR" altLang="en-US" dirty="0" smtClean="0"/>
              <a:t> 조성</a:t>
            </a:r>
            <a:endParaRPr lang="en-US" altLang="ko-K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 smtClean="0"/>
              <a:t> 3. </a:t>
            </a:r>
            <a:r>
              <a:rPr lang="ko-KR" altLang="en-US" dirty="0" smtClean="0"/>
              <a:t>다양한 교통수단에 의한 도심부의 </a:t>
            </a:r>
            <a:r>
              <a:rPr lang="ko-KR" altLang="en-US" dirty="0" err="1" smtClean="0"/>
              <a:t>접근성</a:t>
            </a:r>
            <a:r>
              <a:rPr lang="ko-KR" altLang="en-US" dirty="0" smtClean="0"/>
              <a:t> 향상</a:t>
            </a:r>
            <a:endParaRPr lang="en-US" altLang="ko-K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 smtClean="0"/>
              <a:t> 4. </a:t>
            </a:r>
            <a:r>
              <a:rPr lang="ko-KR" altLang="en-US" dirty="0" smtClean="0"/>
              <a:t>양질의 공공공간 및 녹지공간 확보를 통한 </a:t>
            </a:r>
            <a:endParaRPr lang="en-US" altLang="ko-K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공공영역의 확충</a:t>
            </a:r>
            <a:endParaRPr lang="ko-KR" altLang="en-US" dirty="0"/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추진 목적</a:t>
            </a:r>
            <a:endParaRPr lang="ko-KR" altLang="en-US" sz="4000" b="1" dirty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55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/>
          </p:cNvSpPr>
          <p:nvPr/>
        </p:nvSpPr>
        <p:spPr>
          <a:xfrm>
            <a:off x="864096" y="393994"/>
            <a:ext cx="3635896" cy="700925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smtClean="0"/>
              <a:t>사</a:t>
            </a:r>
            <a:r>
              <a:rPr lang="ko-KR" altLang="en-US" sz="4000" b="1" dirty="0"/>
              <a:t>업</a:t>
            </a:r>
            <a:r>
              <a:rPr lang="ko-KR" altLang="en-US" sz="4000" b="1" dirty="0" smtClean="0"/>
              <a:t> 과정</a:t>
            </a:r>
            <a:endParaRPr lang="ko-KR" altLang="en-US" sz="4000" b="1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351498"/>
            <a:ext cx="864096" cy="7434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497496" y="-2004"/>
            <a:ext cx="658416" cy="2740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/>
              <a:t>시사</a:t>
            </a:r>
            <a:r>
              <a:rPr lang="ko-KR" altLang="en-US" sz="1200" b="1" dirty="0"/>
              <a:t>점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682228" y="-6773"/>
            <a:ext cx="658416" cy="27881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/>
              <a:t>개요</a:t>
            </a:r>
            <a:endParaRPr lang="ko-KR" altLang="en-US" sz="12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340644" y="-6772"/>
            <a:ext cx="1074796" cy="2788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b="1" dirty="0" smtClean="0">
                <a:solidFill>
                  <a:schemeClr val="bg1"/>
                </a:solidFill>
              </a:rPr>
              <a:t>배경 및 목적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내용 개체 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48612"/>
              </p:ext>
            </p:extLst>
          </p:nvPr>
        </p:nvGraphicFramePr>
        <p:xfrm>
          <a:off x="899592" y="1556791"/>
          <a:ext cx="7416448" cy="489654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72075"/>
                <a:gridCol w="6044373"/>
              </a:tblGrid>
              <a:tr h="830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1986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독립 스튜디오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레드</a:t>
                      </a:r>
                      <a:r>
                        <a:rPr lang="ko-KR" altLang="en-US" dirty="0" smtClean="0"/>
                        <a:t> 테이프 스튜디오 설립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→ 문화 산업 지구 태동</a:t>
                      </a:r>
                      <a:endParaRPr lang="ko-KR" altLang="en-US" dirty="0"/>
                    </a:p>
                  </a:txBody>
                  <a:tcPr/>
                </a:tc>
              </a:tr>
              <a:tr h="481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1988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시청각 센터 설립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벤처 빌딩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셰필드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사이언스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파크</a:t>
                      </a:r>
                      <a:r>
                        <a:rPr lang="ko-KR" altLang="en-US" dirty="0" smtClean="0"/>
                        <a:t> 개관</a:t>
                      </a:r>
                      <a:endParaRPr lang="ko-KR" altLang="en-US" dirty="0"/>
                    </a:p>
                  </a:txBody>
                  <a:tcPr/>
                </a:tc>
              </a:tr>
              <a:tr h="481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1991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세계 학생 게임 개최</a:t>
                      </a:r>
                      <a:endParaRPr lang="ko-KR" altLang="en-US" dirty="0"/>
                    </a:p>
                  </a:txBody>
                  <a:tcPr/>
                </a:tc>
              </a:tr>
              <a:tr h="481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1993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문화 비즈니스를 위한 워크스페이스 센터 개원</a:t>
                      </a:r>
                      <a:endParaRPr lang="ko-KR" altLang="en-US" dirty="0"/>
                    </a:p>
                  </a:txBody>
                  <a:tcPr/>
                </a:tc>
              </a:tr>
              <a:tr h="481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1994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지역 개발 전략 수립</a:t>
                      </a:r>
                      <a:endParaRPr lang="ko-KR" altLang="en-US" dirty="0"/>
                    </a:p>
                  </a:txBody>
                  <a:tcPr/>
                </a:tc>
              </a:tr>
              <a:tr h="830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1996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문화생활과 문화 산업 발전을 포함한 도심 재생 계획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수립</a:t>
                      </a:r>
                      <a:endParaRPr lang="ko-KR" altLang="en-US" dirty="0"/>
                    </a:p>
                  </a:txBody>
                  <a:tcPr/>
                </a:tc>
              </a:tr>
              <a:tr h="481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1999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문화산업지구 사업계획수립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도심 종합 계획 수립</a:t>
                      </a:r>
                      <a:endParaRPr lang="ko-KR" altLang="en-US" dirty="0"/>
                    </a:p>
                  </a:txBody>
                  <a:tcPr/>
                </a:tc>
              </a:tr>
              <a:tr h="8303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2001</a:t>
                      </a:r>
                      <a:r>
                        <a:rPr lang="ko-KR" altLang="en-US" dirty="0" smtClean="0"/>
                        <a:t>년 이후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도심을 </a:t>
                      </a:r>
                      <a:r>
                        <a:rPr lang="en-US" altLang="ko-KR" dirty="0" smtClean="0"/>
                        <a:t>8</a:t>
                      </a:r>
                      <a:r>
                        <a:rPr lang="ko-KR" altLang="en-US" dirty="0" smtClean="0"/>
                        <a:t>개 구역으로 나누고 지역별 특성에 맞는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개발 전략 추진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제목 1"/>
          <p:cNvSpPr txBox="1">
            <a:spLocks/>
          </p:cNvSpPr>
          <p:nvPr/>
        </p:nvSpPr>
        <p:spPr>
          <a:xfrm>
            <a:off x="7422700" y="0"/>
            <a:ext cx="1074796" cy="27880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b="1" dirty="0" smtClean="0">
                <a:solidFill>
                  <a:schemeClr val="bg1"/>
                </a:solidFill>
              </a:rPr>
              <a:t>과정 및 내용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533</TotalTime>
  <Words>582</Words>
  <Application>Microsoft Office PowerPoint</Application>
  <PresentationFormat>화면 슬라이드 쇼(4:3)</PresentationFormat>
  <Paragraphs>130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영국 셰필드 도시재생 - 철강도시에서 문화산업도시로 -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CIQ 개발기구의 활동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출처</vt:lpstr>
      <vt:lpstr>감사합니다.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55</cp:revision>
  <dcterms:created xsi:type="dcterms:W3CDTF">2015-05-16T13:43:27Z</dcterms:created>
  <dcterms:modified xsi:type="dcterms:W3CDTF">2015-05-20T13:58:20Z</dcterms:modified>
</cp:coreProperties>
</file>