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81" r:id="rId5"/>
    <p:sldId id="283" r:id="rId6"/>
    <p:sldId id="291" r:id="rId7"/>
    <p:sldId id="295" r:id="rId8"/>
    <p:sldId id="294" r:id="rId9"/>
    <p:sldId id="290" r:id="rId10"/>
    <p:sldId id="288" r:id="rId11"/>
    <p:sldId id="280" r:id="rId12"/>
    <p:sldId id="287" r:id="rId13"/>
    <p:sldId id="293" r:id="rId14"/>
    <p:sldId id="289" r:id="rId15"/>
    <p:sldId id="292" r:id="rId16"/>
    <p:sldId id="279" r:id="rId17"/>
    <p:sldId id="262" r:id="rId18"/>
    <p:sldId id="286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9DF"/>
    <a:srgbClr val="99D9D8"/>
    <a:srgbClr val="F8DF2B"/>
    <a:srgbClr val="609F9E"/>
    <a:srgbClr val="7FB1B1"/>
    <a:srgbClr val="437585"/>
    <a:srgbClr val="6ECBD2"/>
    <a:srgbClr val="FCF7D4"/>
    <a:srgbClr val="EBE48D"/>
    <a:srgbClr val="EFEA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85" autoAdjust="0"/>
    <p:restoredTop sz="96386" autoAdjust="0"/>
  </p:normalViewPr>
  <p:slideViewPr>
    <p:cSldViewPr>
      <p:cViewPr>
        <p:scale>
          <a:sx n="100" d="100"/>
          <a:sy n="100" d="100"/>
        </p:scale>
        <p:origin x="-238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"/>
  <c:chart>
    <c:title>
      <c:tx>
        <c:rich>
          <a:bodyPr/>
          <a:lstStyle/>
          <a:p>
            <a:pPr>
              <a:defRPr/>
            </a:pPr>
            <a:r>
              <a:rPr lang="en-US" altLang="ko-KR" dirty="0" smtClean="0"/>
              <a:t>2008~2011</a:t>
            </a:r>
            <a:r>
              <a:rPr lang="ko-KR" altLang="en-US" dirty="0" smtClean="0"/>
              <a:t>년 평균인구감소</a:t>
            </a:r>
            <a:endParaRPr lang="ko-KR" alt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평균인구감소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부산평균인구</c:v>
                </c:pt>
                <c:pt idx="1">
                  <c:v>서부산권</c:v>
                </c:pt>
                <c:pt idx="2">
                  <c:v>북구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</c:v>
                </c:pt>
                <c:pt idx="1">
                  <c:v>1.3</c:v>
                </c:pt>
                <c:pt idx="2">
                  <c:v>3.5</c:v>
                </c:pt>
              </c:numCache>
            </c:numRef>
          </c:val>
        </c:ser>
        <c:dLbls>
          <c:showVal val="1"/>
        </c:dLbls>
        <c:marker val="1"/>
        <c:axId val="65477248"/>
        <c:axId val="65528192"/>
      </c:lineChart>
      <c:catAx>
        <c:axId val="65477248"/>
        <c:scaling>
          <c:orientation val="minMax"/>
        </c:scaling>
        <c:axPos val="b"/>
        <c:numFmt formatCode="#,##0;\-#,##0" sourceLinked="0"/>
        <c:majorTickMark val="none"/>
        <c:tickLblPos val="low"/>
        <c:crossAx val="65528192"/>
        <c:crosses val="autoZero"/>
        <c:auto val="1"/>
        <c:lblAlgn val="ctr"/>
        <c:lblOffset val="10"/>
        <c:tickMarkSkip val="10"/>
      </c:catAx>
      <c:valAx>
        <c:axId val="655281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5477248"/>
        <c:crosses val="autoZero"/>
        <c:crossBetween val="between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770E-1224-41EF-A7AE-EF9794AA3327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37501-4A12-4D19-B534-FFD6FD7CBB2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8206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한국의 </a:t>
            </a:r>
            <a:r>
              <a:rPr lang="ko-KR" altLang="en-US" dirty="0" err="1" smtClean="0"/>
              <a:t>마추픽추라고</a:t>
            </a:r>
            <a:r>
              <a:rPr lang="ko-KR" altLang="en-US" dirty="0" smtClean="0"/>
              <a:t> 불리는 부산 ‘감천 문화마을’이다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최근 경기도 인천에서 부산 감천문화마을을 찾은 김재영</a:t>
            </a:r>
            <a:r>
              <a:rPr lang="en-US" altLang="ko-KR" dirty="0" smtClean="0"/>
              <a:t>(24.</a:t>
            </a:r>
            <a:r>
              <a:rPr lang="ko-KR" altLang="en-US" dirty="0" smtClean="0"/>
              <a:t>여</a:t>
            </a:r>
            <a:r>
              <a:rPr lang="en-US" altLang="ko-KR" dirty="0" smtClean="0"/>
              <a:t>) </a:t>
            </a:r>
            <a:r>
              <a:rPr lang="ko-KR" altLang="en-US" dirty="0" smtClean="0"/>
              <a:t>씨는 마을 경관을 마음껏 내려다볼 수 있는 전망대가 부족해 안타깝다고 토로했다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ko-KR" altLang="en-US" dirty="0" smtClean="0"/>
              <a:t>실제로 감천문화마을에는 마을을 한눈에 볼 수 있도록 설치한 전망대라곤 </a:t>
            </a:r>
            <a:r>
              <a:rPr lang="en-US" altLang="ko-KR" dirty="0" smtClean="0"/>
              <a:t>'</a:t>
            </a:r>
            <a:r>
              <a:rPr lang="ko-KR" altLang="en-US" dirty="0" smtClean="0"/>
              <a:t>하늘정원</a:t>
            </a:r>
            <a:r>
              <a:rPr lang="en-US" altLang="ko-KR" dirty="0" smtClean="0"/>
              <a:t>'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감내어울터</a:t>
            </a:r>
            <a:r>
              <a:rPr lang="en-US" altLang="ko-KR" dirty="0" smtClean="0"/>
              <a:t>' </a:t>
            </a:r>
            <a:r>
              <a:rPr lang="ko-KR" altLang="en-US" dirty="0" smtClean="0"/>
              <a:t>옥상 등 두 곳 정도에 불과하다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여기에 한 설치미술가가 풍광이 좋은 </a:t>
            </a:r>
            <a:r>
              <a:rPr lang="ko-KR" altLang="en-US" dirty="0" err="1" smtClean="0"/>
              <a:t>큰길가에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어린왕자</a:t>
            </a:r>
            <a:r>
              <a:rPr lang="ko-KR" altLang="en-US" dirty="0" smtClean="0"/>
              <a:t> 조형물을 설치한 곳이 전망대 역할을 하고는 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주말이면 관광객들이 사진을 찍기 위해 오랫동안 줄을 </a:t>
            </a:r>
            <a:r>
              <a:rPr lang="ko-KR" altLang="en-US" dirty="0" err="1" smtClean="0"/>
              <a:t>서야하고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기다리다 지쳐 발걸음을 돌리는 방문객도 적지 않다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이같은</a:t>
            </a:r>
            <a:r>
              <a:rPr lang="ko-KR" altLang="en-US" dirty="0" smtClean="0"/>
              <a:t> 여건 때문에 일부 방문객이 사진을 찍겠다며 민가 지붕에 올라가는 일까지 수시로 벌어지고 있어 주민들은 길가 곳곳을 전망대로 활용할 방안을 마련해 달라며 구청의 무심함에 푸념하고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ko-KR" altLang="en-US" dirty="0" smtClean="0"/>
              <a:t>전망대뿐만 아니라 편의시설도 턱없이 부족한 실정인데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ko-KR" altLang="en-US" dirty="0" err="1" smtClean="0"/>
              <a:t>도로난과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주차난</a:t>
            </a:r>
            <a:r>
              <a:rPr lang="ko-KR" altLang="en-US" dirty="0" smtClean="0"/>
              <a:t> 때문에 주민과 방문객이 서로 얼굴을 붉히는 일도 잦다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주말마다 이어지는 극심한 교통체증과 골목길 불법 </a:t>
            </a:r>
            <a:r>
              <a:rPr lang="ko-KR" altLang="en-US" dirty="0" err="1" smtClean="0"/>
              <a:t>주정차로</a:t>
            </a:r>
            <a:r>
              <a:rPr lang="ko-KR" altLang="en-US" dirty="0" smtClean="0"/>
              <a:t> 주민들은 승용차 운전을 아예 포기해야 할 정도이다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대중교통 부족은 더 큰 문젠데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마을입구까지 들어오는 시내버스가 단 한 대도 없고 마을버스 운행 간격도 긴데다 가장 가까운 도시철도 역에서는 가파른 산비탈을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 가까이 올라야 마을에 다다를 수 있는 실정이다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주민들은 버스 노선 신설이 가장 좋겠지만 여의치 않다면 </a:t>
            </a:r>
            <a:r>
              <a:rPr lang="ko-KR" altLang="en-US" dirty="0" err="1" smtClean="0"/>
              <a:t>도시철도역이나</a:t>
            </a:r>
            <a:r>
              <a:rPr lang="ko-KR" altLang="en-US" dirty="0" smtClean="0"/>
              <a:t> 시내버스 정류장을 오가는 셔틀버스를 하루빨리 운영해 줄 것을 희망하고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안전행정부가 추진하는 ‘</a:t>
            </a:r>
            <a:r>
              <a:rPr lang="en-US" altLang="ko-KR" dirty="0" smtClean="0"/>
              <a:t>2014</a:t>
            </a:r>
            <a:r>
              <a:rPr lang="ko-KR" altLang="en-US" dirty="0" smtClean="0"/>
              <a:t>년 맞춤형 현지방문교육’에 마을공동체 역량강화 사업으로 선정된 </a:t>
            </a:r>
            <a:r>
              <a:rPr lang="ko-KR" altLang="en-US" dirty="0" err="1" smtClean="0"/>
              <a:t>마을만들기</a:t>
            </a:r>
            <a:r>
              <a:rPr lang="ko-KR" altLang="en-US" dirty="0" smtClean="0"/>
              <a:t> 지원센터와 감천문화마을에서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일부터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일까지 ‘맞춤형 현지방문교육’을 진행한다고 밝혔다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지난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</a:t>
            </a:r>
            <a:r>
              <a:rPr lang="en-US" altLang="ko-KR" dirty="0" smtClean="0"/>
              <a:t>27</a:t>
            </a:r>
            <a:r>
              <a:rPr lang="ko-KR" altLang="en-US" dirty="0" smtClean="0"/>
              <a:t>일 행정자치부의 </a:t>
            </a:r>
            <a:r>
              <a:rPr lang="en-US" altLang="ko-KR" dirty="0" smtClean="0"/>
              <a:t>'2015 </a:t>
            </a:r>
            <a:r>
              <a:rPr lang="ko-KR" altLang="en-US" dirty="0" smtClean="0"/>
              <a:t>마을공방 육성사업</a:t>
            </a:r>
            <a:r>
              <a:rPr lang="en-US" altLang="ko-KR" dirty="0" smtClean="0"/>
              <a:t>' </a:t>
            </a:r>
            <a:r>
              <a:rPr lang="ko-KR" altLang="en-US" dirty="0" smtClean="0"/>
              <a:t>공모에서 </a:t>
            </a:r>
            <a:r>
              <a:rPr lang="en-US" altLang="ko-KR" dirty="0" smtClean="0"/>
              <a:t>'</a:t>
            </a:r>
            <a:r>
              <a:rPr lang="ko-KR" altLang="en-US" dirty="0" smtClean="0"/>
              <a:t>감천문화마을 관광상품 생산 판매</a:t>
            </a:r>
            <a:r>
              <a:rPr lang="en-US" altLang="ko-KR" dirty="0" smtClean="0"/>
              <a:t>' </a:t>
            </a:r>
            <a:r>
              <a:rPr lang="ko-KR" altLang="en-US" dirty="0" smtClean="0"/>
              <a:t>로 국</a:t>
            </a:r>
            <a:r>
              <a:rPr lang="en-US" altLang="ko-KR" dirty="0" smtClean="0"/>
              <a:t>.</a:t>
            </a:r>
            <a:r>
              <a:rPr lang="ko-KR" altLang="en-US" dirty="0" smtClean="0"/>
              <a:t>시비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억원을</a:t>
            </a:r>
            <a:r>
              <a:rPr lang="ko-KR" altLang="en-US" dirty="0" smtClean="0"/>
              <a:t> 지원받게 됐다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 '</a:t>
            </a:r>
            <a:r>
              <a:rPr lang="ko-KR" altLang="en-US" dirty="0" smtClean="0"/>
              <a:t>마을공방 육성사업</a:t>
            </a:r>
            <a:r>
              <a:rPr lang="en-US" altLang="ko-KR" dirty="0" smtClean="0"/>
              <a:t>' </a:t>
            </a:r>
            <a:r>
              <a:rPr lang="ko-KR" altLang="en-US" dirty="0" smtClean="0"/>
              <a:t>이란 양극화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고령화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인구 과소화로 위기를 겪고 있는 지역공동체의 회복과 일자리 창출을 위한 지역단위 인프라 조성 사업으로 전국에서 </a:t>
            </a:r>
            <a:r>
              <a:rPr lang="en-US" altLang="ko-KR" dirty="0" smtClean="0"/>
              <a:t>11</a:t>
            </a:r>
            <a:r>
              <a:rPr lang="ko-KR" altLang="en-US" dirty="0" smtClean="0"/>
              <a:t>개 지방자치단체가 최종 선정됐다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감천문화마을은 </a:t>
            </a:r>
            <a:r>
              <a:rPr lang="en-US" altLang="ko-KR" dirty="0" smtClean="0"/>
              <a:t>CNN</a:t>
            </a:r>
            <a:r>
              <a:rPr lang="ko-KR" altLang="en-US" dirty="0" smtClean="0"/>
              <a:t>이 ‘아시아에서</a:t>
            </a:r>
            <a:endParaRPr lang="en-US" altLang="ko-KR" dirty="0" smtClean="0"/>
          </a:p>
          <a:p>
            <a:r>
              <a:rPr lang="ko-KR" altLang="en-US" dirty="0" smtClean="0"/>
              <a:t> 가장 예술적인 마을’이라고 소개했을 정도로 도시재생의 성공적인 사례다</a:t>
            </a:r>
            <a:endParaRPr lang="en-US" altLang="ko-KR" dirty="0" smtClean="0"/>
          </a:p>
          <a:p>
            <a:r>
              <a:rPr lang="ko-KR" altLang="en-US" dirty="0" smtClean="0"/>
              <a:t>도시는 세계적인 근대화 흐름에 발 맞춰 꾸준한 성장을 해왔지만 </a:t>
            </a:r>
            <a:r>
              <a:rPr lang="ko-KR" altLang="en-US" dirty="0" err="1" smtClean="0"/>
              <a:t>경기확장기가</a:t>
            </a:r>
            <a:r>
              <a:rPr lang="ko-KR" altLang="en-US" dirty="0" smtClean="0"/>
              <a:t> 끝나면서 도시의 성장과 개발도 한계에 부딪혔다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같은 문제를 해결하기 위한 방안으로 ‘도시재생’이 꼽히고 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현대미술의 성지라 불리는 영국 런던 </a:t>
            </a:r>
            <a:r>
              <a:rPr lang="ko-KR" altLang="en-US" dirty="0" err="1" smtClean="0"/>
              <a:t>테이트</a:t>
            </a:r>
            <a:r>
              <a:rPr lang="ko-KR" altLang="en-US" dirty="0" smtClean="0"/>
              <a:t> 모던 미술관은 원래 화력발전소였다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 십 년간 흉물로 방치됐던 화력발전소의 외관은 그대로 간직하고 내부는 완전히 개조해 미술관으로 만들었다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테이트</a:t>
            </a:r>
            <a:r>
              <a:rPr lang="ko-KR" altLang="en-US" dirty="0" smtClean="0"/>
              <a:t> 모던은 런던의 품격을 드높이는 명소이면서도 관광 수입 확보에 한 몫 톡톡히 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이처럼 도시재생 사업이 성공적으로 이뤄진다면 수많은 관광객을 유치할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관광객들이 지역에서 자연스럽게 소비활동을 하면서 해당 </a:t>
            </a:r>
            <a:r>
              <a:rPr lang="ko-KR" altLang="en-US" dirty="0" err="1" smtClean="0"/>
              <a:t>지자체의</a:t>
            </a:r>
            <a:r>
              <a:rPr lang="ko-KR" altLang="en-US" dirty="0" smtClean="0"/>
              <a:t> 재정 자립도를 높여준다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이와 더불어 지역상인의 수입 향상에도 큰 도움을 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즉 도시 빈곤 문제를 해결하는 하나의 방안인 것이다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황규홍 도시재생사업단 사무국장은 “도시재생과 관련한 법이 제정된 지 얼마 </a:t>
            </a:r>
            <a:r>
              <a:rPr lang="ko-KR" altLang="en-US" dirty="0" err="1" smtClean="0"/>
              <a:t>안되서</a:t>
            </a:r>
            <a:r>
              <a:rPr lang="ko-KR" altLang="en-US" dirty="0" smtClean="0"/>
              <a:t> 객관적 데이터는 없다”</a:t>
            </a:r>
            <a:r>
              <a:rPr lang="ko-KR" altLang="en-US" dirty="0" err="1" smtClean="0"/>
              <a:t>면서</a:t>
            </a:r>
            <a:r>
              <a:rPr lang="ko-KR" altLang="en-US" dirty="0" smtClean="0"/>
              <a:t> “도시재생 사업이 단기적인 사업이 아니기 때문에 장기적으로 보면 도시재생으로 주민 수입 향상에 도움이 될 것이다”라고 말했다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대중교통은 문제가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월기사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부산시가 대중교통이 불편하다는 지적을 받아온 감천문화마을에 주말 마을버스 운행횟수를 늘릴 예정이라고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 밝혔다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부산시는 기존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마을버스 노선에 운행 중인 감천문화마을에 이번 달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일부터 주말마다 마을버스 </a:t>
            </a:r>
            <a:r>
              <a:rPr lang="en-US" altLang="ko-KR" dirty="0" smtClean="0"/>
              <a:t>2</a:t>
            </a:r>
            <a:r>
              <a:rPr lang="ko-KR" altLang="en-US" dirty="0" smtClean="0"/>
              <a:t>대를 더 투입한다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이번 버스 증편으로 주말 배차간격은 </a:t>
            </a:r>
            <a:r>
              <a:rPr lang="en-US" altLang="ko-KR" dirty="0" smtClean="0"/>
              <a:t>12∼15</a:t>
            </a:r>
            <a:r>
              <a:rPr lang="ko-KR" altLang="en-US" dirty="0" smtClean="0"/>
              <a:t>분에서 </a:t>
            </a:r>
            <a:r>
              <a:rPr lang="en-US" altLang="ko-KR" dirty="0" smtClean="0"/>
              <a:t>7∼8</a:t>
            </a:r>
            <a:r>
              <a:rPr lang="ko-KR" altLang="en-US" dirty="0" smtClean="0"/>
              <a:t>분으로 줄어든다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증편 운행시간은 주말 오전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시부터 오후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시까지다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부산시 대중교통과 관계자는 </a:t>
            </a:r>
            <a:r>
              <a:rPr lang="en-US" altLang="ko-KR" dirty="0" smtClean="0"/>
              <a:t>"</a:t>
            </a:r>
            <a:r>
              <a:rPr lang="ko-KR" altLang="en-US" dirty="0" smtClean="0"/>
              <a:t>관광객이 도시철도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호선 </a:t>
            </a:r>
            <a:r>
              <a:rPr lang="ko-KR" altLang="en-US" dirty="0" err="1" smtClean="0"/>
              <a:t>토성동역과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자갈치역에서</a:t>
            </a:r>
            <a:r>
              <a:rPr lang="ko-KR" altLang="en-US" dirty="0" smtClean="0"/>
              <a:t> 내려 </a:t>
            </a:r>
            <a:r>
              <a:rPr lang="ko-KR" altLang="en-US" dirty="0" err="1" smtClean="0"/>
              <a:t>사하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1-1, </a:t>
            </a:r>
            <a:r>
              <a:rPr lang="ko-KR" altLang="en-US" dirty="0" smtClean="0"/>
              <a:t>서구 </a:t>
            </a:r>
            <a:r>
              <a:rPr lang="en-US" altLang="ko-KR" dirty="0" smtClean="0"/>
              <a:t>2-2, </a:t>
            </a:r>
            <a:r>
              <a:rPr lang="ko-KR" altLang="en-US" dirty="0" smtClean="0"/>
              <a:t>서구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 등의 마을버스를 갈아타고 감천문화마을을 오간다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며 </a:t>
            </a:r>
            <a:r>
              <a:rPr lang="en-US" altLang="ko-KR" dirty="0" smtClean="0"/>
              <a:t>"</a:t>
            </a:r>
            <a:r>
              <a:rPr lang="ko-KR" altLang="en-US" dirty="0" smtClean="0"/>
              <a:t>주말에 대중교통이 불편하다는 지적이 있어 증편하기로 했다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 말했다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/>
              <a:t>감천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甘川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의 옛 이름은 감내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甘內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입니다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b="1" dirty="0" smtClean="0"/>
              <a:t>감</a:t>
            </a:r>
            <a:r>
              <a:rPr lang="en-US" altLang="ko-KR" sz="1200" b="1" dirty="0" smtClean="0"/>
              <a:t>(</a:t>
            </a:r>
            <a:r>
              <a:rPr lang="ko-KR" altLang="en-US" sz="1200" dirty="0" err="1" smtClean="0"/>
              <a:t>했</a:t>
            </a:r>
            <a:r>
              <a:rPr lang="ko-KR" altLang="en-US" sz="1200" b="1" dirty="0" err="1" smtClean="0"/>
              <a:t>甘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은 「검」</a:t>
            </a:r>
            <a:r>
              <a:rPr lang="ko-KR" altLang="en-US" sz="1200" dirty="0" smtClean="0"/>
              <a:t>에서 온 것이며</a:t>
            </a:r>
            <a:r>
              <a:rPr lang="en-US" altLang="ko-KR" sz="1200" dirty="0" smtClean="0"/>
              <a:t>, </a:t>
            </a:r>
            <a:r>
              <a:rPr lang="ko-KR" altLang="en-US" sz="1200" b="1" dirty="0" smtClean="0"/>
              <a:t>「검」은 신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神</a:t>
            </a:r>
            <a:r>
              <a:rPr lang="en-US" altLang="ko-KR" sz="1200" b="1" dirty="0" smtClean="0"/>
              <a:t>)</a:t>
            </a:r>
            <a:r>
              <a:rPr lang="ko-KR" altLang="en-US" sz="1200" dirty="0" smtClean="0"/>
              <a:t>이란 뜻입니다</a:t>
            </a:r>
            <a:r>
              <a:rPr lang="en-US" altLang="ko-KR" sz="1200" dirty="0" smtClean="0"/>
              <a:t>. </a:t>
            </a:r>
            <a:r>
              <a:rPr lang="ko-KR" altLang="en-US" sz="1200" b="1" dirty="0" smtClean="0"/>
              <a:t>천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川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은 「내」</a:t>
            </a:r>
            <a:r>
              <a:rPr lang="ko-KR" altLang="en-US" sz="1200" dirty="0" smtClean="0"/>
              <a:t>를 한자로 적은 것입니다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다른 유래로는</a:t>
            </a:r>
            <a:br>
              <a:rPr lang="ko-KR" altLang="en-US" sz="1200" dirty="0" smtClean="0"/>
            </a:br>
            <a:r>
              <a:rPr lang="ko-KR" altLang="en-US" sz="1200" dirty="0" smtClean="0"/>
              <a:t>물이 좋아서 감천이라고 했다고 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그 이전에는 「內」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적어 </a:t>
            </a:r>
            <a:r>
              <a:rPr lang="ko-KR" altLang="en-US" sz="1200" b="1" dirty="0" smtClean="0"/>
              <a:t>감내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甘內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/>
              <a:t>또는 </a:t>
            </a:r>
            <a:r>
              <a:rPr lang="ko-KR" altLang="en-US" sz="1200" b="1" dirty="0" err="1" smtClean="0"/>
              <a:t>감래</a:t>
            </a:r>
            <a:r>
              <a:rPr lang="en-US" altLang="ko-KR" sz="1200" b="1" dirty="0" smtClean="0"/>
              <a:t>(</a:t>
            </a:r>
            <a:r>
              <a:rPr lang="ko-KR" altLang="en-US" sz="1200" b="1" dirty="0" err="1" smtClean="0"/>
              <a:t>甘來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라 하였고</a:t>
            </a:r>
            <a:r>
              <a:rPr lang="en-US" altLang="ko-KR" sz="1200" b="1" dirty="0" smtClean="0"/>
              <a:t>,</a:t>
            </a:r>
            <a:br>
              <a:rPr lang="en-US" altLang="ko-KR" sz="1200" b="1" dirty="0" smtClean="0"/>
            </a:br>
            <a:r>
              <a:rPr lang="ko-KR" altLang="en-US" sz="1200" b="1" dirty="0" err="1" smtClean="0"/>
              <a:t>다내리</a:t>
            </a:r>
            <a:r>
              <a:rPr lang="en-US" altLang="ko-KR" sz="1200" b="1" dirty="0" smtClean="0"/>
              <a:t>(</a:t>
            </a:r>
            <a:r>
              <a:rPr lang="ko-KR" altLang="en-US" sz="1200" b="1" dirty="0" err="1" smtClean="0"/>
              <a:t>多內里</a:t>
            </a:r>
            <a:r>
              <a:rPr lang="en-US" altLang="ko-KR" sz="1200" b="1" dirty="0" smtClean="0"/>
              <a:t>: </a:t>
            </a:r>
            <a:r>
              <a:rPr lang="ko-KR" altLang="en-US" sz="1200" b="1" dirty="0" err="1" smtClean="0"/>
              <a:t>多大안쪽마을</a:t>
            </a:r>
            <a:r>
              <a:rPr lang="en-US" altLang="ko-KR" sz="1200" b="1" dirty="0" smtClean="0"/>
              <a:t>)</a:t>
            </a:r>
            <a:r>
              <a:rPr lang="ko-KR" altLang="en-US" sz="1200" dirty="0" smtClean="0"/>
              <a:t>로 부르기도 하였습니다</a:t>
            </a:r>
            <a:r>
              <a:rPr lang="en-US" altLang="ko-KR" sz="1200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부산에는 피난민이 옹기종기 몰려있는 달동네가 </a:t>
            </a:r>
            <a:r>
              <a:rPr lang="ko-KR" altLang="en-US" dirty="0" err="1" smtClean="0"/>
              <a:t>많이있었는데</a:t>
            </a:r>
            <a:r>
              <a:rPr lang="ko-KR" altLang="en-US" dirty="0" smtClean="0"/>
              <a:t> 그 </a:t>
            </a:r>
            <a:r>
              <a:rPr lang="ko-KR" altLang="en-US" dirty="0" err="1" smtClean="0"/>
              <a:t>중하나의</a:t>
            </a:r>
            <a:r>
              <a:rPr lang="ko-KR" altLang="en-US" dirty="0" smtClean="0"/>
              <a:t> 피난민촌이 </a:t>
            </a:r>
            <a:r>
              <a:rPr lang="ko-KR" altLang="en-US" dirty="0" err="1" smtClean="0"/>
              <a:t>감천동</a:t>
            </a:r>
            <a:r>
              <a:rPr lang="ko-KR" altLang="en-US" dirty="0" smtClean="0"/>
              <a:t> 이였다</a:t>
            </a:r>
            <a:endParaRPr lang="en-US" altLang="ko-KR" dirty="0" smtClean="0"/>
          </a:p>
          <a:p>
            <a:r>
              <a:rPr lang="en-US" altLang="ko-KR" dirty="0" smtClean="0"/>
              <a:t>1950</a:t>
            </a:r>
            <a:r>
              <a:rPr lang="ko-KR" altLang="en-US" dirty="0" smtClean="0"/>
              <a:t>년대  한국전쟁 피난민들이 집단으로 거주하면서 </a:t>
            </a:r>
            <a:r>
              <a:rPr lang="ko-KR" altLang="en-US" dirty="0" err="1" smtClean="0"/>
              <a:t>감천동은</a:t>
            </a:r>
            <a:r>
              <a:rPr lang="ko-KR" altLang="en-US" dirty="0" smtClean="0"/>
              <a:t> 전쟁의 역사와 상처를 그대로 간직한 부산의 대표적인 곳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지금의 감천문화마을이 있기 까지는 수많은 우여곡절이 있었다</a:t>
            </a:r>
            <a:r>
              <a:rPr lang="en-US" altLang="ko-KR" dirty="0" smtClean="0"/>
              <a:t>. 1960~70</a:t>
            </a:r>
            <a:r>
              <a:rPr lang="ko-KR" altLang="en-US" dirty="0" smtClean="0"/>
              <a:t>년대 경제성장 과정에서 인구가 줄어들고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노년층만 남으며 죽어가는 마을이 됐다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지역의 여론 또한 국내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도시인 부산의 이미지와는 동떨어진 감천동의 달동네를 없애고 재개발을 해야한다는 목소리도 나왔다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2008</a:t>
            </a:r>
            <a:r>
              <a:rPr lang="ko-KR" altLang="en-US" dirty="0" smtClean="0"/>
              <a:t>년부터 </a:t>
            </a:r>
            <a:r>
              <a:rPr lang="en-US" altLang="ko-KR" dirty="0" smtClean="0"/>
              <a:t>2011</a:t>
            </a:r>
            <a:r>
              <a:rPr lang="ko-KR" altLang="en-US" dirty="0" smtClean="0"/>
              <a:t>년까지 부산 평균 인구가 </a:t>
            </a:r>
            <a:r>
              <a:rPr lang="en-US" altLang="ko-KR" dirty="0" smtClean="0"/>
              <a:t>0.2% </a:t>
            </a:r>
            <a:r>
              <a:rPr lang="ko-KR" altLang="en-US" dirty="0" smtClean="0"/>
              <a:t>감소할 때 </a:t>
            </a:r>
            <a:r>
              <a:rPr lang="ko-KR" altLang="en-US" dirty="0" err="1" smtClean="0"/>
              <a:t>서부산권은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1.3%</a:t>
            </a:r>
            <a:r>
              <a:rPr lang="ko-KR" altLang="en-US" dirty="0" smtClean="0"/>
              <a:t>나 줄어들었다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특히 북구는 </a:t>
            </a:r>
            <a:r>
              <a:rPr lang="en-US" altLang="ko-KR" dirty="0" smtClean="0"/>
              <a:t>3.5%</a:t>
            </a:r>
            <a:r>
              <a:rPr lang="ko-KR" altLang="en-US" dirty="0" smtClean="0"/>
              <a:t>가 감소했고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사하</a:t>
            </a:r>
            <a:r>
              <a:rPr lang="en-US" altLang="ko-KR" dirty="0" smtClean="0"/>
              <a:t>·</a:t>
            </a:r>
            <a:r>
              <a:rPr lang="ko-KR" altLang="en-US" dirty="0" smtClean="0"/>
              <a:t>사상구가 각각 </a:t>
            </a:r>
            <a:r>
              <a:rPr lang="en-US" altLang="ko-KR" dirty="0" smtClean="0"/>
              <a:t>2.6%, 2.3% </a:t>
            </a:r>
            <a:r>
              <a:rPr lang="ko-KR" altLang="en-US" dirty="0" smtClean="0"/>
              <a:t>줄어들었다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인구 감소로 범죄 발생 우려가 높은 폐</a:t>
            </a:r>
            <a:r>
              <a:rPr lang="en-US" altLang="ko-KR" dirty="0" smtClean="0"/>
              <a:t>·</a:t>
            </a:r>
            <a:r>
              <a:rPr lang="ko-KR" altLang="en-US" dirty="0" smtClean="0"/>
              <a:t>공가가 많아지고 자연스레 주거환경이 악화될 수밖에 없는 구조가 더욱 재개발의 여론을 부채질 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국내에서 도시재생이란 용어가 등장하기 시작한 것은 </a:t>
            </a:r>
            <a:r>
              <a:rPr lang="en-US" altLang="ko-KR" dirty="0" smtClean="0"/>
              <a:t>1990</a:t>
            </a:r>
            <a:r>
              <a:rPr lang="ko-KR" altLang="en-US" dirty="0" smtClean="0"/>
              <a:t>년대 후반부터이다</a:t>
            </a:r>
            <a:endParaRPr lang="en-US" altLang="ko-KR" dirty="0" smtClean="0"/>
          </a:p>
          <a:p>
            <a:r>
              <a:rPr lang="en-US" altLang="ko-KR" dirty="0" smtClean="0"/>
              <a:t>2009</a:t>
            </a:r>
            <a:r>
              <a:rPr lang="ko-KR" altLang="en-US" dirty="0" smtClean="0"/>
              <a:t>년부터 부산을 근거지로 삼아 활동하고 있는 지역작가들의 마을미술프로젝트에서 시작됐다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젊은 사람들이 빠져나가고 노령인구만이 사는 활력을 잃은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빈집이 늘어가는 감천</a:t>
            </a:r>
            <a:r>
              <a:rPr lang="en-US" altLang="ko-KR" dirty="0" smtClean="0"/>
              <a:t>2</a:t>
            </a:r>
            <a:r>
              <a:rPr lang="ko-KR" altLang="en-US" dirty="0" smtClean="0"/>
              <a:t>동 마을 산복도로에 조형예술작품을 설치해 마을에 활기를 불어넣고 새로운 공간의 창출을 통해 활기찬 산동네를 살리는데 목적을 두고 지난 </a:t>
            </a:r>
            <a:r>
              <a:rPr lang="en-US" altLang="ko-KR" dirty="0" smtClean="0"/>
              <a:t>2009</a:t>
            </a:r>
            <a:r>
              <a:rPr lang="ko-KR" altLang="en-US" dirty="0" smtClean="0"/>
              <a:t>년 마을미술 프로젝트 ‘꿈을 꾸는 부산의 </a:t>
            </a:r>
            <a:r>
              <a:rPr lang="ko-KR" altLang="en-US" dirty="0" err="1" smtClean="0"/>
              <a:t>마추픽추</a:t>
            </a:r>
            <a:r>
              <a:rPr lang="en-US" altLang="ko-KR" dirty="0" smtClean="0"/>
              <a:t>'’ </a:t>
            </a:r>
            <a:r>
              <a:rPr lang="ko-KR" altLang="en-US" dirty="0" smtClean="0"/>
              <a:t>길섶미술로 꾸미기를 시작했다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부산감천문화마을의 도시재생은 부수고 으리으리한 건물을 세우는 ‘재개발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개건축</a:t>
            </a:r>
            <a:r>
              <a:rPr lang="ko-KR" altLang="en-US" dirty="0" smtClean="0"/>
              <a:t> 형 도시재생’이 아니다</a:t>
            </a:r>
            <a:endParaRPr lang="en-US" altLang="ko-KR" dirty="0" smtClean="0"/>
          </a:p>
          <a:p>
            <a:r>
              <a:rPr lang="ko-KR" altLang="en-US" dirty="0" smtClean="0"/>
              <a:t>흔히 도시재생을 말할 때 재개발을 떠올리기 </a:t>
            </a:r>
            <a:r>
              <a:rPr lang="ko-KR" altLang="en-US" dirty="0" err="1" smtClean="0"/>
              <a:t>쉽상인데</a:t>
            </a:r>
            <a:r>
              <a:rPr lang="ko-KR" altLang="en-US" dirty="0" smtClean="0"/>
              <a:t> 부산감천문화마을은 파괴보다는 문화라는 </a:t>
            </a:r>
            <a:r>
              <a:rPr lang="ko-KR" altLang="en-US" dirty="0" err="1" smtClean="0"/>
              <a:t>비파괴를</a:t>
            </a:r>
            <a:r>
              <a:rPr lang="ko-KR" altLang="en-US" dirty="0" smtClean="0"/>
              <a:t> 통해서 세월의 손때 묻은 허름한 골목에 옷을 입혀 새로운 여행지 또는 새로운 주거타운으로 재탄생 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산동네 문화를 그대로 살려 현재는 연간 </a:t>
            </a:r>
            <a:r>
              <a:rPr lang="en-US" altLang="ko-KR" dirty="0" smtClean="0"/>
              <a:t>5</a:t>
            </a:r>
            <a:r>
              <a:rPr lang="ko-KR" altLang="en-US" dirty="0" smtClean="0"/>
              <a:t>만여 명이 방문하는 관광 명소로 각광을 받고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감천문화마을이 만들어지기까지 마을주민들과 문화 활동가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구청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주민 센터 공무원들까지 지역주민들이 </a:t>
            </a:r>
            <a:r>
              <a:rPr lang="ko-KR" altLang="en-US" dirty="0" err="1" smtClean="0"/>
              <a:t>함께노력해서</a:t>
            </a:r>
            <a:r>
              <a:rPr lang="ko-KR" altLang="en-US" dirty="0" smtClean="0"/>
              <a:t> 만들어낸 파괴 없는 창조 마을이 된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r>
              <a:rPr lang="ko-KR" altLang="en-US" dirty="0" err="1" smtClean="0"/>
              <a:t>주민참여형</a:t>
            </a:r>
            <a:r>
              <a:rPr lang="ko-KR" altLang="en-US" dirty="0" smtClean="0"/>
              <a:t> 마을 발전 계획으로 기존의 도시개발 과정을 뒤엎는 혁신적인 사례로 꼽히고 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또 불편하다고 느껴질 법한 구불구불한 미로 골목길에 파스텔 톤 색깔을 입히고 황량하기만 했던 허름한 담벼락에는 주민들과 예술인들이 개성 있게 그려 넣은 그림까지 더해지면서 창조적인 재생마을로 변모했다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부산감천문화마을의 도시재생은 부수고 으리으리한 건물을 세우는 ‘재개발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개건축</a:t>
            </a:r>
            <a:r>
              <a:rPr lang="ko-KR" altLang="en-US" dirty="0" smtClean="0"/>
              <a:t> 형 도시재생’이 아니다</a:t>
            </a:r>
            <a:endParaRPr lang="en-US" altLang="ko-KR" dirty="0" smtClean="0"/>
          </a:p>
          <a:p>
            <a:r>
              <a:rPr lang="ko-KR" altLang="en-US" dirty="0" smtClean="0"/>
              <a:t>흔히 도시재생을 말할 때 재개발을 떠올리기 </a:t>
            </a:r>
            <a:r>
              <a:rPr lang="ko-KR" altLang="en-US" dirty="0" err="1" smtClean="0"/>
              <a:t>쉽상인데</a:t>
            </a:r>
            <a:r>
              <a:rPr lang="ko-KR" altLang="en-US" dirty="0" smtClean="0"/>
              <a:t> 부산감천문화마을은 파괴보다는 문화라는 </a:t>
            </a:r>
            <a:r>
              <a:rPr lang="ko-KR" altLang="en-US" dirty="0" err="1" smtClean="0"/>
              <a:t>비파괴를</a:t>
            </a:r>
            <a:r>
              <a:rPr lang="ko-KR" altLang="en-US" dirty="0" smtClean="0"/>
              <a:t> 통해서 세월의 손때 묻은 허름한 골목에 옷을 입혀 새로운 여행지 또는 새로운 주거타운으로 재탄생 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산동네 문화를 그대로 살려 현재는 연간 </a:t>
            </a:r>
            <a:r>
              <a:rPr lang="en-US" altLang="ko-KR" dirty="0" smtClean="0"/>
              <a:t>5</a:t>
            </a:r>
            <a:r>
              <a:rPr lang="ko-KR" altLang="en-US" dirty="0" smtClean="0"/>
              <a:t>만여 명이 방문하는 관광 명소로 각광을 받고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감천문화마을이 만들어지기까지 마을주민들과 문화 활동가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구청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주민 센터 공무원들까지 지역주민들이 </a:t>
            </a:r>
            <a:r>
              <a:rPr lang="ko-KR" altLang="en-US" dirty="0" err="1" smtClean="0"/>
              <a:t>함께노력해서</a:t>
            </a:r>
            <a:r>
              <a:rPr lang="ko-KR" altLang="en-US" dirty="0" smtClean="0"/>
              <a:t> 만들어낸 파괴 없는 창조 마을이 된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r>
              <a:rPr lang="ko-KR" altLang="en-US" dirty="0" err="1" smtClean="0"/>
              <a:t>주민참여형</a:t>
            </a:r>
            <a:r>
              <a:rPr lang="ko-KR" altLang="en-US" dirty="0" smtClean="0"/>
              <a:t> 마을 발전 계획으로 기존의 도시개발 과정을 뒤엎는 혁신적인 사례로 꼽히고 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또 불편하다고 느껴질 법한 구불구불한 미로 골목길에 파스텔 톤 색깔을 입히고 황량하기만 했던 허름한 담벼락에는 주민들과 예술인들이 개성 있게 그려 넣은 그림까지 더해지면서 창조적인 재생마을로 변모했다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한국의 </a:t>
            </a:r>
            <a:r>
              <a:rPr lang="ko-KR" altLang="en-US" dirty="0" err="1" smtClean="0"/>
              <a:t>산토리니로</a:t>
            </a:r>
            <a:r>
              <a:rPr lang="ko-KR" altLang="en-US" dirty="0" smtClean="0"/>
              <a:t> 변신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감천문화마을은 관광객이 급증하면서 건물주들이 임대료를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 이상 올리고 있다는데요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상인들은 사람들이 많이 찾는다고 장사가 잘 되는 것은 아닌데 이런 형편도 모르고 임대료를 올린다고 하소연하기도 했습니다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마을이 유명해지면서 주민들이 주로 운영하던 가게에 외부인 주인들도 점차 늘고 있다는데요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주민들은 돈 많은 외부 사람들이 마을 내 주택을 구입해 살진 않고 임대료만 비싸게 받는 건 아닌지 우려하기도 했습니다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인기만큼 치솟는 임대료에 감천문화마을 상인들의 </a:t>
            </a:r>
            <a:r>
              <a:rPr lang="ko-KR" altLang="en-US" dirty="0" err="1" smtClean="0"/>
              <a:t>한숨소리가</a:t>
            </a:r>
            <a:r>
              <a:rPr lang="ko-KR" altLang="en-US" dirty="0" smtClean="0"/>
              <a:t> 깊어지고 있는데요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월세를 못 견디고 문을 닫을 뻔한 </a:t>
            </a:r>
            <a:r>
              <a:rPr lang="en-US" altLang="ko-KR" dirty="0" smtClean="0"/>
              <a:t>'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꽃분이네</a:t>
            </a:r>
            <a:r>
              <a:rPr lang="en-US" altLang="ko-KR" dirty="0" smtClean="0"/>
              <a:t>'</a:t>
            </a:r>
            <a:r>
              <a:rPr lang="ko-KR" altLang="en-US" dirty="0" smtClean="0"/>
              <a:t>가 되지 않도록 각별한 관심이 필요해 보입니다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비판의 목소리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7501-4A12-4D19-B534-FFD6FD7CBB2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7100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574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7118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177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9941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7366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712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3262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500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4850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308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F59F-35C6-4A59-ACC5-1AA746971F3E}" type="datetimeFigureOut">
              <a:rPr lang="ko-KR" altLang="en-US" smtClean="0"/>
              <a:pPr/>
              <a:t>2015-06-10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B374-37E4-4101-8DA5-CB36F2774D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6845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SD&amp;mid=sec&amp;sid1=102&amp;oid=422&amp;aid=000010712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khan.co.kr/kh_news/khan_art_view.html?artid=201504032115125&amp;code=960202" TargetMode="External"/><Relationship Id="rId3" Type="http://schemas.openxmlformats.org/officeDocument/2006/relationships/hyperlink" Target="http://www.namdonews.com/blog2/blogOpenView.html?idxno=1410702" TargetMode="External"/><Relationship Id="rId7" Type="http://schemas.openxmlformats.org/officeDocument/2006/relationships/hyperlink" Target="http://sunday.joins.com/article/view.asp?aid=3794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iva100.com/main/view.php?key=20150215010001919" TargetMode="External"/><Relationship Id="rId5" Type="http://schemas.openxmlformats.org/officeDocument/2006/relationships/hyperlink" Target="http://www.yasinmoon.com/news/articleView.html?idxno=22028" TargetMode="External"/><Relationship Id="rId4" Type="http://schemas.openxmlformats.org/officeDocument/2006/relationships/hyperlink" Target="http://www.gamcheon.or.kr/" TargetMode="External"/><Relationship Id="rId9" Type="http://schemas.openxmlformats.org/officeDocument/2006/relationships/hyperlink" Target="http://www.nocutnews.co.kr/news/116679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4290">
            <a:off x="4325037" y="1805721"/>
            <a:ext cx="644667" cy="400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2564904"/>
            <a:ext cx="2520280" cy="19442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ko-KR" altLang="en-US" sz="4000" spc="-150" dirty="0" smtClean="0">
                <a:ln w="20320">
                  <a:noFill/>
                </a:ln>
                <a:solidFill>
                  <a:srgbClr val="FDF9DF"/>
                </a:solidFill>
                <a:latin typeface="a파도소리" pitchFamily="18" charset="-127"/>
                <a:ea typeface="a파도소리" pitchFamily="18" charset="-127"/>
                <a:cs typeface="sandol" pitchFamily="50" charset="-127"/>
              </a:rPr>
              <a:t>감천문화마을 </a:t>
            </a:r>
            <a:endParaRPr lang="en-US" altLang="ko-KR" sz="4000" spc="-150" dirty="0" smtClean="0">
              <a:ln w="20320">
                <a:noFill/>
              </a:ln>
              <a:solidFill>
                <a:srgbClr val="FDF9DF"/>
              </a:solidFill>
              <a:latin typeface="a파도소리" pitchFamily="18" charset="-127"/>
              <a:ea typeface="a파도소리" pitchFamily="18" charset="-127"/>
              <a:cs typeface="sandol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28" y="5500702"/>
            <a:ext cx="3143272" cy="5868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altLang="ko-KR" sz="2000" b="1" spc="-150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파도소리" pitchFamily="18" charset="-127"/>
                <a:ea typeface="a파도소리" pitchFamily="18" charset="-127"/>
                <a:cs typeface="sandol" pitchFamily="50" charset="-127"/>
              </a:rPr>
              <a:t>21209533 </a:t>
            </a:r>
            <a:r>
              <a:rPr lang="ko-KR" altLang="en-US" sz="2000" b="1" spc="-150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파도소리" pitchFamily="18" charset="-127"/>
                <a:ea typeface="a파도소리" pitchFamily="18" charset="-127"/>
                <a:cs typeface="sandol" pitchFamily="50" charset="-127"/>
              </a:rPr>
              <a:t>김슬기 </a:t>
            </a:r>
            <a:endParaRPr lang="en-US" altLang="ko-KR" sz="2000" b="1" spc="-150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파도소리" pitchFamily="18" charset="-127"/>
              <a:ea typeface="a파도소리" pitchFamily="18" charset="-127"/>
              <a:cs typeface="sandol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0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1164472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문제점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7837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  <a:endParaRPr lang="en-US" altLang="ko-KR" sz="2000" b="1" dirty="0" smtClean="0">
              <a:ln w="20320">
                <a:noFill/>
              </a:ln>
              <a:solidFill>
                <a:srgbClr val="FCF7D4"/>
              </a:solidFill>
              <a:latin typeface="나눔고딕 Bold" pitchFamily="50" charset="-127"/>
              <a:ea typeface="나눔고딕 Bold" pitchFamily="50" charset="-127"/>
              <a:cs typeface="sandol" pitchFamily="50" charset="-127"/>
            </a:endParaRPr>
          </a:p>
        </p:txBody>
      </p:sp>
      <p:pic>
        <p:nvPicPr>
          <p:cNvPr id="11" name="그림 10" descr="캡처frfrf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500174"/>
            <a:ext cx="6000792" cy="4998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1164472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문제점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7837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  <a:endParaRPr lang="en-US" altLang="ko-KR" sz="2000" b="1" dirty="0" smtClean="0">
              <a:ln w="20320">
                <a:noFill/>
              </a:ln>
              <a:solidFill>
                <a:srgbClr val="FCF7D4"/>
              </a:solidFill>
              <a:latin typeface="나눔고딕 Bold" pitchFamily="50" charset="-127"/>
              <a:ea typeface="나눔고딕 Bold" pitchFamily="50" charset="-127"/>
              <a:cs typeface="sandol" pitchFamily="50" charset="-127"/>
            </a:endParaRPr>
          </a:p>
        </p:txBody>
      </p:sp>
      <p:pic>
        <p:nvPicPr>
          <p:cNvPr id="9" name="그림 8" descr="캡처yy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00174"/>
            <a:ext cx="6392168" cy="3467584"/>
          </a:xfrm>
          <a:prstGeom prst="rect">
            <a:avLst/>
          </a:prstGeom>
        </p:spPr>
      </p:pic>
      <p:pic>
        <p:nvPicPr>
          <p:cNvPr id="11" name="그림 10" descr="캡처gg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214422"/>
            <a:ext cx="5786478" cy="5468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53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1164472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문제점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7837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  <a:endParaRPr lang="en-US" altLang="ko-KR" sz="2000" b="1" dirty="0" smtClean="0">
              <a:ln w="20320">
                <a:noFill/>
              </a:ln>
              <a:solidFill>
                <a:srgbClr val="FCF7D4"/>
              </a:solidFill>
              <a:latin typeface="나눔고딕 Bold" pitchFamily="50" charset="-127"/>
              <a:ea typeface="나눔고딕 Bold" pitchFamily="50" charset="-127"/>
              <a:cs typeface="sandol" pitchFamily="50" charset="-127"/>
            </a:endParaRPr>
          </a:p>
        </p:txBody>
      </p:sp>
      <p:pic>
        <p:nvPicPr>
          <p:cNvPr id="30" name="그림 29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929066"/>
            <a:ext cx="4183306" cy="2786082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1428728" y="1571612"/>
            <a:ext cx="7286676" cy="2272378"/>
            <a:chOff x="1428728" y="1785926"/>
            <a:chExt cx="7286676" cy="2272378"/>
          </a:xfrm>
        </p:grpSpPr>
        <p:grpSp>
          <p:nvGrpSpPr>
            <p:cNvPr id="35" name="그룹 34"/>
            <p:cNvGrpSpPr/>
            <p:nvPr/>
          </p:nvGrpSpPr>
          <p:grpSpPr>
            <a:xfrm>
              <a:off x="1428728" y="1785926"/>
              <a:ext cx="7072362" cy="1005094"/>
              <a:chOff x="1643042" y="1857364"/>
              <a:chExt cx="7072362" cy="1005094"/>
            </a:xfrm>
          </p:grpSpPr>
          <p:grpSp>
            <p:nvGrpSpPr>
              <p:cNvPr id="12" name="Group 68"/>
              <p:cNvGrpSpPr/>
              <p:nvPr/>
            </p:nvGrpSpPr>
            <p:grpSpPr>
              <a:xfrm>
                <a:off x="3052249" y="1857364"/>
                <a:ext cx="5663155" cy="928694"/>
                <a:chOff x="7966022" y="2026338"/>
                <a:chExt cx="2856253" cy="928694"/>
              </a:xfrm>
            </p:grpSpPr>
            <p:sp>
              <p:nvSpPr>
                <p:cNvPr id="28" name="Text Placeholder 8"/>
                <p:cNvSpPr txBox="1">
                  <a:spLocks/>
                </p:cNvSpPr>
                <p:nvPr/>
              </p:nvSpPr>
              <p:spPr>
                <a:xfrm>
                  <a:off x="7966022" y="2026338"/>
                  <a:ext cx="2856253" cy="2712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defRPr sz="1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ko-KR" altLang="en-US" sz="1400" dirty="0" smtClean="0"/>
                    <a:t>김재영</a:t>
                  </a:r>
                  <a:r>
                    <a:rPr lang="en-US" altLang="ko-KR" sz="1400" dirty="0" smtClean="0"/>
                    <a:t>(24.</a:t>
                  </a:r>
                  <a:r>
                    <a:rPr lang="ko-KR" altLang="en-US" sz="1400" dirty="0" smtClean="0"/>
                    <a:t>여</a:t>
                  </a:r>
                  <a:r>
                    <a:rPr lang="en-US" altLang="ko-KR" sz="1400" dirty="0" smtClean="0"/>
                    <a:t>)</a:t>
                  </a:r>
                  <a:endPara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uda" panose="02000000000000000000" pitchFamily="2" charset="0"/>
                    <a:ea typeface="Fira Sans Book" panose="00000400000000000000" pitchFamily="50" charset="0"/>
                    <a:cs typeface="Clear Sans Light" panose="020B0303030202020304" pitchFamily="34" charset="0"/>
                  </a:endParaRPr>
                </a:p>
              </p:txBody>
            </p:sp>
            <p:sp>
              <p:nvSpPr>
                <p:cNvPr id="29" name="Text Placeholder 1"/>
                <p:cNvSpPr txBox="1">
                  <a:spLocks/>
                </p:cNvSpPr>
                <p:nvPr/>
              </p:nvSpPr>
              <p:spPr>
                <a:xfrm>
                  <a:off x="8061275" y="2297630"/>
                  <a:ext cx="2699572" cy="657402"/>
                </a:xfrm>
                <a:prstGeom prst="rect">
                  <a:avLst/>
                </a:prstGeom>
              </p:spPr>
              <p:txBody>
                <a:bodyPr vert="horz" lIns="0" tIns="45720" rIns="91440" bIns="45720" rtlCol="0" anchor="ctr">
                  <a:normAutofit/>
                </a:bodyPr>
                <a:lstStyle>
                  <a:defPPr>
                    <a:defRPr lang="en-US"/>
                  </a:defPPr>
                  <a:lvl1pPr marL="0" algn="r" defTabSz="914400" rtl="0" eaLnBrk="1" latinLnBrk="0" hangingPunct="1">
                    <a:defRPr sz="1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altLang="ko-KR" sz="1100" dirty="0" smtClean="0"/>
                    <a:t>"</a:t>
                  </a:r>
                  <a:r>
                    <a:rPr lang="ko-KR" altLang="en-US" sz="1100" dirty="0" smtClean="0"/>
                    <a:t>알록달록 오색찬란한 지붕이 꼬리에 꼬리를 물고 산자락에 늘어서 있는 게 신기하다</a:t>
                  </a:r>
                  <a:r>
                    <a:rPr lang="en-US" altLang="ko-KR" sz="1100" dirty="0" smtClean="0"/>
                    <a:t>"</a:t>
                  </a:r>
                  <a:r>
                    <a:rPr lang="ko-KR" altLang="en-US" sz="1100" dirty="0" smtClean="0"/>
                    <a:t>면서 </a:t>
                  </a:r>
                  <a:r>
                    <a:rPr lang="en-US" altLang="ko-KR" sz="1100" dirty="0" smtClean="0"/>
                    <a:t>"</a:t>
                  </a:r>
                  <a:r>
                    <a:rPr lang="ko-KR" altLang="en-US" sz="1100" dirty="0" smtClean="0"/>
                    <a:t>이 경관을 더 넓게 보고 싶은데 전망대가 많지 않아 아쉽다</a:t>
                  </a:r>
                  <a:r>
                    <a:rPr lang="en-US" altLang="ko-KR" sz="1100" dirty="0" smtClean="0"/>
                    <a:t>.”</a:t>
                  </a:r>
                  <a:endParaRPr lang="en-US" sz="1100" dirty="0">
                    <a:solidFill>
                      <a:schemeClr val="bg1">
                        <a:lumMod val="50000"/>
                      </a:schemeClr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endParaRPr>
                </a:p>
              </p:txBody>
            </p:sp>
          </p:grpSp>
          <p:pic>
            <p:nvPicPr>
              <p:cNvPr id="32" name="그림 31" descr="캡처tt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042" y="1857364"/>
                <a:ext cx="992372" cy="1005094"/>
              </a:xfrm>
              <a:prstGeom prst="rect">
                <a:avLst/>
              </a:prstGeom>
            </p:spPr>
          </p:pic>
        </p:grpSp>
        <p:grpSp>
          <p:nvGrpSpPr>
            <p:cNvPr id="34" name="그룹 33"/>
            <p:cNvGrpSpPr/>
            <p:nvPr/>
          </p:nvGrpSpPr>
          <p:grpSpPr>
            <a:xfrm>
              <a:off x="1428729" y="3000372"/>
              <a:ext cx="7286675" cy="1057932"/>
              <a:chOff x="1785919" y="2913011"/>
              <a:chExt cx="6435780" cy="1057932"/>
            </a:xfrm>
          </p:grpSpPr>
          <p:grpSp>
            <p:nvGrpSpPr>
              <p:cNvPr id="13" name="Group 69"/>
              <p:cNvGrpSpPr/>
              <p:nvPr/>
            </p:nvGrpSpPr>
            <p:grpSpPr>
              <a:xfrm>
                <a:off x="3052249" y="2913011"/>
                <a:ext cx="5169450" cy="1057932"/>
                <a:chOff x="7966022" y="2026338"/>
                <a:chExt cx="2607249" cy="1057932"/>
              </a:xfrm>
            </p:grpSpPr>
            <p:sp>
              <p:nvSpPr>
                <p:cNvPr id="26" name="Text Placeholder 8"/>
                <p:cNvSpPr txBox="1">
                  <a:spLocks/>
                </p:cNvSpPr>
                <p:nvPr/>
              </p:nvSpPr>
              <p:spPr>
                <a:xfrm>
                  <a:off x="7966022" y="2026338"/>
                  <a:ext cx="1890842" cy="2712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0" algn="ctr" defTabSz="914400" rtl="0" eaLnBrk="1" latinLnBrk="0" hangingPunct="1">
                    <a:defRPr sz="1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ko-KR" altLang="en-US" sz="1400" dirty="0" smtClean="0"/>
                    <a:t>이길호</a:t>
                  </a:r>
                  <a:r>
                    <a:rPr lang="en-US" altLang="ko-KR" sz="1400" dirty="0" smtClean="0"/>
                    <a:t>(67. </a:t>
                  </a:r>
                  <a:r>
                    <a:rPr lang="ko-KR" altLang="en-US" sz="1400" dirty="0" smtClean="0"/>
                    <a:t>주민 남</a:t>
                  </a:r>
                  <a:r>
                    <a:rPr lang="en-US" altLang="ko-KR" sz="1400" dirty="0" smtClean="0"/>
                    <a:t>)</a:t>
                  </a:r>
                  <a:endPara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uda" panose="02000000000000000000" pitchFamily="2" charset="0"/>
                    <a:ea typeface="Fira Sans Book" panose="00000400000000000000" pitchFamily="50" charset="0"/>
                    <a:cs typeface="Clear Sans Light" panose="020B0303030202020304" pitchFamily="34" charset="0"/>
                  </a:endParaRPr>
                </a:p>
              </p:txBody>
            </p:sp>
            <p:sp>
              <p:nvSpPr>
                <p:cNvPr id="27" name="Text Placeholder 1"/>
                <p:cNvSpPr txBox="1">
                  <a:spLocks/>
                </p:cNvSpPr>
                <p:nvPr/>
              </p:nvSpPr>
              <p:spPr>
                <a:xfrm>
                  <a:off x="8057985" y="2470889"/>
                  <a:ext cx="2515286" cy="613381"/>
                </a:xfrm>
                <a:prstGeom prst="rect">
                  <a:avLst/>
                </a:prstGeom>
              </p:spPr>
              <p:txBody>
                <a:bodyPr vert="horz" lIns="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0" algn="r" defTabSz="914400" rtl="0" eaLnBrk="1" latinLnBrk="0" hangingPunct="1">
                    <a:defRPr sz="1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altLang="ko-KR" sz="1100" dirty="0" smtClean="0"/>
                    <a:t>"</a:t>
                  </a:r>
                  <a:r>
                    <a:rPr lang="ko-KR" altLang="en-US" sz="1100" dirty="0" smtClean="0"/>
                    <a:t>멋있는 사진을 찍고 싶은 마음은 이해가 가지만</a:t>
                  </a:r>
                  <a:r>
                    <a:rPr lang="en-US" altLang="ko-KR" sz="1100" dirty="0" smtClean="0"/>
                    <a:t>, </a:t>
                  </a:r>
                  <a:r>
                    <a:rPr lang="ko-KR" altLang="en-US" sz="1100" dirty="0" smtClean="0"/>
                    <a:t>방문객들이 수시로 옥상에 올라가 쿵쿵거리고 심지어 쓰레기도 버려놓고 간다</a:t>
                  </a:r>
                  <a:r>
                    <a:rPr lang="en-US" altLang="ko-KR" sz="1100" dirty="0" smtClean="0"/>
                    <a:t>"</a:t>
                  </a:r>
                  <a:r>
                    <a:rPr lang="ko-KR" altLang="en-US" sz="1100" dirty="0" smtClean="0"/>
                    <a:t>며 </a:t>
                  </a:r>
                  <a:r>
                    <a:rPr lang="en-US" altLang="ko-KR" sz="1100" dirty="0" smtClean="0"/>
                    <a:t>"</a:t>
                  </a:r>
                  <a:r>
                    <a:rPr lang="ko-KR" altLang="en-US" sz="1100" dirty="0" smtClean="0"/>
                    <a:t>마을 구경하러 온 손님에게 화도 낼 수 없고</a:t>
                  </a:r>
                  <a:r>
                    <a:rPr lang="en-US" altLang="ko-KR" sz="1100" dirty="0" smtClean="0"/>
                    <a:t>, </a:t>
                  </a:r>
                  <a:r>
                    <a:rPr lang="ko-KR" altLang="en-US" sz="1100" dirty="0" smtClean="0"/>
                    <a:t>일상생활하기가 곤란하다</a:t>
                  </a:r>
                  <a:r>
                    <a:rPr lang="en-US" altLang="ko-KR" sz="1100" dirty="0" smtClean="0"/>
                    <a:t>."</a:t>
                  </a:r>
                  <a:br>
                    <a:rPr lang="en-US" altLang="ko-KR" sz="1100" dirty="0" smtClean="0"/>
                  </a:br>
                  <a:endParaRPr lang="en-US" sz="1100" dirty="0">
                    <a:solidFill>
                      <a:schemeClr val="bg1">
                        <a:lumMod val="50000"/>
                      </a:schemeClr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endParaRPr>
                </a:p>
              </p:txBody>
            </p:sp>
          </p:grpSp>
          <p:pic>
            <p:nvPicPr>
              <p:cNvPr id="33" name="그림 32" descr="캡처ty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5919" y="2913011"/>
                <a:ext cx="883342" cy="1006890"/>
              </a:xfrm>
              <a:prstGeom prst="rect">
                <a:avLst/>
              </a:prstGeom>
            </p:spPr>
          </p:pic>
        </p:grpSp>
      </p:grpSp>
      <p:pic>
        <p:nvPicPr>
          <p:cNvPr id="37" name="그림 36" descr="캡처VFV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429132"/>
            <a:ext cx="3171914" cy="2285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1668529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개선방안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5849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7837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pic>
        <p:nvPicPr>
          <p:cNvPr id="8" name="그림 7" descr="캡처t5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500174"/>
            <a:ext cx="5525272" cy="1171739"/>
          </a:xfrm>
          <a:prstGeom prst="rect">
            <a:avLst/>
          </a:prstGeom>
        </p:spPr>
      </p:pic>
      <p:pic>
        <p:nvPicPr>
          <p:cNvPr id="12" name="그림 11" descr="캡처rr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571744"/>
            <a:ext cx="6572296" cy="1722395"/>
          </a:xfrm>
          <a:prstGeom prst="rect">
            <a:avLst/>
          </a:prstGeom>
        </p:spPr>
      </p:pic>
      <p:pic>
        <p:nvPicPr>
          <p:cNvPr id="14" name="그림 13" descr="캡처df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4357694"/>
            <a:ext cx="7144748" cy="1038370"/>
          </a:xfrm>
          <a:prstGeom prst="rect">
            <a:avLst/>
          </a:prstGeom>
        </p:spPr>
      </p:pic>
      <p:pic>
        <p:nvPicPr>
          <p:cNvPr id="13" name="그림 12" descr="캡처dd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5643578"/>
            <a:ext cx="5915851" cy="628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04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1668529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개선방안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5849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7837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pic>
        <p:nvPicPr>
          <p:cNvPr id="18" name="그림 17" descr="x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4625274" cy="5500678"/>
          </a:xfrm>
          <a:prstGeom prst="rect">
            <a:avLst/>
          </a:prstGeom>
        </p:spPr>
      </p:pic>
      <p:pic>
        <p:nvPicPr>
          <p:cNvPr id="17" name="그림 16" descr="캡처dddddddd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84885"/>
            <a:ext cx="5877746" cy="6373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04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1668529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개선방안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5849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7837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pic>
        <p:nvPicPr>
          <p:cNvPr id="12" name="그림 11" descr="캡처rr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285860"/>
            <a:ext cx="6572296" cy="1722395"/>
          </a:xfrm>
          <a:prstGeom prst="rect">
            <a:avLst/>
          </a:prstGeom>
        </p:spPr>
      </p:pic>
      <p:pic>
        <p:nvPicPr>
          <p:cNvPr id="15" name="그림 14" descr="캡처rrrrrrr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357430"/>
            <a:ext cx="6849431" cy="3991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04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1668529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개선방안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5849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7837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pic>
        <p:nvPicPr>
          <p:cNvPr id="8" name="그림 7" descr="캡처t5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285860"/>
            <a:ext cx="5525272" cy="1171739"/>
          </a:xfrm>
          <a:prstGeom prst="rect">
            <a:avLst/>
          </a:prstGeom>
        </p:spPr>
      </p:pic>
      <p:pic>
        <p:nvPicPr>
          <p:cNvPr id="16" name="그림 15" descr="캡처u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214422"/>
            <a:ext cx="5719171" cy="3529362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3286116" y="714356"/>
            <a:ext cx="5401429" cy="6000944"/>
            <a:chOff x="3286116" y="714356"/>
            <a:chExt cx="5401429" cy="6000944"/>
          </a:xfrm>
        </p:grpSpPr>
        <p:pic>
          <p:nvPicPr>
            <p:cNvPr id="17" name="그림 16" descr="yyyy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6116" y="714356"/>
              <a:ext cx="5382377" cy="1190791"/>
            </a:xfrm>
            <a:prstGeom prst="rect">
              <a:avLst/>
            </a:prstGeom>
          </p:spPr>
        </p:pic>
        <p:pic>
          <p:nvPicPr>
            <p:cNvPr id="18" name="그림 17" descr="yyyyyyyyyyy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6116" y="2000240"/>
              <a:ext cx="5391903" cy="3486637"/>
            </a:xfrm>
            <a:prstGeom prst="rect">
              <a:avLst/>
            </a:prstGeom>
          </p:spPr>
        </p:pic>
        <p:pic>
          <p:nvPicPr>
            <p:cNvPr id="19" name="그림 18" descr="yyyyyyyyyyyyyy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6116" y="5572140"/>
              <a:ext cx="5401429" cy="1143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204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0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/>
            </a:r>
            <a:br>
              <a:rPr lang="en-US" altLang="ko-KR" sz="40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</a:br>
            <a:r>
              <a:rPr lang="ko-KR" alt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파도소리" pitchFamily="18" charset="-127"/>
                <a:ea typeface="a파도소리" pitchFamily="18" charset="-127"/>
              </a:rPr>
              <a:t>출처</a:t>
            </a:r>
            <a:endParaRPr lang="ko-KR" alt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64737" y="149954"/>
            <a:ext cx="720963" cy="452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2285992"/>
            <a:ext cx="6715172" cy="31432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  <a:hlinkClick r:id="rId3"/>
            </a:endParaRPr>
          </a:p>
          <a:p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</a:endParaRPr>
          </a:p>
          <a:p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</a:endParaRPr>
          </a:p>
          <a:p>
            <a:r>
              <a:rPr lang="ko-KR" altLang="en-US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>감천문화마을 홈페이지</a:t>
            </a:r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/>
            </a:r>
            <a:b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</a:br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  <a:hlinkClick r:id="rId4"/>
              </a:rPr>
              <a:t>http://www.gamcheon.or.kr/</a:t>
            </a:r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  <a:hlinkClick r:id="rId3"/>
            </a:endParaRPr>
          </a:p>
          <a:p>
            <a:r>
              <a:rPr lang="ko-KR" altLang="en-US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  <a:hlinkClick r:id="rId3"/>
              </a:rPr>
              <a:t>뉴스기사</a:t>
            </a:r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  <a:hlinkClick r:id="rId3"/>
            </a:endParaRPr>
          </a:p>
          <a:p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  <a:hlinkClick r:id="rId3"/>
              </a:rPr>
              <a:t>http://www.namdonews.com/blog2/blogOpenView.html?idxno=1410702</a:t>
            </a:r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</a:endParaRPr>
          </a:p>
          <a:p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  <a:hlinkClick r:id="rId5"/>
              </a:rPr>
              <a:t>http://www.yasinmoon.com/news/articleView.html?idxno=22028</a:t>
            </a:r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</a:endParaRPr>
          </a:p>
          <a:p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  <a:hlinkClick r:id="rId6"/>
              </a:rPr>
              <a:t>http://www.viva100.com/main/view.php?key=20150215010001919</a:t>
            </a:r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</a:endParaRPr>
          </a:p>
          <a:p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>http://www.newsis.com/ar_detail/view.html?ar_id=NISX20140513_0012912879&amp;cID=10811&amp;pID=10800</a:t>
            </a:r>
          </a:p>
          <a:p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  <a:hlinkClick r:id="rId7"/>
              </a:rPr>
              <a:t>http://sunday.joins.com/article/view.asp?aid=37940</a:t>
            </a:r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</a:endParaRPr>
          </a:p>
          <a:p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  <a:hlinkClick r:id="rId8"/>
              </a:rPr>
              <a:t>http://news.khan.co.kr/kh_news/khan_art_view.html?artid=201504032115125&amp;code=960202</a:t>
            </a:r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</a:endParaRPr>
          </a:p>
          <a:p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  <a:hlinkClick r:id="rId9"/>
              </a:rPr>
              <a:t>http://www.nocutnews.co.kr/news/1166795</a:t>
            </a:r>
            <a:endParaRPr lang="en-US" altLang="ko-KR" sz="16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ea typeface="나눔고딕" pitchFamily="50" charset="-127"/>
            </a:endParaRPr>
          </a:p>
          <a:p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>http://news.naver.com/main/read.nhn?mode=LSD&amp;mid=sec&amp;sid1=102&amp;oid=001&amp;aid=0007013394</a:t>
            </a:r>
          </a:p>
          <a:p>
            <a:r>
              <a:rPr lang="ko-KR" altLang="en-US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>뉴스</a:t>
            </a:r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>-</a:t>
            </a:r>
            <a:r>
              <a:rPr lang="ko-KR" altLang="en-US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>동영상</a:t>
            </a:r>
            <a:r>
              <a:rPr lang="en-US" altLang="ko-KR" sz="1600" spc="-150" dirty="0" smtClean="0">
                <a:ln w="20320">
                  <a:solidFill>
                    <a:srgbClr val="493400"/>
                  </a:solidFill>
                </a:ln>
                <a:solidFill>
                  <a:srgbClr val="E97094"/>
                </a:solidFill>
                <a:ea typeface="나눔고딕" pitchFamily="50" charset="-127"/>
              </a:rPr>
              <a:t>http://news.naver.com/main/read.nhn?mode=LSD&amp;mid=sec&amp;sid1=102&amp;oid=422&amp;aid=0000107129</a:t>
            </a:r>
          </a:p>
          <a:p>
            <a:endParaRPr lang="ko-KR" altLang="en-US" sz="2400" spc="-150" dirty="0" smtClean="0">
              <a:ln w="20320">
                <a:solidFill>
                  <a:srgbClr val="493400"/>
                </a:solidFill>
              </a:ln>
              <a:solidFill>
                <a:srgbClr val="E9709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7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688032" y="2852936"/>
            <a:ext cx="7772400" cy="1470025"/>
          </a:xfrm>
        </p:spPr>
        <p:txBody>
          <a:bodyPr/>
          <a:lstStyle/>
          <a:p>
            <a:r>
              <a:rPr lang="ko-KR" altLang="en-US" sz="3800" dirty="0" smtClean="0">
                <a:solidFill>
                  <a:srgbClr val="FCF7D4"/>
                </a:solidFill>
                <a:latin typeface="a파도소리" pitchFamily="18" charset="-127"/>
                <a:ea typeface="a파도소리" pitchFamily="18" charset="-127"/>
              </a:rPr>
              <a:t>감사합니다</a:t>
            </a:r>
            <a:r>
              <a:rPr lang="en-US" altLang="ko-KR" sz="3800" dirty="0" smtClean="0">
                <a:solidFill>
                  <a:srgbClr val="FCF7D4"/>
                </a:solidFill>
                <a:latin typeface="a파도소리" pitchFamily="18" charset="-127"/>
                <a:ea typeface="a파도소리" pitchFamily="18" charset="-127"/>
              </a:rPr>
              <a:t>.</a:t>
            </a:r>
            <a:br>
              <a:rPr lang="en-US" altLang="ko-KR" sz="3800" dirty="0" smtClean="0">
                <a:solidFill>
                  <a:srgbClr val="FCF7D4"/>
                </a:solidFill>
                <a:latin typeface="a파도소리" pitchFamily="18" charset="-127"/>
                <a:ea typeface="a파도소리" pitchFamily="18" charset="-127"/>
              </a:rPr>
            </a:br>
            <a:r>
              <a:rPr lang="en-US" altLang="ko-KR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파도소리" pitchFamily="18" charset="-127"/>
                <a:ea typeface="a파도소리" pitchFamily="18" charset="-127"/>
              </a:rPr>
              <a:t>Q&amp;A</a:t>
            </a:r>
            <a:endParaRPr lang="ko-KR" alt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4218348" y="2322861"/>
            <a:ext cx="720963" cy="452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7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32656"/>
            <a:ext cx="1152128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3500" spc="-150" dirty="0" smtClean="0">
                <a:ln w="20320">
                  <a:noFill/>
                </a:ln>
                <a:solidFill>
                  <a:srgbClr val="F8DF2B"/>
                </a:solidFill>
                <a:latin typeface="a파도소리" pitchFamily="18" charset="-127"/>
                <a:ea typeface="a파도소리" pitchFamily="18" charset="-127"/>
                <a:cs typeface="sandol" pitchFamily="50" charset="-127"/>
              </a:rPr>
              <a:t>목</a:t>
            </a:r>
            <a:r>
              <a:rPr lang="ko-KR" altLang="en-US" sz="3500" spc="-150" dirty="0">
                <a:ln w="20320">
                  <a:noFill/>
                </a:ln>
                <a:solidFill>
                  <a:srgbClr val="F8DF2B"/>
                </a:solidFill>
                <a:latin typeface="a파도소리" pitchFamily="18" charset="-127"/>
                <a:ea typeface="a파도소리" pitchFamily="18" charset="-127"/>
                <a:cs typeface="sandol" pitchFamily="50" charset="-127"/>
              </a:rPr>
              <a:t>차</a:t>
            </a:r>
            <a:endParaRPr lang="en-US" altLang="ko-KR" sz="3500" spc="-150" dirty="0" smtClean="0">
              <a:ln w="20320">
                <a:noFill/>
              </a:ln>
              <a:solidFill>
                <a:srgbClr val="F8DF2B"/>
              </a:solidFill>
              <a:latin typeface="a파도소리" pitchFamily="18" charset="-127"/>
              <a:ea typeface="a파도소리" pitchFamily="18" charset="-127"/>
              <a:cs typeface="sandol" pitchFamily="50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186844" y="4839396"/>
            <a:ext cx="3528392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99D9D8"/>
                </a:solidFill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99D9D8"/>
                </a:solidFill>
                <a:latin typeface="나눔바른고딕" pitchFamily="50" charset="-127"/>
                <a:ea typeface="나눔바른고딕" pitchFamily="50" charset="-127"/>
              </a:rPr>
              <a:t>개선방안</a:t>
            </a:r>
            <a:endParaRPr lang="ko-KR" altLang="en-US" sz="2300" b="1" dirty="0">
              <a:ln w="6350">
                <a:noFill/>
              </a:ln>
              <a:solidFill>
                <a:srgbClr val="99D9D8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572000" y="1645969"/>
            <a:ext cx="3528392" cy="921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000" dirty="0" smtClean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1) </a:t>
            </a:r>
            <a:r>
              <a:rPr lang="ko-KR" altLang="en-US" sz="2000" dirty="0" smtClean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감천문화마을 소개</a:t>
            </a:r>
            <a:endParaRPr lang="en-US" altLang="ko-KR" sz="2000" dirty="0" smtClean="0">
              <a:ln w="3175">
                <a:noFill/>
              </a:ln>
              <a:solidFill>
                <a:schemeClr val="bg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dirty="0" smtClean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2) </a:t>
            </a:r>
            <a:r>
              <a:rPr lang="ko-KR" altLang="en-US" sz="2000" dirty="0" smtClean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감천문화마을의 도시재생</a:t>
            </a:r>
            <a:endParaRPr lang="en-US" altLang="ko-KR" sz="2000" dirty="0" smtClean="0">
              <a:ln w="3175">
                <a:noFill/>
              </a:ln>
              <a:solidFill>
                <a:schemeClr val="bg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139952" y="2921529"/>
            <a:ext cx="512440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ln w="6350">
                  <a:noFill/>
                </a:ln>
                <a:solidFill>
                  <a:srgbClr val="99D9D8"/>
                </a:solidFill>
                <a:latin typeface="나눔고딕 Bold" pitchFamily="50" charset="-127"/>
                <a:ea typeface="나눔고딕 Bold" pitchFamily="50" charset="-127"/>
              </a:rPr>
              <a:t>2</a:t>
            </a:r>
            <a:endParaRPr lang="ko-KR" altLang="en-US" dirty="0">
              <a:ln w="6350">
                <a:noFill/>
              </a:ln>
              <a:solidFill>
                <a:srgbClr val="99D9D8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198139" y="3064405"/>
            <a:ext cx="3528392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b="1" dirty="0" smtClean="0">
                <a:ln w="6350">
                  <a:noFill/>
                </a:ln>
                <a:solidFill>
                  <a:srgbClr val="99D9D8"/>
                </a:solidFill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300" b="1" dirty="0" smtClean="0">
                <a:ln w="6350">
                  <a:noFill/>
                </a:ln>
                <a:solidFill>
                  <a:srgbClr val="99D9D8"/>
                </a:solidFill>
                <a:latin typeface="나눔바른고딕" pitchFamily="50" charset="-127"/>
                <a:ea typeface="나눔바른고딕" pitchFamily="50" charset="-127"/>
              </a:rPr>
              <a:t>문제점</a:t>
            </a:r>
            <a:endParaRPr lang="ko-KR" altLang="en-US" sz="2300" b="1" dirty="0">
              <a:ln w="6350">
                <a:noFill/>
              </a:ln>
              <a:solidFill>
                <a:srgbClr val="99D9D8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429124" y="1142984"/>
            <a:ext cx="3528392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00" b="1" dirty="0" smtClean="0">
                <a:ln w="6350">
                  <a:noFill/>
                </a:ln>
                <a:solidFill>
                  <a:srgbClr val="99D9D8"/>
                </a:solidFill>
                <a:latin typeface="나눔바른고딕" pitchFamily="50" charset="-127"/>
                <a:ea typeface="나눔바른고딕" pitchFamily="50" charset="-127"/>
              </a:rPr>
              <a:t>현황분석</a:t>
            </a:r>
            <a:endParaRPr lang="ko-KR" altLang="en-US" sz="2300" b="1" dirty="0">
              <a:ln w="6350">
                <a:noFill/>
              </a:ln>
              <a:solidFill>
                <a:srgbClr val="99D9D8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4139952" y="4667460"/>
            <a:ext cx="512440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ln w="6350">
                  <a:noFill/>
                </a:ln>
                <a:solidFill>
                  <a:srgbClr val="99D9D8"/>
                </a:solidFill>
                <a:latin typeface="나눔고딕 Bold" pitchFamily="50" charset="-127"/>
                <a:ea typeface="나눔고딕 Bold" pitchFamily="50" charset="-127"/>
              </a:rPr>
              <a:t>3</a:t>
            </a:r>
            <a:endParaRPr lang="ko-KR" altLang="en-US" dirty="0">
              <a:ln w="6350">
                <a:noFill/>
              </a:ln>
              <a:solidFill>
                <a:srgbClr val="99D9D8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139952" y="764704"/>
            <a:ext cx="866121" cy="938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ln w="6350">
                  <a:noFill/>
                </a:ln>
                <a:solidFill>
                  <a:srgbClr val="99D9D8"/>
                </a:solidFill>
                <a:latin typeface="나눔고딕 Bold" pitchFamily="50" charset="-127"/>
                <a:ea typeface="나눔고딕 Bold" pitchFamily="50" charset="-127"/>
              </a:rPr>
              <a:t>1</a:t>
            </a:r>
            <a:endParaRPr lang="ko-KR" altLang="en-US" dirty="0">
              <a:ln w="6350">
                <a:noFill/>
              </a:ln>
              <a:solidFill>
                <a:srgbClr val="99D9D8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699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Gamcheon_Vill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66" y="642918"/>
            <a:ext cx="7881992" cy="591149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69574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660417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감천문화마을 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pic>
        <p:nvPicPr>
          <p:cNvPr id="8" name="그림 7" descr="h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714356"/>
            <a:ext cx="3515216" cy="2505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1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69574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660417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감천문화마을 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pic>
        <p:nvPicPr>
          <p:cNvPr id="10" name="그림 9" descr="01_01_02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28728" y="1500174"/>
            <a:ext cx="6929486" cy="4579555"/>
          </a:xfrm>
          <a:prstGeom prst="rect">
            <a:avLst/>
          </a:prstGeom>
        </p:spPr>
      </p:pic>
      <p:pic>
        <p:nvPicPr>
          <p:cNvPr id="14" name="그림 13" descr="01_01_02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857364"/>
            <a:ext cx="7635027" cy="4297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1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" r="-5886" b="36867"/>
          <a:stretch/>
        </p:blipFill>
        <p:spPr>
          <a:xfrm>
            <a:off x="2214546" y="857232"/>
            <a:ext cx="6345189" cy="23961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차트 13"/>
          <p:cNvGraphicFramePr/>
          <p:nvPr>
            <p:extLst>
              <p:ext uri="{D42A27DB-BD31-4B8C-83A1-F6EECF244321}">
                <p14:modId xmlns="" xmlns:p14="http://schemas.microsoft.com/office/powerpoint/2010/main" val="696279551"/>
              </p:ext>
            </p:extLst>
          </p:nvPr>
        </p:nvGraphicFramePr>
        <p:xfrm>
          <a:off x="2285984" y="3643314"/>
          <a:ext cx="5715040" cy="25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직사각형 1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23528" y="69574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21" name="이등변 삼각형 20"/>
          <p:cNvSpPr/>
          <p:nvPr/>
        </p:nvSpPr>
        <p:spPr>
          <a:xfrm rot="16200000">
            <a:off x="931872" y="660417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457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69574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660417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감천문화마을  도시재생 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pic>
        <p:nvPicPr>
          <p:cNvPr id="8" name="그림 7" descr="29891_19307_2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143116"/>
            <a:ext cx="6072230" cy="417912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428728" y="1214422"/>
            <a:ext cx="67151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>
                <a:solidFill>
                  <a:schemeClr val="bg1">
                    <a:lumMod val="65000"/>
                  </a:schemeClr>
                </a:solidFill>
              </a:rPr>
              <a:t>산복도로 르네상스 사업을 통해 도로경관 조명</a:t>
            </a:r>
            <a:r>
              <a:rPr lang="en-US" altLang="ko-KR" sz="11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1100" dirty="0" smtClean="0">
                <a:solidFill>
                  <a:schemeClr val="bg1">
                    <a:lumMod val="65000"/>
                  </a:schemeClr>
                </a:solidFill>
              </a:rPr>
              <a:t>도로개설 등 주민생활기반 개선과 </a:t>
            </a:r>
            <a:r>
              <a:rPr lang="ko-KR" altLang="en-US" sz="1100" dirty="0" err="1" smtClean="0">
                <a:solidFill>
                  <a:schemeClr val="bg1">
                    <a:lumMod val="65000"/>
                  </a:schemeClr>
                </a:solidFill>
              </a:rPr>
              <a:t>포토존</a:t>
            </a:r>
            <a:r>
              <a:rPr lang="en-US" altLang="ko-KR" sz="11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1100" dirty="0" smtClean="0">
                <a:solidFill>
                  <a:schemeClr val="bg1">
                    <a:lumMod val="65000"/>
                  </a:schemeClr>
                </a:solidFill>
              </a:rPr>
              <a:t>천덕수 우물복원</a:t>
            </a:r>
            <a:r>
              <a:rPr lang="en-US" altLang="ko-KR" sz="11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1100" dirty="0" smtClean="0">
                <a:solidFill>
                  <a:schemeClr val="bg1">
                    <a:lumMod val="65000"/>
                  </a:schemeClr>
                </a:solidFill>
              </a:rPr>
              <a:t>커뮤니티 광장 등 공동이용시설 설치</a:t>
            </a:r>
            <a:r>
              <a:rPr lang="en-US" altLang="ko-KR" sz="11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1100" dirty="0" smtClean="0">
                <a:solidFill>
                  <a:schemeClr val="bg1">
                    <a:lumMod val="65000"/>
                  </a:schemeClr>
                </a:solidFill>
              </a:rPr>
              <a:t>작은 박물관과 작은 미술관</a:t>
            </a:r>
            <a:r>
              <a:rPr lang="en-US" altLang="ko-KR" sz="11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1100" dirty="0" smtClean="0">
                <a:solidFill>
                  <a:schemeClr val="bg1">
                    <a:lumMod val="65000"/>
                  </a:schemeClr>
                </a:solidFill>
              </a:rPr>
              <a:t>담장 가꾸기</a:t>
            </a:r>
            <a:r>
              <a:rPr lang="en-US" altLang="ko-KR" sz="11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1100" dirty="0" smtClean="0">
                <a:solidFill>
                  <a:schemeClr val="bg1">
                    <a:lumMod val="65000"/>
                  </a:schemeClr>
                </a:solidFill>
              </a:rPr>
              <a:t>홈페이지 제작 등 지역특화시설 설치 등 마을 가꾸기 사업에 참여했다</a:t>
            </a:r>
            <a:r>
              <a:rPr lang="en-US" altLang="ko-KR" sz="11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ko-KR" alt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1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69574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660417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감천문화마을  도시재생 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pic>
        <p:nvPicPr>
          <p:cNvPr id="11" name="그림 10" descr="캡처rrrrr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857364"/>
            <a:ext cx="6823505" cy="4499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1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69574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660417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감천문화마을  도시재생 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pic>
        <p:nvPicPr>
          <p:cNvPr id="10" name="그림 9" descr="캡처FFFF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357298"/>
            <a:ext cx="5245225" cy="3381695"/>
          </a:xfrm>
          <a:prstGeom prst="rect">
            <a:avLst/>
          </a:prstGeom>
        </p:spPr>
      </p:pic>
      <p:pic>
        <p:nvPicPr>
          <p:cNvPr id="11" name="그림 10" descr="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286124"/>
            <a:ext cx="5116962" cy="3361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1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99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1196752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05" y="1743974"/>
            <a:ext cx="377363" cy="388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chemeClr val="bg1">
                    <a:alpha val="40000"/>
                  </a:schemeClr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695743"/>
            <a:ext cx="407562" cy="3743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just"/>
            <a:r>
              <a:rPr lang="en-US" altLang="ko-KR" sz="2000" b="1" dirty="0" smtClean="0">
                <a:ln w="20320">
                  <a:noFill/>
                </a:ln>
                <a:solidFill>
                  <a:srgbClr val="FCF7D4"/>
                </a:solidFill>
                <a:latin typeface="나눔고딕 Bold" pitchFamily="50" charset="-127"/>
                <a:ea typeface="나눔고딕 Bold" pitchFamily="50" charset="-127"/>
                <a:cs typeface="sandol" pitchFamily="50" charset="-127"/>
              </a:rPr>
              <a:t>1</a:t>
            </a:r>
          </a:p>
        </p:txBody>
      </p:sp>
      <p:sp>
        <p:nvSpPr>
          <p:cNvPr id="5" name="이등변 삼각형 4"/>
          <p:cNvSpPr/>
          <p:nvPr/>
        </p:nvSpPr>
        <p:spPr>
          <a:xfrm rot="16200000">
            <a:off x="931872" y="660417"/>
            <a:ext cx="576064" cy="496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40000" y="764704"/>
            <a:ext cx="3917344" cy="43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ko-KR" altLang="en-US" sz="2300" b="1" dirty="0" smtClean="0">
                <a:ln w="2032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itchFamily="50" charset="-127"/>
                <a:ea typeface="나눔바른고딕" pitchFamily="50" charset="-127"/>
                <a:cs typeface="sandol" pitchFamily="50" charset="-127"/>
              </a:rPr>
              <a:t>감천문화마을  도시재생 </a:t>
            </a:r>
            <a:endParaRPr lang="en-US" altLang="ko-KR" sz="2300" b="1" dirty="0" smtClean="0">
              <a:ln w="2032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나눔바른고딕" pitchFamily="50" charset="-127"/>
              <a:ea typeface="나눔바른고딕" pitchFamily="50" charset="-127"/>
              <a:cs typeface="sandol" pitchFamily="50" charset="-127"/>
            </a:endParaRPr>
          </a:p>
        </p:txBody>
      </p:sp>
      <p:pic>
        <p:nvPicPr>
          <p:cNvPr id="9" name="그림 8" descr="rrt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643182"/>
            <a:ext cx="5420198" cy="3600335"/>
          </a:xfrm>
          <a:prstGeom prst="rect">
            <a:avLst/>
          </a:prstGeom>
        </p:spPr>
      </p:pic>
      <p:pic>
        <p:nvPicPr>
          <p:cNvPr id="10" name="그림 9" descr="캡처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643050"/>
            <a:ext cx="4896534" cy="71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1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l">
          <a:defRPr sz="2200" spc="-150" dirty="0" smtClean="0">
            <a:ln w="20320">
              <a:solidFill>
                <a:srgbClr val="493400"/>
              </a:solidFill>
            </a:ln>
            <a:solidFill>
              <a:srgbClr val="E97094"/>
            </a:solidFill>
            <a:latin typeface="나눔고딕" pitchFamily="50" charset="-127"/>
            <a:ea typeface="나눔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758</Words>
  <Application>Microsoft Office PowerPoint</Application>
  <PresentationFormat>화면 슬라이드 쇼(4:3)</PresentationFormat>
  <Paragraphs>144</Paragraphs>
  <Slides>18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 출처</vt:lpstr>
      <vt:lpstr>감사합니다. 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꽃</dc:title>
  <dc:creator>soolim choi</dc:creator>
  <cp:lastModifiedBy>USER</cp:lastModifiedBy>
  <cp:revision>124</cp:revision>
  <dcterms:created xsi:type="dcterms:W3CDTF">2014-08-20T02:31:45Z</dcterms:created>
  <dcterms:modified xsi:type="dcterms:W3CDTF">2015-06-10T13:04:12Z</dcterms:modified>
</cp:coreProperties>
</file>