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8" r:id="rId4"/>
    <p:sldId id="261" r:id="rId5"/>
    <p:sldId id="269" r:id="rId6"/>
    <p:sldId id="260" r:id="rId7"/>
    <p:sldId id="259" r:id="rId8"/>
    <p:sldId id="263" r:id="rId9"/>
    <p:sldId id="257" r:id="rId10"/>
    <p:sldId id="264" r:id="rId11"/>
    <p:sldId id="266" r:id="rId12"/>
    <p:sldId id="265" r:id="rId13"/>
    <p:sldId id="268" r:id="rId14"/>
    <p:sldId id="267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42910" y="2571745"/>
            <a:ext cx="7772400" cy="1000133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00100" y="3929066"/>
            <a:ext cx="7129490" cy="114300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72264" y="6356350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28596" y="6356351"/>
            <a:ext cx="2214578" cy="365125"/>
          </a:xfrm>
        </p:spPr>
        <p:txBody>
          <a:bodyPr/>
          <a:lstStyle>
            <a:lvl1pPr algn="l"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438532" y="6356350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2" name="직선 연결선 11"/>
          <p:cNvCxnSpPr/>
          <p:nvPr/>
        </p:nvCxnSpPr>
        <p:spPr>
          <a:xfrm>
            <a:off x="1285852" y="3643314"/>
            <a:ext cx="6500858" cy="1588"/>
          </a:xfrm>
          <a:prstGeom prst="line">
            <a:avLst/>
          </a:prstGeom>
          <a:noFill/>
          <a:ln w="38100" cap="rnd" cmpd="sng" algn="ctr">
            <a:solidFill>
              <a:schemeClr val="tx2">
                <a:shade val="75000"/>
              </a:scheme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115328" cy="4525963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72330" y="785795"/>
            <a:ext cx="928694" cy="5494340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00034" y="1071546"/>
            <a:ext cx="6472254" cy="5143538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6829444" cy="928686"/>
          </a:xfrm>
        </p:spPr>
        <p:txBody>
          <a:bodyPr/>
          <a:lstStyle>
            <a:lvl1pPr>
              <a:defRPr sz="400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500034" y="1357298"/>
            <a:ext cx="6786610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786190"/>
            <a:ext cx="8286808" cy="857256"/>
          </a:xfrm>
        </p:spPr>
        <p:txBody>
          <a:bodyPr anchor="ctr"/>
          <a:lstStyle>
            <a:lvl1pPr algn="l">
              <a:defRPr sz="4400" b="1" cap="all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857760"/>
            <a:ext cx="8215370" cy="1214446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513495" y="4714884"/>
            <a:ext cx="8201909" cy="29261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535464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0034" y="1571612"/>
            <a:ext cx="4040188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87860" y="5357826"/>
            <a:ext cx="4041648" cy="639762"/>
          </a:xfrm>
          <a:prstGeom prst="roundRect">
            <a:avLst>
              <a:gd name="adj" fmla="val 0"/>
            </a:avLst>
          </a:prstGeom>
          <a:noFill/>
          <a:ln w="19050">
            <a:noFill/>
            <a:prstDash val="sysDot"/>
          </a:ln>
          <a:scene3d>
            <a:camera prst="orthographicFront"/>
            <a:lightRig rig="threePt" dir="t"/>
          </a:scene3d>
          <a:sp3d>
            <a:contourClr>
              <a:schemeClr val="tx2"/>
            </a:contourClr>
          </a:sp3d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 b="1"/>
            </a:lvl2pPr>
            <a:lvl3pPr marL="914400" indent="0" algn="ctr">
              <a:buNone/>
              <a:defRPr sz="1800" b="1"/>
            </a:lvl3pPr>
            <a:lvl4pPr marL="1371600" indent="0" algn="ctr">
              <a:buNone/>
              <a:defRPr sz="1600" b="1"/>
            </a:lvl4pPr>
            <a:lvl5pPr marL="1828800" indent="0" algn="ctr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87860" y="1571612"/>
            <a:ext cx="4041775" cy="37862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500034" y="6215082"/>
            <a:ext cx="8143932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0034" y="1357299"/>
            <a:ext cx="7572428" cy="3643339"/>
          </a:xfrm>
        </p:spPr>
        <p:txBody>
          <a:bodyPr/>
          <a:lstStyle>
            <a:lvl1pPr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43866" cy="642942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2114" y="5072074"/>
            <a:ext cx="8151852" cy="10540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9" name="직선 연결선 8"/>
          <p:cNvCxnSpPr/>
          <p:nvPr/>
        </p:nvCxnSpPr>
        <p:spPr>
          <a:xfrm>
            <a:off x="500034" y="1214422"/>
            <a:ext cx="7572428" cy="1588"/>
          </a:xfrm>
          <a:prstGeom prst="line">
            <a:avLst/>
          </a:prstGeom>
          <a:noFill/>
          <a:ln w="38100" cap="rnd" cmpd="sng" algn="ctr">
            <a:solidFill>
              <a:srgbClr val="FBFEC6">
                <a:shade val="75000"/>
              </a:srgbClr>
            </a:solidFill>
            <a:prstDash val="sysDot"/>
          </a:ln>
          <a:effectLst>
            <a:outerShdw blurRad="50800" dist="25400" dir="2400000" algn="tl" rotWithShape="0">
              <a:srgbClr val="000000">
                <a:alpha val="43137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4500594" cy="566738"/>
          </a:xfrm>
        </p:spPr>
        <p:txBody>
          <a:bodyPr anchor="ctr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500298" y="5500702"/>
            <a:ext cx="5214974" cy="714380"/>
          </a:xfrm>
        </p:spPr>
        <p:txBody>
          <a:bodyPr/>
          <a:lstStyle>
            <a:lvl1pPr marL="0" indent="0" algn="l">
              <a:buNone/>
              <a:defRPr sz="1400"/>
            </a:lvl1pPr>
            <a:lvl2pPr marL="457200" indent="0" algn="l">
              <a:buNone/>
              <a:defRPr sz="1200"/>
            </a:lvl2pPr>
            <a:lvl3pPr marL="914400" indent="0" algn="l">
              <a:buNone/>
              <a:defRPr sz="1000"/>
            </a:lvl3pPr>
            <a:lvl4pPr marL="1371600" indent="0" algn="l">
              <a:buNone/>
              <a:defRPr sz="900"/>
            </a:lvl4pPr>
            <a:lvl5pPr marL="1828800" indent="0" algn="l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그림 개체 틀 11"/>
          <p:cNvSpPr>
            <a:spLocks noGrp="1"/>
          </p:cNvSpPr>
          <p:nvPr>
            <p:ph type="pic" sz="quarter" idx="1"/>
          </p:nvPr>
        </p:nvSpPr>
        <p:spPr>
          <a:xfrm>
            <a:off x="1785918" y="1000108"/>
            <a:ext cx="5857875" cy="442912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>
              <a:shade val="50000"/>
            </a:schemeClr>
          </a:solidFill>
          <a:ln w="76200">
            <a:solidFill>
              <a:schemeClr val="bg2">
                <a:tint val="60000"/>
              </a:schemeClr>
            </a:solidFill>
          </a:ln>
        </p:spPr>
        <p:txBody>
          <a:bodyPr/>
          <a:lstStyle/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6829444" cy="85724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85804" y="1500174"/>
            <a:ext cx="8229600" cy="462599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572264" y="6357958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FDD3071-ED1E-4AAE-B04A-BECEF7B657F1}" type="datetimeFigureOut">
              <a:rPr lang="ko-KR" altLang="en-US" smtClean="0"/>
              <a:pPr/>
              <a:t>2015-05-14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61954" y="6356351"/>
            <a:ext cx="2681286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143372" y="6356351"/>
            <a:ext cx="1114404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E7ADD65-1B10-482E-983E-4BA6C26053D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b="0" kern="1200"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5400000" scaled="1"/>
            <a:tileRect/>
          </a:gradFill>
          <a:effectLst>
            <a:innerShdw blurRad="50800" dist="50800" dir="13500000">
              <a:srgbClr val="000000">
                <a:alpha val="80000"/>
              </a:srgbClr>
            </a:innerShdw>
          </a:effectLst>
          <a:latin typeface="+mj-ea"/>
          <a:ea typeface="+mj-ea"/>
          <a:cs typeface="HY견고딕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õ"/>
        <a:defRPr kumimoji="0" sz="3200" kern="1200">
          <a:solidFill>
            <a:schemeClr val="tx1"/>
          </a:solidFill>
          <a:latin typeface="+mn-ea"/>
          <a:ea typeface="+mn-ea"/>
          <a:cs typeface="맑은 고딕"/>
        </a:defRPr>
      </a:lvl1pPr>
      <a:lvl2pPr marL="742950" indent="-285750" algn="l" rtl="0" eaLnBrk="1" latinLnBrk="1" hangingPunct="1">
        <a:spcBef>
          <a:spcPct val="20000"/>
        </a:spcBef>
        <a:buClr>
          <a:schemeClr val="accent1"/>
        </a:buClr>
        <a:buSzPct val="90000"/>
        <a:buFont typeface="Wingdings 2"/>
        <a:buChar char="â"/>
        <a:defRPr kumimoji="0" sz="2800" kern="1200">
          <a:solidFill>
            <a:schemeClr val="tx1"/>
          </a:solidFill>
          <a:latin typeface="+mn-ea"/>
          <a:ea typeface="+mn-ea"/>
          <a:cs typeface="맑은 고딕"/>
        </a:defRPr>
      </a:lvl2pPr>
      <a:lvl3pPr marL="1143000" indent="-22860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 2"/>
        <a:buChar char="Ý"/>
        <a:defRPr kumimoji="0" sz="2400" kern="1200">
          <a:solidFill>
            <a:schemeClr val="tx1"/>
          </a:solidFill>
          <a:latin typeface="+mn-ea"/>
          <a:ea typeface="+mn-ea"/>
          <a:cs typeface="맑은 고딕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 2"/>
        <a:buChar char="×"/>
        <a:defRPr kumimoji="0" sz="2200" kern="1200">
          <a:solidFill>
            <a:schemeClr val="tx1"/>
          </a:solidFill>
          <a:latin typeface="+mn-ea"/>
          <a:ea typeface="+mn-ea"/>
          <a:cs typeface="맑은 고딕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 2"/>
        <a:buChar char="Ð"/>
        <a:defRPr kumimoji="0" sz="2000" kern="1200">
          <a:solidFill>
            <a:schemeClr val="tx1"/>
          </a:solidFill>
          <a:latin typeface="+mn-ea"/>
          <a:ea typeface="+mn-ea"/>
          <a:cs typeface="맑은 고딕"/>
        </a:defRPr>
      </a:lvl5pPr>
      <a:lvl6pPr marL="2514600" indent="-228600" algn="l" rtl="0" eaLnBrk="1" latinLnBrk="1" hangingPunct="1">
        <a:spcBef>
          <a:spcPct val="20000"/>
        </a:spcBef>
        <a:buClr>
          <a:schemeClr val="accent4">
            <a:tint val="60000"/>
          </a:schemeClr>
        </a:buClr>
        <a:buSzPct val="60000"/>
        <a:buFont typeface="Wingdings 2"/>
        <a:buChar char="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tx2"/>
        </a:buClr>
        <a:buSzPct val="50000"/>
        <a:buFont typeface="Wingdings 2"/>
        <a:buChar char="Ý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50000"/>
        <a:buFont typeface="Wingdings 2"/>
        <a:buChar char="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afe.naver.com/032city/3837" TargetMode="External"/><Relationship Id="rId2" Type="http://schemas.openxmlformats.org/officeDocument/2006/relationships/hyperlink" Target="http://blog.naver.com/gico12/2019216891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omin.co.kr/news/articleView.html?idxno=729469" TargetMode="External"/><Relationship Id="rId4" Type="http://schemas.openxmlformats.org/officeDocument/2006/relationships/hyperlink" Target="http://www.si.re.kr/node/38736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152127"/>
          </a:xfrm>
        </p:spPr>
        <p:txBody>
          <a:bodyPr/>
          <a:lstStyle/>
          <a:p>
            <a:r>
              <a:rPr lang="ko-KR" altLang="en-US" dirty="0" smtClean="0"/>
              <a:t>일본의 도시재생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21010573 </a:t>
            </a:r>
            <a:r>
              <a:rPr lang="ko-KR" altLang="en-US" dirty="0" smtClean="0"/>
              <a:t>김동석</a:t>
            </a:r>
            <a:endParaRPr lang="ko-KR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363272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 smtClean="0"/>
              <a:t> </a:t>
            </a:r>
            <a:r>
              <a:rPr lang="en-US" altLang="ko-KR" b="1" dirty="0" smtClean="0"/>
              <a:t>4) </a:t>
            </a:r>
            <a:r>
              <a:rPr lang="ko-KR" altLang="en-US" b="1" dirty="0" err="1" smtClean="0"/>
              <a:t>미나토미라이</a:t>
            </a:r>
            <a:r>
              <a:rPr lang="en-US" altLang="ko-KR" b="1" dirty="0" smtClean="0"/>
              <a:t>21</a:t>
            </a:r>
            <a:r>
              <a:rPr lang="ko-KR" altLang="en-US" b="1" dirty="0" smtClean="0"/>
              <a:t>의 개발주체와 역할</a:t>
            </a:r>
            <a:endParaRPr lang="ko-KR" altLang="en-US" dirty="0"/>
          </a:p>
        </p:txBody>
      </p:sp>
      <p:pic>
        <p:nvPicPr>
          <p:cNvPr id="4" name="내용 개체 틀 3" descr="20150511_2230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" y="1666485"/>
            <a:ext cx="8229600" cy="4293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35280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4) </a:t>
            </a:r>
            <a:r>
              <a:rPr lang="ko-KR" altLang="en-US" b="1" dirty="0" err="1" smtClean="0"/>
              <a:t>미나토미라이</a:t>
            </a:r>
            <a:r>
              <a:rPr lang="en-US" altLang="ko-KR" b="1" dirty="0" smtClean="0"/>
              <a:t>21</a:t>
            </a:r>
            <a:r>
              <a:rPr lang="ko-KR" altLang="en-US" b="1" dirty="0" smtClean="0"/>
              <a:t>의 개발주체와 역할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미나토목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96944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35280" cy="92868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일본의 도시재생은</a:t>
            </a:r>
            <a:r>
              <a:rPr lang="en-US" altLang="ko-KR" b="1" dirty="0" smtClean="0"/>
              <a:t>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첫째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일본은 초기에 중앙정부 주도로 사업이 추진되면서 국가비전에 부합 하는 도시재생의 추진이 가능</a:t>
            </a:r>
          </a:p>
          <a:p>
            <a:r>
              <a:rPr lang="ko-KR" altLang="en-US" dirty="0" smtClean="0"/>
              <a:t>둘째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다양한 도시재생사업의 유도수법을 도입하는 등 공공의 행정적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재정적 지원체계를 구축하여 민간자본과 활력을 사업에 적극적으로 활용</a:t>
            </a:r>
          </a:p>
          <a:p>
            <a:r>
              <a:rPr lang="ko-KR" altLang="en-US" dirty="0" smtClean="0"/>
              <a:t>셋째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지역의 특성을 반영한 도시재생계획을 수립하고 </a:t>
            </a:r>
            <a:r>
              <a:rPr lang="ko-KR" altLang="en-US" dirty="0" err="1" smtClean="0"/>
              <a:t>도심부에</a:t>
            </a:r>
            <a:r>
              <a:rPr lang="ko-KR" altLang="en-US" dirty="0" smtClean="0"/>
              <a:t> 주거와 상업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업무의 복합용도개발을 추진</a:t>
            </a:r>
          </a:p>
          <a:p>
            <a:r>
              <a:rPr lang="ko-KR" altLang="en-US" dirty="0" smtClean="0"/>
              <a:t>마지막으로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사업 완료 후에도 </a:t>
            </a:r>
            <a:r>
              <a:rPr lang="ko-KR" altLang="en-US" dirty="0" err="1" smtClean="0"/>
              <a:t>지속가능한</a:t>
            </a:r>
            <a:r>
              <a:rPr lang="ko-KR" altLang="en-US" dirty="0" smtClean="0"/>
              <a:t> 도시재생을 위하여 지역의 관리운영 수법을 도입하여 공공과 민간이 함께 협동하여 지역의 활성화를 계획하고 추진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출</a:t>
            </a:r>
            <a:r>
              <a:rPr lang="ko-KR" altLang="en-US" dirty="0" smtClean="0"/>
              <a:t>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blog.naver.com/gico12/20192168913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</a:t>
            </a:r>
            <a:r>
              <a:rPr lang="en-US" altLang="ko-KR" dirty="0" smtClean="0">
                <a:hlinkClick r:id="rId3"/>
              </a:rPr>
              <a:t>cafe.naver.com/032city/3837</a:t>
            </a:r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www.si.re.kr/node/38736</a:t>
            </a:r>
            <a:endParaRPr lang="en-US" altLang="ko-KR" dirty="0" smtClean="0"/>
          </a:p>
          <a:p>
            <a:r>
              <a:rPr lang="en-US" altLang="ko-KR" dirty="0" smtClean="0">
                <a:hlinkClick r:id="rId5"/>
              </a:rPr>
              <a:t>http://</a:t>
            </a:r>
            <a:r>
              <a:rPr lang="en-US" altLang="ko-KR" dirty="0" smtClean="0">
                <a:hlinkClick r:id="rId5"/>
              </a:rPr>
              <a:t>www.domin.co.kr/news/articleView.html?idxno=729469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 algn="ctr"/>
            <a:r>
              <a:rPr lang="ko-KR" altLang="en-US" sz="8000" dirty="0" smtClean="0"/>
              <a:t>감사합니다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일본의 도시재생 정책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c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00188"/>
            <a:ext cx="8136904" cy="46259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>- </a:t>
            </a:r>
            <a:r>
              <a:rPr lang="ko-KR" altLang="en-US" b="1" dirty="0" smtClean="0"/>
              <a:t>요코하마의 도시재생사례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★ 창조도시 요코하마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요코하마본모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00824"/>
            <a:ext cx="7560840" cy="45644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03232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1) ‘</a:t>
            </a:r>
            <a:r>
              <a:rPr lang="ko-KR" altLang="en-US" b="1" dirty="0" smtClean="0"/>
              <a:t>창조도시 요코하마’의 계획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500174"/>
            <a:ext cx="9073008" cy="462599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ko-KR" altLang="en-US" dirty="0" smtClean="0"/>
              <a:t>요코하마는 </a:t>
            </a:r>
            <a:r>
              <a:rPr lang="en-US" altLang="ko-KR" dirty="0" smtClean="0"/>
              <a:t>1859</a:t>
            </a:r>
            <a:r>
              <a:rPr lang="ko-KR" altLang="en-US" dirty="0" smtClean="0"/>
              <a:t>년 세계를 향해 문호를 처음으로 개방한</a:t>
            </a:r>
            <a:endParaRPr lang="en-US" altLang="ko-KR" dirty="0" smtClean="0"/>
          </a:p>
          <a:p>
            <a:pPr fontAlgn="base">
              <a:buNone/>
            </a:pPr>
            <a:r>
              <a:rPr lang="ko-KR" altLang="en-US" dirty="0" smtClean="0"/>
              <a:t>   상업무역도시로 현재는 개항 </a:t>
            </a:r>
            <a:r>
              <a:rPr lang="en-US" altLang="ko-KR" dirty="0" smtClean="0"/>
              <a:t>152</a:t>
            </a:r>
            <a:r>
              <a:rPr lang="ko-KR" altLang="en-US" dirty="0" smtClean="0"/>
              <a:t>주년을 맞은 국제항구도시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이자 동경의 뒤를 잇는 일본의 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의 도시이다</a:t>
            </a:r>
            <a:r>
              <a:rPr lang="en-US" altLang="ko-KR" dirty="0" smtClean="0"/>
              <a:t>.</a:t>
            </a:r>
          </a:p>
          <a:p>
            <a:pPr fontAlgn="base"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  이러한 역사적 배경을 갖고 있는 요코하마는 과거의 명성을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잇고 도시의 </a:t>
            </a:r>
            <a:r>
              <a:rPr lang="ko-KR" altLang="en-US" dirty="0" err="1" smtClean="0"/>
              <a:t>지속가능한</a:t>
            </a:r>
            <a:r>
              <a:rPr lang="ko-KR" altLang="en-US" dirty="0" smtClean="0"/>
              <a:t> 성장을 유지하기 위해 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물리적인 측면뿐만 아니라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도시를 매력적으로 만들기 </a:t>
            </a:r>
            <a:r>
              <a:rPr lang="ko-KR" altLang="en-US" dirty="0" err="1" smtClean="0"/>
              <a:t>위하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여 새로운 가치를 찾기 위해 ‘문화예술 창조도시 </a:t>
            </a:r>
            <a:r>
              <a:rPr lang="en-US" altLang="ko-KR" dirty="0" smtClean="0"/>
              <a:t>– Creative</a:t>
            </a:r>
          </a:p>
          <a:p>
            <a:pPr fontAlgn="base">
              <a:buNone/>
            </a:pPr>
            <a:r>
              <a:rPr lang="en-US" altLang="ko-KR" dirty="0" smtClean="0"/>
              <a:t>   City YOKOHAMA </a:t>
            </a:r>
            <a:r>
              <a:rPr lang="ko-KR" altLang="en-US" dirty="0" smtClean="0"/>
              <a:t>형성을 향한 제언’을 발표하였다</a:t>
            </a:r>
            <a:r>
              <a:rPr lang="en-US" altLang="ko-KR" dirty="0" smtClean="0"/>
              <a:t>. </a:t>
            </a:r>
          </a:p>
          <a:p>
            <a:pPr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여기에서는 항구를 중심으로 한 독특한 역사와 문화에 대한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투자와 문화</a:t>
            </a:r>
            <a:r>
              <a:rPr lang="en-US" altLang="ko-KR" dirty="0" smtClean="0"/>
              <a:t>·</a:t>
            </a:r>
            <a:r>
              <a:rPr lang="ko-KR" altLang="en-US" dirty="0" smtClean="0"/>
              <a:t>예술의 창의성 유도를 통한 </a:t>
            </a:r>
            <a:endParaRPr lang="en-US" altLang="ko-KR" dirty="0" smtClean="0"/>
          </a:p>
          <a:p>
            <a:pPr fontAlgn="base"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“</a:t>
            </a:r>
            <a:r>
              <a:rPr lang="en-US" altLang="ko-KR" dirty="0" smtClean="0"/>
              <a:t>Creative City Yokohama"</a:t>
            </a:r>
            <a:r>
              <a:rPr lang="ko-KR" altLang="en-US" dirty="0" smtClean="0"/>
              <a:t>의 비전을 제시하였다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859216" cy="92868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요코하마 </a:t>
            </a:r>
            <a:r>
              <a:rPr lang="ko-KR" altLang="en-US" dirty="0" smtClean="0"/>
              <a:t>도시다자인의 </a:t>
            </a:r>
            <a:r>
              <a:rPr lang="en-US" altLang="ko-KR" dirty="0" smtClean="0"/>
              <a:t>8</a:t>
            </a:r>
            <a:r>
              <a:rPr lang="ko-KR" altLang="en-US" dirty="0" smtClean="0"/>
              <a:t>대 </a:t>
            </a:r>
            <a:r>
              <a:rPr lang="ko-KR" altLang="en-US" dirty="0" smtClean="0"/>
              <a:t>목표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안전하고 쾌적한 보행 공간 확보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지역의 지형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식생과 같은 쾌적한 보행 공간 확보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지역의 역사적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문화적 자산 중시</a:t>
            </a:r>
          </a:p>
          <a:p>
            <a:r>
              <a:rPr lang="en-US" altLang="ko-KR" dirty="0" smtClean="0"/>
              <a:t>4. </a:t>
            </a:r>
            <a:r>
              <a:rPr lang="ko-KR" altLang="en-US" dirty="0" smtClean="0"/>
              <a:t>풍부한 오픈 스페이스 자연 확충</a:t>
            </a:r>
          </a:p>
          <a:p>
            <a:r>
              <a:rPr lang="en-US" altLang="ko-KR" dirty="0" smtClean="0"/>
              <a:t>5. </a:t>
            </a:r>
            <a:r>
              <a:rPr lang="ko-KR" altLang="en-US" dirty="0" smtClean="0"/>
              <a:t>바다와 강 등의 </a:t>
            </a:r>
            <a:r>
              <a:rPr lang="ko-KR" altLang="en-US" dirty="0" err="1" smtClean="0"/>
              <a:t>수변</a:t>
            </a:r>
            <a:r>
              <a:rPr lang="ko-KR" altLang="en-US" dirty="0" smtClean="0"/>
              <a:t> 공간 활용</a:t>
            </a:r>
          </a:p>
          <a:p>
            <a:r>
              <a:rPr lang="en-US" altLang="ko-KR" dirty="0" smtClean="0"/>
              <a:t>6. </a:t>
            </a:r>
            <a:r>
              <a:rPr lang="ko-KR" altLang="en-US" dirty="0" smtClean="0"/>
              <a:t>인간 교차지점에 커뮤니티 공간 확충</a:t>
            </a:r>
          </a:p>
          <a:p>
            <a:r>
              <a:rPr lang="en-US" altLang="ko-KR" dirty="0" smtClean="0"/>
              <a:t>7. </a:t>
            </a:r>
            <a:r>
              <a:rPr lang="ko-KR" altLang="en-US" dirty="0" smtClean="0"/>
              <a:t>형태적이고 시각적 아름다움 추구</a:t>
            </a:r>
          </a:p>
          <a:p>
            <a:r>
              <a:rPr lang="en-US" altLang="ko-KR" dirty="0" smtClean="0"/>
              <a:t>8. </a:t>
            </a:r>
            <a:r>
              <a:rPr lang="ko-KR" altLang="en-US" dirty="0" smtClean="0"/>
              <a:t>도시문화를 창달하는 창조도시 </a:t>
            </a:r>
            <a:r>
              <a:rPr lang="ko-KR" altLang="en-US" dirty="0" smtClean="0"/>
              <a:t>구축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939336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2) </a:t>
            </a:r>
            <a:r>
              <a:rPr lang="ko-KR" altLang="en-US" b="1" dirty="0" smtClean="0"/>
              <a:t>문화</a:t>
            </a:r>
            <a:r>
              <a:rPr lang="en-US" altLang="ko-KR" b="1" dirty="0" smtClean="0"/>
              <a:t>·</a:t>
            </a:r>
            <a:r>
              <a:rPr lang="ko-KR" altLang="en-US" b="1" dirty="0" smtClean="0"/>
              <a:t>창조도시 실현을 위한 </a:t>
            </a:r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ko-KR" altLang="en-US" b="1" dirty="0" smtClean="0"/>
              <a:t>전략적 프로젝트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요코하마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00808"/>
            <a:ext cx="7272808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435280" cy="9286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/>
              <a:t/>
            </a:r>
            <a:br>
              <a:rPr lang="en-US" altLang="ko-KR" b="1" dirty="0" smtClean="0"/>
            </a:br>
            <a:r>
              <a:rPr lang="en-US" altLang="ko-KR" b="1" dirty="0" smtClean="0"/>
              <a:t>3) </a:t>
            </a:r>
            <a:r>
              <a:rPr lang="ko-KR" altLang="en-US" b="1" dirty="0" smtClean="0"/>
              <a:t>도시재생을 위한 </a:t>
            </a:r>
            <a:r>
              <a:rPr lang="ko-KR" altLang="en-US" b="1" dirty="0" err="1" smtClean="0"/>
              <a:t>미나토미라이</a:t>
            </a:r>
            <a:r>
              <a:rPr lang="en-US" altLang="ko-KR" b="1" dirty="0" smtClean="0"/>
              <a:t>21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pic>
        <p:nvPicPr>
          <p:cNvPr id="4" name="내용 개체 틀 3" descr="요코하마-미나토미라이21-special9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5207" y="1500188"/>
            <a:ext cx="617073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 </a:t>
            </a:r>
            <a:r>
              <a:rPr lang="ko-KR" altLang="en-US" b="1" dirty="0" err="1" smtClean="0"/>
              <a:t>미나토미라이</a:t>
            </a:r>
            <a:r>
              <a:rPr lang="en-US" altLang="ko-KR" b="1" dirty="0" smtClean="0"/>
              <a:t>21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1980</a:t>
            </a:r>
            <a:r>
              <a:rPr lang="ko-KR" altLang="en-US" dirty="0" smtClean="0"/>
              <a:t>년대는 요코하마는 취업자의 </a:t>
            </a:r>
            <a:r>
              <a:rPr lang="en-US" altLang="ko-KR" dirty="0" smtClean="0"/>
              <a:t>1/4</a:t>
            </a:r>
            <a:r>
              <a:rPr lang="ko-KR" altLang="en-US" dirty="0" smtClean="0"/>
              <a:t>이상이 도쿄로 </a:t>
            </a:r>
            <a:r>
              <a:rPr lang="ko-KR" altLang="en-US" dirty="0" err="1" smtClean="0"/>
              <a:t>출퇴근하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면서 도시가 </a:t>
            </a:r>
            <a:r>
              <a:rPr lang="ko-KR" altLang="en-US" dirty="0" err="1" smtClean="0"/>
              <a:t>배드타운으로</a:t>
            </a:r>
            <a:r>
              <a:rPr lang="ko-KR" altLang="en-US" dirty="0" smtClean="0"/>
              <a:t> 바뀌었고 결국 요코하마의 자립성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이 약해지게 되었다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따라서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요코하마의 자립성 확보를 위해서는 도심의 업무기능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및 중추관리기능을 집적시켜 취업할 곳을 확보하는 계획이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필요하였고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이를 위해 미쓰비시 중공업 요코하마 조선소 이전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적지에 기업을 유치하여 직장인들의 소비활동을 이끌어낼 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있는 </a:t>
            </a:r>
            <a:r>
              <a:rPr lang="ko-KR" altLang="en-US" dirty="0" err="1" smtClean="0"/>
              <a:t>미나토미라이</a:t>
            </a:r>
            <a:r>
              <a:rPr lang="en-US" altLang="ko-KR" dirty="0" smtClean="0"/>
              <a:t>21 </a:t>
            </a:r>
            <a:r>
              <a:rPr lang="ko-KR" altLang="en-US" dirty="0" smtClean="0"/>
              <a:t>계획을 수립하게 되었다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ko-KR" altLang="en-US" dirty="0" smtClean="0"/>
              <a:t>   이러한 최종목적을 달성하기 위하여 </a:t>
            </a:r>
            <a:r>
              <a:rPr lang="ko-KR" altLang="en-US" dirty="0" err="1" smtClean="0"/>
              <a:t>미나토미라이</a:t>
            </a:r>
            <a:r>
              <a:rPr lang="en-US" altLang="ko-KR" dirty="0" smtClean="0"/>
              <a:t>21</a:t>
            </a:r>
            <a:r>
              <a:rPr lang="ko-KR" altLang="en-US" dirty="0" smtClean="0"/>
              <a:t>에서는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3</a:t>
            </a:r>
            <a:r>
              <a:rPr lang="ko-KR" altLang="en-US" dirty="0" smtClean="0"/>
              <a:t>가지 목표를 설정하였다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그리고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세가지 목적을 달성함으로써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시간 활동하는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국제문화도시</a:t>
            </a:r>
            <a:r>
              <a:rPr lang="en-US" altLang="ko-KR" dirty="0" smtClean="0"/>
              <a:t>, 21</a:t>
            </a:r>
            <a:r>
              <a:rPr lang="ko-KR" altLang="en-US" dirty="0" smtClean="0"/>
              <a:t>세기의 정보도시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물과 숲과 역사로 둘러싸인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인간환경도시로 만들고자 하였다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b="1" dirty="0" smtClean="0"/>
              <a:t> </a:t>
            </a:r>
            <a:r>
              <a:rPr lang="ko-KR" altLang="en-US" b="1" dirty="0" err="1" smtClean="0"/>
              <a:t>미나토미라이</a:t>
            </a:r>
            <a:r>
              <a:rPr lang="en-US" altLang="ko-KR" b="1" dirty="0" smtClean="0"/>
              <a:t>21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고층빌딩이 거대한 숲을 이루는 </a:t>
            </a:r>
            <a:r>
              <a:rPr lang="ko-KR" altLang="en-US" dirty="0" err="1" smtClean="0"/>
              <a:t>미나토미라이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은 요코하마를 독립적으로 발전시키고 수도권 기능을 분담하기 위해 </a:t>
            </a:r>
            <a:r>
              <a:rPr lang="en-US" altLang="ko-KR" dirty="0" smtClean="0"/>
              <a:t>1988</a:t>
            </a:r>
            <a:r>
              <a:rPr lang="ko-KR" altLang="en-US" dirty="0" smtClean="0"/>
              <a:t>년 조성되었다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미나토미라이</a:t>
            </a:r>
            <a:r>
              <a:rPr lang="en-US" altLang="ko-KR" dirty="0" smtClean="0"/>
              <a:t>21</a:t>
            </a:r>
            <a:r>
              <a:rPr lang="ko-KR" altLang="en-US" dirty="0" smtClean="0"/>
              <a:t>은 ‘미래항구</a:t>
            </a:r>
            <a:r>
              <a:rPr lang="en-US" altLang="ko-KR" dirty="0" smtClean="0"/>
              <a:t>21’</a:t>
            </a:r>
            <a:r>
              <a:rPr lang="ko-KR" altLang="en-US" dirty="0" smtClean="0"/>
              <a:t>이라는 뜻이다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쇼핑몰과 미술관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공원까지 현대적인 요코하마의 모습을 엿볼 수 있다</a:t>
            </a:r>
            <a:r>
              <a:rPr lang="en-US" altLang="ko-KR" dirty="0" smtClean="0"/>
              <a:t>. </a:t>
            </a:r>
          </a:p>
          <a:p>
            <a:pPr>
              <a:buNone/>
            </a:pPr>
            <a:r>
              <a:rPr lang="ko-KR" altLang="en-US" dirty="0" smtClean="0"/>
              <a:t>   </a:t>
            </a:r>
            <a:r>
              <a:rPr lang="ko-KR" altLang="en-US" dirty="0" err="1" smtClean="0"/>
              <a:t>니혼마루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메모리얼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파크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요코하마 </a:t>
            </a:r>
            <a:r>
              <a:rPr lang="ko-KR" altLang="en-US" dirty="0" err="1" smtClean="0"/>
              <a:t>코스모</a:t>
            </a:r>
            <a:r>
              <a:rPr lang="ko-KR" altLang="en-US" dirty="0" smtClean="0"/>
              <a:t> 월드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범선 </a:t>
            </a:r>
            <a:r>
              <a:rPr lang="ko-KR" altLang="en-US" dirty="0" err="1" smtClean="0"/>
              <a:t>니혼마루</a:t>
            </a:r>
            <a:r>
              <a:rPr lang="ko-KR" altLang="en-US" dirty="0" smtClean="0"/>
              <a:t> 등 볼거리가 다양하다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일본에서 가장 높은 빌딩인 </a:t>
            </a:r>
            <a:r>
              <a:rPr lang="ko-KR" altLang="en-US" dirty="0" err="1" smtClean="0"/>
              <a:t>랜드마크</a:t>
            </a:r>
            <a:r>
              <a:rPr lang="ko-KR" altLang="en-US" dirty="0" smtClean="0"/>
              <a:t> 타워 전망대는 필수코스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랜드마크</a:t>
            </a:r>
            <a:r>
              <a:rPr lang="ko-KR" altLang="en-US" dirty="0" smtClean="0"/>
              <a:t> 플라자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퀸즈</a:t>
            </a:r>
            <a:r>
              <a:rPr lang="ko-KR" altLang="en-US" dirty="0" smtClean="0"/>
              <a:t> 스퀘어 요코하마에서는 쇼핑을 즐길 수 있다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보자기">
  <a:themeElements>
    <a:clrScheme name="보자기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보자기">
      <a:maj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HY견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Lucida Sans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보자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45000"/>
                <a:shade val="95000"/>
                <a:hueMod val="100000"/>
                <a:satMod val="100000"/>
              </a:schemeClr>
            </a:gs>
            <a:gs pos="5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50000">
              <a:schemeClr val="phClr">
                <a:tint val="100000"/>
                <a:shade val="50000"/>
                <a:hueMod val="100000"/>
                <a:satMod val="100000"/>
              </a:schemeClr>
            </a:gs>
            <a:gs pos="100000">
              <a:schemeClr val="phClr">
                <a:tint val="75000"/>
                <a:shade val="100000"/>
                <a:hueMod val="100000"/>
                <a:satMod val="100000"/>
              </a:schemeClr>
            </a:gs>
          </a:gsLst>
          <a:lin ang="1350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2400000" algn="br">
              <a:srgbClr val="000000">
                <a:alpha val="70588"/>
              </a:srgbClr>
            </a:outerShdw>
          </a:effectLst>
        </a:effectStyle>
        <a:effectStyle>
          <a:effectLst>
            <a:outerShdw blurRad="63500" dist="50800" dir="2400000" sx="96000" sy="96000">
              <a:srgbClr val="000000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600000" rev="5100000"/>
            </a:lightRig>
          </a:scene3d>
          <a:sp3d prstMaterial="plastic">
            <a:bevelT w="38100" h="25400"/>
            <a:contourClr>
              <a:srgbClr val="FFFFFF">
                <a:alpha val="0"/>
              </a:srgbClr>
            </a:contourClr>
          </a:sp3d>
        </a:effectStyle>
        <a:effectStyle>
          <a:effectLst>
            <a:outerShdw blurRad="63500" dist="63500" dir="600000" sx="96000" sy="96000">
              <a:srgbClr val="0F0F0F">
                <a:alpha val="78431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600000" rev="5100000"/>
            </a:lightRig>
          </a:scene3d>
          <a:sp3d prstMaterial="plastic">
            <a:bevelT w="114300" h="1143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45000"/>
                <a:hueMod val="100000"/>
                <a:satMod val="10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47000"/>
                <a:hueMod val="100000"/>
                <a:satMod val="100000"/>
              </a:schemeClr>
              <a:schemeClr val="phClr">
                <a:tint val="7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Wrapper</Template>
  <TotalTime>108</TotalTime>
  <Words>442</Words>
  <Application>Microsoft Office PowerPoint</Application>
  <PresentationFormat>화면 슬라이드 쇼(4:3)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보자기</vt:lpstr>
      <vt:lpstr>일본의 도시재생 </vt:lpstr>
      <vt:lpstr> 일본의 도시재생 정책 </vt:lpstr>
      <vt:lpstr>- 요코하마의 도시재생사례  ★ 창조도시 요코하마 </vt:lpstr>
      <vt:lpstr> 1) ‘창조도시 요코하마’의 계획 </vt:lpstr>
      <vt:lpstr>  요코하마 도시다자인의 8대 목표  </vt:lpstr>
      <vt:lpstr> 2) 문화·창조도시 실현을 위한  전략적 프로젝트 </vt:lpstr>
      <vt:lpstr> 3) 도시재생을 위한 미나토미라이21 </vt:lpstr>
      <vt:lpstr> 미나토미라이21</vt:lpstr>
      <vt:lpstr> 미나토미라이21</vt:lpstr>
      <vt:lpstr> 4) 미나토미라이21의 개발주체와 역할</vt:lpstr>
      <vt:lpstr> 4) 미나토미라이21의 개발주체와 역할 </vt:lpstr>
      <vt:lpstr>일본의 도시재생은?</vt:lpstr>
      <vt:lpstr>출처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도시재생</dc:title>
  <dc:creator>Windows 사용자</dc:creator>
  <cp:lastModifiedBy>Windows 사용자</cp:lastModifiedBy>
  <cp:revision>23</cp:revision>
  <dcterms:created xsi:type="dcterms:W3CDTF">2015-05-11T16:09:19Z</dcterms:created>
  <dcterms:modified xsi:type="dcterms:W3CDTF">2015-05-14T05:01:21Z</dcterms:modified>
</cp:coreProperties>
</file>