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B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77" autoAdjust="0"/>
  </p:normalViewPr>
  <p:slideViewPr>
    <p:cSldViewPr>
      <p:cViewPr>
        <p:scale>
          <a:sx n="75" d="100"/>
          <a:sy n="75" d="100"/>
        </p:scale>
        <p:origin x="-78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A20E6-0EEB-4DB9-9ED9-0832A2810D19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3B80D-0D69-48C5-BF1A-04FF04928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7848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825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698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0526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59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18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24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48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504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04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31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52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EA961-2832-454E-A792-6616AF7ECDE5}" type="datetimeFigureOut">
              <a:rPr lang="ko-KR" altLang="en-US" smtClean="0"/>
              <a:t>2015-05-19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1F0C0-81F3-450E-BEF2-F490E60371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156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275856" y="3429000"/>
            <a:ext cx="5131078" cy="2009546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홍콩 웨스턴 마켓</a:t>
            </a:r>
            <a:r>
              <a:rPr lang="en-US" altLang="ko-KR" sz="4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,</a:t>
            </a:r>
            <a:br>
              <a:rPr lang="en-US" altLang="ko-KR" sz="4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ko-KR" altLang="en-US" sz="4000" b="1" dirty="0" err="1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셩</a:t>
            </a:r>
            <a:r>
              <a:rPr lang="ko-KR" altLang="en-US" sz="4000" b="1" dirty="0" err="1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완지역</a:t>
            </a:r>
            <a:r>
              <a:rPr lang="ko-KR" altLang="en-US" sz="4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재생사업</a:t>
            </a:r>
            <a:r>
              <a:rPr lang="en-US" altLang="ko-KR" sz="4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en-US" altLang="ko-KR" sz="17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/>
            </a:r>
            <a:br>
              <a:rPr lang="en-US" altLang="ko-KR" sz="17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</a:br>
            <a: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역사적 건축물을 활용한 도시재생</a:t>
            </a:r>
            <a:r>
              <a:rPr lang="en-US" altLang="ko-KR" sz="20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000" b="1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07704" y="0"/>
            <a:ext cx="0" cy="6858000"/>
          </a:xfrm>
          <a:prstGeom prst="line">
            <a:avLst/>
          </a:prstGeom>
          <a:ln w="1016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H="1">
            <a:off x="0" y="2924944"/>
            <a:ext cx="9144000" cy="0"/>
          </a:xfrm>
          <a:prstGeom prst="line">
            <a:avLst/>
          </a:prstGeom>
          <a:ln w="1016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/>
          <p:cNvSpPr/>
          <p:nvPr/>
        </p:nvSpPr>
        <p:spPr>
          <a:xfrm>
            <a:off x="1763688" y="2780928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732240" y="5795723"/>
            <a:ext cx="190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20909313 </a:t>
            </a:r>
            <a:r>
              <a:rPr lang="ko-KR" altLang="en-US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이원준</a:t>
            </a:r>
            <a:endParaRPr lang="ko-KR" altLang="en-US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619672" y="2636912"/>
            <a:ext cx="576064" cy="576064"/>
          </a:xfrm>
          <a:prstGeom prst="ellipse">
            <a:avLst/>
          </a:prstGeom>
          <a:noFill/>
          <a:ln w="1016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631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59632" y="0"/>
            <a:ext cx="4248472" cy="824136"/>
          </a:xfrm>
        </p:spPr>
        <p:txBody>
          <a:bodyPr>
            <a:normAutofit/>
          </a:bodyPr>
          <a:lstStyle/>
          <a:p>
            <a:pPr algn="l"/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02.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추진 현황 </a:t>
            </a:r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예</a:t>
            </a:r>
            <a:r>
              <a:rPr lang="ko-KR" altLang="en-US" sz="2500" b="1" dirty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산</a:t>
            </a:r>
          </a:p>
        </p:txBody>
      </p:sp>
      <p:sp>
        <p:nvSpPr>
          <p:cNvPr id="10" name="타원 9"/>
          <p:cNvSpPr/>
          <p:nvPr/>
        </p:nvSpPr>
        <p:spPr>
          <a:xfrm>
            <a:off x="8275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683568" y="548680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971600" y="0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1403648" y="1833104"/>
            <a:ext cx="303563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정부의 간접적 재정 지원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403648" y="3140968"/>
            <a:ext cx="303563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도시재생국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 자체적 사업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운영 이윤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 및 투자 이익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채권 발행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403648" y="4905164"/>
            <a:ext cx="303563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민간 부문과의 </a:t>
            </a:r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파트너십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5" name="직선 연결선 4"/>
          <p:cNvCxnSpPr>
            <a:stCxn id="23" idx="3"/>
            <a:endCxn id="34" idx="1"/>
          </p:cNvCxnSpPr>
          <p:nvPr/>
        </p:nvCxnSpPr>
        <p:spPr>
          <a:xfrm>
            <a:off x="4439286" y="2157140"/>
            <a:ext cx="1428858" cy="1523888"/>
          </a:xfrm>
          <a:prstGeom prst="line">
            <a:avLst/>
          </a:prstGeom>
          <a:ln w="10160">
            <a:solidFill>
              <a:srgbClr val="050B1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11" idx="3"/>
            <a:endCxn id="34" idx="1"/>
          </p:cNvCxnSpPr>
          <p:nvPr/>
        </p:nvCxnSpPr>
        <p:spPr>
          <a:xfrm>
            <a:off x="4439286" y="3681028"/>
            <a:ext cx="1428858" cy="0"/>
          </a:xfrm>
          <a:prstGeom prst="line">
            <a:avLst/>
          </a:prstGeom>
          <a:ln w="10160">
            <a:solidFill>
              <a:srgbClr val="050B1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>
            <a:stCxn id="12" idx="3"/>
            <a:endCxn id="34" idx="1"/>
          </p:cNvCxnSpPr>
          <p:nvPr/>
        </p:nvCxnSpPr>
        <p:spPr>
          <a:xfrm flipV="1">
            <a:off x="4439286" y="3681028"/>
            <a:ext cx="1428858" cy="1548172"/>
          </a:xfrm>
          <a:prstGeom prst="line">
            <a:avLst/>
          </a:prstGeom>
          <a:ln w="10160">
            <a:solidFill>
              <a:srgbClr val="050B1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제목 1"/>
          <p:cNvSpPr txBox="1">
            <a:spLocks/>
          </p:cNvSpPr>
          <p:nvPr/>
        </p:nvSpPr>
        <p:spPr>
          <a:xfrm>
            <a:off x="5868144" y="3356992"/>
            <a:ext cx="26642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3,000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만 홍콩달러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약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39</a:t>
            </a:r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억원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450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8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11" grpId="0"/>
      <p:bldP spid="12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51198" y="12576"/>
            <a:ext cx="3250604" cy="824136"/>
          </a:xfrm>
        </p:spPr>
        <p:txBody>
          <a:bodyPr>
            <a:normAutofit/>
          </a:bodyPr>
          <a:lstStyle/>
          <a:p>
            <a:pPr algn="l"/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03.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사업 성과 및 평가</a:t>
            </a:r>
            <a:endParaRPr lang="ko-KR" altLang="en-US" sz="25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4408984" y="3645024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4264968" y="3501008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4553000" y="-39216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0" y="1217774"/>
            <a:ext cx="4553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셩완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 지역 일대에서 추진된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재생사업의 촉매제 역할</a:t>
            </a:r>
          </a:p>
        </p:txBody>
      </p:sp>
      <p:cxnSp>
        <p:nvCxnSpPr>
          <p:cNvPr id="17" name="직선 연결선 16"/>
          <p:cNvCxnSpPr/>
          <p:nvPr/>
        </p:nvCxnSpPr>
        <p:spPr>
          <a:xfrm flipH="1">
            <a:off x="4553000" y="3789040"/>
            <a:ext cx="4591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H="1">
            <a:off x="-38000" y="3789040"/>
            <a:ext cx="4591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제목 1"/>
          <p:cNvSpPr txBox="1">
            <a:spLocks/>
          </p:cNvSpPr>
          <p:nvPr/>
        </p:nvSpPr>
        <p:spPr>
          <a:xfrm>
            <a:off x="4553000" y="1217774"/>
            <a:ext cx="4591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사회적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문화적 가치를 보존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5" name="제목 1"/>
          <p:cNvSpPr txBox="1">
            <a:spLocks/>
          </p:cNvSpPr>
          <p:nvPr/>
        </p:nvSpPr>
        <p:spPr>
          <a:xfrm>
            <a:off x="4553000" y="4179962"/>
            <a:ext cx="4591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주민 참여 기회 확대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-19000" y="4179962"/>
            <a:ext cx="4553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상업중심지로서의 정체성 회복</a:t>
            </a:r>
          </a:p>
        </p:txBody>
      </p:sp>
    </p:spTree>
    <p:extLst>
      <p:ext uri="{BB962C8B-B14F-4D97-AF65-F5344CB8AC3E}">
        <p14:creationId xmlns:p14="http://schemas.microsoft.com/office/powerpoint/2010/main" val="15300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0" grpId="0"/>
      <p:bldP spid="25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656868" y="-11575"/>
            <a:ext cx="1830263" cy="824136"/>
          </a:xfrm>
        </p:spPr>
        <p:txBody>
          <a:bodyPr>
            <a:normAutofit/>
          </a:bodyPr>
          <a:lstStyle/>
          <a:p>
            <a:pPr algn="l"/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04.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시사점</a:t>
            </a:r>
            <a:endParaRPr lang="ko-KR" altLang="en-US" sz="25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44279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4283968" y="540718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H="1">
            <a:off x="19000" y="3789040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2295500" y="1116782"/>
            <a:ext cx="4553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역사적 가치를 지닌 단일 건축물을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보존할 경우</a:t>
            </a:r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보존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+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주변지역 연계 재생</a:t>
            </a: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2295500" y="4077072"/>
            <a:ext cx="4591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주민 참여의 기회 확대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450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59632" y="0"/>
            <a:ext cx="4248472" cy="824136"/>
          </a:xfrm>
        </p:spPr>
        <p:txBody>
          <a:bodyPr>
            <a:normAutofit/>
          </a:bodyPr>
          <a:lstStyle/>
          <a:p>
            <a:pPr algn="l"/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출처</a:t>
            </a:r>
            <a:endParaRPr lang="ko-KR" altLang="en-US" sz="25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8275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683568" y="548680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971600" y="0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1403648" y="1833104"/>
            <a:ext cx="748883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 도서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–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역사와 문화를 활용한 도시재생 이야기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403648" y="3140968"/>
            <a:ext cx="72008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https://www.google.co.kr/webhp?sourceid=chrome-instant&amp;ion=1&amp;espv=2&amp;ie=UTF-8#q=%ED%99%8D%EC%BD%A9%20%EC%85%A9%EC%99%84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865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6525" y="3212976"/>
            <a:ext cx="1241884" cy="792088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목차</a:t>
            </a:r>
            <a:endParaRPr lang="ko-KR" altLang="en-US" sz="40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07704" y="0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H="1">
            <a:off x="0" y="2924944"/>
            <a:ext cx="3805279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/>
          <p:cNvSpPr/>
          <p:nvPr/>
        </p:nvSpPr>
        <p:spPr>
          <a:xfrm>
            <a:off x="1763688" y="2780928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134379" y="2036311"/>
            <a:ext cx="468052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01.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지역 소개</a:t>
            </a:r>
            <a:endParaRPr lang="en-US" altLang="ko-KR" sz="2500" b="1" dirty="0" smtClean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  <a:p>
            <a:pPr marL="457200" indent="-457200">
              <a:buAutoNum type="arabicPeriod"/>
            </a:pPr>
            <a:endParaRPr lang="en-US" altLang="ko-KR" sz="25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02.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추진현황</a:t>
            </a:r>
            <a:endParaRPr lang="en-US" altLang="ko-KR" sz="2500" b="1" dirty="0" smtClean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  <a:p>
            <a:endParaRPr lang="en-US" altLang="ko-KR" sz="25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03.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사업성과 및 평가</a:t>
            </a:r>
            <a:endParaRPr lang="en-US" altLang="ko-KR" sz="2500" b="1" dirty="0" smtClean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  <a:p>
            <a:endParaRPr lang="en-US" altLang="ko-KR" sz="25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04.</a:t>
            </a:r>
            <a:r>
              <a:rPr lang="ko-KR" altLang="en-US" sz="2500" b="1" dirty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시사점</a:t>
            </a:r>
            <a:endParaRPr lang="en-US" altLang="ko-KR" sz="2500" b="1" dirty="0" smtClean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619672" y="2636912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 flipV="1">
            <a:off x="3805279" y="1268760"/>
            <a:ext cx="0" cy="1656184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V="1">
            <a:off x="3805279" y="2924944"/>
            <a:ext cx="0" cy="2592288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3805279" y="1268760"/>
            <a:ext cx="5338723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3805279" y="5517232"/>
            <a:ext cx="5338721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74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59632" y="0"/>
            <a:ext cx="4824536" cy="824136"/>
          </a:xfrm>
        </p:spPr>
        <p:txBody>
          <a:bodyPr>
            <a:normAutofit/>
          </a:bodyPr>
          <a:lstStyle/>
          <a:p>
            <a:pPr algn="l"/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01.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지역 소개</a:t>
            </a:r>
            <a:endParaRPr lang="ko-KR" altLang="en-US" sz="25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8275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683568" y="548680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971600" y="0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1979712" y="4293096"/>
            <a:ext cx="60306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위치 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중국 남부지방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err="1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홍콩도에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 위치</a:t>
            </a:r>
            <a:endParaRPr lang="en-US" altLang="ko-KR" sz="2000" dirty="0" smtClean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  <a:p>
            <a:pPr algn="l"/>
            <a:endParaRPr lang="en-US" altLang="ko-KR" sz="2000" dirty="0" smtClean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  <a:p>
            <a:pPr algn="l"/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인구 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약 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130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만 명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, 16.3%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총 인구 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약 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718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만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8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천 명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pPr algn="l"/>
            <a:endParaRPr lang="en-US" altLang="ko-KR" sz="2000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  <a:p>
            <a:pPr algn="l"/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면적 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: 80.6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㎢</a:t>
            </a:r>
            <a:r>
              <a:rPr lang="en-US" altLang="ko-KR" sz="2000" dirty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총 면적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약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1,104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㎢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)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1027" name="Picture 3" descr="C:\Users\상봉\Desktop\성완 지도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302" y="1268760"/>
            <a:ext cx="4383484" cy="2764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85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59632" y="0"/>
            <a:ext cx="4248472" cy="824136"/>
          </a:xfrm>
        </p:spPr>
        <p:txBody>
          <a:bodyPr>
            <a:normAutofit/>
          </a:bodyPr>
          <a:lstStyle/>
          <a:p>
            <a:pPr algn="l"/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01.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지역 소개 </a:t>
            </a:r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역사</a:t>
            </a:r>
            <a:endParaRPr lang="ko-KR" altLang="en-US" sz="25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8275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683568" y="548680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971600" y="0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1669076" y="1484784"/>
            <a:ext cx="61926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1800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년대 말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청나라</a:t>
            </a:r>
            <a:r>
              <a:rPr lang="ko-KR" altLang="en-US" sz="2000" dirty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가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영국에 아편전쟁 패전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669076" y="3356992"/>
            <a:ext cx="61926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1997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년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다시 중국에 반환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669076" y="5157192"/>
            <a:ext cx="61926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1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국가 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2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체제</a:t>
            </a:r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자율적으로 운영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4" name="직선 화살표 연결선 3"/>
          <p:cNvCxnSpPr/>
          <p:nvPr/>
        </p:nvCxnSpPr>
        <p:spPr>
          <a:xfrm>
            <a:off x="4765420" y="2348880"/>
            <a:ext cx="0" cy="648072"/>
          </a:xfrm>
          <a:prstGeom prst="straightConnector1">
            <a:avLst/>
          </a:prstGeom>
          <a:ln>
            <a:solidFill>
              <a:srgbClr val="050B1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4765420" y="4221088"/>
            <a:ext cx="0" cy="648072"/>
          </a:xfrm>
          <a:prstGeom prst="straightConnector1">
            <a:avLst/>
          </a:prstGeom>
          <a:ln>
            <a:solidFill>
              <a:srgbClr val="050B1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67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292080" y="12576"/>
            <a:ext cx="3024336" cy="824136"/>
          </a:xfrm>
        </p:spPr>
        <p:txBody>
          <a:bodyPr>
            <a:normAutofit/>
          </a:bodyPr>
          <a:lstStyle/>
          <a:p>
            <a:pPr algn="l"/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02.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추진 현황 </a:t>
            </a:r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배</a:t>
            </a:r>
            <a:r>
              <a:rPr lang="ko-KR" altLang="en-US" sz="2500" b="1" dirty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경</a:t>
            </a:r>
          </a:p>
        </p:txBody>
      </p:sp>
      <p:sp>
        <p:nvSpPr>
          <p:cNvPr id="10" name="타원 9"/>
          <p:cNvSpPr/>
          <p:nvPr/>
        </p:nvSpPr>
        <p:spPr>
          <a:xfrm>
            <a:off x="44089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4264968" y="548680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4553000" y="-39216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0" y="1217774"/>
            <a:ext cx="4553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본래부터 토지의 부족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1800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년대 중반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,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 인구과밀</a:t>
            </a:r>
            <a:r>
              <a:rPr lang="en-US" altLang="ko-KR" sz="2000" dirty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및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열악한 공중 보건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화재 위험</a:t>
            </a:r>
          </a:p>
        </p:txBody>
      </p:sp>
      <p:cxnSp>
        <p:nvCxnSpPr>
          <p:cNvPr id="17" name="직선 연결선 16"/>
          <p:cNvCxnSpPr/>
          <p:nvPr/>
        </p:nvCxnSpPr>
        <p:spPr>
          <a:xfrm flipH="1">
            <a:off x="4553000" y="3789040"/>
            <a:ext cx="4591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H="1">
            <a:off x="-38000" y="3789040"/>
            <a:ext cx="4591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4211374" y="2348880"/>
            <a:ext cx="742684" cy="0"/>
          </a:xfrm>
          <a:prstGeom prst="straightConnector1">
            <a:avLst/>
          </a:prstGeom>
          <a:ln>
            <a:solidFill>
              <a:srgbClr val="050B1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제목 1"/>
          <p:cNvSpPr txBox="1">
            <a:spLocks/>
          </p:cNvSpPr>
          <p:nvPr/>
        </p:nvSpPr>
        <p:spPr>
          <a:xfrm>
            <a:off x="4553000" y="1217774"/>
            <a:ext cx="4591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건축물 및 토지정비 관련 법 제정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환경 개선을 위한 정부 역할 강조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장기적 관점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지속적 추진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6871758" y="3409392"/>
            <a:ext cx="0" cy="759296"/>
          </a:xfrm>
          <a:prstGeom prst="straightConnector1">
            <a:avLst/>
          </a:prstGeom>
          <a:ln>
            <a:solidFill>
              <a:srgbClr val="050B1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제목 1"/>
          <p:cNvSpPr txBox="1">
            <a:spLocks/>
          </p:cNvSpPr>
          <p:nvPr/>
        </p:nvSpPr>
        <p:spPr>
          <a:xfrm>
            <a:off x="4553000" y="4179962"/>
            <a:ext cx="4591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2001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년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도시재생국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(URA)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설립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2050" name="Picture 2" descr="C:\Users\상봉\Desktop\홍콩셩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96" y="4089158"/>
            <a:ext cx="3672408" cy="24438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06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0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292080" y="12576"/>
            <a:ext cx="3024336" cy="824136"/>
          </a:xfrm>
        </p:spPr>
        <p:txBody>
          <a:bodyPr>
            <a:normAutofit/>
          </a:bodyPr>
          <a:lstStyle/>
          <a:p>
            <a:pPr algn="l"/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02.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추진 현황 </a:t>
            </a:r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특성</a:t>
            </a:r>
            <a:endParaRPr lang="ko-KR" altLang="en-US" sz="2500" b="1" dirty="0">
              <a:solidFill>
                <a:srgbClr val="050B13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44089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4264968" y="548680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4553000" y="-39216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0" y="1217774"/>
            <a:ext cx="4553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셩완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 지역의 웨스턴 마켓을 중점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주변 지역 연계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재생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보존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+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정비</a:t>
            </a:r>
          </a:p>
        </p:txBody>
      </p:sp>
      <p:cxnSp>
        <p:nvCxnSpPr>
          <p:cNvPr id="17" name="직선 연결선 16"/>
          <p:cNvCxnSpPr/>
          <p:nvPr/>
        </p:nvCxnSpPr>
        <p:spPr>
          <a:xfrm flipH="1">
            <a:off x="4553000" y="3789040"/>
            <a:ext cx="4591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H="1">
            <a:off x="-38000" y="3789040"/>
            <a:ext cx="4591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제목 1"/>
          <p:cNvSpPr txBox="1">
            <a:spLocks/>
          </p:cNvSpPr>
          <p:nvPr/>
        </p:nvSpPr>
        <p:spPr>
          <a:xfrm>
            <a:off x="4553000" y="1217774"/>
            <a:ext cx="4591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웨스턴 마켓 외관 보존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랜드마크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)</a:t>
            </a: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내부는 용도에 맞게 재사용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5" name="제목 1"/>
          <p:cNvSpPr txBox="1">
            <a:spLocks/>
          </p:cNvSpPr>
          <p:nvPr/>
        </p:nvSpPr>
        <p:spPr>
          <a:xfrm>
            <a:off x="4553000" y="4179962"/>
            <a:ext cx="4591000" cy="2262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1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층 시장거리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2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층 직물거리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3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층 식당거리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endParaRPr lang="en-US" altLang="ko-KR" sz="2000" dirty="0"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4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층 예술품거리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22" name="Picture 2" descr="C:\Users\상봉\Desktop\웨스턴마켓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80" y="4089158"/>
            <a:ext cx="3648124" cy="24438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12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0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072" y="0"/>
            <a:ext cx="3377884" cy="824136"/>
          </a:xfrm>
        </p:spPr>
        <p:txBody>
          <a:bodyPr>
            <a:normAutofit/>
          </a:bodyPr>
          <a:lstStyle/>
          <a:p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02.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추진 현황 </a:t>
            </a:r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특</a:t>
            </a:r>
            <a:r>
              <a:rPr lang="ko-KR" altLang="en-US" sz="2500" b="1" dirty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성</a:t>
            </a:r>
          </a:p>
        </p:txBody>
      </p:sp>
      <p:sp>
        <p:nvSpPr>
          <p:cNvPr id="10" name="타원 9"/>
          <p:cNvSpPr/>
          <p:nvPr/>
        </p:nvSpPr>
        <p:spPr>
          <a:xfrm>
            <a:off x="80283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7884368" y="548680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8172400" y="0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1022772" y="1268760"/>
            <a:ext cx="61926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이 지역 재활성화의 구심점인 웨스턴 마켓의 정비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43608" y="2305844"/>
            <a:ext cx="61926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다목적 공공 공간인 </a:t>
            </a:r>
            <a:r>
              <a:rPr lang="ko-KR" altLang="en-US" sz="2000" dirty="0" err="1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셩완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 광장 조성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043608" y="3356992"/>
            <a:ext cx="61926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3.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웨스턴 마켓과 </a:t>
            </a:r>
            <a:r>
              <a:rPr lang="ko-KR" altLang="en-US" sz="2000" dirty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광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장 주변의 보행 환경 개선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864332" y="4437112"/>
            <a:ext cx="655272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4.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웨스턴 마켓과 주변건물을 연결하는 공중가로 미화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504292" y="5517232"/>
            <a:ext cx="727280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5. </a:t>
            </a:r>
            <a:r>
              <a:rPr lang="ko-KR" altLang="en-US" sz="2000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주변 가로 환경에 잘 어울리도록 인근 역을 새롭게 디자인 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111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11" grpId="0"/>
      <p:bldP spid="12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072" y="0"/>
            <a:ext cx="3377884" cy="824136"/>
          </a:xfrm>
        </p:spPr>
        <p:txBody>
          <a:bodyPr>
            <a:normAutofit/>
          </a:bodyPr>
          <a:lstStyle/>
          <a:p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02.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추진 현황 </a:t>
            </a:r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절</a:t>
            </a:r>
            <a:r>
              <a:rPr lang="ko-KR" altLang="en-US" sz="2500" b="1" dirty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차</a:t>
            </a:r>
          </a:p>
        </p:txBody>
      </p:sp>
      <p:sp>
        <p:nvSpPr>
          <p:cNvPr id="10" name="타원 9"/>
          <p:cNvSpPr/>
          <p:nvPr/>
        </p:nvSpPr>
        <p:spPr>
          <a:xfrm>
            <a:off x="80283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7884368" y="548680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8172400" y="0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913702"/>
              </p:ext>
            </p:extLst>
          </p:nvPr>
        </p:nvGraphicFramePr>
        <p:xfrm>
          <a:off x="539552" y="1340768"/>
          <a:ext cx="7128792" cy="4809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361"/>
                <a:gridCol w="5360431"/>
              </a:tblGrid>
              <a:tr h="5282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solidFill>
                            <a:schemeClr val="bg1"/>
                          </a:solidFill>
                          <a:latin typeface="HY강B" pitchFamily="18" charset="-127"/>
                          <a:ea typeface="HY강B" pitchFamily="18" charset="-127"/>
                        </a:rPr>
                        <a:t>기간</a:t>
                      </a:r>
                      <a:endParaRPr lang="ko-KR" altLang="en-US" dirty="0">
                        <a:solidFill>
                          <a:schemeClr val="bg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>
                    <a:solidFill>
                      <a:srgbClr val="050B13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HY강B" pitchFamily="18" charset="-127"/>
                          <a:ea typeface="HY강B" pitchFamily="18" charset="-127"/>
                        </a:rPr>
                        <a:t>사업 추진 내용</a:t>
                      </a:r>
                      <a:endParaRPr lang="ko-KR" altLang="en-US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>
                    <a:solidFill>
                      <a:srgbClr val="050B13"/>
                    </a:solidFill>
                  </a:tcPr>
                </a:tc>
              </a:tr>
              <a:tr h="455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1990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년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6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월</a:t>
                      </a:r>
                      <a:endParaRPr lang="en-US" altLang="ko-KR" dirty="0" smtClean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웨스턴 마켓을 법정기념물로 지정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455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1991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년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11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월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사회환경 개선사업으로 웨스턴 마켓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1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차 수선 후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재개업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455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2002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년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7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월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셩완재활성화사업을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 위한 시민 워크숍 개최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455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2003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년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1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월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지역 발전 아이디어 공모전 개최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455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2003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년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4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월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입찰을 통해 웨스턴 마켓 수선 및 관리 업체 선정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455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2003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년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6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월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도시재생국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셩완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 사업 착수 공식 발표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455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2003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년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7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월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선정된 업체의 주도로 웨스턴 마켓 수선 완료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455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2003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년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12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월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지하철역 </a:t>
                      </a:r>
                      <a:r>
                        <a:rPr lang="ko-KR" altLang="en-US" dirty="0" err="1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통기관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 미화작업을 포함한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1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차 사업 완료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</a:tr>
              <a:tr h="4551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2005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년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셩</a:t>
                      </a:r>
                      <a:r>
                        <a:rPr lang="ko-KR" altLang="en-US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완 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광장 조성 및 기타 </a:t>
                      </a:r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2</a:t>
                      </a:r>
                      <a:r>
                        <a:rPr lang="ko-KR" altLang="en-US" dirty="0" smtClean="0">
                          <a:solidFill>
                            <a:schemeClr val="tx1"/>
                          </a:solidFill>
                          <a:latin typeface="HY강B" pitchFamily="18" charset="-127"/>
                          <a:ea typeface="HY강B" pitchFamily="18" charset="-127"/>
                        </a:rPr>
                        <a:t>차 사업 완료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65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59632" y="0"/>
            <a:ext cx="4248472" cy="824136"/>
          </a:xfrm>
        </p:spPr>
        <p:txBody>
          <a:bodyPr>
            <a:normAutofit/>
          </a:bodyPr>
          <a:lstStyle/>
          <a:p>
            <a:pPr algn="l"/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02.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추진 현황 </a:t>
            </a:r>
            <a:r>
              <a:rPr lang="en-US" altLang="ko-KR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- </a:t>
            </a:r>
            <a:r>
              <a:rPr lang="ko-KR" altLang="en-US" sz="2500" b="1" dirty="0" smtClean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주</a:t>
            </a:r>
            <a:r>
              <a:rPr lang="ko-KR" altLang="en-US" sz="2500" b="1" dirty="0">
                <a:solidFill>
                  <a:srgbClr val="050B13"/>
                </a:solidFill>
                <a:latin typeface="HY강B" pitchFamily="18" charset="-127"/>
                <a:ea typeface="HY강B" pitchFamily="18" charset="-127"/>
              </a:rPr>
              <a:t>체</a:t>
            </a:r>
          </a:p>
        </p:txBody>
      </p:sp>
      <p:sp>
        <p:nvSpPr>
          <p:cNvPr id="10" name="타원 9"/>
          <p:cNvSpPr/>
          <p:nvPr/>
        </p:nvSpPr>
        <p:spPr>
          <a:xfrm>
            <a:off x="827584" y="692696"/>
            <a:ext cx="288032" cy="288032"/>
          </a:xfrm>
          <a:prstGeom prst="ellipse">
            <a:avLst/>
          </a:prstGeom>
          <a:solidFill>
            <a:srgbClr val="050B13"/>
          </a:solidFill>
          <a:ln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683568" y="548680"/>
            <a:ext cx="576064" cy="576064"/>
          </a:xfrm>
          <a:prstGeom prst="ellipse">
            <a:avLst/>
          </a:prstGeom>
          <a:noFill/>
          <a:ln w="10160">
            <a:solidFill>
              <a:srgbClr val="050B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/>
          <p:cNvCxnSpPr/>
          <p:nvPr/>
        </p:nvCxnSpPr>
        <p:spPr>
          <a:xfrm flipV="1">
            <a:off x="971600" y="0"/>
            <a:ext cx="0" cy="685800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10160">
            <a:solidFill>
              <a:srgbClr val="050B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제목 1"/>
          <p:cNvSpPr txBox="1">
            <a:spLocks/>
          </p:cNvSpPr>
          <p:nvPr/>
        </p:nvSpPr>
        <p:spPr>
          <a:xfrm>
            <a:off x="1690656" y="2132856"/>
            <a:ext cx="61926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사업 전반적 총괄 감독은 </a:t>
            </a:r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도시재생국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466314" y="4496792"/>
            <a:ext cx="2529622" cy="87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다양한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정부기관의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협력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5796136" y="4496792"/>
            <a:ext cx="2232248" cy="87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민간 부문과의 </a:t>
            </a:r>
            <a:endParaRPr lang="en-US" altLang="ko-KR" sz="2000" dirty="0" smtClean="0">
              <a:latin typeface="HY강B" pitchFamily="18" charset="-127"/>
              <a:ea typeface="HY강B" pitchFamily="18" charset="-127"/>
            </a:endParaRPr>
          </a:p>
          <a:p>
            <a:r>
              <a:rPr lang="ko-KR" altLang="en-US" sz="2000" dirty="0" err="1" smtClean="0">
                <a:latin typeface="HY강B" pitchFamily="18" charset="-127"/>
                <a:ea typeface="HY강B" pitchFamily="18" charset="-127"/>
              </a:rPr>
              <a:t>파트너십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5" name="직선 연결선 4"/>
          <p:cNvCxnSpPr>
            <a:endCxn id="11" idx="0"/>
          </p:cNvCxnSpPr>
          <p:nvPr/>
        </p:nvCxnSpPr>
        <p:spPr>
          <a:xfrm flipH="1">
            <a:off x="2731125" y="2852936"/>
            <a:ext cx="1264811" cy="1643856"/>
          </a:xfrm>
          <a:prstGeom prst="line">
            <a:avLst/>
          </a:prstGeom>
          <a:ln w="10160">
            <a:solidFill>
              <a:srgbClr val="050B1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11" idx="3"/>
            <a:endCxn id="12" idx="1"/>
          </p:cNvCxnSpPr>
          <p:nvPr/>
        </p:nvCxnSpPr>
        <p:spPr>
          <a:xfrm>
            <a:off x="3995936" y="4935004"/>
            <a:ext cx="1800200" cy="0"/>
          </a:xfrm>
          <a:prstGeom prst="line">
            <a:avLst/>
          </a:prstGeom>
          <a:ln w="10160">
            <a:solidFill>
              <a:srgbClr val="050B1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>
            <a:endCxn id="12" idx="0"/>
          </p:cNvCxnSpPr>
          <p:nvPr/>
        </p:nvCxnSpPr>
        <p:spPr>
          <a:xfrm>
            <a:off x="5796136" y="2852936"/>
            <a:ext cx="1116124" cy="1643856"/>
          </a:xfrm>
          <a:prstGeom prst="line">
            <a:avLst/>
          </a:prstGeom>
          <a:ln w="10160">
            <a:solidFill>
              <a:srgbClr val="050B1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54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446</Words>
  <Application>Microsoft Office PowerPoint</Application>
  <PresentationFormat>화면 슬라이드 쇼(4:3)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홍콩 웨스턴 마켓, 셩완지역 재생사업  (역사적 건축물을 활용한 도시재생)</vt:lpstr>
      <vt:lpstr>목차</vt:lpstr>
      <vt:lpstr>01. 지역 소개</vt:lpstr>
      <vt:lpstr>01. 지역 소개 - 역사</vt:lpstr>
      <vt:lpstr>02. 추진 현황 - 배경</vt:lpstr>
      <vt:lpstr>02. 추진 현황 - 특성</vt:lpstr>
      <vt:lpstr>02. 추진 현황 - 특성</vt:lpstr>
      <vt:lpstr>02. 추진 현황 - 절차</vt:lpstr>
      <vt:lpstr>02. 추진 현황 - 주체</vt:lpstr>
      <vt:lpstr>02. 추진 현황 - 예산</vt:lpstr>
      <vt:lpstr>03. 사업 성과 및 평가</vt:lpstr>
      <vt:lpstr>04. 시사점</vt:lpstr>
      <vt:lpstr>출처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홍콩 웨스턴 마켓, 성완지역 재생사업</dc:title>
  <dc:creator>상봉</dc:creator>
  <cp:lastModifiedBy>상봉</cp:lastModifiedBy>
  <cp:revision>44</cp:revision>
  <dcterms:created xsi:type="dcterms:W3CDTF">2015-05-18T10:23:10Z</dcterms:created>
  <dcterms:modified xsi:type="dcterms:W3CDTF">2015-05-18T15:23:48Z</dcterms:modified>
</cp:coreProperties>
</file>