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59" r:id="rId4"/>
    <p:sldId id="261" r:id="rId5"/>
    <p:sldId id="263" r:id="rId6"/>
    <p:sldId id="264" r:id="rId7"/>
    <p:sldId id="267" r:id="rId8"/>
    <p:sldId id="268" r:id="rId9"/>
    <p:sldId id="271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4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E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43" autoAdjust="0"/>
  </p:normalViewPr>
  <p:slideViewPr>
    <p:cSldViewPr>
      <p:cViewPr>
        <p:scale>
          <a:sx n="75" d="100"/>
          <a:sy n="75" d="100"/>
        </p:scale>
        <p:origin x="-178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82948-6708-42C2-93D0-8E8EF5868C59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E049A-3BA3-4B97-AF72-D8042DBECF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049A-3BA3-4B97-AF72-D8042DBECFA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049A-3BA3-4B97-AF72-D8042DBECFA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049A-3BA3-4B97-AF72-D8042DBECFA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게이츠헤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68152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영국 </a:t>
            </a:r>
            <a:r>
              <a:rPr lang="en-US" altLang="ko-KR" sz="35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‘</a:t>
            </a:r>
            <a:r>
              <a:rPr lang="ko-KR" altLang="en-US" sz="3500" dirty="0" err="1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게이츠헤드</a:t>
            </a:r>
            <a:r>
              <a:rPr lang="en-US" altLang="ko-KR" sz="35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’</a:t>
            </a:r>
            <a:r>
              <a:rPr lang="ko-KR" altLang="en-US" sz="35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의 예술적 도시재생</a:t>
            </a:r>
            <a:endParaRPr lang="ko-KR" altLang="en-US" sz="35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27584" y="4941168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얕은샘물M" pitchFamily="18" charset="-127"/>
                <a:ea typeface="HY얕은샘물M" pitchFamily="18" charset="-127"/>
                <a:cs typeface="+mj-cs"/>
              </a:rPr>
              <a:t> 20909203 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얕은샘물M" pitchFamily="18" charset="-127"/>
                <a:ea typeface="HY얕은샘물M" pitchFamily="18" charset="-127"/>
                <a:cs typeface="+mj-cs"/>
              </a:rPr>
              <a:t>김영민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3528" y="836712"/>
            <a:ext cx="403244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단계 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창조적 인력 유입단계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(2000-2005)</a:t>
            </a:r>
          </a:p>
          <a:p>
            <a:pPr marL="457200" indent="-457200"/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1. </a:t>
            </a:r>
            <a:r>
              <a:rPr lang="ko-KR" altLang="en-US" sz="21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밀레니엄브릿지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(2001)</a:t>
            </a: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국제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가든 페스티벌과 북쪽의 천사 이후 탄력을 받은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게이츠헤드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의회는 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밀레니엄 프로젝트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를 진행하게 됩니다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당시 영국에서 새 천 년을 맞아 영국 정부는 각 지역별로 사업 공모를 실시했는데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당시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게이츠헤드에서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응모하여 당선된 아이디어가 바로 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밀레니엄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브릿지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입니다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밀레니엄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브릿지는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타인 강을 중간에 두고 윗 동네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뉴캐슬과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연결하고 있고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보행자와 자전거만 통행이 허용되는 다리입니다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기존의 일자형 다리가 아닌 눈의 구조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처럼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구부러져 있고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일명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Winker(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속눈썹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)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브릿지라고도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불리는데 배가 지나갈 때 다리가 윙크하듯 접히는 것 때문에 붙여진 별명이라고 합니다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이런 독특성으로 인해 많은 주목을 받게 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건설비 총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2200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만 파운드의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약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440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억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비용은 밀레니엄 위원회와 유럽지역개발펀드에서 조달했다고 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100" dirty="0" smtClean="0">
              <a:latin typeface="HY얕은샘물M" pitchFamily="18" charset="-127"/>
              <a:ea typeface="HY얕은샘물M" pitchFamily="18" charset="-127"/>
            </a:endParaRPr>
          </a:p>
          <a:p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그림 6" descr="밀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446" y="871641"/>
            <a:ext cx="4613020" cy="2594824"/>
          </a:xfrm>
          <a:prstGeom prst="rect">
            <a:avLst/>
          </a:prstGeom>
        </p:spPr>
      </p:pic>
      <p:pic>
        <p:nvPicPr>
          <p:cNvPr id="9" name="그림 8" descr="밀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438" y="3717032"/>
            <a:ext cx="4577038" cy="2866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3528" y="836712"/>
            <a:ext cx="403244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/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2. </a:t>
            </a:r>
            <a:r>
              <a:rPr lang="ko-KR" altLang="en-US" sz="21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발틱현대미술관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(2002)</a:t>
            </a:r>
          </a:p>
          <a:p>
            <a:pPr marL="457200" indent="-457200"/>
            <a:endParaRPr lang="en-US" altLang="ko-KR" sz="10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1950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년대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부터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제분 공장으로 사용했던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발틱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현대 미술관은 또 하나의 문화예술을 통한 지역재생의 중요한 역할을 하게 되는데 특히 이 건물은 과거 제분 공장을 활용했다는 점에서 역사성을 가지고 있다고 볼 수 있습니다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이 제분공장은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1982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년 문을 닫았고 외롭게 텅 비어있었습니다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하지만 우연찮게 열게 된 작품 전시회에서 시민들의 큰 반응을 얻게 되어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게이츠헤드시는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발틱을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현대미술관으로 바꾸기로 결정하게 됩니다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 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4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년 동안의 리 모델링을 하게 되는데 비용은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4500</a:t>
            </a:r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만파운드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약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900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억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가 소요되었고 이 중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3340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만 파운드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약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670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억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는 복권기금에서 지원받고 나머지는 지방정부와 개인 후원을 통해 이루어졌습니다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</a:p>
          <a:p>
            <a:r>
              <a:rPr lang="ko-KR" altLang="en-US" sz="2000" dirty="0" err="1" smtClean="0">
                <a:latin typeface="HY얕은샘물M" pitchFamily="18" charset="-127"/>
                <a:ea typeface="HY얕은샘물M" pitchFamily="18" charset="-127"/>
              </a:rPr>
              <a:t>발틱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현대 미술관의 핵심기능은 전시입니다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그리고 </a:t>
            </a:r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주민들이 이 공간에서 과거 밀가루 공장의 향수를 느낄 수 있는 점에서 다른 갤러리와는 다른 차별성이 있습니다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 </a:t>
            </a:r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2" name="그림 11" descr="발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215102" cy="2808312"/>
          </a:xfrm>
          <a:prstGeom prst="rect">
            <a:avLst/>
          </a:prstGeom>
        </p:spPr>
      </p:pic>
      <p:pic>
        <p:nvPicPr>
          <p:cNvPr id="15" name="그림 14" descr="발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424256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3528" y="836712"/>
            <a:ext cx="38884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3,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세이지음악당</a:t>
            </a:r>
            <a:r>
              <a:rPr lang="en-US" altLang="ko-KR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(2004)</a:t>
            </a:r>
          </a:p>
          <a:p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19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 점점 흥하게 되고 시민들의 참여의식과 자부심은 점점 높아집니다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마지막으로 지역재생의 중요한 역할을 하고 있는 또 하나의 건축물이 바로 </a:t>
            </a:r>
            <a:r>
              <a:rPr lang="ko-KR" altLang="en-US" sz="1900" dirty="0" err="1" smtClean="0">
                <a:latin typeface="HY얕은샘물M" pitchFamily="18" charset="-127"/>
                <a:ea typeface="HY얕은샘물M" pitchFamily="18" charset="-127"/>
              </a:rPr>
              <a:t>발틱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 현대 미술관 옆에 있는 </a:t>
            </a:r>
            <a:r>
              <a:rPr lang="ko-KR" altLang="en-US" sz="19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세이지 음악당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입니다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세이지 음악당은 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7000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만 파운 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(1400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억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이 소요된 음악 교육공간이자 공연장입니다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 세계적인 건축가 </a:t>
            </a:r>
            <a:r>
              <a:rPr lang="ko-KR" altLang="en-US" sz="19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노만포스터</a:t>
            </a:r>
            <a:r>
              <a:rPr lang="ko-KR" altLang="en-US" sz="1900" dirty="0" err="1" smtClean="0">
                <a:latin typeface="HY얕은샘물M" pitchFamily="18" charset="-127"/>
                <a:ea typeface="HY얕은샘물M" pitchFamily="18" charset="-127"/>
              </a:rPr>
              <a:t>에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 의해 설계된 이곳은 세계적 수준의 공연장 시설을 갖추고 있고 조개 형태의 모양으로 세 개의 공연장을 철과 유리로 된 지붕으로 덮고 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카페나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바 등의 공공공간과 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26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개의 연습실과 워크숍공간을 갖추고 있습니다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인상적인 것은 세계적인 이 시설을 지역민들이 자유롭게 사용한다는 것입니다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보통 우리나라 공연시설은 권위적이고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함부로 들어갈 수 없는 이미지와 많이 다릅니다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이것이 지역민 중심의 도시재생 철학이 반영되어 있는 점이라고 볼 수 있습니다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1900" dirty="0" smtClean="0">
                <a:latin typeface="HY얕은샘물M" pitchFamily="18" charset="-127"/>
                <a:ea typeface="HY얕은샘물M" pitchFamily="18" charset="-127"/>
              </a:rPr>
              <a:t>이 때문에 넓은 공간과 연습실이 텅 비어있지 않고 활발히 활용되고 있다고 합니다</a:t>
            </a:r>
            <a:r>
              <a:rPr lang="en-US" altLang="ko-KR" sz="19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  <a:p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9" name="그림 8" descr="세이지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4536504" cy="2371725"/>
          </a:xfrm>
          <a:prstGeom prst="rect">
            <a:avLst/>
          </a:prstGeom>
        </p:spPr>
      </p:pic>
      <p:pic>
        <p:nvPicPr>
          <p:cNvPr id="13" name="그림 12" descr="세이지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5"/>
            <a:ext cx="453650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그림 6" descr="세이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652120" cy="3528392"/>
          </a:xfrm>
          <a:prstGeom prst="rect">
            <a:avLst/>
          </a:prstGeom>
        </p:spPr>
      </p:pic>
      <p:pic>
        <p:nvPicPr>
          <p:cNvPr id="10" name="그림 9" descr="세이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32856"/>
            <a:ext cx="6696744" cy="398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51520" y="980728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3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단계 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문화적 도시재생 확산단계</a:t>
            </a:r>
            <a:r>
              <a:rPr lang="en-US" altLang="ko-KR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(2006~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현재</a:t>
            </a:r>
            <a:r>
              <a:rPr lang="en-US" altLang="ko-KR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</a:p>
          <a:p>
            <a:endParaRPr lang="en-US" altLang="ko-KR" sz="20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민간투자로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힐튼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호텔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 건립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대규모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메트로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센터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재생</a:t>
            </a:r>
            <a:endParaRPr lang="en-US" altLang="ko-KR" sz="20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endParaRPr lang="en-US" altLang="ko-KR" sz="10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문화를 테마로 한 이 도시의 재생프로젝트는 문화를 넘어 경제적인 차원의 확산을 이끌어 냅니다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거의 버려진 땅들과 가동을 멈춘 공장들이 들어섰던 곳이 변하기 시작했습니다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교통망이 확충되고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2006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년에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힐튼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호텔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이 건립됐고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이 호텔 배후지역의 철도역 일대에는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메트로</a:t>
            </a:r>
            <a:r>
              <a:rPr lang="ko-KR" altLang="en-US" sz="20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센터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가 활력을 띄게 됩니다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2" name="그림 11" descr="힐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7"/>
            <a:ext cx="4392487" cy="2232248"/>
          </a:xfrm>
          <a:prstGeom prst="rect">
            <a:avLst/>
          </a:prstGeom>
        </p:spPr>
      </p:pic>
      <p:pic>
        <p:nvPicPr>
          <p:cNvPr id="13" name="그림 12" descr="힐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4392487" cy="2160240"/>
          </a:xfrm>
          <a:prstGeom prst="rect">
            <a:avLst/>
          </a:prstGeom>
        </p:spPr>
      </p:pic>
      <p:pic>
        <p:nvPicPr>
          <p:cNvPr id="16" name="그림 15" descr="힐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798168" cy="229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51520" y="836712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16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만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5000㎡ 3</a:t>
            </a:r>
            <a:r>
              <a:rPr lang="ko-KR" altLang="en-US" sz="2000" dirty="0" smtClean="0">
                <a:latin typeface="HY얕은샘물M" pitchFamily="18" charset="-127"/>
                <a:ea typeface="HY얕은샘물M" pitchFamily="18" charset="-127"/>
              </a:rPr>
              <a:t>층 규모의 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Metro centre</a:t>
            </a:r>
          </a:p>
          <a:p>
            <a:endParaRPr lang="en-US" altLang="ko-KR" sz="20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5" name="그림 14" descr="메트로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06" y="1268760"/>
            <a:ext cx="3770600" cy="2520280"/>
          </a:xfrm>
          <a:prstGeom prst="rect">
            <a:avLst/>
          </a:prstGeom>
        </p:spPr>
      </p:pic>
      <p:pic>
        <p:nvPicPr>
          <p:cNvPr id="17" name="그림 16" descr="메트로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170" y="4077072"/>
            <a:ext cx="3984286" cy="2448272"/>
          </a:xfrm>
          <a:prstGeom prst="rect">
            <a:avLst/>
          </a:prstGeom>
        </p:spPr>
      </p:pic>
      <p:pic>
        <p:nvPicPr>
          <p:cNvPr id="18" name="그림 17" descr="메트로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706" y="4077072"/>
            <a:ext cx="3816424" cy="2390007"/>
          </a:xfrm>
          <a:prstGeom prst="rect">
            <a:avLst/>
          </a:prstGeom>
        </p:spPr>
      </p:pic>
      <p:pic>
        <p:nvPicPr>
          <p:cNvPr id="19" name="그림 18" descr="메트로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2170" y="1268760"/>
            <a:ext cx="396044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성과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7544" y="1484784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-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 주민에게 주어지는 성과</a:t>
            </a:r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 1.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지역경제가 활성화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되면서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20%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가 넘던 실업률이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4%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대로 떨어짐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 (2006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년 기준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)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 2.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약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6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만 명이 문화산업에 종사할 정도의 고용 창출도 이루어짐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    (2000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년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: 2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만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2006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년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: 6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만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)</a:t>
            </a:r>
          </a:p>
          <a:p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-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관광으로 인한 경제적 성과</a:t>
            </a:r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한 해 평균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천만 명의 관광객들이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게이츠헤드에서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열리는 공연과 전시를 즐기기 위해   </a:t>
            </a:r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방문하고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연간 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100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만 명 정도의 예술가와 여행객 들이 장기로 머묾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 그 결과 관광 수입 만으로 매년 </a:t>
            </a:r>
            <a:r>
              <a:rPr lang="en-US" altLang="ko-KR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40</a:t>
            </a:r>
            <a:r>
              <a:rPr lang="ko-KR" altLang="en-US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억 파운드</a:t>
            </a:r>
            <a:r>
              <a:rPr lang="en-US" altLang="ko-KR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한화 기준 약 </a:t>
            </a:r>
            <a:r>
              <a:rPr lang="en-US" altLang="ko-KR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8</a:t>
            </a:r>
            <a:r>
              <a:rPr lang="ko-KR" altLang="en-US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조 </a:t>
            </a:r>
            <a:r>
              <a:rPr lang="en-US" altLang="ko-KR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4</a:t>
            </a:r>
            <a:r>
              <a:rPr lang="ko-KR" altLang="en-US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천억 원</a:t>
            </a:r>
            <a:r>
              <a:rPr lang="en-US" altLang="ko-KR" sz="25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</a:p>
          <a:p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시사점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7544" y="1484784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11560" y="908720"/>
            <a:ext cx="8208912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버려진 공장을 비롯한 다수의 유휴공간에 새로운 가치를 불어 넣어 재생된 도시재생의 모범 사례입니다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그리고 과거와의 새로운 연결고리를 만들어 도시 고유의 정체성을 유지했습니다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지역주민에게는 삶의 질을 높여주고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관광객에게는 즐거움을 전하는 문화도시로 변하였습니다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 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피터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스타크는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프로젝트 성공요인에 대해 몇 가지 말하였는데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</a:p>
          <a:p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지역주민이 원하는 문화적 욕구와 수요가 무엇인지 파악하고 나아가 지역의 문화와 역사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정체성에 기반을 둔 정책 수립과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또 문화정책 전문가와 시의회 등 이해관계가 다양한 집단들의 상호 협력관계를 통한 사업의 추진을 꼽았습니다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결국 그 지역의 지역민을 우선 순위로 초점을 둔 것이 성공 전제 조건이고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지방정부의 장기적인 투자와 리더십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지역민과의 소통이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게이츠헤드시의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도시재생의 성공으로 이어졌습니다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우리나라는 정권과 정치에 맞물린 단기적인 프로젝트의 반복과 관광객의 유입을 우선 시 하는 개발을 볼 수 있는데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우선 지역민의 행복이 먼저가 되지 않으면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장기적인 전략이 힘들기 때문에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게이츠헤드처럼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 지역민의 </a:t>
            </a:r>
            <a:r>
              <a:rPr lang="ko-KR" altLang="en-US" sz="2500" dirty="0" err="1" smtClean="0">
                <a:latin typeface="HY얕은샘물M" pitchFamily="18" charset="-127"/>
                <a:ea typeface="HY얕은샘물M" pitchFamily="18" charset="-127"/>
              </a:rPr>
              <a:t>니즈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(needs)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에 충실하고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삶의 질의 향상과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지역에 관한 자신감과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500" dirty="0" smtClean="0">
                <a:latin typeface="HY얕은샘물M" pitchFamily="18" charset="-127"/>
                <a:ea typeface="HY얕은샘물M" pitchFamily="18" charset="-127"/>
              </a:rPr>
              <a:t>주인의식을 높여주는 것이 우선 시 되어야 할 것입니다</a:t>
            </a:r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출처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7544" y="1484784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11560" y="908720"/>
            <a:ext cx="8208912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http://blog.naver.com/gico12/20195807516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http://www.artmk.kr/artmk/archives/4133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http://blog.daum.net/hello_gico/1073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http://blog.makehope.org/root/36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http://blog.naver.com/jacoby/40138233778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http://travel.chosun.com/gallery/park/080109_park.jpg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http://cafe.naver.com/chgnews/675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http://www.geograph.org.uk/photo/70741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http://blog.makehope.org/root/36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https://</a:t>
            </a:r>
            <a:r>
              <a:rPr lang="en-US" altLang="ko-KR" sz="2500" smtClean="0">
                <a:latin typeface="HY얕은샘물M" pitchFamily="18" charset="-127"/>
                <a:ea typeface="HY얕은샘물M" pitchFamily="18" charset="-127"/>
              </a:rPr>
              <a:t>youtu.be/S7nXXy1NhpM - </a:t>
            </a:r>
            <a:r>
              <a:rPr lang="ko-KR" altLang="en-US" sz="2500" smtClean="0">
                <a:latin typeface="HY얕은샘물M" pitchFamily="18" charset="-127"/>
                <a:ea typeface="HY얕은샘물M" pitchFamily="18" charset="-127"/>
              </a:rPr>
              <a:t>유튜브</a:t>
            </a:r>
            <a:endParaRPr lang="en-US" altLang="ko-KR" sz="25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http://news.chosun.com/site/data/html_dir/2007/11/09/2007110900086.html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http://www.fashionbiz.co.kr/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http://www.newsngeoje.com/news/articleView.html?idxno=12292</a:t>
            </a:r>
          </a:p>
          <a:p>
            <a:r>
              <a:rPr lang="en-US" altLang="ko-KR" sz="2500" dirty="0" smtClean="0">
                <a:latin typeface="HY얕은샘물M" pitchFamily="18" charset="-127"/>
                <a:ea typeface="HY얕은샘물M" pitchFamily="18" charset="-127"/>
              </a:rPr>
              <a:t>http://www3.hilton.com/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1368152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HY얕은샘물M" pitchFamily="18" charset="-127"/>
                <a:ea typeface="HY얕은샘물M" pitchFamily="18" charset="-127"/>
              </a:rPr>
              <a:t>목차</a:t>
            </a:r>
            <a:r>
              <a:rPr lang="en-US" altLang="ko-KR" sz="3500" dirty="0" smtClean="0">
                <a:latin typeface="HY얕은샘물M" pitchFamily="18" charset="-127"/>
                <a:ea typeface="HY얕은샘물M" pitchFamily="18" charset="-127"/>
              </a:rPr>
              <a:t>   </a:t>
            </a:r>
            <a:endParaRPr lang="ko-KR" altLang="en-US" sz="35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57200" y="1124744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latin typeface="HY얕은샘물M" pitchFamily="18" charset="-127"/>
                <a:ea typeface="HY얕은샘물M" pitchFamily="18" charset="-127"/>
              </a:rPr>
              <a:t>- </a:t>
            </a:r>
            <a:r>
              <a:rPr lang="ko-KR" altLang="en-US" sz="3200" dirty="0" smtClean="0">
                <a:latin typeface="HY얕은샘물M" pitchFamily="18" charset="-127"/>
                <a:ea typeface="HY얕은샘물M" pitchFamily="18" charset="-127"/>
              </a:rPr>
              <a:t>소개</a:t>
            </a: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얕은샘물M" pitchFamily="18" charset="-127"/>
                <a:ea typeface="HY얕은샘물M" pitchFamily="18" charset="-127"/>
              </a:rPr>
              <a:t>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latin typeface="HY얕은샘물M" pitchFamily="18" charset="-127"/>
                <a:ea typeface="HY얕은샘물M" pitchFamily="18" charset="-127"/>
              </a:rPr>
              <a:t>- </a:t>
            </a:r>
            <a:r>
              <a:rPr lang="ko-KR" altLang="en-US" sz="3200" dirty="0" smtClean="0">
                <a:latin typeface="HY얕은샘물M" pitchFamily="18" charset="-127"/>
                <a:ea typeface="HY얕은샘물M" pitchFamily="18" charset="-127"/>
              </a:rPr>
              <a:t>성과</a:t>
            </a: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3200" dirty="0" smtClean="0">
                <a:latin typeface="HY얕은샘물M" pitchFamily="18" charset="-127"/>
                <a:ea typeface="HY얕은샘물M" pitchFamily="18" charset="-127"/>
              </a:rPr>
              <a:t>시사점 및 느낀 점</a:t>
            </a: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3200" dirty="0" smtClean="0">
                <a:latin typeface="HY얕은샘물M" pitchFamily="18" charset="-127"/>
                <a:ea typeface="HY얕은샘물M" pitchFamily="18" charset="-127"/>
              </a:rPr>
              <a:t>출처</a:t>
            </a:r>
            <a:endParaRPr lang="en-US" altLang="ko-KR" sz="3200" dirty="0" smtClean="0"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8152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3500" dirty="0" smtClean="0">
                <a:latin typeface="HY얕은샘물M" pitchFamily="18" charset="-127"/>
                <a:ea typeface="HY얕은샘물M" pitchFamily="18" charset="-127"/>
              </a:rPr>
              <a:t>소개</a:t>
            </a:r>
            <a:endParaRPr lang="ko-KR" altLang="en-US" sz="35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57200" y="1196752"/>
            <a:ext cx="843528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2700" dirty="0" err="1" smtClean="0">
                <a:latin typeface="HY얕은샘물M" pitchFamily="18" charset="-127"/>
                <a:ea typeface="HY얕은샘물M" pitchFamily="18" charset="-127"/>
              </a:rPr>
              <a:t>게이츠헤드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en-US" altLang="ko-KR" sz="2700" dirty="0" err="1" smtClean="0">
                <a:latin typeface="HY얕은샘물M" pitchFamily="18" charset="-127"/>
                <a:ea typeface="HY얕은샘물M" pitchFamily="18" charset="-127"/>
              </a:rPr>
              <a:t>Gateshead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는 영국 잉글랜드 북동부 지역의 뉴캐슬과 </a:t>
            </a:r>
            <a:r>
              <a:rPr lang="ko-KR" altLang="en-US" sz="2700" dirty="0" err="1" smtClean="0">
                <a:latin typeface="HY얕은샘물M" pitchFamily="18" charset="-127"/>
                <a:ea typeface="HY얕은샘물M" pitchFamily="18" charset="-127"/>
              </a:rPr>
              <a:t>타인강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(Tyne River) 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밑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에 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위치한 인구 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20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만의 소도시입니다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그림 6" descr="제목 없음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496944" cy="411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57200" y="980729"/>
            <a:ext cx="8219256" cy="158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차 세계대전 이전의 </a:t>
            </a:r>
            <a:r>
              <a:rPr lang="ko-KR" altLang="en-US" sz="2300" dirty="0" err="1" smtClean="0">
                <a:latin typeface="HY얕은샘물M" pitchFamily="18" charset="-127"/>
                <a:ea typeface="HY얕은샘물M" pitchFamily="18" charset="-127"/>
              </a:rPr>
              <a:t>게이츠헤드의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시민들 대부분은 선박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화학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철강 산업 종사자들이었고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제조업에 종사하는 사람이 대부분이었습니다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하지만 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차 세계대전 이후 시대적 패러다임의 변화로 제조업의 몰락과 함께 공장들이 속속 문을 닫기에 이르렀습니다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이에 생계가 걱정되었던 시민들은 </a:t>
            </a:r>
            <a:r>
              <a:rPr lang="ko-KR" altLang="en-US" sz="2300" dirty="0" err="1" smtClean="0">
                <a:latin typeface="HY얕은샘물M" pitchFamily="18" charset="-127"/>
                <a:ea typeface="HY얕은샘물M" pitchFamily="18" charset="-127"/>
              </a:rPr>
              <a:t>게이츠헤드를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떠나기 시작했고 도시는 점차 인구 경제적 침체기를 맞이하게 됩니다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endParaRPr kumimoji="0" lang="ko-KR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0" name="그림 9" descr="1930년gate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7"/>
            <a:ext cx="7920880" cy="367240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611560" y="6237313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&lt; 1930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년대의 </a:t>
            </a:r>
            <a:r>
              <a:rPr lang="ko-KR" altLang="en-US" sz="2700" dirty="0" err="1" smtClean="0">
                <a:latin typeface="HY얕은샘물M" pitchFamily="18" charset="-127"/>
                <a:ea typeface="HY얕은샘물M" pitchFamily="18" charset="-127"/>
              </a:rPr>
              <a:t>게이츠헤드의</a:t>
            </a:r>
            <a:r>
              <a:rPr lang="ko-KR" altLang="en-US" sz="2700" dirty="0" smtClean="0">
                <a:latin typeface="HY얕은샘물M" pitchFamily="18" charset="-127"/>
                <a:ea typeface="HY얕은샘물M" pitchFamily="18" charset="-127"/>
              </a:rPr>
              <a:t> 모습</a:t>
            </a:r>
            <a:r>
              <a:rPr lang="en-US" altLang="ko-KR" sz="2700" dirty="0" smtClean="0">
                <a:latin typeface="HY얕은샘물M" pitchFamily="18" charset="-127"/>
                <a:ea typeface="HY얕은샘물M" pitchFamily="18" charset="-127"/>
              </a:rPr>
              <a:t>&gt;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8152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3500" dirty="0" smtClean="0">
                <a:latin typeface="HY얕은샘물M" pitchFamily="18" charset="-127"/>
                <a:ea typeface="HY얕은샘물M" pitchFamily="18" charset="-127"/>
              </a:rPr>
              <a:t>소개</a:t>
            </a:r>
            <a:endParaRPr lang="ko-KR" altLang="en-US" sz="3500" dirty="0"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57200" y="332657"/>
            <a:ext cx="8219256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09600" y="485057"/>
            <a:ext cx="8219256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404664"/>
            <a:ext cx="446449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  <a:p>
            <a:pPr lvl="0" algn="ctr"/>
            <a:endParaRPr lang="en-US" altLang="ko-KR" sz="27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그러다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1986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년에 하나의 프로젝트를 시작하게 되는데 그것이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 '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공공공간 예술프로그램</a:t>
            </a:r>
            <a:r>
              <a:rPr lang="en-US" altLang="ko-KR" sz="2000" dirty="0" smtClean="0">
                <a:latin typeface="HY얕은샘물M" pitchFamily="18" charset="-127"/>
                <a:ea typeface="HY얕은샘물M" pitchFamily="18" charset="-127"/>
              </a:rPr>
              <a:t>(Art in Public Places program)’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프로젝트 입니다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이 프로젝트는 게이츠헤드 전체에 남아있던 산업유산과 함께 과거의 역사성을 활용하여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유명한 예술가들이 공공공간에 다양한 예술작품들을 전시하고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또한 지역민들과 함께 다양한 프로그램을 진행하는 것인데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이 프로젝트는 게이츠헤드의 경관 개선 뿐만 아니라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문화예술 기반의 도시재생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을 목적으로 시작되었습니다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en-US" altLang="ko-KR" sz="1500" dirty="0" smtClean="0">
              <a:latin typeface="HY얕은샘물M" pitchFamily="18" charset="-127"/>
              <a:ea typeface="HY얕은샘물M" pitchFamily="18" charset="-127"/>
            </a:endParaRPr>
          </a:p>
          <a:p>
            <a:pPr lvl="0"/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이 프로젝트는 결과적으로 두 가지 영향을 주게 되는데 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pPr lvl="0"/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첫째는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도시재생의 방향성을 지역민들과 공유하고 문화예술의 중요성을 인식하게 했으며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pPr lvl="0"/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두 번째로는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지역민 사이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지역민과 예술가 사이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지방정부와 지역민 사이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지방정부와 다양한 지역 조직 사이에 관계를 형성했고 소통을 시작하게 했습니다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100" dirty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7" name="그림 16" descr="공공예술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312368" cy="4392488"/>
          </a:xfrm>
          <a:prstGeom prst="rect">
            <a:avLst/>
          </a:prstGeom>
        </p:spPr>
      </p:pic>
      <p:pic>
        <p:nvPicPr>
          <p:cNvPr id="16" name="그림 15" descr="공공예술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861048"/>
            <a:ext cx="316835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51520" y="1196752"/>
            <a:ext cx="856895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ko-KR" altLang="en-US" sz="23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점점 자신감을 키워가며 문화 도시로 재생되게 됩니다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이 후 본격적으로 문화를 바탕으로 한 도시재생 프로젝트가 시작되었습니다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도시재생 프로젝트 총 감독은 도시계획과나 건축가가 아닌</a:t>
            </a:r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연극을 전공한 </a:t>
            </a:r>
            <a:r>
              <a:rPr lang="ko-KR" altLang="en-US" sz="23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피터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3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스타크</a:t>
            </a:r>
            <a:r>
              <a:rPr lang="en-US" altLang="ko-KR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(Peter Stark)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가 맡게 됩니다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도시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 1990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년에서 현재까지 </a:t>
            </a:r>
            <a:r>
              <a:rPr lang="ko-KR" altLang="en-US" sz="23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3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단계의 도시재생 과정으로 나눌 수 있는데</a:t>
            </a:r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1990-2000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년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(1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단계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도시 이미지 형성단계</a:t>
            </a:r>
            <a:endParaRPr lang="en-US" altLang="ko-KR" sz="23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가든 축제</a:t>
            </a:r>
            <a:r>
              <a:rPr lang="en-US" altLang="ko-KR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(Garden Festival)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와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북녘의 천사</a:t>
            </a:r>
            <a:r>
              <a:rPr lang="en-US" altLang="ko-KR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(The Angel of the North)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프로젝트</a:t>
            </a:r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2001-2005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년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(2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단계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: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창조적 인력 유입단계</a:t>
            </a:r>
            <a:r>
              <a:rPr lang="en-US" altLang="ko-KR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대규모 문화시설</a:t>
            </a:r>
            <a:r>
              <a:rPr lang="en-US" altLang="ko-KR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</a:p>
          <a:p>
            <a:pPr algn="ctr"/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밀레니엄다리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발탁현대미술관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세이지 음악당 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건립</a:t>
            </a:r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endParaRPr lang="en-US" altLang="ko-KR" sz="23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2006-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현재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(3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단계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: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문화적 도시재생 확산단계</a:t>
            </a:r>
            <a:endParaRPr lang="en-US" altLang="ko-KR" sz="23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민간투자로 </a:t>
            </a:r>
            <a:r>
              <a:rPr lang="ko-KR" altLang="en-US" sz="23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힐튼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호텔</a:t>
            </a:r>
            <a:r>
              <a:rPr lang="ko-KR" altLang="en-US" sz="2300" dirty="0" smtClean="0">
                <a:latin typeface="HY얕은샘물M" pitchFamily="18" charset="-127"/>
                <a:ea typeface="HY얕은샘물M" pitchFamily="18" charset="-127"/>
              </a:rPr>
              <a:t> 건립</a:t>
            </a:r>
            <a:r>
              <a:rPr lang="en-US" altLang="ko-KR" sz="23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대규모 </a:t>
            </a:r>
            <a:r>
              <a:rPr lang="ko-KR" altLang="en-US" sz="23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메트로</a:t>
            </a:r>
            <a:r>
              <a:rPr lang="ko-KR" altLang="en-US" sz="23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센터 재생</a:t>
            </a:r>
            <a:endParaRPr lang="en-US" altLang="ko-KR" sz="2300" dirty="0" smtClean="0">
              <a:latin typeface="HY얕은샘물M" pitchFamily="18" charset="-127"/>
              <a:ea typeface="HY얕은샘물M" pitchFamily="18" charset="-127"/>
            </a:endParaRPr>
          </a:p>
          <a:p>
            <a:pPr algn="ctr"/>
            <a:endParaRPr lang="en-US" altLang="ko-KR" sz="23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51520" y="836712"/>
            <a:ext cx="410445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1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단계 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도시 이미지 형성 단계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(1990-2000)</a:t>
            </a:r>
          </a:p>
          <a:p>
            <a:pPr marL="457200" indent="-457200"/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1.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가든 축제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(National Garden Festival)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1990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년에 개최된 가든 축제는 보수당의 마이클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헤젤튼에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의해 시작된 국가적 이벤트인데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이를 게이츠헤드에서 개최되며 많은 사람들이 이곳에 방문하게 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많은 관광객들이 가든페스티벌과 공공공간 예술프로그램 프로젝트로 만들어진 다양한 공공 예술작품들을 보게 되면서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게이츠헤드는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 대내외적으로 문화예술 도시로의 이미지를 만들게 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0" name="그림 9" descr="가든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3960440" cy="2664296"/>
          </a:xfrm>
          <a:prstGeom prst="rect">
            <a:avLst/>
          </a:prstGeom>
        </p:spPr>
      </p:pic>
      <p:pic>
        <p:nvPicPr>
          <p:cNvPr id="12" name="그림 11" descr="가든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3960440" cy="3103637"/>
          </a:xfrm>
          <a:prstGeom prst="rect">
            <a:avLst/>
          </a:prstGeom>
        </p:spPr>
      </p:pic>
      <p:pic>
        <p:nvPicPr>
          <p:cNvPr id="14" name="그림 13" descr="가든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596" y="3804025"/>
            <a:ext cx="416538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51520" y="836712"/>
            <a:ext cx="4176464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2. 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북쪽의 천사</a:t>
            </a:r>
            <a:r>
              <a:rPr lang="en-US" altLang="ko-KR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(The Angel of the North)</a:t>
            </a:r>
          </a:p>
          <a:p>
            <a:endParaRPr lang="en-US" altLang="ko-KR" sz="21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그러던 중 또 하나의 큰 전환점을 맞게 되는데 그것은 바로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게이츠헤드시의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랜드마크인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‘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북쪽의 천사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’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의 설치였습니다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 1994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년 세계적인 조각가인</a:t>
            </a:r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1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안소니</a:t>
            </a:r>
            <a:r>
              <a:rPr lang="ko-KR" altLang="en-US" sz="21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100" dirty="0" err="1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곰리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에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의해 진행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되었습니다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하지만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'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북쪽의 천사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'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를 세우는 과정은 순탄치만은 않았습니다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 </a:t>
            </a: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당시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대부분의 시민들은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"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그 돈을 학교나 병원 짓는데 쓰라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"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며 거세게 항의했습니다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그럼에도 </a:t>
            </a:r>
            <a:r>
              <a:rPr lang="ko-KR" altLang="en-US" sz="2100" dirty="0" err="1" smtClean="0">
                <a:latin typeface="HY얕은샘물M" pitchFamily="18" charset="-127"/>
                <a:ea typeface="HY얕은샘물M" pitchFamily="18" charset="-127"/>
              </a:rPr>
              <a:t>게이츠헤드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 시의회는 문화예술을 도시재생의 키워드로 삼고 착실히 지역발전 전략을 진행시켜 나갔고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이러한 시의회의 확고한 의지를 보고 중앙정부는 복권자금을 투입하게 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결국  백만 파운드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약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20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억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정도가 소요되었고  가로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54m,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세로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23m, 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무게 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208</a:t>
            </a:r>
            <a:r>
              <a:rPr lang="ko-KR" altLang="en-US" sz="2100" dirty="0" smtClean="0">
                <a:latin typeface="HY얕은샘물M" pitchFamily="18" charset="-127"/>
                <a:ea typeface="HY얕은샘물M" pitchFamily="18" charset="-127"/>
              </a:rPr>
              <a:t>톤에 이르는 초대형 조형물이 만들어지게 됩니다</a:t>
            </a:r>
            <a:r>
              <a:rPr lang="en-US" altLang="ko-KR" sz="2100" dirty="0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en-US" altLang="ko-KR" sz="21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800" dirty="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800" dirty="0" smtClean="0">
                <a:latin typeface="HY얕은샘물M" pitchFamily="18" charset="-127"/>
                <a:ea typeface="HY얕은샘물M" pitchFamily="18" charset="-127"/>
              </a:rPr>
              <a:t>도시재생 과정</a:t>
            </a:r>
            <a:endParaRPr lang="en-US" altLang="ko-KR" sz="28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9" name="그림 18" descr="qnrcj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56992"/>
            <a:ext cx="4392488" cy="3168352"/>
          </a:xfrm>
          <a:prstGeom prst="rect">
            <a:avLst/>
          </a:prstGeom>
        </p:spPr>
      </p:pic>
      <p:pic>
        <p:nvPicPr>
          <p:cNvPr id="20" name="그림 19" descr="북천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282" y="1112664"/>
            <a:ext cx="4464496" cy="191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611560" y="5877272"/>
            <a:ext cx="8219256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7544" y="692696"/>
            <a:ext cx="720080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ko-KR" sz="2100" dirty="0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5" name="그림 4" descr="북천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256584" cy="4239180"/>
          </a:xfrm>
          <a:prstGeom prst="rect">
            <a:avLst/>
          </a:prstGeom>
        </p:spPr>
      </p:pic>
      <p:pic>
        <p:nvPicPr>
          <p:cNvPr id="7" name="그림 6" descr="북천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3710" y="2132856"/>
            <a:ext cx="5664754" cy="443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1155</Words>
  <Application>Microsoft Office PowerPoint</Application>
  <PresentationFormat>화면 슬라이드 쇼(4:3)</PresentationFormat>
  <Paragraphs>114</Paragraphs>
  <Slides>18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영국 ‘게이츠헤드’의 예술적 도시재생</vt:lpstr>
      <vt:lpstr>목차   </vt:lpstr>
      <vt:lpstr>-소개</vt:lpstr>
      <vt:lpstr>-소개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RaoN3</cp:lastModifiedBy>
  <cp:revision>80</cp:revision>
  <dcterms:created xsi:type="dcterms:W3CDTF">2006-10-05T04:04:58Z</dcterms:created>
  <dcterms:modified xsi:type="dcterms:W3CDTF">2015-05-13T19:00:42Z</dcterms:modified>
</cp:coreProperties>
</file>