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  <p:sldMasterId id="2147483668" r:id="rId2"/>
  </p:sldMasterIdLst>
  <p:notesMasterIdLst>
    <p:notesMasterId r:id="rId16"/>
  </p:notesMasterIdLst>
  <p:handoutMasterIdLst>
    <p:handoutMasterId r:id="rId17"/>
  </p:handoutMasterIdLst>
  <p:sldIdLst>
    <p:sldId id="1762" r:id="rId3"/>
    <p:sldId id="1763" r:id="rId4"/>
    <p:sldId id="1761" r:id="rId5"/>
    <p:sldId id="1760" r:id="rId6"/>
    <p:sldId id="1751" r:id="rId7"/>
    <p:sldId id="1753" r:id="rId8"/>
    <p:sldId id="1754" r:id="rId9"/>
    <p:sldId id="1755" r:id="rId10"/>
    <p:sldId id="1756" r:id="rId11"/>
    <p:sldId id="1759" r:id="rId12"/>
    <p:sldId id="1757" r:id="rId13"/>
    <p:sldId id="1758" r:id="rId14"/>
    <p:sldId id="1764" r:id="rId15"/>
  </p:sldIdLst>
  <p:sldSz cx="9144000" cy="6858000" type="screen4x3"/>
  <p:notesSz cx="10020300" cy="6888163"/>
  <p:embeddedFontLst>
    <p:embeddedFont>
      <p:font typeface="스냅스 카피라이트 B" pitchFamily="18" charset="-127"/>
      <p:regular r:id="rId18"/>
    </p:embeddedFont>
    <p:embeddedFont>
      <p:font typeface="맑은 고딕" pitchFamily="50" charset="-127"/>
      <p:regular r:id="rId19"/>
      <p:bold r:id="rId20"/>
    </p:embeddedFont>
    <p:embeddedFont>
      <p:font typeface="스냅스 소망2 M" pitchFamily="2" charset="-127"/>
      <p:regular r:id="rId21"/>
    </p:embeddedFont>
    <p:embeddedFont>
      <p:font typeface="나눔고딕 ExtraBold" pitchFamily="50" charset="-127"/>
      <p:bold r:id="rId22"/>
    </p:embeddedFont>
    <p:embeddedFont>
      <p:font typeface="HY강B" pitchFamily="18" charset="-127"/>
      <p:regular r:id="rId23"/>
    </p:embeddedFont>
    <p:embeddedFont>
      <p:font typeface="휴먼옛체" pitchFamily="18" charset="-127"/>
      <p:regular r:id="rId24"/>
    </p:embeddedFont>
    <p:embeddedFont>
      <p:font typeface="HY견고딕" pitchFamily="18" charset="-127"/>
      <p:regular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2D050"/>
    <a:srgbClr val="95B3D7"/>
    <a:srgbClr val="6196B1"/>
    <a:srgbClr val="0000CC"/>
    <a:srgbClr val="000099"/>
    <a:srgbClr val="2637B8"/>
    <a:srgbClr val="000066"/>
    <a:srgbClr val="4F81BD"/>
    <a:srgbClr val="558ED5"/>
    <a:srgbClr val="C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235" autoAdjust="0"/>
    <p:restoredTop sz="99405" autoAdjust="0"/>
  </p:normalViewPr>
  <p:slideViewPr>
    <p:cSldViewPr>
      <p:cViewPr>
        <p:scale>
          <a:sx n="98" d="100"/>
          <a:sy n="98" d="100"/>
        </p:scale>
        <p:origin x="-1284" y="-420"/>
      </p:cViewPr>
      <p:guideLst>
        <p:guide orient="horz" pos="1117"/>
        <p:guide orient="horz" pos="4156"/>
        <p:guide orient="horz" pos="3974"/>
        <p:guide orient="horz" pos="2614"/>
        <p:guide orient="horz" pos="2659"/>
        <p:guide orient="horz" pos="1071"/>
        <p:guide orient="horz" pos="2115"/>
        <p:guide orient="horz" pos="1525"/>
        <p:guide orient="horz" pos="2453"/>
        <p:guide pos="5602"/>
        <p:guide pos="340"/>
        <p:guide pos="884"/>
        <p:guide pos="975"/>
        <p:guide pos="3061"/>
        <p:guide pos="1111"/>
        <p:guide pos="3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376"/>
    </p:cViewPr>
  </p:sorterViewPr>
  <p:notesViewPr>
    <p:cSldViewPr>
      <p:cViewPr varScale="1">
        <p:scale>
          <a:sx n="74" d="100"/>
          <a:sy n="74" d="100"/>
        </p:scale>
        <p:origin x="-1788" y="-90"/>
      </p:cViewPr>
      <p:guideLst>
        <p:guide orient="horz" pos="2170"/>
        <p:guide pos="315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42832" cy="344354"/>
          </a:xfrm>
          <a:prstGeom prst="rect">
            <a:avLst/>
          </a:prstGeom>
        </p:spPr>
        <p:txBody>
          <a:bodyPr vert="horz" lIns="92306" tIns="46154" rIns="92306" bIns="46154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75134" y="2"/>
            <a:ext cx="4342832" cy="344354"/>
          </a:xfrm>
          <a:prstGeom prst="rect">
            <a:avLst/>
          </a:prstGeom>
        </p:spPr>
        <p:txBody>
          <a:bodyPr vert="horz" lIns="92306" tIns="46154" rIns="92306" bIns="46154" rtlCol="0"/>
          <a:lstStyle>
            <a:lvl1pPr algn="r">
              <a:defRPr sz="1200"/>
            </a:lvl1pPr>
          </a:lstStyle>
          <a:p>
            <a:fld id="{034DE180-AF8F-4A78-8DD8-045000579E75}" type="datetimeFigureOut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2015-06-11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542712"/>
            <a:ext cx="4342832" cy="344353"/>
          </a:xfrm>
          <a:prstGeom prst="rect">
            <a:avLst/>
          </a:prstGeom>
        </p:spPr>
        <p:txBody>
          <a:bodyPr vert="horz" lIns="92306" tIns="46154" rIns="92306" bIns="46154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75134" y="6542712"/>
            <a:ext cx="4342832" cy="344353"/>
          </a:xfrm>
          <a:prstGeom prst="rect">
            <a:avLst/>
          </a:prstGeom>
        </p:spPr>
        <p:txBody>
          <a:bodyPr vert="horz" lIns="92306" tIns="46154" rIns="92306" bIns="46154" rtlCol="0" anchor="b"/>
          <a:lstStyle>
            <a:lvl1pPr algn="r">
              <a:defRPr sz="1200"/>
            </a:lvl1pPr>
          </a:lstStyle>
          <a:p>
            <a:fld id="{F7E23D29-657D-4370-9B19-1151601BEE64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‹#›</a:t>
            </a:fld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611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4341971" cy="343846"/>
          </a:xfrm>
          <a:prstGeom prst="rect">
            <a:avLst/>
          </a:prstGeom>
        </p:spPr>
        <p:txBody>
          <a:bodyPr vert="horz" lIns="92306" tIns="46154" rIns="92306" bIns="46154" rtlCol="0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5131" y="4"/>
            <a:ext cx="4343571" cy="343846"/>
          </a:xfrm>
          <a:prstGeom prst="rect">
            <a:avLst/>
          </a:prstGeom>
        </p:spPr>
        <p:txBody>
          <a:bodyPr vert="horz" lIns="92306" tIns="46154" rIns="92306" bIns="46154" rtlCol="0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9D640323-3F7D-4A42-AF78-431C93A7EF74}" type="datetimeFigureOut">
              <a:rPr lang="ko-KR" altLang="en-US" smtClean="0"/>
              <a:pPr/>
              <a:t>2015-06-11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7525"/>
            <a:ext cx="3444875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6" tIns="46154" rIns="92306" bIns="46154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874" y="3271355"/>
            <a:ext cx="8016559" cy="3099432"/>
          </a:xfrm>
          <a:prstGeom prst="rect">
            <a:avLst/>
          </a:prstGeom>
        </p:spPr>
        <p:txBody>
          <a:bodyPr vert="horz" lIns="92306" tIns="46154" rIns="92306" bIns="46154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6542714"/>
            <a:ext cx="4341971" cy="343846"/>
          </a:xfrm>
          <a:prstGeom prst="rect">
            <a:avLst/>
          </a:prstGeom>
        </p:spPr>
        <p:txBody>
          <a:bodyPr vert="horz" lIns="92306" tIns="46154" rIns="92306" bIns="46154" rtlCol="0" anchor="b"/>
          <a:lstStyle>
            <a:lvl1pPr algn="l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5131" y="6542714"/>
            <a:ext cx="4343571" cy="343846"/>
          </a:xfrm>
          <a:prstGeom prst="rect">
            <a:avLst/>
          </a:prstGeom>
        </p:spPr>
        <p:txBody>
          <a:bodyPr vert="horz" lIns="92306" tIns="46154" rIns="92306" bIns="46154" rtlCol="0" anchor="b"/>
          <a:lstStyle>
            <a:lvl1pPr algn="r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0051035B-6958-40DE-AFED-AD5577453E1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3061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685804"/>
            <a:ext cx="9144000" cy="1057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2"/>
            <a:ext cx="9144000" cy="647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b="1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598341"/>
            <a:ext cx="9144000" cy="90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b="1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6728" y="-1"/>
            <a:ext cx="549436" cy="6901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8604448" y="6492894"/>
            <a:ext cx="539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굴림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5964CE3-D706-49A7-957E-6195658431A6}" type="slidenum">
              <a:rPr lang="ko-KR" altLang="en-US" sz="1200" smtClean="0"/>
              <a:pPr algn="r">
                <a:defRPr/>
              </a:pPr>
              <a:t>‹#›</a:t>
            </a:fld>
            <a:endParaRPr lang="en-US" altLang="ko-KR" sz="1200" dirty="0"/>
          </a:p>
        </p:txBody>
      </p:sp>
      <p:sp>
        <p:nvSpPr>
          <p:cNvPr id="11" name="직사각형 10"/>
          <p:cNvSpPr>
            <a:spLocks noChangeArrowheads="1"/>
          </p:cNvSpPr>
          <p:nvPr userDrawn="1"/>
        </p:nvSpPr>
        <p:spPr bwMode="auto">
          <a:xfrm>
            <a:off x="4499992" y="6568298"/>
            <a:ext cx="4312458" cy="2897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latinLnBrk="0" hangingPunct="0">
              <a:defRPr/>
            </a:pPr>
            <a:r>
              <a:rPr lang="ko-KR" altLang="en-US" sz="800" b="1" dirty="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t>행정중심복합도시  </a:t>
            </a:r>
            <a:r>
              <a:rPr lang="en-US" altLang="ko-KR" sz="800" b="1" dirty="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800" b="1" dirty="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t>생활권내  지식산업센터 사업화 방안  수립용역</a:t>
            </a:r>
          </a:p>
        </p:txBody>
      </p:sp>
    </p:spTree>
    <p:extLst>
      <p:ext uri="{BB962C8B-B14F-4D97-AF65-F5344CB8AC3E}">
        <p14:creationId xmlns="" xmlns:p14="http://schemas.microsoft.com/office/powerpoint/2010/main" val="320502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바탕 화면\ppt_속지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"/>
            <a:ext cx="9142178" cy="6857471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A32E-B57D-49AB-887A-4E247135F8EA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바탕 화면\ppt_cont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2178" cy="6857471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F77D0-B1CB-435E-8BD7-E9793BAC1749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바탕 화면\ppt_속지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2178" cy="6857471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7455-39CF-4DD8-AFF5-E179378085FF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바탕 화면\ppt_배경_베이스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530"/>
            <a:ext cx="9142178" cy="6857471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12C7-3730-4B22-8713-10B6795294E7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pt\수정_최종\ppt_간지4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A1C0-3CC9-4B2E-8203-18E50E431007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pt\수정_최종\ppt_간지2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603-D688-4277-984A-62DE291AA42C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 bwMode="auto">
          <a:xfrm>
            <a:off x="0" y="1723259"/>
            <a:ext cx="9144000" cy="522639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566"/>
              </a:spcBef>
              <a:spcAft>
                <a:spcPct val="20000"/>
              </a:spcAft>
            </a:pPr>
            <a:endParaRPr lang="ko-KR" alt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E97A2-19AD-4CE6-8C97-10EDB1C8D018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Picture 2" descr="F:\ppt\수정_최종\ppt_간지2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 bwMode="auto">
          <a:xfrm>
            <a:off x="0" y="1723259"/>
            <a:ext cx="9144000" cy="522639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566"/>
              </a:spcBef>
              <a:spcAft>
                <a:spcPct val="20000"/>
              </a:spcAft>
            </a:pPr>
            <a:endParaRPr lang="ko-KR" alt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1B95-44A8-42DB-8871-99394E9CE1B2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Picture 2" descr="F:\ppt\수정_최종\ppt_간지2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 bwMode="auto">
          <a:xfrm>
            <a:off x="0" y="1723259"/>
            <a:ext cx="9144000" cy="522639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566"/>
              </a:spcBef>
              <a:spcAft>
                <a:spcPct val="20000"/>
              </a:spcAft>
            </a:pPr>
            <a:endParaRPr lang="ko-KR" alt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2714-EDDC-424A-9B7A-9B70B88B12A0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Picture 2" descr="F:\ppt\수정_최종\ppt_간지2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 userDrawn="1"/>
        </p:nvSpPr>
        <p:spPr bwMode="auto">
          <a:xfrm>
            <a:off x="0" y="1723259"/>
            <a:ext cx="9144000" cy="522639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566"/>
              </a:spcBef>
              <a:spcAft>
                <a:spcPct val="20000"/>
              </a:spcAft>
            </a:pPr>
            <a:endParaRPr lang="ko-KR" alt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595315"/>
            <a:ext cx="8642350" cy="8223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2" descr="F:\ppt\수정_최종\ppt_간지2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 userDrawn="1"/>
        </p:nvSpPr>
        <p:spPr bwMode="auto">
          <a:xfrm>
            <a:off x="0" y="1723259"/>
            <a:ext cx="9144000" cy="522639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566"/>
              </a:spcBef>
              <a:spcAft>
                <a:spcPct val="20000"/>
              </a:spcAft>
            </a:pPr>
            <a:endParaRPr lang="ko-KR" alt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61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2"/>
            <a:ext cx="9144000" cy="647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b="1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598341"/>
            <a:ext cx="9144000" cy="90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b="1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8416728" y="-1"/>
            <a:ext cx="549436" cy="6901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슬라이드 번호 개체 틀 5"/>
          <p:cNvSpPr txBox="1">
            <a:spLocks/>
          </p:cNvSpPr>
          <p:nvPr userDrawn="1"/>
        </p:nvSpPr>
        <p:spPr>
          <a:xfrm>
            <a:off x="8604448" y="6492894"/>
            <a:ext cx="539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굴림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5964CE3-D706-49A7-957E-6195658431A6}" type="slidenum">
              <a:rPr lang="ko-KR" altLang="en-US" sz="1200" smtClean="0"/>
              <a:pPr algn="r">
                <a:defRPr/>
              </a:pPr>
              <a:t>‹#›</a:t>
            </a:fld>
            <a:endParaRPr lang="en-US" altLang="ko-KR" sz="1200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auto">
          <a:xfrm>
            <a:off x="4499992" y="6568298"/>
            <a:ext cx="4312458" cy="28972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latinLnBrk="0" hangingPunct="0">
              <a:defRPr/>
            </a:pPr>
            <a:r>
              <a:rPr lang="ko-KR" altLang="en-US" sz="800" b="1" dirty="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t>행정중심복합도시  </a:t>
            </a:r>
            <a:r>
              <a:rPr lang="en-US" altLang="ko-KR" sz="800" b="1" dirty="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800" b="1" dirty="0" smtClean="0">
                <a:solidFill>
                  <a:srgbClr val="7F7F7F"/>
                </a:solidFill>
                <a:latin typeface="맑은 고딕" pitchFamily="50" charset="-127"/>
                <a:ea typeface="맑은 고딕" pitchFamily="50" charset="-127"/>
              </a:rPr>
              <a:t>생활권내  지식산업센터 사업화 방안  수립용역</a:t>
            </a:r>
          </a:p>
        </p:txBody>
      </p:sp>
    </p:spTree>
    <p:extLst>
      <p:ext uri="{BB962C8B-B14F-4D97-AF65-F5344CB8AC3E}">
        <p14:creationId xmlns="" xmlns:p14="http://schemas.microsoft.com/office/powerpoint/2010/main" val="320502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2"/>
            <a:ext cx="9144000" cy="647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b="1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598341"/>
            <a:ext cx="9144000" cy="90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 b="1" dirty="0">
              <a:latin typeface="휴먼옛체" pitchFamily="18" charset="-127"/>
              <a:ea typeface="휴먼옛체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02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7751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2015-06-11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2282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E97A2-19AD-4CE6-8C97-10EDB1C8D018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Picture 2" descr="F:\ppt\수정_최종\ppt_간지2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 bwMode="auto">
          <a:xfrm>
            <a:off x="0" y="1723259"/>
            <a:ext cx="9144000" cy="522639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566"/>
              </a:spcBef>
              <a:spcAft>
                <a:spcPct val="20000"/>
              </a:spcAft>
            </a:pPr>
            <a:endParaRPr lang="ko-KR" alt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1B95-44A8-42DB-8871-99394E9CE1B2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Picture 2" descr="F:\ppt\수정_최종\ppt_간지2_수정_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" y="-1961"/>
            <a:ext cx="9145500" cy="6859963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 bwMode="auto">
          <a:xfrm>
            <a:off x="0" y="1723259"/>
            <a:ext cx="9144000" cy="522639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566"/>
              </a:spcBef>
              <a:spcAft>
                <a:spcPct val="20000"/>
              </a:spcAft>
            </a:pPr>
            <a:endParaRPr lang="ko-KR" alt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A553-A925-4E74-8601-C2E97F33FB5F}" type="datetimeFigureOut">
              <a:rPr lang="ko-KR" altLang="en-US" smtClean="0"/>
              <a:pPr/>
              <a:t>2015-06-11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xmlns="" val="242765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453189"/>
            <a:ext cx="6400800" cy="241300"/>
          </a:xfrm>
          <a:prstGeom prst="rect">
            <a:avLst/>
          </a:prstGeom>
        </p:spPr>
        <p:txBody>
          <a:bodyPr lIns="87268" tIns="43634" rIns="87268" bIns="43634"/>
          <a:lstStyle>
            <a:lvl1pPr marL="0" indent="0">
              <a:buFontTx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D944-B201-45C1-9D85-B69469C6F8FA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1026" name="Picture 2" descr="F:\ppt\수정_최종\ppt_배경_수정_최종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00" y="2"/>
            <a:ext cx="9145500" cy="685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AC18F03E-B4FB-4577-A69E-567B5F7AB333}" type="datetimeFigureOut">
              <a:rPr lang="ko-KR" altLang="en-US" smtClean="0"/>
              <a:pPr/>
              <a:t>2015-06-11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20F047B6-AC9B-4672-AAE2-A09C2D9898D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818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80" r:id="rId3"/>
    <p:sldLayoutId id="2147483650" r:id="rId4"/>
    <p:sldLayoutId id="2147483664" r:id="rId5"/>
    <p:sldLayoutId id="2147483666" r:id="rId6"/>
    <p:sldLayoutId id="2147483667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8777" y="6453193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8" tIns="43634" rIns="87268" bIns="4363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  <a:cs typeface="+mn-cs"/>
              </a:defRPr>
            </a:lvl1pPr>
          </a:lstStyle>
          <a:p>
            <a:pPr>
              <a:defRPr/>
            </a:pPr>
            <a:fld id="{3CB90C9D-9844-4849-80F9-09986A5E00D9}" type="datetime1">
              <a:rPr lang="ko-KR" altLang="en-US" smtClean="0"/>
              <a:pPr>
                <a:defRPr/>
              </a:pPr>
              <a:t>2015-06-11</a:t>
            </a:fld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93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68" tIns="43634" rIns="87268" bIns="43634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  <a:cs typeface="+mn-cs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6974477" y="6530598"/>
            <a:ext cx="2134381" cy="365083"/>
          </a:xfrm>
          <a:prstGeom prst="rect">
            <a:avLst/>
          </a:prstGeom>
        </p:spPr>
        <p:txBody>
          <a:bodyPr vert="horz" lIns="86182" tIns="43091" rIns="86182" bIns="4309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fld id="{E8B57568-15CB-49B6-8A23-C418E3ED1D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+mj-ea"/>
          <a:cs typeface="-윤고딕33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  <a:cs typeface="-윤고딕33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  <a:cs typeface="-윤고딕33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  <a:cs typeface="-윤고딕33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  <a:cs typeface="-윤고딕330"/>
        </a:defRPr>
      </a:lvl5pPr>
      <a:lvl6pPr marL="436341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</a:defRPr>
      </a:lvl6pPr>
      <a:lvl7pPr marL="872681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</a:defRPr>
      </a:lvl7pPr>
      <a:lvl8pPr marL="1309021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</a:defRPr>
      </a:lvl8pPr>
      <a:lvl9pPr marL="1745362" algn="l" rtl="0" fontAlgn="base" latinLnBrk="1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-윤고딕330" pitchFamily="18" charset="-127"/>
          <a:ea typeface="-윤고딕330" pitchFamily="18" charset="-127"/>
        </a:defRPr>
      </a:lvl9pPr>
    </p:titleStyle>
    <p:bodyStyle>
      <a:lvl1pPr marL="327256" indent="-327256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-윤고딕320"/>
        </a:defRPr>
      </a:lvl1pPr>
      <a:lvl2pPr marL="709053" indent="-27271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  <a:cs typeface="-윤고딕320"/>
        </a:defRPr>
      </a:lvl2pPr>
      <a:lvl3pPr marL="1090851" indent="-21817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300">
          <a:solidFill>
            <a:schemeClr val="tx1"/>
          </a:solidFill>
          <a:latin typeface="+mn-lt"/>
          <a:ea typeface="+mn-ea"/>
          <a:cs typeface="-윤고딕320"/>
        </a:defRPr>
      </a:lvl3pPr>
      <a:lvl4pPr marL="1527192" indent="-21817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100">
          <a:solidFill>
            <a:schemeClr val="tx1"/>
          </a:solidFill>
          <a:latin typeface="+mn-lt"/>
          <a:ea typeface="+mn-ea"/>
          <a:cs typeface="-윤고딕320"/>
        </a:defRPr>
      </a:lvl4pPr>
      <a:lvl5pPr marL="1963532" indent="-21817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  <a:cs typeface="-윤고딕320"/>
        </a:defRPr>
      </a:lvl5pPr>
      <a:lvl6pPr marL="2399873" indent="-218170" algn="l" rtl="0" fontAlgn="base" latinLnBrk="1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6pPr>
      <a:lvl7pPr marL="2836213" indent="-218170" algn="l" rtl="0" fontAlgn="base" latinLnBrk="1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7pPr>
      <a:lvl8pPr marL="3272553" indent="-218170" algn="l" rtl="0" fontAlgn="base" latinLnBrk="1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8pPr>
      <a:lvl9pPr marL="3708894" indent="-218170" algn="l" rtl="0" fontAlgn="base" latinLnBrk="1">
        <a:spcBef>
          <a:spcPct val="20000"/>
        </a:spcBef>
        <a:spcAft>
          <a:spcPct val="0"/>
        </a:spcAft>
        <a:buChar char="»"/>
        <a:defRPr kumimoji="1"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41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681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21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362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703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043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383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724" algn="l" defTabSz="872681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/>
          <p:nvPr/>
        </p:nvGrpSpPr>
        <p:grpSpPr>
          <a:xfrm>
            <a:off x="971600" y="2051556"/>
            <a:ext cx="7848872" cy="3393668"/>
            <a:chOff x="5748355" y="2727220"/>
            <a:chExt cx="10553323" cy="3393668"/>
          </a:xfrm>
        </p:grpSpPr>
        <p:grpSp>
          <p:nvGrpSpPr>
            <p:cNvPr id="3" name="그룹 8"/>
            <p:cNvGrpSpPr/>
            <p:nvPr/>
          </p:nvGrpSpPr>
          <p:grpSpPr>
            <a:xfrm>
              <a:off x="5748355" y="2727220"/>
              <a:ext cx="10271677" cy="3393668"/>
              <a:chOff x="2656811" y="2669164"/>
              <a:chExt cx="10271677" cy="3393668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2656811" y="2669164"/>
                <a:ext cx="863257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6000" b="1" dirty="0" smtClean="0">
                    <a:solidFill>
                      <a:srgbClr val="4F81BD">
                        <a:lumMod val="75000"/>
                      </a:srgbClr>
                    </a:solidFill>
                    <a:latin typeface="스냅스 카피라이트 B" pitchFamily="18" charset="-127"/>
                    <a:ea typeface="스냅스 카피라이트 B" pitchFamily="18" charset="-127"/>
                  </a:rPr>
                  <a:t>서울 마포구 </a:t>
                </a:r>
                <a:r>
                  <a:rPr lang="ko-KR" altLang="en-US" sz="6000" b="1" dirty="0" err="1" smtClean="0">
                    <a:solidFill>
                      <a:srgbClr val="4F81BD">
                        <a:lumMod val="75000"/>
                      </a:srgbClr>
                    </a:solidFill>
                    <a:latin typeface="스냅스 카피라이트 B" pitchFamily="18" charset="-127"/>
                    <a:ea typeface="스냅스 카피라이트 B" pitchFamily="18" charset="-127"/>
                  </a:rPr>
                  <a:t>성미산</a:t>
                </a:r>
                <a:r>
                  <a:rPr lang="ko-KR" altLang="en-US" sz="6000" b="1" dirty="0" smtClean="0">
                    <a:solidFill>
                      <a:srgbClr val="4F81BD">
                        <a:lumMod val="75000"/>
                      </a:srgbClr>
                    </a:solidFill>
                    <a:latin typeface="스냅스 카피라이트 B" pitchFamily="18" charset="-127"/>
                    <a:ea typeface="스냅스 카피라이트 B" pitchFamily="18" charset="-127"/>
                  </a:rPr>
                  <a:t> 마을 </a:t>
                </a:r>
                <a:endParaRPr lang="ko-KR" altLang="en-US" sz="6000" b="1" dirty="0">
                  <a:solidFill>
                    <a:srgbClr val="4F81BD">
                      <a:lumMod val="75000"/>
                    </a:srgbClr>
                  </a:solidFill>
                  <a:latin typeface="스냅스 카피라이트 B" pitchFamily="18" charset="-127"/>
                  <a:ea typeface="스냅스 카피라이트 B" pitchFamily="18" charset="-127"/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10305548" y="5693500"/>
                <a:ext cx="2622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21251484 </a:t>
                </a:r>
                <a:r>
                  <a:rPr lang="ko-KR" altLang="en-US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김수경</a:t>
                </a:r>
                <a:endParaRPr lang="ko-KR" altLang="en-US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6669645" y="3689787"/>
              <a:ext cx="9632033" cy="5483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xmlns="" val="13578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문제점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1.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원주민 통합의 어려움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2910" y="1643050"/>
            <a:ext cx="8072494" cy="417798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 상근활동가와 리더그룹 사이에 소통문제가 발생하여 조직개편 논의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0034" y="227687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2.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정부 보조금의 효율적 활용 실패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42910" y="2653517"/>
            <a:ext cx="8072494" cy="919499"/>
          </a:xfrm>
          <a:prstGeom prst="roundRect">
            <a:avLst>
              <a:gd name="adj" fmla="val 18519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정부보조금 사업은 생활중심의 마을 성격과는 다르게 성과 중심의 사업으로 추진되어 주민의 자율적 참여를 어렵게 함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국가나 지방정부가 재원을 조달할 때 해당 커뮤니티의 자발성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논의나 합의 경험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공동체 의식 수준을 고려하여 지원할 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필요와 지원시기의 조절 필요 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0034" y="378843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3.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기반연구 부족과 전국적 확산 및 전파 곤란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42910" y="4207332"/>
            <a:ext cx="8072494" cy="733836"/>
          </a:xfrm>
          <a:prstGeom prst="roundRect">
            <a:avLst>
              <a:gd name="adj" fmla="val 1550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커뮤니티 구성원을 대상으로 하는 사업이 중심이 되어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지역을 위한 사업 전개 부족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지속가능한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마을에 대한 고민으로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마을에 대한 인문학적 해석 필요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00034" y="5229200"/>
            <a:ext cx="76438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4.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이익의 지역사회 재투자 시스템 구축 필요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42910" y="5648100"/>
            <a:ext cx="8072494" cy="949550"/>
          </a:xfrm>
          <a:prstGeom prst="roundRect">
            <a:avLst>
              <a:gd name="adj" fmla="val 1550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경우 자금확보와 경영지식부족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전문인력의 부족 등으로 운영전반에 걸쳐 사업의 확장 곤란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발생된 이익이 다시 지역에 재투자되는 자금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선순환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구조 구축에 대한 고민 필요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커뮤니티 비즈니스의 토대를 마련하여 지역의 고용창출과 지역경제 활성화를 도모하고 공공서비스의 위탁방안을 고려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5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개선방향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1.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주민주도로 행정 및 전문가와 협력체계 구축</a:t>
            </a: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정부사업과 연계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2910" y="1715058"/>
            <a:ext cx="8072494" cy="993862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마을은 마포구청을 포함한 행정과 긴밀한 협력체계를 구축하고 있으며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마을계획 수립과 집행에 필요한 자금을 확보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행정에서는 시정운영의 성과를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주민은 필요한 마을계획의 사업을 추진할 수 있는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win-win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효과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0034" y="2924944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2.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지속적인 사업 발굴 및 사업 확산 효과 도모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42910" y="3429000"/>
            <a:ext cx="8072494" cy="1063515"/>
          </a:xfrm>
          <a:prstGeom prst="roundRect">
            <a:avLst>
              <a:gd name="adj" fmla="val 18519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공동육아에서 시작하여 생활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기반형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공동사업으로 전개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커뮤니티 비즈니스 사업으로 발전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사람과 마을을 중심으로 지속적인 사업아이템 발굴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지역신문 추진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마을인문학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마을만들기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강좌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마을기업 활성화 사업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도서관 네트워크 사업 추진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0034" y="4725144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3.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한국적 커뮤니티 비즈니스의 도입 기반 구축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642910" y="5144044"/>
            <a:ext cx="8072494" cy="1021260"/>
          </a:xfrm>
          <a:prstGeom prst="roundRect">
            <a:avLst>
              <a:gd name="adj" fmla="val 1550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어린이집이나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생협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마을카페 등 수익이 창출되지 않는 사업을 유지하기 위해서 새롭게 기금방식을 도입하여 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사업에 필요한 재원 조달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최근에는 정부와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지자체의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프로젝트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공공기관과 공기업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공익재단들의 프로젝트에 다양하게 참여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2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개선방향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4.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다양한 주체와의 연계 및 지역역량강화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2910" y="1628800"/>
            <a:ext cx="8072494" cy="792088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사람과 마을을 매개로 하는 사회적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연결망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형성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물리환경적 개선사업보다는 지역공동체의 자력재생역량강화를 위한 사회경제적 공동체 재생 프로그램에 집중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00034" y="4957718"/>
            <a:ext cx="76438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5.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마을 만들기 활성화를 위해 지역화폐 최초 도입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38403"/>
            <a:ext cx="6120655" cy="247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직사각형 21"/>
          <p:cNvSpPr/>
          <p:nvPr/>
        </p:nvSpPr>
        <p:spPr>
          <a:xfrm>
            <a:off x="642910" y="5373216"/>
            <a:ext cx="8072494" cy="864096"/>
          </a:xfrm>
          <a:prstGeom prst="roundRect">
            <a:avLst>
              <a:gd name="adj" fmla="val 15507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지역 내에서 사용하는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‘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지역화폐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’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를 통해 주민들이 노동과 물품을 거래하는 제도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호황과 불황 등 경기변동에 어느 정도 독립적인 지역 내 자급자족 형태의 기초적 경제활동 구축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출</a:t>
            </a:r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처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484784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u="sng" dirty="0" smtClean="0">
                <a:latin typeface="HY강B" pitchFamily="18" charset="-127"/>
                <a:ea typeface="HY강B" pitchFamily="18" charset="-127"/>
              </a:rPr>
              <a:t>http</a:t>
            </a:r>
            <a:r>
              <a:rPr lang="en-US" altLang="ko-KR" sz="2400" u="sng" dirty="0" smtClean="0">
                <a:latin typeface="HY강B" pitchFamily="18" charset="-127"/>
                <a:ea typeface="HY강B" pitchFamily="18" charset="-127"/>
              </a:rPr>
              <a:t>://citybuild.seoul.go.kr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u="sng" dirty="0" smtClean="0">
                <a:latin typeface="HY강B" pitchFamily="18" charset="-127"/>
                <a:ea typeface="HY강B" pitchFamily="18" charset="-127"/>
              </a:rPr>
              <a:t>http://koreablog.korea.kr/135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u="sng" dirty="0" smtClean="0">
                <a:latin typeface="HY강B" pitchFamily="18" charset="-127"/>
                <a:ea typeface="HY강B" pitchFamily="18" charset="-127"/>
              </a:rPr>
              <a:t>http://news.khan.co.kr/kh_news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http://www.ddm.go.kr</a:t>
            </a: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http://www.slideshare.net/thank2u/2012-16050767</a:t>
            </a:r>
          </a:p>
          <a:p>
            <a:r>
              <a:rPr lang="en-US" altLang="ko-KR" sz="2400" u="sng" dirty="0" smtClean="0">
                <a:latin typeface="HY강B" pitchFamily="18" charset="-127"/>
                <a:ea typeface="HY강B" pitchFamily="18" charset="-127"/>
              </a:rPr>
              <a:t>http://www.cmckorea.org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u="sng" dirty="0" smtClean="0">
                <a:latin typeface="HY강B" pitchFamily="18" charset="-127"/>
                <a:ea typeface="HY강B" pitchFamily="18" charset="-127"/>
              </a:rPr>
              <a:t>http://mrcho55.tistory.com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http://www.incheon.go.kr</a:t>
            </a:r>
            <a:r>
              <a:rPr lang="en-US" altLang="ko-KR" sz="1400" dirty="0" smtClean="0"/>
              <a:t>/</a:t>
            </a:r>
            <a:endParaRPr lang="en-US" altLang="ko-KR" sz="1400" dirty="0"/>
          </a:p>
        </p:txBody>
      </p:sp>
      <p:sp>
        <p:nvSpPr>
          <p:cNvPr id="31" name="직사각형 30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-36512" y="1367057"/>
            <a:ext cx="104411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" name="직사각형 6"/>
          <p:cNvSpPr/>
          <p:nvPr/>
        </p:nvSpPr>
        <p:spPr>
          <a:xfrm>
            <a:off x="251520" y="622429"/>
            <a:ext cx="3645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latin typeface="스냅스 소망2 M" pitchFamily="2" charset="-127"/>
                <a:ea typeface="스냅스 소망2 M" pitchFamily="2" charset="-127"/>
              </a:rPr>
              <a:t>&lt;</a:t>
            </a:r>
            <a:r>
              <a:rPr lang="ko-KR" altLang="en-US" sz="3600" b="1" dirty="0" smtClean="0">
                <a:latin typeface="스냅스 소망2 M" pitchFamily="2" charset="-127"/>
                <a:ea typeface="스냅스 소망2 M" pitchFamily="2" charset="-127"/>
              </a:rPr>
              <a:t>목차</a:t>
            </a:r>
            <a:r>
              <a:rPr lang="en-US" altLang="ko-KR" sz="3600" b="1" dirty="0" smtClean="0">
                <a:latin typeface="스냅스 소망2 M" pitchFamily="2" charset="-127"/>
                <a:ea typeface="스냅스 소망2 M" pitchFamily="2" charset="-127"/>
              </a:rPr>
              <a:t>&gt;</a:t>
            </a:r>
            <a:endParaRPr lang="ko-KR" altLang="en-US" sz="3600" b="1" dirty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200" dirty="0" smtClean="0">
                <a:latin typeface="스냅스 소망2 M" pitchFamily="2" charset="-127"/>
                <a:ea typeface="스냅스 소망2 M" pitchFamily="2" charset="-127"/>
              </a:rPr>
              <a:t> 개요</a:t>
            </a:r>
            <a:endParaRPr lang="en-US" altLang="ko-KR" sz="3200" dirty="0" smtClean="0">
              <a:latin typeface="스냅스 소망2 M" pitchFamily="2" charset="-127"/>
              <a:ea typeface="스냅스 소망2 M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200" dirty="0" smtClean="0">
                <a:latin typeface="스냅스 소망2 M" pitchFamily="2" charset="-127"/>
                <a:ea typeface="스냅스 소망2 M" pitchFamily="2" charset="-127"/>
              </a:rPr>
              <a:t> 대상지 현황</a:t>
            </a:r>
            <a:endParaRPr lang="en-US" altLang="ko-KR" sz="3200" dirty="0" smtClean="0">
              <a:latin typeface="스냅스 소망2 M" pitchFamily="2" charset="-127"/>
              <a:ea typeface="스냅스 소망2 M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200" dirty="0" smtClean="0">
                <a:latin typeface="스냅스 소망2 M" pitchFamily="2" charset="-127"/>
                <a:ea typeface="스냅스 소망2 M" pitchFamily="2" charset="-127"/>
              </a:rPr>
              <a:t> 추진과정</a:t>
            </a:r>
            <a:endParaRPr lang="en-US" altLang="ko-KR" sz="3200" dirty="0" smtClean="0">
              <a:latin typeface="스냅스 소망2 M" pitchFamily="2" charset="-127"/>
              <a:ea typeface="스냅스 소망2 M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200" dirty="0" smtClean="0">
                <a:latin typeface="스냅스 소망2 M" pitchFamily="2" charset="-127"/>
                <a:ea typeface="스냅스 소망2 M" pitchFamily="2" charset="-127"/>
              </a:rPr>
              <a:t> 세부사업</a:t>
            </a:r>
            <a:endParaRPr lang="en-US" altLang="ko-KR" sz="3200" dirty="0" smtClean="0">
              <a:latin typeface="스냅스 소망2 M" pitchFamily="2" charset="-127"/>
              <a:ea typeface="스냅스 소망2 M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200" dirty="0" smtClean="0">
                <a:latin typeface="스냅스 소망2 M" pitchFamily="2" charset="-127"/>
                <a:ea typeface="스냅스 소망2 M" pitchFamily="2" charset="-127"/>
              </a:rPr>
              <a:t> 문제점</a:t>
            </a:r>
            <a:endParaRPr lang="en-US" altLang="ko-KR" sz="3200" dirty="0" smtClean="0">
              <a:latin typeface="스냅스 소망2 M" pitchFamily="2" charset="-127"/>
              <a:ea typeface="스냅스 소망2 M" pitchFamily="2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3200" dirty="0" smtClean="0">
                <a:latin typeface="스냅스 소망2 M" pitchFamily="2" charset="-127"/>
                <a:ea typeface="스냅스 소망2 M" pitchFamily="2" charset="-127"/>
              </a:rPr>
              <a:t> 개선방향</a:t>
            </a:r>
            <a:endParaRPr lang="ko-KR" altLang="en-US" sz="3200" dirty="0">
              <a:latin typeface="스냅스 소망2 M" pitchFamily="2" charset="-127"/>
              <a:ea typeface="스냅스 소망2 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8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8214" y="714356"/>
            <a:ext cx="581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lang="ko-KR" altLang="en-US" sz="25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8" name="직사각형 17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9" name="L 도형 18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개요</a:t>
            </a:r>
            <a:endParaRPr lang="ko-KR" altLang="en-US" sz="1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331546" y="6585318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571472" y="1268760"/>
            <a:ext cx="8143932" cy="1496208"/>
          </a:xfrm>
          <a:prstGeom prst="roundRect">
            <a:avLst>
              <a:gd name="adj" fmla="val 8882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1994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마포구 성산동 일대 맞벌이 부부들이 육아문제 해결을 위해서 공동육아협동조합을 설립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공동육아기를 보낸 아이들의 성장으로 공동체 역할이 자연스럽게 방과후 학교와 대안학교 설립 등 교육으로 확장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독특한 지역공동체 운동이 전개되는 곳으로 도시 속에서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‘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생태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공동체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마을문화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이웃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’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등을 테마로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국내 뿐만 아니라 해외에서도 우수사례로 소개되는 선도적 사례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grpSp>
        <p:nvGrpSpPr>
          <p:cNvPr id="5" name="그룹 16"/>
          <p:cNvGrpSpPr/>
          <p:nvPr/>
        </p:nvGrpSpPr>
        <p:grpSpPr>
          <a:xfrm>
            <a:off x="563857" y="2996952"/>
            <a:ext cx="228919" cy="215364"/>
            <a:chOff x="762000" y="1193054"/>
            <a:chExt cx="143435" cy="143435"/>
          </a:xfrm>
        </p:grpSpPr>
        <p:sp>
          <p:nvSpPr>
            <p:cNvPr id="26" name="직사각형 25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27" name="L 도형 26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783936" y="2946430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대상지 현황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71472" y="3284984"/>
            <a:ext cx="4432576" cy="3384376"/>
          </a:xfrm>
          <a:prstGeom prst="roundRect">
            <a:avLst>
              <a:gd name="adj" fmla="val 8882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위    치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서울시 마포구 성산동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연남동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망원동 일대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– </a:t>
            </a:r>
          </a:p>
          <a:p>
            <a:pPr lvl="0">
              <a:lnSpc>
                <a:spcPct val="200000"/>
              </a:lnSpc>
            </a:pP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자전거와 도보로 다닐 수 있는 거리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반경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1Km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내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최대범위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3,000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여 가구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마포 두레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생협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조합원 수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최소범위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1,000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여 명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어린이 포함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단체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가게 모임 등 약 </a:t>
            </a:r>
            <a:r>
              <a:rPr lang="en-US" altLang="ko-KR" sz="130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40~50</a:t>
            </a:r>
            <a:r>
              <a:rPr lang="ko-KR" altLang="en-US" sz="130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개의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크고 작은 커뮤니티가 각 단위 모두 독립적인 커뮤니티 활동 전개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주민들은 대부분 타지출신으로 구성되어 있지만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 1944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년부터 추진된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200000"/>
              </a:lnSpc>
            </a:pP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마을 만들기 사업으로 인해 주민들 간 강한 연대감이 형성되어 있음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56992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70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8214" y="714356"/>
            <a:ext cx="581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01</a:t>
            </a:r>
            <a:endParaRPr lang="ko-KR" altLang="en-US" sz="25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8" name="직사각형 17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9" name="L 도형 18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추진과정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331546" y="6585318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67544" y="1268760"/>
            <a:ext cx="4896544" cy="5328592"/>
          </a:xfrm>
          <a:prstGeom prst="roundRect">
            <a:avLst>
              <a:gd name="adj" fmla="val 8882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4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</a:t>
            </a:r>
            <a:r>
              <a:rPr lang="ko-KR" altLang="en-US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초기</a:t>
            </a:r>
            <a:r>
              <a:rPr lang="en-US" altLang="ko-KR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(1994~2000)</a:t>
            </a:r>
          </a:p>
          <a:p>
            <a:pPr lvl="0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교육문제를 해결하기 위해 최초 공동육아협동조합 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어린이집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설립으로 소규모 조직 형성</a:t>
            </a:r>
            <a:endParaRPr lang="en-US" altLang="ko-KR" sz="14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4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성장기</a:t>
            </a:r>
            <a:r>
              <a:rPr lang="en-US" altLang="ko-KR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(2000~2007)</a:t>
            </a:r>
          </a:p>
          <a:p>
            <a:pPr lvl="0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방과 후 교실 등 교육시스템 구축을 위한 공간 및 출자금    확보를 위해 마을기업인 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두레생협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시작</a:t>
            </a:r>
            <a:endParaRPr lang="en-US" altLang="ko-KR" sz="14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두레생협을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기점으로 소수공동체가 아닌 지역주민을 위한 다양한 마을공동체 형성으로 전환 및 확산</a:t>
            </a:r>
            <a:endParaRPr lang="en-US" altLang="ko-KR" sz="14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150000"/>
              </a:lnSpc>
            </a:pPr>
            <a:endParaRPr lang="en-US" altLang="ko-KR" sz="14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400" b="1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정착기</a:t>
            </a:r>
            <a:r>
              <a:rPr lang="en-US" altLang="ko-KR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(2007~</a:t>
            </a:r>
            <a:r>
              <a:rPr lang="ko-KR" altLang="en-US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현재</a:t>
            </a:r>
            <a:r>
              <a:rPr lang="en-US" altLang="ko-KR" sz="14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공동출자금을 통한 다양한 마을기업</a:t>
            </a: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(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학교</a:t>
            </a: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극장 등 </a:t>
            </a: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의 설립을 통해 이윤 및 마을주민의 고용창출 발생</a:t>
            </a:r>
            <a:endParaRPr lang="en-US" altLang="ko-KR" sz="14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공동기금을 활용한 마을공동체 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문화만들기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프로그램을      체계적으로 운영 </a:t>
            </a: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축제</a:t>
            </a: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4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작은음악회</a:t>
            </a: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가을운동회 등</a:t>
            </a:r>
            <a:r>
              <a:rPr lang="en-US" altLang="ko-KR" sz="14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</a:p>
          <a:p>
            <a:pPr lvl="0">
              <a:lnSpc>
                <a:spcPct val="200000"/>
              </a:lnSpc>
            </a:pP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7"/>
            <a:ext cx="2736304" cy="20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4365104"/>
            <a:ext cx="325697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80928"/>
            <a:ext cx="28438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37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세부사업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1.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공동육아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488" y="1772915"/>
            <a:ext cx="227149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772816"/>
            <a:ext cx="1152823" cy="110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2953812"/>
            <a:ext cx="1152524" cy="83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모서리가 둥근 직사각형 27"/>
          <p:cNvSpPr/>
          <p:nvPr/>
        </p:nvSpPr>
        <p:spPr>
          <a:xfrm>
            <a:off x="611560" y="1700808"/>
            <a:ext cx="4680519" cy="2087810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1994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년과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1995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두개의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공동육아협동조합이 마포 서부지역에 설립하면서 현재의 마을 주체가 형성되었고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육아문제라는 작은 고민에서 시작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국내에서 최초의 공동육아협동조합으로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어린이집이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만들어진 이후 작은 공동체가 형성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공동육아의 고민은 자녀들 성장에 따른 생애주기와 먹거리 문제를 해결하기 위한 대안적 커뮤니티 비즈니스 성격으로 발전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42909" y="4149502"/>
            <a:ext cx="4577163" cy="2087810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공동육아협동조합 방과후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어린이집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도토리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설립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:1996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우리어린이집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부설로 시작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1999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독립 개원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성격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공립초등학생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1~4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학년 아이들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.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보육형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방과후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운영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방과후부터 오후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7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시까지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150" y="4165626"/>
            <a:ext cx="1682130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149080"/>
            <a:ext cx="17281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99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mtClean="0">
                <a:latin typeface="나눔고딕 ExtraBold" pitchFamily="50" charset="-127"/>
                <a:ea typeface="나눔고딕 ExtraBold" pitchFamily="50" charset="-127"/>
              </a:rPr>
              <a:t>세부사업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1.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공동육아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2910" y="4221163"/>
            <a:ext cx="4577162" cy="2073289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마을배움터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- 2004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겨울방학부터 시작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초기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방학 중 프로그램 진행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현재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연중상설 프로그램 진행예정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참여인원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방학 중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200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여명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학기 중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120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여명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- 2007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서울시 시정사업 우수사례로 선정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42910" y="1773238"/>
            <a:ext cx="4577162" cy="2087538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solidFill>
                  <a:prstClr val="black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학교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대안학교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설립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2004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9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월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미인가 도시형 대안학교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초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.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중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.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고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12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년제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장애인 통합학교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(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정원의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10%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선발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정교사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25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명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+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강사 자원봉사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15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명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총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40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여명 소속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현재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170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여명 재학 중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22" name="Picture 6" descr="http://www.sungmisan.net/files/img/collage7(6).jpg"/>
          <p:cNvPicPr>
            <a:picLocks noChangeAspect="1" noChangeArrowheads="1"/>
          </p:cNvPicPr>
          <p:nvPr/>
        </p:nvPicPr>
        <p:blipFill rotWithShape="1">
          <a:blip r:embed="rId2" cstate="screen"/>
          <a:srcRect l="2144" t="50000" r="1756" b="1426"/>
          <a:stretch/>
        </p:blipFill>
        <p:spPr bwMode="auto">
          <a:xfrm>
            <a:off x="5383213" y="1773238"/>
            <a:ext cx="351907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cfile296.uf.daum.net/image/133BC40B49ABEF830DF55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83213" y="4221164"/>
            <a:ext cx="35099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2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mtClean="0">
                <a:latin typeface="나눔고딕 ExtraBold" pitchFamily="50" charset="-127"/>
                <a:ea typeface="나눔고딕 ExtraBold" pitchFamily="50" charset="-127"/>
              </a:rPr>
              <a:t>세부사업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2.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두레 </a:t>
            </a:r>
            <a:r>
              <a:rPr lang="ko-KR" altLang="en-US" sz="1400" b="1" dirty="0" err="1" smtClean="0">
                <a:latin typeface="스냅스 소망2 M" pitchFamily="2" charset="-127"/>
                <a:ea typeface="스냅스 소망2 M" pitchFamily="2" charset="-127"/>
              </a:rPr>
              <a:t>생협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마을이라는 공동체 </a:t>
            </a:r>
            <a:r>
              <a:rPr lang="ko-KR" altLang="en-US" sz="1400" b="1" smtClean="0">
                <a:latin typeface="스냅스 소망2 M" pitchFamily="2" charset="-127"/>
                <a:ea typeface="스냅스 소망2 M" pitchFamily="2" charset="-127"/>
              </a:rPr>
              <a:t>환경의 고민에서 시작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642909" y="1773239"/>
            <a:ext cx="4216429" cy="1799777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마포 두레 소비자 생활협동조합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설립 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2003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3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월 초기 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100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가구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2011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 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5,500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가구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초기 주체 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공동육아협동조합 조합원들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확장 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2003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법인으로 전환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4253" y="371703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3. </a:t>
            </a:r>
            <a:r>
              <a:rPr lang="ko-KR" altLang="en-US" sz="1400" b="1" dirty="0" err="1" smtClean="0"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 밥상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2909" y="4221164"/>
            <a:ext cx="4216429" cy="2087562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친환경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유기농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식당에 대한 주민들의 요구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buFontTx/>
              <a:buChar char="-"/>
            </a:pP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자발적사업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초기 출자자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10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명이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2009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봄에 시작 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buFontTx/>
              <a:buChar char="-"/>
            </a:pP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요리강좌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친환경 식당 탐방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재료 공급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생산자 직거래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+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두레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생협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23" name="그림 16" descr="생협 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83213" y="1773239"/>
            <a:ext cx="3497251" cy="212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997" y="4149080"/>
            <a:ext cx="34914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mtClean="0">
                <a:latin typeface="나눔고딕 ExtraBold" pitchFamily="50" charset="-127"/>
                <a:ea typeface="나눔고딕 ExtraBold" pitchFamily="50" charset="-127"/>
              </a:rPr>
              <a:t>세부사업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4. </a:t>
            </a:r>
            <a:r>
              <a:rPr lang="ko-KR" altLang="en-US" sz="1400" b="1" dirty="0" err="1" smtClean="0"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 지키기 운동 </a:t>
            </a: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친환경 생태마을로의 전환점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42909" y="1773239"/>
            <a:ext cx="8250265" cy="1151705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2003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서울시 상수도 사업본부에서 </a:t>
            </a:r>
            <a:r>
              <a:rPr lang="ko-KR" altLang="en-US" sz="1300" spc="-15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성미산에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배수지시설을 건설하려 했고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이에 반발한 </a:t>
            </a:r>
            <a:r>
              <a:rPr lang="ko-KR" altLang="en-US" sz="1300" spc="-15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공동체는 </a:t>
            </a:r>
            <a:r>
              <a:rPr lang="ko-KR" altLang="en-US" sz="1300" spc="-15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지키기 운동 전개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서울시는 배수지 건설을 강제적으로 </a:t>
            </a:r>
            <a:r>
              <a:rPr lang="ko-KR" altLang="en-US" sz="1300" spc="-15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성미산의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수목 벌채를 진행했고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주민들은 </a:t>
            </a:r>
            <a:r>
              <a:rPr lang="ko-KR" altLang="en-US" sz="1300" spc="-15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성미산을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향해 다가오는 포크레인을 온몸으로 대항함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논의 끝에 행정과 주민 사이에서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배수지 건설계획은 무효라는 합의를 도출하고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정상에 우수조망명소 선정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41" y="4481513"/>
            <a:ext cx="2853639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4424363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3092450"/>
            <a:ext cx="285688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7762" y="3111500"/>
            <a:ext cx="304447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034" y="3140968"/>
            <a:ext cx="1931142" cy="33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40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/>
        </p:nvSpPr>
        <p:spPr>
          <a:xfrm>
            <a:off x="0" y="206188"/>
            <a:ext cx="6646154" cy="152400"/>
          </a:xfrm>
          <a:custGeom>
            <a:avLst/>
            <a:gdLst>
              <a:gd name="connsiteX0" fmla="*/ 7261412 w 7261412"/>
              <a:gd name="connsiteY0" fmla="*/ 152400 h 152400"/>
              <a:gd name="connsiteX1" fmla="*/ 7261412 w 7261412"/>
              <a:gd name="connsiteY1" fmla="*/ 0 h 152400"/>
              <a:gd name="connsiteX2" fmla="*/ 0 w 7261412"/>
              <a:gd name="connsiteY2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2" h="152400">
                <a:moveTo>
                  <a:pt x="7261412" y="152400"/>
                </a:moveTo>
                <a:lnTo>
                  <a:pt x="72614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563857" y="945305"/>
            <a:ext cx="228919" cy="215364"/>
            <a:chOff x="762000" y="1193054"/>
            <a:chExt cx="143435" cy="143435"/>
          </a:xfrm>
        </p:grpSpPr>
        <p:sp>
          <p:nvSpPr>
            <p:cNvPr id="14" name="직사각형 13"/>
            <p:cNvSpPr/>
            <p:nvPr/>
          </p:nvSpPr>
          <p:spPr>
            <a:xfrm>
              <a:off x="762000" y="1193054"/>
              <a:ext cx="143435" cy="143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5" name="L 도형 14"/>
            <p:cNvSpPr/>
            <p:nvPr/>
          </p:nvSpPr>
          <p:spPr>
            <a:xfrm rot="16200000">
              <a:off x="796925" y="1228725"/>
              <a:ext cx="101600" cy="101600"/>
            </a:xfrm>
            <a:prstGeom prst="corner">
              <a:avLst>
                <a:gd name="adj1" fmla="val 34375"/>
                <a:gd name="adj2" fmla="val 312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8900000">
              <a:off x="813617" y="1214680"/>
              <a:ext cx="36000" cy="10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다음_Regular" pitchFamily="2" charset="-127"/>
                <a:ea typeface="다음_Regular" pitchFamily="2" charset="-127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783936" y="896487"/>
            <a:ext cx="3645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mtClean="0">
                <a:latin typeface="나눔고딕 ExtraBold" pitchFamily="50" charset="-127"/>
                <a:ea typeface="나눔고딕 ExtraBold" pitchFamily="50" charset="-127"/>
              </a:rPr>
              <a:t>세부사업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034" y="1214422"/>
            <a:ext cx="7643866" cy="383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fontAlgn="base">
              <a:lnSpc>
                <a:spcPct val="150000"/>
              </a:lnSpc>
            </a:pP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5.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사람과 마을 설립 </a:t>
            </a: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주민자치</a:t>
            </a:r>
            <a:r>
              <a:rPr lang="en-US" altLang="ko-KR" sz="1400" b="1" dirty="0" smtClean="0"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400" b="1" dirty="0" err="1" smtClean="0">
                <a:latin typeface="스냅스 소망2 M" pitchFamily="2" charset="-127"/>
                <a:ea typeface="스냅스 소망2 M" pitchFamily="2" charset="-127"/>
              </a:rPr>
              <a:t>나눔문화</a:t>
            </a:r>
            <a:r>
              <a:rPr lang="ko-KR" altLang="en-US" sz="1400" b="1" dirty="0" smtClean="0">
                <a:latin typeface="스냅스 소망2 M" pitchFamily="2" charset="-127"/>
                <a:ea typeface="스냅스 소망2 M" pitchFamily="2" charset="-127"/>
              </a:rPr>
              <a:t> 공동체로 성장</a:t>
            </a:r>
            <a:endParaRPr lang="en-US" altLang="ko-KR" sz="1400" b="1" dirty="0" smtClean="0">
              <a:latin typeface="스냅스 소망2 M" pitchFamily="2" charset="-127"/>
              <a:ea typeface="스냅스 소망2 M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86248" y="6595046"/>
            <a:ext cx="450059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42909" y="1772817"/>
            <a:ext cx="8250265" cy="2808312"/>
          </a:xfrm>
          <a:prstGeom prst="roundRect">
            <a:avLst>
              <a:gd name="adj" fmla="val 17006"/>
            </a:avLst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300" dirty="0" smtClean="0">
                <a:solidFill>
                  <a:prstClr val="black"/>
                </a:solidFill>
                <a:latin typeface="가는각진제목체" pitchFamily="18" charset="-127"/>
                <a:ea typeface="가는각진제목체" pitchFamily="18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독자적으로 주민조직사업을 하지 않고 기존 사업을 지원하는 역할을 담당하거나 신규 사업의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인큐베이팅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역할을 함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2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멋진 지렁이 사업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생협의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조합원 어머니들이 주축이 되어 음식물 쓰레기를 분해하는 지렁이를 분양하고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마을의 자투리 공간을 공원으로 개조하는 한 평 공원 만들기를 실천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자동차 나눔 운동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자동차로 인한 대기오염을 줄임으로써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아이들의 잃어버린 골목길을 되찾아 주기 위한 활동으로     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2007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년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부터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시작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공동체 라디오 마포 </a:t>
            </a:r>
            <a:r>
              <a:rPr lang="en-US" altLang="ko-KR" sz="13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FM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지역주민과 사회적 </a:t>
            </a:r>
            <a:r>
              <a:rPr lang="ko-KR" altLang="en-US" sz="1300" spc="-15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소수자들이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스스로 하는 방송으로 자원활동가들이 제작</a:t>
            </a:r>
            <a:r>
              <a:rPr lang="en-US" altLang="ko-KR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spc="-15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운영전반에 참여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다양한 마을축제 개최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성미산길 축제 개최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 - </a:t>
            </a:r>
            <a:r>
              <a:rPr lang="ko-KR" altLang="en-US" sz="1300" b="1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다양한 문화사업 전개 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: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아마밴드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살사 댄스동아리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노래모임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사진팀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등 주민들의 자발적 문화동아리를 </a:t>
            </a:r>
            <a:endParaRPr lang="en-US" altLang="ko-KR" sz="130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적극 후원하며</a:t>
            </a:r>
            <a:r>
              <a:rPr lang="en-US" altLang="ko-KR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, </a:t>
            </a:r>
            <a:r>
              <a:rPr lang="ko-KR" altLang="en-US" sz="1300" dirty="0" err="1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성미산</a:t>
            </a:r>
            <a:r>
              <a:rPr lang="ko-KR" altLang="en-US" sz="1300" dirty="0" smtClean="0">
                <a:solidFill>
                  <a:prstClr val="black"/>
                </a:solidFill>
                <a:latin typeface="스냅스 소망2 M" pitchFamily="2" charset="-127"/>
                <a:ea typeface="스냅스 소망2 M" pitchFamily="2" charset="-127"/>
              </a:rPr>
              <a:t> 마을극장을 중심으로 운영</a:t>
            </a:r>
            <a:endParaRPr lang="en-US" altLang="ko-KR" sz="1300" spc="-150" dirty="0" smtClean="0">
              <a:solidFill>
                <a:prstClr val="black"/>
              </a:solidFill>
              <a:latin typeface="스냅스 소망2 M" pitchFamily="2" charset="-127"/>
              <a:ea typeface="스냅스 소망2 M" pitchFamily="2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9" y="4653136"/>
            <a:ext cx="1510295" cy="18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0450" y="4653137"/>
            <a:ext cx="2097698" cy="18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646141"/>
            <a:ext cx="2057772" cy="18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647695"/>
            <a:ext cx="2436610" cy="18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577570" y="97468"/>
            <a:ext cx="781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서울 마포구 </a:t>
            </a:r>
            <a:r>
              <a:rPr lang="ko-KR" altLang="en-US" sz="2800" b="1" dirty="0" err="1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성미산</a:t>
            </a:r>
            <a:r>
              <a:rPr lang="ko-KR" altLang="en-US" sz="2800" b="1" dirty="0" smtClean="0">
                <a:solidFill>
                  <a:srgbClr val="4F81BD">
                    <a:lumMod val="75000"/>
                  </a:srgbClr>
                </a:solidFill>
                <a:latin typeface="스냅스 카피라이트 B" pitchFamily="18" charset="-127"/>
                <a:ea typeface="스냅스 카피라이트 B" pitchFamily="18" charset="-127"/>
              </a:rPr>
              <a:t> 마을 만들기</a:t>
            </a:r>
            <a:endParaRPr lang="ko-KR" altLang="en-US" sz="2800" b="1" dirty="0">
              <a:solidFill>
                <a:srgbClr val="4F81BD">
                  <a:lumMod val="75000"/>
                </a:srgbClr>
              </a:solidFill>
              <a:latin typeface="스냅스 카피라이트 B" pitchFamily="18" charset="-127"/>
              <a:ea typeface="스냅스 카피라이트 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4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-윤고딕330"/>
        <a:ea typeface="-윤고딕330"/>
        <a:cs typeface=""/>
      </a:majorFont>
      <a:minorFont>
        <a:latin typeface="-윤고딕320"/>
        <a:ea typeface="-윤고딕32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-윤고딕330" pitchFamily="18" charset="-127"/>
            <a:ea typeface="-윤고딕330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5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-윤고딕330" pitchFamily="18" charset="-127"/>
            <a:ea typeface="-윤고딕330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21778</TotalTime>
  <Words>1155</Words>
  <Application>Microsoft Office PowerPoint</Application>
  <PresentationFormat>화면 슬라이드 쇼(4:3)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8" baseType="lpstr">
      <vt:lpstr>굴림</vt:lpstr>
      <vt:lpstr>Arial</vt:lpstr>
      <vt:lpstr>스냅스 카피라이트 B</vt:lpstr>
      <vt:lpstr>맑은 고딕</vt:lpstr>
      <vt:lpstr>스냅스 소망2 M</vt:lpstr>
      <vt:lpstr>나눔고딕 ExtraBold</vt:lpstr>
      <vt:lpstr>다음_Regular</vt:lpstr>
      <vt:lpstr>가는각진제목체</vt:lpstr>
      <vt:lpstr>HY강B</vt:lpstr>
      <vt:lpstr>-윤고딕320</vt:lpstr>
      <vt:lpstr>-윤고딕330</vt:lpstr>
      <vt:lpstr>휴먼옛체</vt:lpstr>
      <vt:lpstr>HY견고딕</vt:lpstr>
      <vt:lpstr>Office 테마</vt:lpstr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samsung</cp:lastModifiedBy>
  <cp:revision>1536</cp:revision>
  <cp:lastPrinted>2012-07-03T03:19:24Z</cp:lastPrinted>
  <dcterms:created xsi:type="dcterms:W3CDTF">2012-03-27T04:45:59Z</dcterms:created>
  <dcterms:modified xsi:type="dcterms:W3CDTF">2015-06-10T15:28:31Z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