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73" r:id="rId3"/>
    <p:sldId id="257" r:id="rId4"/>
    <p:sldId id="272" r:id="rId5"/>
    <p:sldId id="258" r:id="rId6"/>
    <p:sldId id="265" r:id="rId7"/>
    <p:sldId id="259" r:id="rId8"/>
    <p:sldId id="260" r:id="rId9"/>
    <p:sldId id="261" r:id="rId10"/>
    <p:sldId id="263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ks_c_5601-1987"/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296" autoAdjust="0"/>
    <p:restoredTop sz="94660"/>
  </p:normalViewPr>
  <p:slideViewPr>
    <p:cSldViewPr>
      <p:cViewPr>
        <p:scale>
          <a:sx n="66" d="100"/>
          <a:sy n="66" d="100"/>
        </p:scale>
        <p:origin x="-2484" y="-1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5/21/2015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5/21/2015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5/21/2015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5/21/2015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5/21/2015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5/21/2015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5/21/2015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5/21/2015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5/21/2015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5/21/2015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 userDrawn="1"/>
        </p:nvSpPr>
        <p:spPr bwMode="auto">
          <a:xfrm>
            <a:off x="827088" y="692150"/>
            <a:ext cx="9505950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7596188" y="645318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2149E400-B8F7-4CDE-8518-89890774BC5F}" type="slidenum">
              <a:rPr lang="en-US" altLang="ko-KR"/>
              <a:pPr algn="r">
                <a:spcBef>
                  <a:spcPct val="50000"/>
                </a:spcBef>
              </a:pPr>
              <a:t>‹#›</a:t>
            </a:fld>
            <a:r>
              <a:rPr lang="en-US" altLang="ko-KR"/>
              <a:t>/15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49237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영국 </a:t>
            </a:r>
            <a:r>
              <a:rPr lang="ko-KR" altLang="en-US" dirty="0" err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도크랜드</a:t>
            </a:r>
            <a:r>
              <a:rPr lang="ko-KR" altLang="en-US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ko-KR" altLang="en-US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29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9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민자유치를 통한 대표적 재개발 신도시</a:t>
            </a:r>
            <a:r>
              <a:rPr lang="en-US" altLang="ko-KR" sz="29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0562" y="5429264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            학번 </a:t>
            </a:r>
            <a:r>
              <a:rPr lang="en-US" altLang="ko-KR" sz="2800" dirty="0" smtClean="0"/>
              <a:t>: 20909339</a:t>
            </a:r>
          </a:p>
          <a:p>
            <a:r>
              <a:rPr lang="ko-KR" altLang="en-US" sz="2800" dirty="0" smtClean="0"/>
              <a:t>            이름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이상헌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16013" y="904875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3200" dirty="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5. </a:t>
            </a:r>
            <a:r>
              <a:rPr lang="ko-KR" altLang="en-US" sz="3200" dirty="0" smtClean="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개발 현황</a:t>
            </a:r>
            <a:endParaRPr lang="ko-KR" altLang="en-US" sz="3200" dirty="0">
              <a:solidFill>
                <a:srgbClr val="CC0066"/>
              </a:solidFill>
              <a:latin typeface="-파랑새M" pitchFamily="18" charset="-127"/>
              <a:ea typeface="-파랑새M" pitchFamily="18" charset="-127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56165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ct val="50000"/>
              </a:spcBef>
            </a:pP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2.   TFL(Transport for London)</a:t>
            </a:r>
          </a:p>
          <a:p>
            <a:pPr marL="800100" lvl="1" indent="-342900"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런던의 대중교통서비스 경영전략과 운영을 담당하는 시영공사이다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800100" lvl="1" indent="-342900"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튜브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런던지하철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), 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런던 시내버스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도크랜드경전철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(DLR), 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노면전차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(Tram), 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수운서비스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(London River Service)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등의 운영 및 총연장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580km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의 주도로와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4,600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여개의 신호 등 관리업무 전담한다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800100" lvl="1" indent="-342900"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교통 혼잡통행료 업무 등 이러한 관련업무의 전담 운영 및 관리를 통하여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TFL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은 지하철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버스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경전철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노면전차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자전거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택시가 함께 어우러지는 교통 연계시스템에 각별한 관심을 기울여 추진하고 있다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l="35237" t="56902" r="40398" b="17513"/>
          <a:stretch>
            <a:fillRect/>
          </a:stretch>
        </p:blipFill>
        <p:spPr bwMode="auto">
          <a:xfrm>
            <a:off x="6337300" y="1700213"/>
            <a:ext cx="2843213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 l="59602" t="56902" r="17513" b="17513"/>
          <a:stretch>
            <a:fillRect/>
          </a:stretch>
        </p:blipFill>
        <p:spPr bwMode="auto">
          <a:xfrm>
            <a:off x="6372225" y="4292600"/>
            <a:ext cx="28082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372225" y="3946525"/>
            <a:ext cx="309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>
                <a:latin typeface="돋움" pitchFamily="50" charset="-127"/>
                <a:ea typeface="돋움" pitchFamily="50" charset="-127"/>
              </a:rPr>
              <a:t>원활한 교통흐름을 위한 </a:t>
            </a:r>
            <a:r>
              <a:rPr lang="en-US" altLang="ko-KR" sz="1200">
                <a:latin typeface="돋움" pitchFamily="50" charset="-127"/>
                <a:ea typeface="돋움" pitchFamily="50" charset="-127"/>
              </a:rPr>
              <a:t>roundabout 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372225" y="6453188"/>
            <a:ext cx="3095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>
                <a:latin typeface="돋움" pitchFamily="50" charset="-127"/>
                <a:ea typeface="돋움" pitchFamily="50" charset="-127"/>
              </a:rPr>
              <a:t>보행자 중심 워터프론트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16013" y="904875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3200" dirty="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5. </a:t>
            </a:r>
            <a:r>
              <a:rPr lang="ko-KR" altLang="en-US" sz="3200" dirty="0" smtClean="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개발 현황</a:t>
            </a:r>
            <a:endParaRPr lang="ko-KR" altLang="en-US" sz="3200" dirty="0">
              <a:solidFill>
                <a:srgbClr val="CC0066"/>
              </a:solidFill>
              <a:latin typeface="-파랑새M" pitchFamily="18" charset="-127"/>
              <a:ea typeface="-파랑새M" pitchFamily="18" charset="-127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82804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50000"/>
              </a:spcBef>
            </a:pP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3.  </a:t>
            </a: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지역적 특성에 맞는 주택개발</a:t>
            </a:r>
          </a:p>
          <a:p>
            <a:pPr marL="800100" lvl="1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자족성 확보와 도시 내 각 기능의 완벽한 조화를 목표로 주거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레져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교육시설을 균형있게 조성하였다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800100" lvl="1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지역적인 특성에 맞춰 주거지 계획 및 개발했다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400">
                <a:latin typeface="돋움" pitchFamily="50" charset="-127"/>
                <a:ea typeface="돋움" pitchFamily="50" charset="-127"/>
              </a:rPr>
              <a:t>도심과 가까운 워핑과 버몬시 리버사이드 지역은 고풍스런 옛멋을 그대로 살린 고급 주택지역으로 개발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400">
                <a:latin typeface="돋움" pitchFamily="50" charset="-127"/>
                <a:ea typeface="돋움" pitchFamily="50" charset="-127"/>
              </a:rPr>
              <a:t>업무시설 밀집지역인 </a:t>
            </a:r>
            <a:r>
              <a:rPr lang="en-US" altLang="ko-KR" sz="1400">
                <a:latin typeface="돋움" pitchFamily="50" charset="-127"/>
                <a:ea typeface="돋움" pitchFamily="50" charset="-127"/>
              </a:rPr>
              <a:t>Isles of Docks </a:t>
            </a:r>
            <a:r>
              <a:rPr lang="ko-KR" altLang="en-US" sz="1400">
                <a:latin typeface="돋움" pitchFamily="50" charset="-127"/>
                <a:ea typeface="돋움" pitchFamily="50" charset="-127"/>
              </a:rPr>
              <a:t>지역에는 강가의 전원주택지역으로 개발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400">
                <a:latin typeface="돋움" pitchFamily="50" charset="-127"/>
                <a:ea typeface="돋움" pitchFamily="50" charset="-127"/>
              </a:rPr>
              <a:t>도심과 멀고 땅이 넓은 벡턴지역은 중저가의 서민주택지역으로 개발</a:t>
            </a:r>
          </a:p>
          <a:p>
            <a:pPr marL="800100" lvl="1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>
                <a:latin typeface="돋움" pitchFamily="50" charset="-127"/>
                <a:ea typeface="돋움" pitchFamily="50" charset="-127"/>
              </a:rPr>
              <a:t>1981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년부터 지금까지 약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19,900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여 가구의 주택이 새로 건설되었으며 단독주택과 빌라형 주택이 대부분으로 현재 주택 수는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만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천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9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백여 가구</a:t>
            </a:r>
          </a:p>
          <a:p>
            <a:pPr marL="800100" lvl="1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플라트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(Flat)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라고 불리는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4~5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층의 공동주택과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10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층 내외의 아파트도 건설되어 주로 서민용이나 극빈자를 위한 임대용으로 사용하고 있다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16013" y="904875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3200" dirty="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5. </a:t>
            </a:r>
            <a:r>
              <a:rPr lang="ko-KR" altLang="en-US" sz="3200" dirty="0" smtClean="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개발 현황</a:t>
            </a:r>
            <a:endParaRPr lang="ko-KR" altLang="en-US" sz="3200" dirty="0">
              <a:solidFill>
                <a:srgbClr val="CC0066"/>
              </a:solidFill>
              <a:latin typeface="-파랑새M" pitchFamily="18" charset="-127"/>
              <a:ea typeface="-파랑새M" pitchFamily="18" charset="-127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82804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50000"/>
              </a:spcBef>
            </a:pP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4.  </a:t>
            </a: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전통의 가치와 수변공간을 통한 개발</a:t>
            </a:r>
          </a:p>
          <a:p>
            <a:pPr marL="800100" lvl="1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역사적 경관의 보존과 신규개발의 조화를 추구한다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800100" lvl="1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수변공간을 적극적으로 활용하여 증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개축을 통한 기존 건물의 보존을 위하여 노력하였고 전통건축의 디자인 요소를 접목시키려는 노력이 돋보인다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l="34489" t="37196" r="14568" b="37196"/>
          <a:stretch>
            <a:fillRect/>
          </a:stretch>
        </p:blipFill>
        <p:spPr bwMode="auto">
          <a:xfrm>
            <a:off x="1116013" y="3789363"/>
            <a:ext cx="76327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58888" y="6249988"/>
            <a:ext cx="3529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20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폐쇄된 항구를 새로운 도시의 매력요소로 활용 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148263" y="6237288"/>
            <a:ext cx="3529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20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창고건물을 개조하여 주택으로 재이용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16013" y="904875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6. </a:t>
            </a:r>
            <a:r>
              <a:rPr lang="ko-KR" altLang="en-US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자본유치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82804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50000"/>
              </a:spcBef>
            </a:pP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1.  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자본의 유치와 산업</a:t>
            </a:r>
          </a:p>
          <a:p>
            <a:pPr marL="800100" lvl="1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600" dirty="0">
                <a:latin typeface="돋움" pitchFamily="50" charset="-127"/>
                <a:ea typeface="돋움" pitchFamily="50" charset="-127"/>
              </a:rPr>
              <a:t>민자유치와 </a:t>
            </a:r>
            <a:r>
              <a:rPr lang="ko-KR" altLang="en-US" sz="1600" dirty="0" err="1">
                <a:latin typeface="돋움" pitchFamily="50" charset="-127"/>
                <a:ea typeface="돋움" pitchFamily="50" charset="-127"/>
              </a:rPr>
              <a:t>유인책</a:t>
            </a:r>
            <a:endParaRPr lang="ko-KR" altLang="en-US" sz="1600" dirty="0">
              <a:latin typeface="돋움" pitchFamily="50" charset="-127"/>
              <a:ea typeface="돋움" pitchFamily="50" charset="-127"/>
            </a:endParaRP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400" dirty="0">
                <a:latin typeface="돋움" pitchFamily="50" charset="-127"/>
                <a:ea typeface="돋움" pitchFamily="50" charset="-127"/>
              </a:rPr>
              <a:t>1981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년 이후 신도시개발지 </a:t>
            </a:r>
            <a:r>
              <a:rPr lang="en-US" altLang="ko-KR" sz="1400" dirty="0">
                <a:latin typeface="돋움" pitchFamily="50" charset="-127"/>
                <a:ea typeface="돋움" pitchFamily="50" charset="-127"/>
              </a:rPr>
              <a:t>80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억 파운드의 </a:t>
            </a:r>
            <a:r>
              <a:rPr lang="en-US" altLang="ko-KR" sz="1400" dirty="0">
                <a:latin typeface="돋움" pitchFamily="50" charset="-127"/>
                <a:ea typeface="돋움" pitchFamily="50" charset="-127"/>
              </a:rPr>
              <a:t>80%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에 가까운 </a:t>
            </a:r>
            <a:r>
              <a:rPr lang="en-US" altLang="ko-KR" sz="1400" dirty="0">
                <a:latin typeface="돋움" pitchFamily="50" charset="-127"/>
                <a:ea typeface="돋움" pitchFamily="50" charset="-127"/>
              </a:rPr>
              <a:t>63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억 파운드를 민간자본을 통하여 확보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민간자본의 유치를 위하여 각종 </a:t>
            </a:r>
            <a:r>
              <a:rPr lang="ko-KR" altLang="en-US" sz="1400" dirty="0" err="1">
                <a:latin typeface="돋움" pitchFamily="50" charset="-127"/>
                <a:ea typeface="돋움" pitchFamily="50" charset="-127"/>
              </a:rPr>
              <a:t>민자유인책을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 만들어 기업에 제시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민자유치방식이 정부재원의 한계를 극복하면서 </a:t>
            </a:r>
            <a:r>
              <a:rPr lang="ko-KR" altLang="en-US" sz="1400" dirty="0" err="1">
                <a:latin typeface="돋움" pitchFamily="50" charset="-127"/>
                <a:ea typeface="돋움" pitchFamily="50" charset="-127"/>
              </a:rPr>
              <a:t>도크랜드를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 단시간 내에 국제적인 상업도시로서 거듭나게 할 수 있는 가장 유력한 방안으로 판단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중심업무 및 상업지역으로 설정된 </a:t>
            </a:r>
            <a:r>
              <a:rPr lang="ko-KR" altLang="en-US" sz="1400" dirty="0" err="1">
                <a:latin typeface="돋움" pitchFamily="50" charset="-127"/>
                <a:ea typeface="돋움" pitchFamily="50" charset="-127"/>
              </a:rPr>
              <a:t>도크랜드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400" dirty="0">
                <a:latin typeface="돋움" pitchFamily="50" charset="-127"/>
                <a:ea typeface="돋움" pitchFamily="50" charset="-127"/>
              </a:rPr>
              <a:t>Isles of Docks 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내 </a:t>
            </a:r>
            <a:r>
              <a:rPr lang="ko-KR" altLang="en-US" sz="1400" dirty="0" err="1">
                <a:latin typeface="돋움" pitchFamily="50" charset="-127"/>
                <a:ea typeface="돋움" pitchFamily="50" charset="-127"/>
              </a:rPr>
              <a:t>카나리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400" dirty="0" err="1">
                <a:latin typeface="돋움" pitchFamily="50" charset="-127"/>
                <a:ea typeface="돋움" pitchFamily="50" charset="-127"/>
              </a:rPr>
              <a:t>워프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 일대 </a:t>
            </a:r>
            <a:r>
              <a:rPr lang="en-US" altLang="ko-KR" sz="1400" dirty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백 </a:t>
            </a:r>
            <a:r>
              <a:rPr lang="en-US" altLang="ko-KR" sz="1400" dirty="0">
                <a:latin typeface="돋움" pitchFamily="50" charset="-127"/>
                <a:ea typeface="돋움" pitchFamily="50" charset="-127"/>
              </a:rPr>
              <a:t>93ha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를 투자지구</a:t>
            </a:r>
            <a:r>
              <a:rPr lang="en-US" altLang="ko-KR" sz="1400" dirty="0">
                <a:latin typeface="돋움" pitchFamily="50" charset="-127"/>
                <a:ea typeface="돋움" pitchFamily="50" charset="-127"/>
              </a:rPr>
              <a:t>(Enterprise Zone)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로 지정하여 각종혜택 제시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토지를 매입하여 빌딩 등을 건설할 경우 건축 관련 세금을 감면하는 등 </a:t>
            </a:r>
            <a:r>
              <a:rPr lang="ko-KR" altLang="en-US" sz="1400" dirty="0" err="1">
                <a:latin typeface="돋움" pitchFamily="50" charset="-127"/>
                <a:ea typeface="돋움" pitchFamily="50" charset="-127"/>
              </a:rPr>
              <a:t>건축비융을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 절감하였고 까다로운 건축허가절차를 간소화하여 쉽게 건축물을 지을 수 있는 환경을 조성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법인을 세워 기업 활동을 할 경우 </a:t>
            </a:r>
            <a:r>
              <a:rPr lang="en-US" altLang="ko-KR" sz="1400" dirty="0">
                <a:latin typeface="돋움" pitchFamily="50" charset="-127"/>
                <a:ea typeface="돋움" pitchFamily="50" charset="-127"/>
              </a:rPr>
              <a:t>10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년간 </a:t>
            </a:r>
            <a:r>
              <a:rPr lang="en-US" altLang="ko-KR" sz="1400" dirty="0">
                <a:latin typeface="돋움" pitchFamily="50" charset="-127"/>
                <a:ea typeface="돋움" pitchFamily="50" charset="-127"/>
              </a:rPr>
              <a:t>(1982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년</a:t>
            </a:r>
            <a:r>
              <a:rPr lang="en-US" altLang="ko-KR" sz="1400" dirty="0">
                <a:latin typeface="돋움" pitchFamily="50" charset="-127"/>
                <a:ea typeface="돋움" pitchFamily="50" charset="-127"/>
              </a:rPr>
              <a:t>~92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년</a:t>
            </a:r>
            <a:r>
              <a:rPr lang="en-US" altLang="ko-KR" sz="1400" dirty="0"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일종의 지방세인 </a:t>
            </a:r>
            <a:r>
              <a:rPr lang="ko-KR" altLang="en-US" sz="1400" dirty="0" err="1">
                <a:latin typeface="돋움" pitchFamily="50" charset="-127"/>
                <a:ea typeface="돋움" pitchFamily="50" charset="-127"/>
              </a:rPr>
              <a:t>사업세를</a:t>
            </a:r>
            <a:r>
              <a:rPr lang="ko-KR" altLang="en-US" sz="1400" dirty="0">
                <a:latin typeface="돋움" pitchFamily="50" charset="-127"/>
                <a:ea typeface="돋움" pitchFamily="50" charset="-127"/>
              </a:rPr>
              <a:t> 면제하는 우대조치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16013" y="904875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6. </a:t>
            </a:r>
            <a:r>
              <a:rPr lang="ko-KR" altLang="en-US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자본유치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82804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50000"/>
              </a:spcBef>
            </a:pP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2.  </a:t>
            </a: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결과 및 현황</a:t>
            </a:r>
          </a:p>
          <a:p>
            <a:pPr marL="800100" lvl="1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>
                <a:latin typeface="돋움" pitchFamily="50" charset="-127"/>
                <a:ea typeface="돋움" pitchFamily="50" charset="-127"/>
              </a:rPr>
              <a:t>1981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년 이후 지금까지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천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백여 개의 국내외 기업 이전하였다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800100" lvl="1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일자리 수도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1981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27,200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개에서 현재는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7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만여 개로 증가</a:t>
            </a:r>
          </a:p>
          <a:p>
            <a:pPr marL="800100" lvl="1" indent="-34290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네덜란드와 덴마크 관련업체가 주택건설에 중점적으로 참여중이며 기업들의 진출확대를 통해 일자리를 늘리고 재정을 확충시킴으로써 도시의 자족 기능을 활성화 시키고 있다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  <a:endParaRPr lang="en-US" altLang="ko-KR" sz="140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16013" y="904875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7. </a:t>
            </a:r>
            <a:r>
              <a:rPr lang="ko-KR" altLang="en-US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성공요인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82804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빈틈없는 초기계획과 효율적인 추진체계가 대규모 슬럼지역을 무리 없이 새로운 신도시로 변모시킬 수 있는 원동력이 되었다</a:t>
            </a: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.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집단재개발을 통해 주거</a:t>
            </a: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, </a:t>
            </a: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업무</a:t>
            </a: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, </a:t>
            </a: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상업기능을 이상적으로 결합</a:t>
            </a: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, </a:t>
            </a: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쾌적한 주거환경을 창출해내는 것은 물론 도시생산성을 극대화 시켰다</a:t>
            </a: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.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투자에 따른 이익실현 환경조성을 통해 외국기업자본의 투자를 유도하였다</a:t>
            </a: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.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완벽한 교통망이 대규모 민자유치를 가능케 한 인프라 역할을 했을 뿐만 아니라 주거지역으로서의 기능을 크게 활성화 시켰다</a:t>
            </a: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.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</a:pPr>
            <a:endParaRPr lang="en-US" altLang="ko-KR" sz="140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16013" y="904875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8. </a:t>
            </a:r>
            <a:r>
              <a:rPr lang="ko-KR" altLang="en-US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시사점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82804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도크랜드의 경우는 구도심의 재개발 프로젝트로서 많은 시행착오 속에서 진행되었으며 하나의 지역을 제대로 재구성하는 것이 얼마나 힘들고 중요한 것인가를 깨닫게 한다</a:t>
            </a: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.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해외투자를 비롯한 민간자본의 참여 가능성을 열어주고 갈등과 위기의 순간들을 극복하여 도달한 개발 성과라고 할 수 있다</a:t>
            </a: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.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미래에 대한 예측을 바탕으로 지속가능한 개발과 쾌적한 도시환경을 만들기 위한 진지한 노력을 통해 도시개발 자체를 관광 상품화하여 외부에 적극적으로 홍보해 나감으로써 주목할 만한 성과를 거둔 사례라고 할 수 있다</a:t>
            </a: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.</a:t>
            </a:r>
            <a:endParaRPr lang="en-US" altLang="ko-KR" sz="140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세계대전 이후 선진국들은 급속한 도시 확장을 시작하게 되었습니다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이로 인해 일명 ‘도넛화 현상’이라 불리는 도심 </a:t>
            </a:r>
            <a:r>
              <a:rPr lang="ko-KR" altLang="en-US" dirty="0" err="1" smtClean="0"/>
              <a:t>공동화현상이</a:t>
            </a:r>
            <a:r>
              <a:rPr lang="ko-KR" altLang="en-US" dirty="0" smtClean="0"/>
              <a:t> 나타나게 되었습니다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낮에는 도시 중심부로 일하러 온 인구가 몰렸다가 저녁이 되면 외곽으로 다 빠져나가 도시 가운데가 텅 비어버리는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각종 산업 시설이 밀집된 </a:t>
            </a:r>
            <a:r>
              <a:rPr lang="ko-KR" altLang="en-US" dirty="0" err="1" smtClean="0"/>
              <a:t>도심부는</a:t>
            </a:r>
            <a:r>
              <a:rPr lang="ko-KR" altLang="en-US" dirty="0" smtClean="0"/>
              <a:t> 공해가 생기기 마련인데 그렇다 보니 점차 사람들은 도심을 벗어나 외곽으로 이동하고 되고 도넛화 현상은 고착화되었습니다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이를 극복하기 위해 탄생한 것이 도시재생</a:t>
            </a:r>
            <a:r>
              <a:rPr lang="en-US" altLang="ko-KR" dirty="0" smtClean="0"/>
              <a:t>(urban renewal, urban regeneration)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도시재생 </a:t>
            </a:r>
            <a:r>
              <a:rPr lang="ko-KR" altLang="en-US" dirty="0" smtClean="0"/>
              <a:t>정책을 최초로 도입한 나라는 산업화가 가장 먼저 이루어진 영국입니다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특히 수도 런던의 </a:t>
            </a:r>
            <a:r>
              <a:rPr lang="ko-KR" altLang="en-US" dirty="0" err="1" smtClean="0"/>
              <a:t>도크랜드</a:t>
            </a:r>
            <a:r>
              <a:rPr lang="en-US" altLang="ko-KR" dirty="0" smtClean="0"/>
              <a:t>(Docklands) </a:t>
            </a:r>
            <a:r>
              <a:rPr lang="ko-KR" altLang="en-US" dirty="0" smtClean="0"/>
              <a:t>지역에서 시행된 대규모 도시재생 사업은 대표적 사례로 꼽히고 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16013" y="904875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3200" dirty="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1. </a:t>
            </a:r>
            <a:r>
              <a:rPr lang="ko-KR" altLang="en-US" sz="3200" dirty="0" smtClean="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사업개요</a:t>
            </a:r>
            <a:endParaRPr lang="ko-KR" altLang="en-US" sz="3200" dirty="0">
              <a:solidFill>
                <a:srgbClr val="CC0066"/>
              </a:solidFill>
              <a:latin typeface="-파랑새M" pitchFamily="18" charset="-127"/>
              <a:ea typeface="-파랑새M" pitchFamily="18" charset="-127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1188" y="5035550"/>
            <a:ext cx="80645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 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위치 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: 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영국 런던 도심 </a:t>
            </a:r>
            <a:r>
              <a:rPr lang="ko-KR" altLang="en-US" sz="1600" dirty="0" err="1">
                <a:latin typeface="-파랑새M" pitchFamily="18" charset="-127"/>
                <a:ea typeface="-파랑새M" pitchFamily="18" charset="-127"/>
              </a:rPr>
              <a:t>동측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 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8km(</a:t>
            </a:r>
            <a:r>
              <a:rPr lang="ko-KR" altLang="en-US" sz="1600" dirty="0" err="1">
                <a:latin typeface="-파랑새M" pitchFamily="18" charset="-127"/>
                <a:ea typeface="-파랑새M" pitchFamily="18" charset="-127"/>
              </a:rPr>
              <a:t>템즈강변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)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 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총면적 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: 2,200ha  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 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인구 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: 22</a:t>
            </a:r>
            <a:r>
              <a:rPr lang="ko-KR" altLang="en-US" sz="1600" dirty="0" err="1">
                <a:latin typeface="-파랑새M" pitchFamily="18" charset="-127"/>
                <a:ea typeface="-파랑새M" pitchFamily="18" charset="-127"/>
              </a:rPr>
              <a:t>만명</a:t>
            </a:r>
            <a:endParaRPr lang="ko-KR" altLang="en-US" sz="1600" dirty="0">
              <a:latin typeface="-파랑새M" pitchFamily="18" charset="-127"/>
              <a:ea typeface="-파랑새M" pitchFamily="18" charset="-127"/>
            </a:endParaRPr>
          </a:p>
          <a:p>
            <a:pPr algn="r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 도시형성 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: 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구 항만지역을 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1981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년부터 신도시로 개발</a:t>
            </a:r>
            <a:endParaRPr lang="ko-KR" altLang="en-US" sz="16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 l="34700" t="47852" r="15837" b="24588"/>
          <a:stretch>
            <a:fillRect/>
          </a:stretch>
        </p:blipFill>
        <p:spPr bwMode="auto">
          <a:xfrm>
            <a:off x="323850" y="1492250"/>
            <a:ext cx="8424863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89195" y="1142984"/>
            <a:ext cx="8554805" cy="939784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ko-KR" dirty="0" smtClean="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1. </a:t>
            </a:r>
            <a:r>
              <a:rPr lang="ko-KR" altLang="en-US" dirty="0" smtClean="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사업개요</a:t>
            </a:r>
            <a:br>
              <a:rPr lang="ko-KR" altLang="en-US" dirty="0" smtClean="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</a:b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수상교통의 요지로서 번영과 쇠퇴를 반복하던 런던 동부 항구지역으로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런던의 도심기능을 분산 수용하기 위해 상업과 금융의 중심지로 계획됨 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 Unicode MS" pitchFamily="50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  <a:cs typeface="Arial Unicode MS" pitchFamily="50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런던 도심내부와 동부지역에 서로 대등한 선택의 자유를 주고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주거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사회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공공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경제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환경 등 여러 분야에서 새로운 서비스를 제공하기 위해 개발시작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 Unicode MS" pitchFamily="50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  <a:cs typeface="Arial Unicode MS" pitchFamily="50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고급 주택가부터 서민 주택가까지 다양한 계층을 위한 주택건설 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 Unicode MS" pitchFamily="50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  <a:cs typeface="Arial Unicode MS" pitchFamily="50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지형조건과 가로체계의 제한을 덜 받는 효과적인 도심 교통수단인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경전철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(DLR, Docklands Light Railway)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도입 </a:t>
            </a:r>
            <a:endParaRPr lang="ko-KR" altLang="en-US" dirty="0" smtClean="0">
              <a:solidFill>
                <a:srgbClr val="CC0066"/>
              </a:solidFill>
              <a:latin typeface="HY견고딕" pitchFamily="18" charset="-127"/>
              <a:ea typeface="HY견고딕" pitchFamily="18" charset="-127"/>
              <a:cs typeface="Arial Unicode MS" pitchFamily="50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16013" y="904875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2. </a:t>
            </a:r>
            <a:r>
              <a:rPr lang="ko-KR" altLang="en-US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도시의 변천과정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82089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 1880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년대 런던 항구로 개발되면서 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1960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년대까지 유럽의 가장 번성한 상업항구 중의 하나였다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.</a:t>
            </a:r>
            <a:endParaRPr lang="en-US" altLang="ko-KR" sz="1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1472" y="2714620"/>
            <a:ext cx="820896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 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이후 정보화시대가 도래하면서 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1960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년대 후반부터 시설의 노후와 수송형태의 변화 등으로 인한 </a:t>
            </a:r>
            <a:r>
              <a:rPr lang="ko-KR" altLang="en-US" sz="1600" dirty="0" err="1">
                <a:latin typeface="-파랑새M" pitchFamily="18" charset="-127"/>
                <a:ea typeface="-파랑새M" pitchFamily="18" charset="-127"/>
              </a:rPr>
              <a:t>도크들의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 폐쇄로 지역경제가 급속히 쇠퇴하여 결국 폐허처럼 방치되었는데 세월이 흐르면서 쓰레기가 쌓이고 부랑자가 모여드는 등 </a:t>
            </a:r>
            <a:r>
              <a:rPr lang="ko-KR" altLang="en-US" sz="1600" dirty="0" err="1">
                <a:latin typeface="-파랑새M" pitchFamily="18" charset="-127"/>
                <a:ea typeface="-파랑새M" pitchFamily="18" charset="-127"/>
              </a:rPr>
              <a:t>여러가지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 문제점이 발생하였다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.</a:t>
            </a:r>
            <a:endParaRPr lang="en-US" altLang="ko-KR" sz="14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 l="35237" t="39171" r="12654" b="34026"/>
          <a:stretch>
            <a:fillRect/>
          </a:stretch>
        </p:blipFill>
        <p:spPr bwMode="auto">
          <a:xfrm>
            <a:off x="611188" y="3786190"/>
            <a:ext cx="8064500" cy="281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16013" y="904875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2. </a:t>
            </a:r>
            <a:r>
              <a:rPr lang="ko-KR" altLang="en-US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도시의 변천과정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750" y="1989138"/>
            <a:ext cx="43926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이러한 쇠퇴한 지역 경제의 활성화 요구 등으로 인하여 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1981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년 </a:t>
            </a:r>
            <a:r>
              <a:rPr lang="ko-KR" altLang="en-US" sz="1600" dirty="0" err="1">
                <a:latin typeface="-파랑새M" pitchFamily="18" charset="-127"/>
                <a:ea typeface="-파랑새M" pitchFamily="18" charset="-127"/>
              </a:rPr>
              <a:t>런던도크랜드개발공사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(LDDC)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가 설립되면서 신도시의 개발을 촉진하게 되었다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. 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 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정부주도의 대규모 용도변환을 통하여 도시기능의 회복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, 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인접 도심부의 업무시설 공급부족 및 주택난 해소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, 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과밀방지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, 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도시경쟁력을 가진 국제적 업무단지로 발전하여 </a:t>
            </a:r>
            <a:r>
              <a:rPr lang="ko-KR" altLang="en-US" sz="1600" dirty="0" err="1">
                <a:latin typeface="-파랑새M" pitchFamily="18" charset="-127"/>
                <a:ea typeface="-파랑새M" pitchFamily="18" charset="-127"/>
              </a:rPr>
              <a:t>구항만</a:t>
            </a:r>
            <a:r>
              <a:rPr lang="ko-KR" altLang="en-US" sz="1600" dirty="0">
                <a:latin typeface="-파랑새M" pitchFamily="18" charset="-127"/>
                <a:ea typeface="-파랑새M" pitchFamily="18" charset="-127"/>
              </a:rPr>
              <a:t> 재개발의 대표적인 사례가 되었다</a:t>
            </a:r>
            <a:r>
              <a:rPr lang="en-US" altLang="ko-KR" sz="1600" dirty="0">
                <a:latin typeface="-파랑새M" pitchFamily="18" charset="-127"/>
                <a:ea typeface="-파랑새M" pitchFamily="18" charset="-127"/>
              </a:rPr>
              <a:t>.</a:t>
            </a:r>
            <a:endParaRPr lang="en-US" altLang="ko-KR" sz="14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/>
          <a:srcRect l="35237" t="18512" r="19727" b="8659"/>
          <a:stretch>
            <a:fillRect/>
          </a:stretch>
        </p:blipFill>
        <p:spPr bwMode="auto">
          <a:xfrm>
            <a:off x="5089525" y="1989138"/>
            <a:ext cx="36798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148263" y="2108200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영국에서 가장 높은 카나리 워프 빌딩</a:t>
            </a:r>
            <a:r>
              <a:rPr lang="en-US" altLang="ko-KR" sz="120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(235m)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16013" y="904875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3. </a:t>
            </a:r>
            <a:r>
              <a:rPr lang="ko-KR" altLang="en-US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각 지구별 규모 및 특징</a:t>
            </a:r>
          </a:p>
        </p:txBody>
      </p:sp>
      <p:graphicFrame>
        <p:nvGraphicFramePr>
          <p:cNvPr id="5239" name="Group 119"/>
          <p:cNvGraphicFramePr>
            <a:graphicFrameLocks noGrp="1"/>
          </p:cNvGraphicFramePr>
          <p:nvPr/>
        </p:nvGraphicFramePr>
        <p:xfrm>
          <a:off x="395288" y="1700213"/>
          <a:ext cx="8353425" cy="4590288"/>
        </p:xfrm>
        <a:graphic>
          <a:graphicData uri="http://schemas.openxmlformats.org/drawingml/2006/table">
            <a:tbl>
              <a:tblPr/>
              <a:tblGrid>
                <a:gridCol w="1152525"/>
                <a:gridCol w="2736850"/>
                <a:gridCol w="4464050"/>
              </a:tblGrid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지구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규모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특징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Surrey Docks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만평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상업시설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(London Bride City)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복합주거시설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식음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레저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주택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마리나 등 각종 해야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스포츠시설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박물관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가축농장 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Wapping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54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만평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세계무역센타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타워호텔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백화점 식당 등 상업지구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전통적인 양식의 거리와 건물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: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매력적인 상업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주거지구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사무실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고급아파트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마리나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주요시설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: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런던타워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월드트레이드 센터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타워호텔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대규모 안내소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Isles of Docks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59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만평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중핵적 재개발 위치로 기업유도조성지구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면세혜택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국제금융센타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(Canary Wharf)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및 주변공간 위락시설 계획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다목적 체육관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(12,500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석 규모의 회의장으로 전용가능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호텔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(400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실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2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개소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기업체 업무용 빌딩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(29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개소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Royal Docks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Business Park : 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만평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West Silver Urban Village : 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만평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Royal University College : 3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만평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Exhibition Center : 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만평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런던시티공항을 개발하여 유럽 각 도시와 연계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비즈니스 파크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제조시설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연구소 등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사무실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주거시설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대학교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대규모 체육관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전시관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호텔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휴양시설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스포츠 시설 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25,000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석의 체육관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전시관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쇼핑시설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호텔 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16013" y="904875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4. </a:t>
            </a:r>
            <a:r>
              <a:rPr lang="ko-KR" altLang="en-US" sz="320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도시이미지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82804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 </a:t>
            </a: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대규모 민자유치에 의한 구항만 집단 재개발의 대표적 성공 모델이다</a:t>
            </a: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.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 </a:t>
            </a: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민자유치 및 성공적인 재개발을 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   위해 인프라 역할을 한 완벽한 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   교통망 시스템을 가지고 있다</a:t>
            </a: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.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 </a:t>
            </a: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전통과 수변의 현대적인 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   이미지가 결합되어 있다</a:t>
            </a:r>
            <a:r>
              <a:rPr lang="en-US" altLang="ko-KR" sz="1600">
                <a:latin typeface="-파랑새M" pitchFamily="18" charset="-127"/>
                <a:ea typeface="-파랑새M" pitchFamily="18" charset="-127"/>
              </a:rPr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l="35237" t="28342" r="10139" b="14561"/>
          <a:stretch>
            <a:fillRect/>
          </a:stretch>
        </p:blipFill>
        <p:spPr bwMode="auto">
          <a:xfrm>
            <a:off x="3563938" y="2462213"/>
            <a:ext cx="5183187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08400" y="5949950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도크랜드에는 앞으로 상당수의 고층빌딩들이 들어서게 되며</a:t>
            </a:r>
            <a:r>
              <a:rPr lang="en-US" altLang="ko-KR" sz="120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, 2010</a:t>
            </a:r>
            <a:r>
              <a:rPr lang="ko-KR" altLang="en-US" sz="120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년 이후 모스크바와 함께 유럽 최대의 마천루존을 형성할 예정이다</a:t>
            </a:r>
            <a:r>
              <a:rPr lang="en-US" altLang="ko-KR" sz="120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013" y="904875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3200" dirty="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5. </a:t>
            </a:r>
            <a:r>
              <a:rPr lang="ko-KR" altLang="en-US" sz="3200" dirty="0" smtClean="0">
                <a:solidFill>
                  <a:srgbClr val="CC0066"/>
                </a:solidFill>
                <a:latin typeface="-파랑새M" pitchFamily="18" charset="-127"/>
                <a:ea typeface="-파랑새M" pitchFamily="18" charset="-127"/>
              </a:rPr>
              <a:t>개발 현황</a:t>
            </a:r>
            <a:endParaRPr lang="ko-KR" altLang="en-US" sz="3200" dirty="0">
              <a:solidFill>
                <a:srgbClr val="CC0066"/>
              </a:solidFill>
              <a:latin typeface="-파랑새M" pitchFamily="18" charset="-127"/>
              <a:ea typeface="-파랑새M" pitchFamily="18" charset="-127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82804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ko-KR" altLang="en-US" sz="1600">
                <a:latin typeface="-파랑새M" pitchFamily="18" charset="-127"/>
                <a:ea typeface="-파랑새M" pitchFamily="18" charset="-127"/>
              </a:rPr>
              <a:t>도시 내 각 기능의 조화를 가능케 한 교통망</a:t>
            </a:r>
          </a:p>
          <a:p>
            <a:pPr marL="800100" lvl="1" indent="-342900"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정부보조 및 토지분양으로 조성된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17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억 파운드의 상당부분이 경전철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도로 등 교통시설에 집중 투입되었다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800100" lvl="1" indent="-342900"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대규모의 민자유치가 어려움 없이 이루어질 수 있도록 인프라 역할을 한다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800100" lvl="1" indent="-342900"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도크랜드를 동서로 가로질러 런던도심과 </a:t>
            </a:r>
          </a:p>
          <a:p>
            <a:pPr marL="800100" lvl="1" indent="-342900">
              <a:spcBef>
                <a:spcPct val="50000"/>
              </a:spcBef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     동쪽 끝 주거지역인 백턴지역을 잇는</a:t>
            </a:r>
          </a:p>
          <a:p>
            <a:pPr marL="800100" lvl="1" indent="-342900">
              <a:spcBef>
                <a:spcPct val="50000"/>
              </a:spcBef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     경전철을 건설 하였다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800100" lvl="1" indent="-342900">
              <a:spcBef>
                <a:spcPct val="50000"/>
              </a:spcBef>
              <a:buFontTx/>
              <a:buChar char="•"/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경전철을 이용하여 곧바로 도심 진입이 </a:t>
            </a:r>
          </a:p>
          <a:p>
            <a:pPr marL="800100" lvl="1" indent="-342900">
              <a:spcBef>
                <a:spcPct val="50000"/>
              </a:spcBef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      가능하며 지하철을 갈아타면 런던시내로</a:t>
            </a:r>
          </a:p>
          <a:p>
            <a:pPr marL="800100" lvl="1" indent="-342900">
              <a:spcBef>
                <a:spcPct val="50000"/>
              </a:spcBef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      어디로든 쉽게 갈 수 있다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800100" lvl="1" indent="-342900">
              <a:spcBef>
                <a:spcPct val="50000"/>
              </a:spcBef>
              <a:buFontTx/>
              <a:buChar char="•"/>
            </a:pPr>
            <a:r>
              <a:rPr lang="en-US" altLang="ko-KR" sz="1600">
                <a:latin typeface="돋움" pitchFamily="50" charset="-127"/>
                <a:ea typeface="돋움" pitchFamily="50" charset="-127"/>
              </a:rPr>
              <a:t>1987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년에는 기업활동을 지원하기 위하여 </a:t>
            </a:r>
          </a:p>
          <a:p>
            <a:pPr marL="800100" lvl="1" indent="-342900">
              <a:spcBef>
                <a:spcPct val="50000"/>
              </a:spcBef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     국내노선은 물론 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15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개 유럽지역 노선이</a:t>
            </a:r>
          </a:p>
          <a:p>
            <a:pPr marL="800100" lvl="1" indent="-342900">
              <a:spcBef>
                <a:spcPct val="50000"/>
              </a:spcBef>
            </a:pPr>
            <a:r>
              <a:rPr lang="ko-KR" altLang="en-US" sz="1600">
                <a:latin typeface="돋움" pitchFamily="50" charset="-127"/>
                <a:ea typeface="돋움" pitchFamily="50" charset="-127"/>
              </a:rPr>
              <a:t>     취항하는 공항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런던 시타공항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1600">
                <a:latin typeface="돋움" pitchFamily="50" charset="-127"/>
                <a:ea typeface="돋움" pitchFamily="50" charset="-127"/>
              </a:rPr>
              <a:t>까지 동 지역에 개설하였다</a:t>
            </a:r>
            <a:r>
              <a:rPr lang="en-US" altLang="ko-KR" sz="1600">
                <a:latin typeface="돋움" pitchFamily="50" charset="-127"/>
                <a:ea typeface="돋움" pitchFamily="50" charset="-127"/>
              </a:rPr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 l="34489" t="46072" r="38710" b="28342"/>
          <a:stretch>
            <a:fillRect/>
          </a:stretch>
        </p:blipFill>
        <p:spPr bwMode="auto">
          <a:xfrm>
            <a:off x="5292725" y="3429000"/>
            <a:ext cx="38512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</TotalTime>
  <Words>1250</Words>
  <Application>Microsoft PowerPoint</Application>
  <PresentationFormat>화면 슬라이드 쇼(4:3)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균형</vt:lpstr>
      <vt:lpstr>영국 도크랜드 -민자유치를 통한 대표적 재개발 신도시-</vt:lpstr>
      <vt:lpstr>슬라이드 2</vt:lpstr>
      <vt:lpstr>슬라이드 3</vt:lpstr>
      <vt:lpstr>1. 사업개요 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영국 도크랜드_도시개발사례</dc:title>
  <dc:creator>user</dc:creator>
  <cp:lastModifiedBy>IoI</cp:lastModifiedBy>
  <cp:revision>36</cp:revision>
  <dcterms:created xsi:type="dcterms:W3CDTF">2006-06-17T04:28:35Z</dcterms:created>
  <dcterms:modified xsi:type="dcterms:W3CDTF">2015-05-21T03:58:11Z</dcterms:modified>
</cp:coreProperties>
</file>