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6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F50"/>
    <a:srgbClr val="323F4F"/>
    <a:srgbClr val="1318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7" autoAdjust="0"/>
    <p:restoredTop sz="94660"/>
  </p:normalViewPr>
  <p:slideViewPr>
    <p:cSldViewPr showGuides="1">
      <p:cViewPr>
        <p:scale>
          <a:sx n="100" d="100"/>
          <a:sy n="100" d="100"/>
        </p:scale>
        <p:origin x="-876" y="-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C149-2A30-47DB-9794-03A4FD98191D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184A-DE72-4018-8E2C-EBD92FE7D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3636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C149-2A30-47DB-9794-03A4FD98191D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184A-DE72-4018-8E2C-EBD92FE7D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6150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C149-2A30-47DB-9794-03A4FD98191D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184A-DE72-4018-8E2C-EBD92FE7D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814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C149-2A30-47DB-9794-03A4FD98191D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184A-DE72-4018-8E2C-EBD92FE7D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1644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C149-2A30-47DB-9794-03A4FD98191D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184A-DE72-4018-8E2C-EBD92FE7D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590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C149-2A30-47DB-9794-03A4FD98191D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184A-DE72-4018-8E2C-EBD92FE7D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073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C149-2A30-47DB-9794-03A4FD98191D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184A-DE72-4018-8E2C-EBD92FE7D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675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C149-2A30-47DB-9794-03A4FD98191D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184A-DE72-4018-8E2C-EBD92FE7D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322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C149-2A30-47DB-9794-03A4FD98191D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184A-DE72-4018-8E2C-EBD92FE7D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811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C149-2A30-47DB-9794-03A4FD98191D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184A-DE72-4018-8E2C-EBD92FE7D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179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C149-2A30-47DB-9794-03A4FD98191D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184A-DE72-4018-8E2C-EBD92FE7D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145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BC149-2A30-47DB-9794-03A4FD98191D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0184A-DE72-4018-8E2C-EBD92FE7DE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615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xmlns="" id="{36A94C60-43A9-4CBD-8863-10980B252938}"/>
              </a:ext>
            </a:extLst>
          </p:cNvPr>
          <p:cNvGrpSpPr/>
          <p:nvPr/>
        </p:nvGrpSpPr>
        <p:grpSpPr>
          <a:xfrm>
            <a:off x="1055441" y="1412776"/>
            <a:ext cx="8535797" cy="2422168"/>
            <a:chOff x="1055440" y="1412776"/>
            <a:chExt cx="8535797" cy="242216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35AEA87D-CD6C-49F0-9969-36753D7D820D}"/>
                </a:ext>
              </a:extLst>
            </p:cNvPr>
            <p:cNvSpPr txBox="1"/>
            <p:nvPr/>
          </p:nvSpPr>
          <p:spPr>
            <a:xfrm>
              <a:off x="1074162" y="1412776"/>
              <a:ext cx="8517075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2019</a:t>
              </a:r>
              <a:r>
                <a:rPr lang="ko-KR" altLang="en-US" sz="6000" b="1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학년도 제</a:t>
              </a:r>
              <a:r>
                <a:rPr lang="en-US" altLang="ko-KR" sz="6000" b="1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10</a:t>
              </a:r>
              <a:r>
                <a:rPr lang="ko-KR" altLang="en-US" sz="6000" b="1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기 </a:t>
              </a:r>
              <a:endParaRPr lang="en-US" altLang="ko-KR" sz="6000" b="1" dirty="0" smtClean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cs typeface="Arial" panose="020B0604020202020204" pitchFamily="34" charset="0"/>
              </a:endParaRPr>
            </a:p>
            <a:p>
              <a:r>
                <a:rPr lang="en-US" altLang="ko-KR" sz="6000" b="1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DU</a:t>
              </a:r>
              <a:r>
                <a:rPr lang="ko-KR" altLang="en-US" sz="6000" b="1" dirty="0" err="1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멘토링</a:t>
              </a:r>
              <a:r>
                <a:rPr lang="ko-KR" altLang="en-US" sz="6000" b="1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 오리엔테이션</a:t>
              </a:r>
              <a:endParaRPr lang="ko-KR" altLang="en-US" sz="6000" b="1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E06F8D12-DBCD-4AC6-AC2A-4311C653DB5B}"/>
                </a:ext>
              </a:extLst>
            </p:cNvPr>
            <p:cNvSpPr txBox="1"/>
            <p:nvPr/>
          </p:nvSpPr>
          <p:spPr>
            <a:xfrm>
              <a:off x="1055440" y="3465612"/>
              <a:ext cx="54906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2019. 04. 04. (</a:t>
              </a:r>
              <a:r>
                <a:rPr lang="ko-KR" altLang="en-US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목</a:t>
              </a:r>
              <a:r>
                <a:rPr lang="en-US" altLang="ko-KR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) 18</a:t>
              </a:r>
              <a:r>
                <a:rPr lang="ko-KR" altLang="en-US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시 조형예술대학 </a:t>
              </a:r>
              <a:r>
                <a:rPr lang="en-US" altLang="ko-KR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5</a:t>
              </a:r>
              <a:r>
                <a:rPr lang="ko-KR" altLang="en-US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호관 </a:t>
              </a:r>
              <a:r>
                <a:rPr lang="en-US" altLang="ko-KR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1312</a:t>
              </a:r>
              <a:r>
                <a:rPr lang="ko-KR" altLang="en-US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  <a:cs typeface="Arial" panose="020B0604020202020204" pitchFamily="34" charset="0"/>
                </a:rPr>
                <a:t>호</a:t>
              </a:r>
              <a:endParaRPr lang="ko-KR" altLang="ko-KR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44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4C6B9E6F-4684-4E60-B3A0-CDAA3E076BB5}"/>
              </a:ext>
            </a:extLst>
          </p:cNvPr>
          <p:cNvSpPr/>
          <p:nvPr/>
        </p:nvSpPr>
        <p:spPr>
          <a:xfrm>
            <a:off x="0" y="0"/>
            <a:ext cx="12192000" cy="30689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333F50"/>
              </a:solidFill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xmlns="" id="{605BC53C-FE7C-4A57-934B-DE4E52B15BCB}"/>
              </a:ext>
            </a:extLst>
          </p:cNvPr>
          <p:cNvGrpSpPr/>
          <p:nvPr/>
        </p:nvGrpSpPr>
        <p:grpSpPr>
          <a:xfrm>
            <a:off x="471831" y="942201"/>
            <a:ext cx="1415772" cy="1544599"/>
            <a:chOff x="635751" y="942200"/>
            <a:chExt cx="1415771" cy="154459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4D43EC71-DDA1-49FD-8B5B-D95A56E89BD0}"/>
                </a:ext>
              </a:extLst>
            </p:cNvPr>
            <p:cNvSpPr txBox="1"/>
            <p:nvPr/>
          </p:nvSpPr>
          <p:spPr>
            <a:xfrm>
              <a:off x="635751" y="1286470"/>
              <a:ext cx="141577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목차</a:t>
              </a:r>
              <a:endParaRPr lang="ko-KR" altLang="en-US" sz="48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F3BAE2C9-7F71-451E-8A69-6DF8ACF672D7}"/>
                </a:ext>
              </a:extLst>
            </p:cNvPr>
            <p:cNvSpPr txBox="1"/>
            <p:nvPr/>
          </p:nvSpPr>
          <p:spPr>
            <a:xfrm>
              <a:off x="635751" y="2117467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ko-KR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EAA8F51F-EC01-4B09-9D47-D2F9FD8C071D}"/>
                </a:ext>
              </a:extLst>
            </p:cNvPr>
            <p:cNvSpPr txBox="1"/>
            <p:nvPr/>
          </p:nvSpPr>
          <p:spPr>
            <a:xfrm>
              <a:off x="637200" y="94220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ko-KR" dirty="0">
                <a:solidFill>
                  <a:schemeClr val="bg1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xmlns="" id="{8189F73B-179F-4140-825A-43C14775F328}"/>
              </a:ext>
            </a:extLst>
          </p:cNvPr>
          <p:cNvGrpSpPr/>
          <p:nvPr/>
        </p:nvGrpSpPr>
        <p:grpSpPr>
          <a:xfrm>
            <a:off x="407369" y="3628474"/>
            <a:ext cx="1345698" cy="686544"/>
            <a:chOff x="623392" y="3501008"/>
            <a:chExt cx="1345699" cy="686544"/>
          </a:xfrm>
        </p:grpSpPr>
        <p:sp>
          <p:nvSpPr>
            <p:cNvPr id="10" name="타원 9">
              <a:extLst>
                <a:ext uri="{FF2B5EF4-FFF2-40B4-BE49-F238E27FC236}">
                  <a16:creationId xmlns:a16="http://schemas.microsoft.com/office/drawing/2014/main" xmlns="" id="{B4EF4B8D-4CC1-4EF0-BACF-66C61CFD97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3392" y="3501008"/>
              <a:ext cx="540000" cy="540000"/>
            </a:xfrm>
            <a:prstGeom prst="ellipse">
              <a:avLst/>
            </a:prstGeom>
            <a:noFill/>
            <a:ln w="38100"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8D05EF7B-1325-4BEC-A16F-3700B0334DF8}"/>
                </a:ext>
              </a:extLst>
            </p:cNvPr>
            <p:cNvSpPr txBox="1"/>
            <p:nvPr/>
          </p:nvSpPr>
          <p:spPr>
            <a:xfrm>
              <a:off x="1271464" y="3589566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dirty="0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개회</a:t>
              </a:r>
              <a:endParaRPr lang="ko-KR" altLang="en-US" sz="2000" dirty="0">
                <a:solidFill>
                  <a:srgbClr val="333F50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9A8009AA-C59B-4163-B362-1AF42FFC0822}"/>
                </a:ext>
              </a:extLst>
            </p:cNvPr>
            <p:cNvSpPr txBox="1"/>
            <p:nvPr/>
          </p:nvSpPr>
          <p:spPr>
            <a:xfrm>
              <a:off x="1271464" y="3748970"/>
              <a:ext cx="184731" cy="438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ko-KR" altLang="en-US" sz="1500" dirty="0">
                <a:solidFill>
                  <a:srgbClr val="333F50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xmlns="" id="{EA98CA1E-9804-43D7-8867-708A14BD962D}"/>
              </a:ext>
            </a:extLst>
          </p:cNvPr>
          <p:cNvGrpSpPr/>
          <p:nvPr/>
        </p:nvGrpSpPr>
        <p:grpSpPr>
          <a:xfrm>
            <a:off x="407367" y="5149158"/>
            <a:ext cx="2204909" cy="596213"/>
            <a:chOff x="623392" y="5149156"/>
            <a:chExt cx="2204908" cy="596213"/>
          </a:xfrm>
        </p:grpSpPr>
        <p:sp>
          <p:nvSpPr>
            <p:cNvPr id="15" name="타원 14">
              <a:extLst>
                <a:ext uri="{FF2B5EF4-FFF2-40B4-BE49-F238E27FC236}">
                  <a16:creationId xmlns:a16="http://schemas.microsoft.com/office/drawing/2014/main" xmlns="" id="{4D490C5D-0794-4925-BD1E-B1FD2FDC0C7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3392" y="5149156"/>
              <a:ext cx="540000" cy="540000"/>
            </a:xfrm>
            <a:prstGeom prst="ellipse">
              <a:avLst/>
            </a:prstGeom>
            <a:noFill/>
            <a:ln w="38100"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6C1F4AA3-E046-4004-9A35-73A7A293BA6E}"/>
                </a:ext>
              </a:extLst>
            </p:cNvPr>
            <p:cNvSpPr txBox="1"/>
            <p:nvPr/>
          </p:nvSpPr>
          <p:spPr>
            <a:xfrm>
              <a:off x="1271465" y="5261138"/>
              <a:ext cx="15568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dirty="0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참석자 소개</a:t>
              </a:r>
              <a:endParaRPr lang="ko-KR" altLang="en-US" sz="2000" dirty="0">
                <a:solidFill>
                  <a:srgbClr val="333F50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3A14114D-7852-42FD-B228-6E1F0EDBE1D9}"/>
                </a:ext>
              </a:extLst>
            </p:cNvPr>
            <p:cNvSpPr txBox="1"/>
            <p:nvPr/>
          </p:nvSpPr>
          <p:spPr>
            <a:xfrm>
              <a:off x="1271464" y="5422204"/>
              <a:ext cx="18473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en-US" sz="1500" dirty="0">
                <a:solidFill>
                  <a:srgbClr val="333F50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xmlns="" id="{B146409A-00DA-4BAC-A35F-C3BB05A65550}"/>
              </a:ext>
            </a:extLst>
          </p:cNvPr>
          <p:cNvGrpSpPr/>
          <p:nvPr/>
        </p:nvGrpSpPr>
        <p:grpSpPr>
          <a:xfrm>
            <a:off x="6456040" y="3628474"/>
            <a:ext cx="2204908" cy="575430"/>
            <a:chOff x="6672064" y="3675802"/>
            <a:chExt cx="2204908" cy="575430"/>
          </a:xfrm>
        </p:grpSpPr>
        <p:sp>
          <p:nvSpPr>
            <p:cNvPr id="16" name="타원 15">
              <a:extLst>
                <a:ext uri="{FF2B5EF4-FFF2-40B4-BE49-F238E27FC236}">
                  <a16:creationId xmlns:a16="http://schemas.microsoft.com/office/drawing/2014/main" xmlns="" id="{28D95794-674F-46BA-8C02-7EB01E8652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72064" y="3675802"/>
              <a:ext cx="540000" cy="540000"/>
            </a:xfrm>
            <a:prstGeom prst="ellipse">
              <a:avLst/>
            </a:prstGeom>
            <a:noFill/>
            <a:ln w="38100"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3</a:t>
              </a:r>
            </a:p>
          </p:txBody>
        </p:sp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xmlns="" id="{E2C1450E-5E4C-4725-8F10-C83A6309E01F}"/>
                </a:ext>
              </a:extLst>
            </p:cNvPr>
            <p:cNvGrpSpPr/>
            <p:nvPr/>
          </p:nvGrpSpPr>
          <p:grpSpPr>
            <a:xfrm>
              <a:off x="7320136" y="3724290"/>
              <a:ext cx="1556836" cy="526942"/>
              <a:chOff x="1271464" y="3545193"/>
              <a:chExt cx="1556836" cy="526942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9D1007B5-0D0A-4AE3-A046-92AF1A55DC2E}"/>
                  </a:ext>
                </a:extLst>
              </p:cNvPr>
              <p:cNvSpPr txBox="1"/>
              <p:nvPr/>
            </p:nvSpPr>
            <p:spPr>
              <a:xfrm>
                <a:off x="1271464" y="3545193"/>
                <a:ext cx="155683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2000" dirty="0" err="1" smtClean="0">
                    <a:solidFill>
                      <a:srgbClr val="333F50"/>
                    </a:solidFill>
                    <a:latin typeface="+mj-ea"/>
                    <a:ea typeface="+mj-ea"/>
                    <a:cs typeface="Arial" panose="020B0604020202020204" pitchFamily="34" charset="0"/>
                  </a:rPr>
                  <a:t>학부장</a:t>
                </a:r>
                <a:r>
                  <a:rPr lang="ko-KR" altLang="en-US" sz="2000" dirty="0" smtClean="0">
                    <a:solidFill>
                      <a:srgbClr val="333F50"/>
                    </a:solidFill>
                    <a:latin typeface="+mj-ea"/>
                    <a:ea typeface="+mj-ea"/>
                    <a:cs typeface="Arial" panose="020B0604020202020204" pitchFamily="34" charset="0"/>
                  </a:rPr>
                  <a:t> 인사</a:t>
                </a:r>
                <a:endParaRPr lang="ko-KR" altLang="en-US" sz="2000" dirty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BF9C389F-5850-4638-9353-96B4AB101660}"/>
                  </a:ext>
                </a:extLst>
              </p:cNvPr>
              <p:cNvSpPr txBox="1"/>
              <p:nvPr/>
            </p:nvSpPr>
            <p:spPr>
              <a:xfrm>
                <a:off x="1271464" y="3748970"/>
                <a:ext cx="18473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en-US" sz="1500" dirty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xmlns="" id="{BF92A987-9CB2-43EF-AD0D-CB096EE53A4A}"/>
              </a:ext>
            </a:extLst>
          </p:cNvPr>
          <p:cNvGrpSpPr/>
          <p:nvPr/>
        </p:nvGrpSpPr>
        <p:grpSpPr>
          <a:xfrm>
            <a:off x="6451861" y="5169939"/>
            <a:ext cx="4877115" cy="575430"/>
            <a:chOff x="6672064" y="3675802"/>
            <a:chExt cx="4877115" cy="575430"/>
          </a:xfrm>
        </p:grpSpPr>
        <p:sp>
          <p:nvSpPr>
            <p:cNvPr id="32" name="타원 31">
              <a:extLst>
                <a:ext uri="{FF2B5EF4-FFF2-40B4-BE49-F238E27FC236}">
                  <a16:creationId xmlns:a16="http://schemas.microsoft.com/office/drawing/2014/main" xmlns="" id="{B5BF421B-4D2C-478D-B17E-79AD14A5B0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72064" y="3675802"/>
              <a:ext cx="540000" cy="540000"/>
            </a:xfrm>
            <a:prstGeom prst="ellipse">
              <a:avLst/>
            </a:prstGeom>
            <a:noFill/>
            <a:ln w="38100"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4</a:t>
              </a:r>
            </a:p>
          </p:txBody>
        </p:sp>
        <p:grpSp>
          <p:nvGrpSpPr>
            <p:cNvPr id="36" name="그룹 35">
              <a:extLst>
                <a:ext uri="{FF2B5EF4-FFF2-40B4-BE49-F238E27FC236}">
                  <a16:creationId xmlns:a16="http://schemas.microsoft.com/office/drawing/2014/main" xmlns="" id="{0F17D3F1-3656-4638-B060-86F35A629801}"/>
                </a:ext>
              </a:extLst>
            </p:cNvPr>
            <p:cNvGrpSpPr/>
            <p:nvPr/>
          </p:nvGrpSpPr>
          <p:grpSpPr>
            <a:xfrm>
              <a:off x="7320136" y="3767001"/>
              <a:ext cx="4229043" cy="484231"/>
              <a:chOff x="1271464" y="3587904"/>
              <a:chExt cx="4229043" cy="484231"/>
            </a:xfrm>
          </p:grpSpPr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870D5B9E-08FC-4E0E-B90B-EC8D3A595BC7}"/>
                  </a:ext>
                </a:extLst>
              </p:cNvPr>
              <p:cNvSpPr txBox="1"/>
              <p:nvPr/>
            </p:nvSpPr>
            <p:spPr>
              <a:xfrm>
                <a:off x="1271464" y="3587904"/>
                <a:ext cx="422904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000" dirty="0" smtClean="0">
                    <a:solidFill>
                      <a:srgbClr val="333F50"/>
                    </a:solidFill>
                    <a:latin typeface="+mj-ea"/>
                    <a:ea typeface="+mj-ea"/>
                    <a:cs typeface="Arial" panose="020B0604020202020204" pitchFamily="34" charset="0"/>
                  </a:rPr>
                  <a:t>2019</a:t>
                </a:r>
                <a:r>
                  <a:rPr lang="ko-KR" altLang="en-US" sz="2000" dirty="0" smtClean="0">
                    <a:solidFill>
                      <a:srgbClr val="333F50"/>
                    </a:solidFill>
                    <a:latin typeface="+mj-ea"/>
                    <a:ea typeface="+mj-ea"/>
                    <a:cs typeface="Arial" panose="020B0604020202020204" pitchFamily="34" charset="0"/>
                  </a:rPr>
                  <a:t>학년도 제</a:t>
                </a:r>
                <a:r>
                  <a:rPr lang="en-US" altLang="ko-KR" sz="2000" dirty="0" smtClean="0">
                    <a:solidFill>
                      <a:srgbClr val="333F50"/>
                    </a:solidFill>
                    <a:latin typeface="+mj-ea"/>
                    <a:ea typeface="+mj-ea"/>
                    <a:cs typeface="Arial" panose="020B0604020202020204" pitchFamily="34" charset="0"/>
                  </a:rPr>
                  <a:t>10</a:t>
                </a:r>
                <a:r>
                  <a:rPr lang="ko-KR" altLang="en-US" sz="2000" dirty="0" smtClean="0">
                    <a:solidFill>
                      <a:srgbClr val="333F50"/>
                    </a:solidFill>
                    <a:latin typeface="+mj-ea"/>
                    <a:ea typeface="+mj-ea"/>
                    <a:cs typeface="Arial" panose="020B0604020202020204" pitchFamily="34" charset="0"/>
                  </a:rPr>
                  <a:t>기 </a:t>
                </a:r>
                <a:r>
                  <a:rPr lang="en-US" altLang="ko-KR" sz="2000" dirty="0" smtClean="0">
                    <a:solidFill>
                      <a:srgbClr val="333F50"/>
                    </a:solidFill>
                    <a:latin typeface="+mj-ea"/>
                    <a:ea typeface="+mj-ea"/>
                    <a:cs typeface="Arial" panose="020B0604020202020204" pitchFamily="34" charset="0"/>
                  </a:rPr>
                  <a:t>DU</a:t>
                </a:r>
                <a:r>
                  <a:rPr lang="ko-KR" altLang="en-US" sz="2000" dirty="0" err="1" smtClean="0">
                    <a:solidFill>
                      <a:srgbClr val="333F50"/>
                    </a:solidFill>
                    <a:latin typeface="+mj-ea"/>
                    <a:ea typeface="+mj-ea"/>
                    <a:cs typeface="Arial" panose="020B0604020202020204" pitchFamily="34" charset="0"/>
                  </a:rPr>
                  <a:t>멘토링</a:t>
                </a:r>
                <a:r>
                  <a:rPr lang="ko-KR" altLang="en-US" sz="2000" dirty="0" smtClean="0">
                    <a:solidFill>
                      <a:srgbClr val="333F50"/>
                    </a:solidFill>
                    <a:latin typeface="+mj-ea"/>
                    <a:ea typeface="+mj-ea"/>
                    <a:cs typeface="Arial" panose="020B0604020202020204" pitchFamily="34" charset="0"/>
                  </a:rPr>
                  <a:t> 안내</a:t>
                </a:r>
                <a:endParaRPr lang="ko-KR" altLang="en-US" sz="2000" dirty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F7CC2F14-F3FF-4C25-9F2C-C91677F608CB}"/>
                  </a:ext>
                </a:extLst>
              </p:cNvPr>
              <p:cNvSpPr txBox="1"/>
              <p:nvPr/>
            </p:nvSpPr>
            <p:spPr>
              <a:xfrm>
                <a:off x="1271464" y="3748970"/>
                <a:ext cx="18473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en-US" sz="1500" dirty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039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4C6B9E6F-4684-4E60-B3A0-CDAA3E076BB5}"/>
              </a:ext>
            </a:extLst>
          </p:cNvPr>
          <p:cNvSpPr/>
          <p:nvPr/>
        </p:nvSpPr>
        <p:spPr>
          <a:xfrm>
            <a:off x="0" y="0"/>
            <a:ext cx="12192000" cy="30689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333F50"/>
              </a:solidFill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xmlns="" id="{605BC53C-FE7C-4A57-934B-DE4E52B15BCB}"/>
              </a:ext>
            </a:extLst>
          </p:cNvPr>
          <p:cNvGrpSpPr/>
          <p:nvPr/>
        </p:nvGrpSpPr>
        <p:grpSpPr>
          <a:xfrm>
            <a:off x="471831" y="942201"/>
            <a:ext cx="1415772" cy="1544599"/>
            <a:chOff x="635751" y="942200"/>
            <a:chExt cx="1415771" cy="154459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4D43EC71-DDA1-49FD-8B5B-D95A56E89BD0}"/>
                </a:ext>
              </a:extLst>
            </p:cNvPr>
            <p:cNvSpPr txBox="1"/>
            <p:nvPr/>
          </p:nvSpPr>
          <p:spPr>
            <a:xfrm>
              <a:off x="635751" y="1286470"/>
              <a:ext cx="141577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목차</a:t>
              </a:r>
              <a:endParaRPr lang="ko-KR" altLang="en-US" sz="48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F3BAE2C9-7F71-451E-8A69-6DF8ACF672D7}"/>
                </a:ext>
              </a:extLst>
            </p:cNvPr>
            <p:cNvSpPr txBox="1"/>
            <p:nvPr/>
          </p:nvSpPr>
          <p:spPr>
            <a:xfrm>
              <a:off x="635751" y="2117467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ko-KR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EAA8F51F-EC01-4B09-9D47-D2F9FD8C071D}"/>
                </a:ext>
              </a:extLst>
            </p:cNvPr>
            <p:cNvSpPr txBox="1"/>
            <p:nvPr/>
          </p:nvSpPr>
          <p:spPr>
            <a:xfrm>
              <a:off x="637200" y="94220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ko-KR" dirty="0">
                <a:solidFill>
                  <a:schemeClr val="bg1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xmlns="" id="{8189F73B-179F-4140-825A-43C14775F328}"/>
              </a:ext>
            </a:extLst>
          </p:cNvPr>
          <p:cNvGrpSpPr/>
          <p:nvPr/>
        </p:nvGrpSpPr>
        <p:grpSpPr>
          <a:xfrm>
            <a:off x="407369" y="3628474"/>
            <a:ext cx="4128513" cy="686544"/>
            <a:chOff x="623392" y="3501008"/>
            <a:chExt cx="4128513" cy="686544"/>
          </a:xfrm>
        </p:grpSpPr>
        <p:sp>
          <p:nvSpPr>
            <p:cNvPr id="10" name="타원 9">
              <a:extLst>
                <a:ext uri="{FF2B5EF4-FFF2-40B4-BE49-F238E27FC236}">
                  <a16:creationId xmlns:a16="http://schemas.microsoft.com/office/drawing/2014/main" xmlns="" id="{B4EF4B8D-4CC1-4EF0-BACF-66C61CFD97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3392" y="3501008"/>
              <a:ext cx="540000" cy="540000"/>
            </a:xfrm>
            <a:prstGeom prst="ellipse">
              <a:avLst/>
            </a:prstGeom>
            <a:noFill/>
            <a:ln w="38100"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5</a:t>
              </a:r>
              <a:endParaRPr lang="en-US" altLang="ko-KR" dirty="0">
                <a:solidFill>
                  <a:srgbClr val="333F50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8D05EF7B-1325-4BEC-A16F-3700B0334DF8}"/>
                </a:ext>
              </a:extLst>
            </p:cNvPr>
            <p:cNvSpPr txBox="1"/>
            <p:nvPr/>
          </p:nvSpPr>
          <p:spPr>
            <a:xfrm>
              <a:off x="1271465" y="3589566"/>
              <a:ext cx="34804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dirty="0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제</a:t>
              </a:r>
              <a:r>
                <a:rPr lang="en-US" altLang="ko-KR" sz="2000" dirty="0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10</a:t>
              </a:r>
              <a:r>
                <a:rPr lang="ko-KR" altLang="en-US" sz="2000" dirty="0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기 </a:t>
              </a:r>
              <a:r>
                <a:rPr lang="ko-KR" altLang="en-US" sz="2000" dirty="0" err="1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멘토</a:t>
              </a:r>
              <a:r>
                <a:rPr lang="ko-KR" altLang="en-US" sz="2000" dirty="0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 및 </a:t>
              </a:r>
              <a:r>
                <a:rPr lang="ko-KR" altLang="en-US" sz="2000" dirty="0" err="1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멘티</a:t>
              </a:r>
              <a:r>
                <a:rPr lang="ko-KR" altLang="en-US" sz="2000" dirty="0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 팀 소개</a:t>
              </a:r>
              <a:endParaRPr lang="ko-KR" altLang="en-US" sz="2000" dirty="0">
                <a:solidFill>
                  <a:srgbClr val="333F50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9A8009AA-C59B-4163-B362-1AF42FFC0822}"/>
                </a:ext>
              </a:extLst>
            </p:cNvPr>
            <p:cNvSpPr txBox="1"/>
            <p:nvPr/>
          </p:nvSpPr>
          <p:spPr>
            <a:xfrm>
              <a:off x="1271465" y="3748970"/>
              <a:ext cx="184731" cy="438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ko-KR" altLang="en-US" sz="1500" dirty="0">
                <a:solidFill>
                  <a:srgbClr val="333F50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xmlns="" id="{EA98CA1E-9804-43D7-8867-708A14BD962D}"/>
              </a:ext>
            </a:extLst>
          </p:cNvPr>
          <p:cNvGrpSpPr/>
          <p:nvPr/>
        </p:nvGrpSpPr>
        <p:grpSpPr>
          <a:xfrm>
            <a:off x="407369" y="5149158"/>
            <a:ext cx="3923329" cy="596213"/>
            <a:chOff x="623392" y="5149156"/>
            <a:chExt cx="3923329" cy="596213"/>
          </a:xfrm>
        </p:grpSpPr>
        <p:sp>
          <p:nvSpPr>
            <p:cNvPr id="15" name="타원 14">
              <a:extLst>
                <a:ext uri="{FF2B5EF4-FFF2-40B4-BE49-F238E27FC236}">
                  <a16:creationId xmlns:a16="http://schemas.microsoft.com/office/drawing/2014/main" xmlns="" id="{4D490C5D-0794-4925-BD1E-B1FD2FDC0C7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3392" y="5149156"/>
              <a:ext cx="540000" cy="540000"/>
            </a:xfrm>
            <a:prstGeom prst="ellipse">
              <a:avLst/>
            </a:prstGeom>
            <a:noFill/>
            <a:ln w="38100"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6</a:t>
              </a:r>
              <a:endParaRPr lang="en-US" altLang="ko-KR" dirty="0">
                <a:solidFill>
                  <a:srgbClr val="333F50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6C1F4AA3-E046-4004-9A35-73A7A293BA6E}"/>
                </a:ext>
              </a:extLst>
            </p:cNvPr>
            <p:cNvSpPr txBox="1"/>
            <p:nvPr/>
          </p:nvSpPr>
          <p:spPr>
            <a:xfrm>
              <a:off x="1271465" y="5261138"/>
              <a:ext cx="32752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dirty="0" err="1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멘토링</a:t>
              </a:r>
              <a:r>
                <a:rPr lang="ko-KR" altLang="en-US" sz="2000" dirty="0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 진행 유의사항 안내</a:t>
              </a:r>
              <a:endParaRPr lang="ko-KR" altLang="en-US" sz="2000" dirty="0">
                <a:solidFill>
                  <a:srgbClr val="333F50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3A14114D-7852-42FD-B228-6E1F0EDBE1D9}"/>
                </a:ext>
              </a:extLst>
            </p:cNvPr>
            <p:cNvSpPr txBox="1"/>
            <p:nvPr/>
          </p:nvSpPr>
          <p:spPr>
            <a:xfrm>
              <a:off x="1271463" y="5422204"/>
              <a:ext cx="18473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en-US" sz="1500" dirty="0">
                <a:solidFill>
                  <a:srgbClr val="333F50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xmlns="" id="{B146409A-00DA-4BAC-A35F-C3BB05A65550}"/>
              </a:ext>
            </a:extLst>
          </p:cNvPr>
          <p:cNvGrpSpPr/>
          <p:nvPr/>
        </p:nvGrpSpPr>
        <p:grpSpPr>
          <a:xfrm>
            <a:off x="6456041" y="3628474"/>
            <a:ext cx="3666847" cy="575430"/>
            <a:chOff x="6672064" y="3675802"/>
            <a:chExt cx="3666847" cy="575430"/>
          </a:xfrm>
        </p:grpSpPr>
        <p:sp>
          <p:nvSpPr>
            <p:cNvPr id="16" name="타원 15">
              <a:extLst>
                <a:ext uri="{FF2B5EF4-FFF2-40B4-BE49-F238E27FC236}">
                  <a16:creationId xmlns:a16="http://schemas.microsoft.com/office/drawing/2014/main" xmlns="" id="{28D95794-674F-46BA-8C02-7EB01E8652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72064" y="3675802"/>
              <a:ext cx="540000" cy="540000"/>
            </a:xfrm>
            <a:prstGeom prst="ellipse">
              <a:avLst/>
            </a:prstGeom>
            <a:noFill/>
            <a:ln w="38100"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7</a:t>
              </a:r>
              <a:endParaRPr lang="en-US" altLang="ko-KR" dirty="0">
                <a:solidFill>
                  <a:srgbClr val="333F50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xmlns="" id="{E2C1450E-5E4C-4725-8F10-C83A6309E01F}"/>
                </a:ext>
              </a:extLst>
            </p:cNvPr>
            <p:cNvGrpSpPr/>
            <p:nvPr/>
          </p:nvGrpSpPr>
          <p:grpSpPr>
            <a:xfrm>
              <a:off x="7320136" y="3724290"/>
              <a:ext cx="3018775" cy="526942"/>
              <a:chOff x="1271464" y="3545193"/>
              <a:chExt cx="3018775" cy="526942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9D1007B5-0D0A-4AE3-A046-92AF1A55DC2E}"/>
                  </a:ext>
                </a:extLst>
              </p:cNvPr>
              <p:cNvSpPr txBox="1"/>
              <p:nvPr/>
            </p:nvSpPr>
            <p:spPr>
              <a:xfrm>
                <a:off x="1271464" y="3545193"/>
                <a:ext cx="301877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2000" dirty="0" smtClean="0">
                    <a:solidFill>
                      <a:srgbClr val="333F50"/>
                    </a:solidFill>
                    <a:latin typeface="+mj-ea"/>
                    <a:ea typeface="+mj-ea"/>
                    <a:cs typeface="Arial" panose="020B0604020202020204" pitchFamily="34" charset="0"/>
                  </a:rPr>
                  <a:t>쿠폰 사용처 및 사용방법</a:t>
                </a:r>
                <a:endParaRPr lang="ko-KR" altLang="en-US" sz="2000" dirty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BF9C389F-5850-4638-9353-96B4AB101660}"/>
                  </a:ext>
                </a:extLst>
              </p:cNvPr>
              <p:cNvSpPr txBox="1"/>
              <p:nvPr/>
            </p:nvSpPr>
            <p:spPr>
              <a:xfrm>
                <a:off x="1271464" y="3748970"/>
                <a:ext cx="18473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en-US" sz="1500" dirty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xmlns="" id="{BF92A987-9CB2-43EF-AD0D-CB096EE53A4A}"/>
              </a:ext>
            </a:extLst>
          </p:cNvPr>
          <p:cNvGrpSpPr/>
          <p:nvPr/>
        </p:nvGrpSpPr>
        <p:grpSpPr>
          <a:xfrm>
            <a:off x="6451861" y="5169939"/>
            <a:ext cx="2461389" cy="575430"/>
            <a:chOff x="6672064" y="3675802"/>
            <a:chExt cx="2461389" cy="575430"/>
          </a:xfrm>
        </p:grpSpPr>
        <p:sp>
          <p:nvSpPr>
            <p:cNvPr id="32" name="타원 31">
              <a:extLst>
                <a:ext uri="{FF2B5EF4-FFF2-40B4-BE49-F238E27FC236}">
                  <a16:creationId xmlns:a16="http://schemas.microsoft.com/office/drawing/2014/main" xmlns="" id="{B5BF421B-4D2C-478D-B17E-79AD14A5B0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72064" y="3675802"/>
              <a:ext cx="540000" cy="540000"/>
            </a:xfrm>
            <a:prstGeom prst="ellipse">
              <a:avLst/>
            </a:prstGeom>
            <a:noFill/>
            <a:ln w="38100"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rPr>
                <a:t>8</a:t>
              </a:r>
              <a:endParaRPr lang="en-US" altLang="ko-KR" dirty="0">
                <a:solidFill>
                  <a:srgbClr val="333F50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  <p:grpSp>
          <p:nvGrpSpPr>
            <p:cNvPr id="36" name="그룹 35">
              <a:extLst>
                <a:ext uri="{FF2B5EF4-FFF2-40B4-BE49-F238E27FC236}">
                  <a16:creationId xmlns:a16="http://schemas.microsoft.com/office/drawing/2014/main" xmlns="" id="{0F17D3F1-3656-4638-B060-86F35A629801}"/>
                </a:ext>
              </a:extLst>
            </p:cNvPr>
            <p:cNvGrpSpPr/>
            <p:nvPr/>
          </p:nvGrpSpPr>
          <p:grpSpPr>
            <a:xfrm>
              <a:off x="7320136" y="3767001"/>
              <a:ext cx="1813317" cy="484231"/>
              <a:chOff x="1271464" y="3587904"/>
              <a:chExt cx="1813317" cy="484231"/>
            </a:xfrm>
          </p:grpSpPr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870D5B9E-08FC-4E0E-B90B-EC8D3A595BC7}"/>
                  </a:ext>
                </a:extLst>
              </p:cNvPr>
              <p:cNvSpPr txBox="1"/>
              <p:nvPr/>
            </p:nvSpPr>
            <p:spPr>
              <a:xfrm>
                <a:off x="1271464" y="3587904"/>
                <a:ext cx="18133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2000" dirty="0" smtClean="0">
                    <a:solidFill>
                      <a:srgbClr val="333F50"/>
                    </a:solidFill>
                    <a:latin typeface="+mj-ea"/>
                    <a:ea typeface="+mj-ea"/>
                    <a:cs typeface="Arial" panose="020B0604020202020204" pitchFamily="34" charset="0"/>
                  </a:rPr>
                  <a:t>기타 안내사항</a:t>
                </a:r>
                <a:endParaRPr lang="ko-KR" altLang="en-US" sz="2000" dirty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F7CC2F14-F3FF-4C25-9F2C-C91677F608CB}"/>
                  </a:ext>
                </a:extLst>
              </p:cNvPr>
              <p:cNvSpPr txBox="1"/>
              <p:nvPr/>
            </p:nvSpPr>
            <p:spPr>
              <a:xfrm>
                <a:off x="1271464" y="3748970"/>
                <a:ext cx="184731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en-US" sz="1500" dirty="0">
                  <a:solidFill>
                    <a:srgbClr val="333F50"/>
                  </a:solidFill>
                  <a:latin typeface="+mj-ea"/>
                  <a:ea typeface="+mj-ea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987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4C6B9E6F-4684-4E60-B3A0-CDAA3E076BB5}"/>
              </a:ext>
            </a:extLst>
          </p:cNvPr>
          <p:cNvSpPr/>
          <p:nvPr/>
        </p:nvSpPr>
        <p:spPr>
          <a:xfrm>
            <a:off x="0" y="1"/>
            <a:ext cx="12192000" cy="11967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333F50"/>
              </a:solidFill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xmlns="" id="{605BC53C-FE7C-4A57-934B-DE4E52B15BCB}"/>
              </a:ext>
            </a:extLst>
          </p:cNvPr>
          <p:cNvGrpSpPr/>
          <p:nvPr/>
        </p:nvGrpSpPr>
        <p:grpSpPr>
          <a:xfrm>
            <a:off x="422230" y="155882"/>
            <a:ext cx="9228808" cy="1018691"/>
            <a:chOff x="635751" y="942200"/>
            <a:chExt cx="9228807" cy="184371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4D43EC71-DDA1-49FD-8B5B-D95A56E89BD0}"/>
                </a:ext>
              </a:extLst>
            </p:cNvPr>
            <p:cNvSpPr txBox="1"/>
            <p:nvPr/>
          </p:nvSpPr>
          <p:spPr>
            <a:xfrm>
              <a:off x="635751" y="964625"/>
              <a:ext cx="9228807" cy="15040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제</a:t>
              </a:r>
              <a:r>
                <a:rPr lang="en-US" altLang="ko-KR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10</a:t>
              </a:r>
              <a:r>
                <a:rPr lang="ko-KR" altLang="en-US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기 </a:t>
              </a:r>
              <a:r>
                <a:rPr lang="en-US" altLang="ko-KR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DU</a:t>
              </a:r>
              <a:r>
                <a:rPr lang="ko-KR" altLang="en-US" sz="4800" b="1" dirty="0" err="1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멘토링</a:t>
              </a:r>
              <a:r>
                <a:rPr lang="ko-KR" altLang="en-US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 프로그램 안내</a:t>
              </a:r>
              <a:endParaRPr lang="ko-KR" altLang="en-US" sz="48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F3BAE2C9-7F71-451E-8A69-6DF8ACF672D7}"/>
                </a:ext>
              </a:extLst>
            </p:cNvPr>
            <p:cNvSpPr txBox="1"/>
            <p:nvPr/>
          </p:nvSpPr>
          <p:spPr>
            <a:xfrm>
              <a:off x="635751" y="2117468"/>
              <a:ext cx="184731" cy="668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ko-KR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EAA8F51F-EC01-4B09-9D47-D2F9FD8C071D}"/>
                </a:ext>
              </a:extLst>
            </p:cNvPr>
            <p:cNvSpPr txBox="1"/>
            <p:nvPr/>
          </p:nvSpPr>
          <p:spPr>
            <a:xfrm>
              <a:off x="637200" y="942200"/>
              <a:ext cx="184731" cy="668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ko-KR" dirty="0">
                <a:solidFill>
                  <a:schemeClr val="bg1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22232" y="1456324"/>
            <a:ext cx="1143440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ko-KR" sz="2000" dirty="0" smtClean="0"/>
              <a:t>DU</a:t>
            </a:r>
            <a:r>
              <a:rPr lang="ko-KR" altLang="en-US" sz="2000" dirty="0" err="1" smtClean="0"/>
              <a:t>멘토링의</a:t>
            </a:r>
            <a:r>
              <a:rPr lang="ko-KR" altLang="en-US" sz="2000" dirty="0" smtClean="0"/>
              <a:t> 목표</a:t>
            </a:r>
            <a:endParaRPr lang="en-US" altLang="ko-KR" sz="2000" dirty="0" smtClean="0"/>
          </a:p>
          <a:p>
            <a:pPr marL="800100" lvl="1" indent="-342900">
              <a:buFont typeface="+mj-lt"/>
              <a:buAutoNum type="arabicParenR"/>
            </a:pPr>
            <a:r>
              <a:rPr lang="ko-KR" altLang="en-US" sz="2000" dirty="0" err="1" smtClean="0"/>
              <a:t>멘토</a:t>
            </a:r>
            <a:r>
              <a:rPr lang="ko-KR" altLang="en-US" sz="2000" dirty="0" smtClean="0"/>
              <a:t> 활동에 자율적으로 참여함으로써 봉사정신 및 리더십 함양</a:t>
            </a:r>
            <a:endParaRPr lang="en-US" altLang="ko-KR" sz="2000" dirty="0" smtClean="0"/>
          </a:p>
          <a:p>
            <a:pPr marL="800100" lvl="1" indent="-342900">
              <a:buFont typeface="+mj-lt"/>
              <a:buAutoNum type="arabicParenR"/>
            </a:pPr>
            <a:r>
              <a:rPr lang="ko-KR" altLang="en-US" sz="2000" dirty="0" smtClean="0"/>
              <a:t>선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후배 간 활발한 교류를 통한 유대감 형성 및 의사소통 능력 배양</a:t>
            </a:r>
            <a:endParaRPr lang="en-US" altLang="ko-KR" sz="2000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sz="2000" dirty="0" err="1" smtClean="0"/>
              <a:t>멘토링</a:t>
            </a:r>
            <a:r>
              <a:rPr lang="ko-KR" altLang="en-US" sz="2000" dirty="0" smtClean="0"/>
              <a:t> 기본구성 및 활동내용</a:t>
            </a:r>
            <a:endParaRPr lang="en-US" altLang="ko-KR" sz="20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2000" dirty="0" err="1" smtClean="0"/>
              <a:t>멘토</a:t>
            </a:r>
            <a:r>
              <a:rPr lang="en-US" altLang="ko-KR" sz="2000" dirty="0" smtClean="0"/>
              <a:t>: 2~3</a:t>
            </a:r>
            <a:r>
              <a:rPr lang="ko-KR" altLang="en-US" sz="2000" dirty="0" smtClean="0"/>
              <a:t>학년 재학생</a:t>
            </a:r>
            <a:endParaRPr lang="en-US" altLang="ko-KR" sz="20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2000" dirty="0" err="1" smtClean="0"/>
              <a:t>멘티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창조융합학부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학년 재학생 중 신청자</a:t>
            </a:r>
            <a:endParaRPr lang="en-US" altLang="ko-KR" sz="20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2000" dirty="0" smtClean="0"/>
              <a:t>팀 구성</a:t>
            </a:r>
            <a:r>
              <a:rPr lang="en-US" altLang="ko-KR" sz="2000" dirty="0" smtClean="0"/>
              <a:t>: 3~4</a:t>
            </a:r>
            <a:r>
              <a:rPr lang="ko-KR" altLang="en-US" sz="2000" dirty="0" smtClean="0"/>
              <a:t>명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멘토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명에 </a:t>
            </a:r>
            <a:r>
              <a:rPr lang="ko-KR" altLang="en-US" sz="2000" dirty="0" err="1" smtClean="0"/>
              <a:t>멘티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2~3</a:t>
            </a:r>
            <a:r>
              <a:rPr lang="ko-KR" altLang="en-US" sz="2000" dirty="0" smtClean="0"/>
              <a:t>명을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개 팀으로 구성</a:t>
            </a:r>
            <a:r>
              <a:rPr lang="en-US" altLang="ko-KR" sz="2000" dirty="0" smtClean="0"/>
              <a:t>)</a:t>
            </a:r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2000" dirty="0" err="1" smtClean="0"/>
              <a:t>멘토링</a:t>
            </a:r>
            <a:r>
              <a:rPr lang="ko-KR" altLang="en-US" sz="2000" dirty="0" smtClean="0"/>
              <a:t> 모임</a:t>
            </a:r>
            <a:endParaRPr lang="en-US" altLang="ko-KR" sz="2000" dirty="0" smtClean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ko-KR" altLang="en-US" sz="2000" dirty="0" smtClean="0"/>
              <a:t>팀 모임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각 </a:t>
            </a:r>
            <a:r>
              <a:rPr lang="ko-KR" altLang="en-US" sz="2000" dirty="0" err="1" smtClean="0"/>
              <a:t>팀별로</a:t>
            </a:r>
            <a:r>
              <a:rPr lang="ko-KR" altLang="en-US" sz="2000" dirty="0" smtClean="0"/>
              <a:t> 주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회</a:t>
            </a:r>
            <a:r>
              <a:rPr lang="en-US" altLang="ko-KR" sz="2000" dirty="0" smtClean="0"/>
              <a:t>, 1</a:t>
            </a:r>
            <a:r>
              <a:rPr lang="ko-KR" altLang="en-US" sz="2000" dirty="0" smtClean="0"/>
              <a:t>회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시간 이상 정기적 모임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총 </a:t>
            </a:r>
            <a:r>
              <a:rPr lang="en-US" altLang="ko-KR" sz="2000" dirty="0" smtClean="0"/>
              <a:t>20</a:t>
            </a:r>
            <a:r>
              <a:rPr lang="ko-KR" altLang="en-US" sz="2000" dirty="0" smtClean="0"/>
              <a:t>시간 이상</a:t>
            </a:r>
            <a:r>
              <a:rPr lang="en-US" altLang="ko-KR" sz="2000" dirty="0" smtClean="0"/>
              <a:t>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ko-KR" altLang="en-US" sz="2000" u="sng" dirty="0" smtClean="0"/>
              <a:t>또래상담자교육</a:t>
            </a:r>
            <a:r>
              <a:rPr lang="en-US" altLang="ko-KR" sz="2000" dirty="0" smtClean="0"/>
              <a:t>(</a:t>
            </a:r>
            <a:r>
              <a:rPr lang="ko-KR" altLang="en-US" sz="2000" b="1" dirty="0" err="1" smtClean="0">
                <a:solidFill>
                  <a:srgbClr val="FF0000"/>
                </a:solidFill>
              </a:rPr>
              <a:t>멘토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 대상</a:t>
            </a:r>
            <a:r>
              <a:rPr lang="en-US" altLang="ko-KR" sz="2000" dirty="0" smtClean="0"/>
              <a:t>): </a:t>
            </a:r>
            <a:r>
              <a:rPr lang="ko-KR" altLang="en-US" sz="2000" dirty="0" smtClean="0"/>
              <a:t>주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회</a:t>
            </a:r>
            <a:r>
              <a:rPr lang="en-US" altLang="ko-KR" sz="2000" dirty="0" smtClean="0"/>
              <a:t>, 1</a:t>
            </a:r>
            <a:r>
              <a:rPr lang="ko-KR" altLang="en-US" sz="2000" dirty="0" smtClean="0"/>
              <a:t>회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시간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총 </a:t>
            </a:r>
            <a:r>
              <a:rPr lang="en-US" altLang="ko-KR" sz="2000" dirty="0" smtClean="0"/>
              <a:t>10</a:t>
            </a:r>
            <a:r>
              <a:rPr lang="ko-KR" altLang="en-US" sz="2000" dirty="0" smtClean="0"/>
              <a:t>시간</a:t>
            </a:r>
            <a:r>
              <a:rPr lang="en-US" altLang="ko-KR" sz="2000" dirty="0" smtClean="0"/>
              <a:t>)</a:t>
            </a:r>
          </a:p>
          <a:p>
            <a:pPr lvl="2"/>
            <a:r>
              <a:rPr lang="en-US" altLang="ko-KR" sz="2000" dirty="0"/>
              <a:t> </a:t>
            </a:r>
            <a:r>
              <a:rPr lang="en-US" altLang="ko-KR" sz="2000" dirty="0" smtClean="0"/>
              <a:t>     ※ </a:t>
            </a:r>
            <a:r>
              <a:rPr lang="ko-KR" altLang="en-US" sz="2000" dirty="0" smtClean="0"/>
              <a:t>또래 상담교육 일정은 뒷장에서 안내 예정</a:t>
            </a:r>
            <a:endParaRPr lang="en-US" altLang="ko-KR" sz="20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ko-KR" altLang="en-US" sz="2000" dirty="0" smtClean="0"/>
              <a:t>활동 내용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재학생 </a:t>
            </a:r>
            <a:r>
              <a:rPr lang="ko-KR" altLang="en-US" sz="2000" dirty="0" err="1" smtClean="0"/>
              <a:t>멘토가</a:t>
            </a:r>
            <a:r>
              <a:rPr lang="ko-KR" altLang="en-US" sz="2000" dirty="0" smtClean="0"/>
              <a:t> 자신의 경험과 지식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노하우를 바탕으로 신입생 </a:t>
            </a:r>
            <a:r>
              <a:rPr lang="ko-KR" altLang="en-US" sz="2000" dirty="0" err="1" smtClean="0"/>
              <a:t>멘티에게</a:t>
            </a:r>
            <a:r>
              <a:rPr lang="ko-KR" altLang="en-US" sz="2000" dirty="0" smtClean="0"/>
              <a:t> 효과적인 학습 방법 및 성적관리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시간 관리 방법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전공소개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진로정보 탐색 및 자격증 취득 관련 정보 제공 등 학습안내자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상담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조언자 역할 지원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7150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4C6B9E6F-4684-4E60-B3A0-CDAA3E076BB5}"/>
              </a:ext>
            </a:extLst>
          </p:cNvPr>
          <p:cNvSpPr/>
          <p:nvPr/>
        </p:nvSpPr>
        <p:spPr>
          <a:xfrm>
            <a:off x="0" y="1"/>
            <a:ext cx="12192000" cy="11967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333F50"/>
              </a:solidFill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xmlns="" id="{605BC53C-FE7C-4A57-934B-DE4E52B15BCB}"/>
              </a:ext>
            </a:extLst>
          </p:cNvPr>
          <p:cNvGrpSpPr/>
          <p:nvPr/>
        </p:nvGrpSpPr>
        <p:grpSpPr>
          <a:xfrm>
            <a:off x="422230" y="155882"/>
            <a:ext cx="9228808" cy="1018691"/>
            <a:chOff x="635751" y="942200"/>
            <a:chExt cx="9228807" cy="184371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4D43EC71-DDA1-49FD-8B5B-D95A56E89BD0}"/>
                </a:ext>
              </a:extLst>
            </p:cNvPr>
            <p:cNvSpPr txBox="1"/>
            <p:nvPr/>
          </p:nvSpPr>
          <p:spPr>
            <a:xfrm>
              <a:off x="635751" y="964625"/>
              <a:ext cx="9228807" cy="15040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제</a:t>
              </a:r>
              <a:r>
                <a:rPr lang="en-US" altLang="ko-KR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10</a:t>
              </a:r>
              <a:r>
                <a:rPr lang="ko-KR" altLang="en-US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기 </a:t>
              </a:r>
              <a:r>
                <a:rPr lang="en-US" altLang="ko-KR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DU</a:t>
              </a:r>
              <a:r>
                <a:rPr lang="ko-KR" altLang="en-US" sz="4800" b="1" dirty="0" err="1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멘토링</a:t>
              </a:r>
              <a:r>
                <a:rPr lang="ko-KR" altLang="en-US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 프로그램 안내</a:t>
              </a:r>
              <a:endParaRPr lang="ko-KR" altLang="en-US" sz="48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F3BAE2C9-7F71-451E-8A69-6DF8ACF672D7}"/>
                </a:ext>
              </a:extLst>
            </p:cNvPr>
            <p:cNvSpPr txBox="1"/>
            <p:nvPr/>
          </p:nvSpPr>
          <p:spPr>
            <a:xfrm>
              <a:off x="635751" y="2117468"/>
              <a:ext cx="184731" cy="668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ko-KR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EAA8F51F-EC01-4B09-9D47-D2F9FD8C071D}"/>
                </a:ext>
              </a:extLst>
            </p:cNvPr>
            <p:cNvSpPr txBox="1"/>
            <p:nvPr/>
          </p:nvSpPr>
          <p:spPr>
            <a:xfrm>
              <a:off x="637200" y="942200"/>
              <a:ext cx="184731" cy="668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ko-KR" dirty="0">
                <a:solidFill>
                  <a:schemeClr val="bg1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22232" y="1456324"/>
            <a:ext cx="11434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※ </a:t>
            </a:r>
            <a:r>
              <a:rPr lang="ko-KR" altLang="en-US" sz="2000" b="1" dirty="0" smtClean="0"/>
              <a:t>또래상담교육 일정</a:t>
            </a:r>
            <a:endParaRPr lang="en-US" altLang="ko-KR" sz="2000" b="1" dirty="0" smtClean="0"/>
          </a:p>
          <a:p>
            <a:r>
              <a:rPr lang="en-US" altLang="ko-KR" sz="2000" dirty="0" smtClean="0"/>
              <a:t>  - </a:t>
            </a:r>
            <a:r>
              <a:rPr lang="ko-KR" altLang="en-US" sz="2000" u="sng" dirty="0" smtClean="0"/>
              <a:t>장소는 추후 공지 예정 </a:t>
            </a:r>
            <a:r>
              <a:rPr lang="en-US" altLang="ko-KR" sz="2000" dirty="0" smtClean="0"/>
              <a:t>/ </a:t>
            </a:r>
            <a:r>
              <a:rPr lang="ko-KR" altLang="en-US" sz="2000" dirty="0" smtClean="0"/>
              <a:t>아래의 일정은 학생생활상담센터의 사정에 의해 조정될 수 있음</a:t>
            </a:r>
            <a:endParaRPr lang="en-US" altLang="ko-KR" sz="2000" dirty="0" smtClean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152469"/>
              </p:ext>
            </p:extLst>
          </p:nvPr>
        </p:nvGraphicFramePr>
        <p:xfrm>
          <a:off x="695399" y="2276872"/>
          <a:ext cx="10873209" cy="424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5"/>
                <a:gridCol w="2448272"/>
                <a:gridCol w="4770530"/>
                <a:gridCol w="2718302"/>
              </a:tblGrid>
              <a:tr h="684076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일 시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600" dirty="0" smtClean="0"/>
                        <a:t>내 용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강사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6840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04. 11.(</a:t>
                      </a:r>
                      <a:r>
                        <a:rPr lang="ko-KR" altLang="en-US" sz="1600" dirty="0" smtClean="0"/>
                        <a:t>목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18:00~20:00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600" dirty="0" smtClean="0"/>
                        <a:t>프로그램에 대한 </a:t>
                      </a:r>
                      <a:r>
                        <a:rPr lang="en-US" altLang="ko-KR" sz="1600" dirty="0" smtClean="0"/>
                        <a:t>O.T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600" dirty="0" smtClean="0"/>
                        <a:t>친해지기 활동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조별 혹은 개별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dirty="0" smtClean="0"/>
                        <a:t>Part</a:t>
                      </a:r>
                      <a:r>
                        <a:rPr lang="en-US" altLang="ko-KR" sz="1600" baseline="0" dirty="0" smtClean="0"/>
                        <a:t> 1. </a:t>
                      </a:r>
                      <a:r>
                        <a:rPr lang="ko-KR" altLang="en-US" sz="1600" baseline="0" dirty="0" smtClean="0"/>
                        <a:t>또래상담이란</a:t>
                      </a:r>
                      <a:r>
                        <a:rPr lang="en-US" altLang="ko-KR" sz="1600" baseline="0" dirty="0" smtClean="0"/>
                        <a:t>?</a:t>
                      </a:r>
                      <a:endParaRPr lang="ko-KR" altLang="en-US" sz="16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학생생활상담센터 연구원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6840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04. 18.(</a:t>
                      </a:r>
                      <a:r>
                        <a:rPr lang="ko-KR" altLang="en-US" sz="1600" dirty="0" smtClean="0"/>
                        <a:t>목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18:00~20:00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dirty="0" smtClean="0"/>
                        <a:t>Part</a:t>
                      </a:r>
                      <a:r>
                        <a:rPr lang="en-US" altLang="ko-KR" sz="1600" baseline="0" dirty="0" smtClean="0"/>
                        <a:t> 2. </a:t>
                      </a:r>
                      <a:r>
                        <a:rPr lang="ko-KR" altLang="en-US" sz="1600" baseline="0" dirty="0" smtClean="0"/>
                        <a:t>친한 친구되기</a:t>
                      </a:r>
                      <a:endParaRPr lang="en-US" altLang="ko-KR" sz="1600" baseline="0" dirty="0" smtClean="0"/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600" baseline="0" dirty="0" smtClean="0"/>
                        <a:t>친구란</a:t>
                      </a:r>
                      <a:r>
                        <a:rPr lang="en-US" altLang="ko-KR" sz="1600" baseline="0" dirty="0" smtClean="0"/>
                        <a:t>? (</a:t>
                      </a:r>
                      <a:r>
                        <a:rPr lang="ko-KR" altLang="en-US" sz="1600" baseline="0" dirty="0" smtClean="0"/>
                        <a:t>나의 친구관계</a:t>
                      </a:r>
                      <a:r>
                        <a:rPr lang="en-US" altLang="ko-KR" sz="1600" baseline="0" dirty="0" smtClean="0"/>
                        <a:t>)</a:t>
                      </a:r>
                      <a:endParaRPr lang="ko-KR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</a:tr>
              <a:tr h="6840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05.</a:t>
                      </a:r>
                      <a:r>
                        <a:rPr lang="en-US" altLang="ko-KR" sz="1600" baseline="0" dirty="0" smtClean="0"/>
                        <a:t> 02</a:t>
                      </a:r>
                      <a:r>
                        <a:rPr lang="en-US" altLang="ko-KR" sz="1600" dirty="0" smtClean="0"/>
                        <a:t>.(</a:t>
                      </a:r>
                      <a:r>
                        <a:rPr lang="ko-KR" altLang="en-US" sz="1600" dirty="0" smtClean="0"/>
                        <a:t>목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18:00~20:00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dirty="0" smtClean="0"/>
                        <a:t>Part 3. </a:t>
                      </a:r>
                      <a:r>
                        <a:rPr lang="ko-KR" altLang="en-US" sz="1600" dirty="0" smtClean="0"/>
                        <a:t>대화하는 친구 되기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도움주는</a:t>
                      </a:r>
                      <a:r>
                        <a:rPr lang="ko-KR" altLang="en-US" sz="1600" dirty="0" smtClean="0"/>
                        <a:t> 친구되기</a:t>
                      </a:r>
                      <a:endParaRPr lang="ko-KR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</a:tr>
              <a:tr h="6840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05.</a:t>
                      </a:r>
                      <a:r>
                        <a:rPr lang="en-US" altLang="ko-KR" sz="1600" baseline="0" dirty="0" smtClean="0"/>
                        <a:t> 09</a:t>
                      </a:r>
                      <a:r>
                        <a:rPr lang="en-US" altLang="ko-KR" sz="1600" dirty="0" smtClean="0"/>
                        <a:t>.(</a:t>
                      </a:r>
                      <a:r>
                        <a:rPr lang="ko-KR" altLang="en-US" sz="1600" dirty="0" smtClean="0"/>
                        <a:t>목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18:00~20:00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dirty="0" smtClean="0"/>
                        <a:t>Part 4. </a:t>
                      </a:r>
                      <a:r>
                        <a:rPr lang="ko-KR" altLang="en-US" sz="1600" dirty="0" smtClean="0"/>
                        <a:t>또래상담 활동 점검 및</a:t>
                      </a:r>
                      <a:r>
                        <a:rPr lang="ko-KR" altLang="en-US" sz="1600" baseline="0" dirty="0" smtClean="0"/>
                        <a:t> 또래상담자들의 의견 나누기</a:t>
                      </a:r>
                      <a:endParaRPr lang="en-US" altLang="ko-KR" sz="16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</a:tr>
              <a:tr h="6840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05. 23.(</a:t>
                      </a:r>
                      <a:r>
                        <a:rPr lang="ko-KR" altLang="en-US" sz="1600" dirty="0" smtClean="0"/>
                        <a:t>목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18:00~20:00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dirty="0" smtClean="0"/>
                        <a:t>Part 5. </a:t>
                      </a:r>
                      <a:r>
                        <a:rPr lang="ko-KR" altLang="en-US" sz="1600" dirty="0" smtClean="0"/>
                        <a:t>또래상담활동 마무리 및 평가</a:t>
                      </a:r>
                      <a:endParaRPr lang="ko-KR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5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4C6B9E6F-4684-4E60-B3A0-CDAA3E076BB5}"/>
              </a:ext>
            </a:extLst>
          </p:cNvPr>
          <p:cNvSpPr/>
          <p:nvPr/>
        </p:nvSpPr>
        <p:spPr>
          <a:xfrm>
            <a:off x="0" y="1"/>
            <a:ext cx="12192000" cy="11967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333F50"/>
              </a:solidFill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xmlns="" id="{605BC53C-FE7C-4A57-934B-DE4E52B15BCB}"/>
              </a:ext>
            </a:extLst>
          </p:cNvPr>
          <p:cNvGrpSpPr/>
          <p:nvPr/>
        </p:nvGrpSpPr>
        <p:grpSpPr>
          <a:xfrm>
            <a:off x="422230" y="155882"/>
            <a:ext cx="9228808" cy="1018691"/>
            <a:chOff x="635751" y="942200"/>
            <a:chExt cx="9228807" cy="184371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4D43EC71-DDA1-49FD-8B5B-D95A56E89BD0}"/>
                </a:ext>
              </a:extLst>
            </p:cNvPr>
            <p:cNvSpPr txBox="1"/>
            <p:nvPr/>
          </p:nvSpPr>
          <p:spPr>
            <a:xfrm>
              <a:off x="635751" y="964625"/>
              <a:ext cx="9228807" cy="15040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제</a:t>
              </a:r>
              <a:r>
                <a:rPr lang="en-US" altLang="ko-KR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10</a:t>
              </a:r>
              <a:r>
                <a:rPr lang="ko-KR" altLang="en-US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기 </a:t>
              </a:r>
              <a:r>
                <a:rPr lang="en-US" altLang="ko-KR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DU</a:t>
              </a:r>
              <a:r>
                <a:rPr lang="ko-KR" altLang="en-US" sz="4800" b="1" dirty="0" err="1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멘토링</a:t>
              </a:r>
              <a:r>
                <a:rPr lang="ko-KR" altLang="en-US" sz="4800" b="1" dirty="0" smtClean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rPr>
                <a:t> 프로그램 안내</a:t>
              </a:r>
              <a:endParaRPr lang="ko-KR" altLang="en-US" sz="48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F3BAE2C9-7F71-451E-8A69-6DF8ACF672D7}"/>
                </a:ext>
              </a:extLst>
            </p:cNvPr>
            <p:cNvSpPr txBox="1"/>
            <p:nvPr/>
          </p:nvSpPr>
          <p:spPr>
            <a:xfrm>
              <a:off x="635751" y="2117468"/>
              <a:ext cx="184731" cy="668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ko-KR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EAA8F51F-EC01-4B09-9D47-D2F9FD8C071D}"/>
                </a:ext>
              </a:extLst>
            </p:cNvPr>
            <p:cNvSpPr txBox="1"/>
            <p:nvPr/>
          </p:nvSpPr>
          <p:spPr>
            <a:xfrm>
              <a:off x="637200" y="942200"/>
              <a:ext cx="184731" cy="668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ko-KR" dirty="0">
                <a:solidFill>
                  <a:schemeClr val="bg1"/>
                </a:solidFill>
                <a:latin typeface="+mj-ea"/>
                <a:ea typeface="+mj-ea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22232" y="1456324"/>
            <a:ext cx="1143440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ko-KR" altLang="en-US" sz="2000" b="1" u="sng" dirty="0" smtClean="0"/>
              <a:t>활동기간</a:t>
            </a:r>
            <a:r>
              <a:rPr lang="en-US" altLang="ko-KR" sz="2000" b="1" u="sng" dirty="0" smtClean="0"/>
              <a:t>: 2019. 4. 04.(</a:t>
            </a:r>
            <a:r>
              <a:rPr lang="ko-KR" altLang="en-US" sz="2000" b="1" u="sng" dirty="0" smtClean="0"/>
              <a:t>목</a:t>
            </a:r>
            <a:r>
              <a:rPr lang="en-US" altLang="ko-KR" sz="2000" b="1" u="sng" dirty="0" smtClean="0"/>
              <a:t>) ~ 11. 22. (</a:t>
            </a:r>
            <a:r>
              <a:rPr lang="ko-KR" altLang="en-US" sz="2000" b="1" u="sng" dirty="0" smtClean="0"/>
              <a:t>금</a:t>
            </a:r>
            <a:r>
              <a:rPr lang="en-US" altLang="ko-KR" sz="2000" b="1" u="sng" dirty="0" smtClean="0"/>
              <a:t>), </a:t>
            </a:r>
            <a:r>
              <a:rPr lang="ko-KR" altLang="en-US" sz="2000" b="1" u="sng" dirty="0" smtClean="0"/>
              <a:t>총 </a:t>
            </a:r>
            <a:r>
              <a:rPr lang="en-US" altLang="ko-KR" sz="2000" b="1" u="sng" dirty="0" smtClean="0"/>
              <a:t>30</a:t>
            </a:r>
            <a:r>
              <a:rPr lang="ko-KR" altLang="en-US" sz="2000" b="1" u="sng" dirty="0" smtClean="0"/>
              <a:t>시간 이상</a:t>
            </a:r>
            <a:endParaRPr lang="en-US" altLang="ko-KR" sz="2000" b="1" u="sng" dirty="0" smtClean="0"/>
          </a:p>
          <a:p>
            <a:pPr marL="457200" indent="-457200">
              <a:buFont typeface="+mj-lt"/>
              <a:buAutoNum type="arabicPeriod" startAt="3"/>
            </a:pPr>
            <a:endParaRPr lang="en-US" altLang="ko-KR" sz="2000" dirty="0"/>
          </a:p>
          <a:p>
            <a:pPr marL="457200" indent="-457200">
              <a:buFont typeface="+mj-lt"/>
              <a:buAutoNum type="arabicPeriod" startAt="3"/>
            </a:pPr>
            <a:r>
              <a:rPr lang="ko-KR" altLang="en-US" sz="2000" dirty="0" smtClean="0"/>
              <a:t>기타사항</a:t>
            </a:r>
            <a:endParaRPr lang="en-US" altLang="ko-KR" sz="20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US" altLang="ko-KR" sz="2000" dirty="0" smtClean="0"/>
              <a:t>2</a:t>
            </a:r>
            <a:r>
              <a:rPr lang="ko-KR" altLang="en-US" sz="2000" dirty="0" smtClean="0"/>
              <a:t>주의 </a:t>
            </a:r>
            <a:r>
              <a:rPr lang="ko-KR" altLang="en-US" sz="2000" dirty="0" err="1" smtClean="0"/>
              <a:t>멘토링</a:t>
            </a:r>
            <a:r>
              <a:rPr lang="ko-KR" altLang="en-US" sz="2000" dirty="0" smtClean="0"/>
              <a:t> 종료 후 활동일지를 작성하여 인문교양대학 창조융합학부 사무실</a:t>
            </a:r>
            <a:r>
              <a:rPr lang="en-US" altLang="ko-KR" sz="2000" dirty="0" smtClean="0"/>
              <a:t>(</a:t>
            </a:r>
            <a:r>
              <a:rPr lang="ko-KR" altLang="en-US" sz="2000" b="1" dirty="0" smtClean="0"/>
              <a:t>조형예술대학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호관 </a:t>
            </a:r>
            <a:r>
              <a:rPr lang="en-US" altLang="ko-KR" sz="2000" b="1" dirty="0" smtClean="0"/>
              <a:t>1213B</a:t>
            </a:r>
            <a:r>
              <a:rPr lang="ko-KR" altLang="en-US" sz="2000" b="1" dirty="0" smtClean="0"/>
              <a:t>호</a:t>
            </a:r>
            <a:r>
              <a:rPr lang="en-US" altLang="ko-KR" sz="2000" dirty="0" smtClean="0"/>
              <a:t>) </a:t>
            </a:r>
            <a:r>
              <a:rPr lang="ko-KR" altLang="en-US" sz="2000" dirty="0" smtClean="0"/>
              <a:t>제출 </a:t>
            </a:r>
            <a:endParaRPr lang="en-US" altLang="ko-KR" sz="2000" dirty="0" smtClean="0"/>
          </a:p>
          <a:p>
            <a:pPr lvl="1"/>
            <a:r>
              <a:rPr lang="en-US" altLang="ko-KR" sz="2000" dirty="0" smtClean="0"/>
              <a:t>        </a:t>
            </a:r>
            <a:r>
              <a:rPr lang="en-US" altLang="ko-KR" sz="2000" u="sng" dirty="0" smtClean="0">
                <a:solidFill>
                  <a:srgbClr val="FF0000"/>
                </a:solidFill>
              </a:rPr>
              <a:t>* </a:t>
            </a:r>
            <a:r>
              <a:rPr lang="ko-KR" altLang="en-US" sz="2000" u="sng" dirty="0" smtClean="0">
                <a:solidFill>
                  <a:srgbClr val="FF0000"/>
                </a:solidFill>
              </a:rPr>
              <a:t>보고서 제출은 매주 화</a:t>
            </a:r>
            <a:r>
              <a:rPr lang="en-US" altLang="ko-KR" sz="20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2000" u="sng" dirty="0" smtClean="0">
                <a:solidFill>
                  <a:srgbClr val="FF0000"/>
                </a:solidFill>
              </a:rPr>
              <a:t>금</a:t>
            </a:r>
            <a:r>
              <a:rPr lang="en-US" altLang="ko-KR" sz="2000" u="sng" dirty="0" smtClean="0">
                <a:solidFill>
                  <a:srgbClr val="FF0000"/>
                </a:solidFill>
              </a:rPr>
              <a:t>(09:00~15:00)</a:t>
            </a:r>
          </a:p>
          <a:p>
            <a:pPr marL="914400" lvl="1" indent="-457200">
              <a:buFont typeface="+mj-lt"/>
              <a:buAutoNum type="arabicParenR" startAt="2"/>
            </a:pPr>
            <a:r>
              <a:rPr lang="ko-KR" altLang="en-US" sz="2000" dirty="0" err="1" smtClean="0"/>
              <a:t>멘토</a:t>
            </a:r>
            <a:r>
              <a:rPr lang="ko-KR" altLang="en-US" sz="2000" dirty="0" smtClean="0"/>
              <a:t> 사회봉사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학점 인정</a:t>
            </a:r>
            <a:r>
              <a:rPr lang="en-US" altLang="ko-KR" sz="2000" dirty="0" smtClean="0"/>
              <a:t>[</a:t>
            </a:r>
            <a:r>
              <a:rPr lang="ko-KR" altLang="en-US" sz="2000" dirty="0" smtClean="0"/>
              <a:t>활동결과보고서 및 상담교육 확인서 제출자에 한함</a:t>
            </a:r>
            <a:r>
              <a:rPr lang="en-US" altLang="ko-KR" sz="2000" dirty="0" smtClean="0"/>
              <a:t>] </a:t>
            </a:r>
          </a:p>
          <a:p>
            <a:pPr lvl="1"/>
            <a:r>
              <a:rPr lang="en-US" altLang="ko-KR" sz="2000" dirty="0"/>
              <a:t> </a:t>
            </a:r>
            <a:r>
              <a:rPr lang="en-US" altLang="ko-KR" sz="2000" dirty="0" smtClean="0"/>
              <a:t>       * </a:t>
            </a:r>
            <a:r>
              <a:rPr lang="ko-KR" altLang="en-US" sz="2000" dirty="0" smtClean="0"/>
              <a:t>또래상담교육 수료증 수여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학생생활상담센터</a:t>
            </a:r>
            <a:r>
              <a:rPr lang="en-US" altLang="ko-KR" sz="2000" dirty="0" smtClean="0"/>
              <a:t>)</a:t>
            </a:r>
          </a:p>
          <a:p>
            <a:pPr marL="914400" lvl="1" indent="-457200">
              <a:buFont typeface="+mj-lt"/>
              <a:buAutoNum type="arabicParenR" startAt="3"/>
            </a:pPr>
            <a:r>
              <a:rPr lang="ko-KR" altLang="en-US" sz="2000" dirty="0" err="1" smtClean="0"/>
              <a:t>멘토링</a:t>
            </a:r>
            <a:r>
              <a:rPr lang="ko-KR" altLang="en-US" sz="2000" dirty="0" smtClean="0"/>
              <a:t> 활동의 원활한 진행을 위하여 </a:t>
            </a:r>
            <a:r>
              <a:rPr lang="ko-KR" altLang="en-US" sz="2000" dirty="0" err="1" smtClean="0"/>
              <a:t>식음료</a:t>
            </a:r>
            <a:r>
              <a:rPr lang="ko-KR" altLang="en-US" sz="2000" dirty="0" smtClean="0"/>
              <a:t> 쿠폰을 지급함</a:t>
            </a:r>
            <a:r>
              <a:rPr lang="en-US" altLang="ko-KR" sz="2000" dirty="0" smtClean="0"/>
              <a:t>(4,000</a:t>
            </a:r>
            <a:r>
              <a:rPr lang="ko-KR" altLang="en-US" sz="2000" dirty="0" smtClean="0"/>
              <a:t>원 상당</a:t>
            </a:r>
            <a:r>
              <a:rPr lang="en-US" altLang="ko-KR" sz="2000" dirty="0" smtClean="0"/>
              <a:t>)</a:t>
            </a:r>
          </a:p>
          <a:p>
            <a:pPr marL="914400" lvl="1" indent="-457200">
              <a:buFont typeface="+mj-lt"/>
              <a:buAutoNum type="arabicParenR" startAt="3"/>
            </a:pPr>
            <a:r>
              <a:rPr lang="ko-KR" altLang="en-US" sz="2000" dirty="0" smtClean="0"/>
              <a:t>문의처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인문교양대학 </a:t>
            </a:r>
            <a:r>
              <a:rPr lang="ko-KR" altLang="en-US" sz="2000" dirty="0" err="1" smtClean="0"/>
              <a:t>행정실</a:t>
            </a:r>
            <a:r>
              <a:rPr lang="en-US" altLang="ko-KR" sz="2000" dirty="0" smtClean="0"/>
              <a:t>(TEL. 850-6853) / </a:t>
            </a:r>
            <a:r>
              <a:rPr lang="ko-KR" altLang="en-US" sz="2000" dirty="0" smtClean="0"/>
              <a:t>창조융합학부 사무실</a:t>
            </a:r>
            <a:r>
              <a:rPr lang="en-US" altLang="ko-KR" sz="2000" dirty="0" smtClean="0"/>
              <a:t>(TEL. 850-4360)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3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1"/>
            <a:ext cx="6096000" cy="1196752"/>
            <a:chOff x="0" y="1"/>
            <a:chExt cx="6096000" cy="1196752"/>
          </a:xfrm>
        </p:grpSpPr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xmlns="" id="{4C6B9E6F-4684-4E60-B3A0-CDAA3E076BB5}"/>
                </a:ext>
              </a:extLst>
            </p:cNvPr>
            <p:cNvSpPr/>
            <p:nvPr/>
          </p:nvSpPr>
          <p:spPr>
            <a:xfrm>
              <a:off x="0" y="1"/>
              <a:ext cx="6096000" cy="119675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333F50"/>
                </a:solidFill>
              </a:endParaRPr>
            </a:p>
          </p:txBody>
        </p:sp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xmlns="" id="{605BC53C-FE7C-4A57-934B-DE4E52B15BCB}"/>
                </a:ext>
              </a:extLst>
            </p:cNvPr>
            <p:cNvGrpSpPr/>
            <p:nvPr/>
          </p:nvGrpSpPr>
          <p:grpSpPr>
            <a:xfrm>
              <a:off x="422231" y="155882"/>
              <a:ext cx="4365187" cy="1018691"/>
              <a:chOff x="635751" y="942200"/>
              <a:chExt cx="4365187" cy="1843718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4D43EC71-DDA1-49FD-8B5B-D95A56E89BD0}"/>
                  </a:ext>
                </a:extLst>
              </p:cNvPr>
              <p:cNvSpPr txBox="1"/>
              <p:nvPr/>
            </p:nvSpPr>
            <p:spPr>
              <a:xfrm>
                <a:off x="1522101" y="964625"/>
                <a:ext cx="3478837" cy="1504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4800" b="1" dirty="0" err="1" smtClean="0">
                    <a:solidFill>
                      <a:schemeClr val="bg1"/>
                    </a:solidFill>
                    <a:latin typeface="+mn-ea"/>
                    <a:cs typeface="Arial" panose="020B0604020202020204" pitchFamily="34" charset="0"/>
                  </a:rPr>
                  <a:t>멘토</a:t>
                </a:r>
                <a:r>
                  <a:rPr lang="ko-KR" altLang="en-US" sz="4800" b="1" dirty="0" smtClean="0">
                    <a:solidFill>
                      <a:schemeClr val="bg1"/>
                    </a:solidFill>
                    <a:latin typeface="+mn-ea"/>
                    <a:cs typeface="Arial" panose="020B0604020202020204" pitchFamily="34" charset="0"/>
                  </a:rPr>
                  <a:t> 보고서</a:t>
                </a:r>
                <a:endParaRPr lang="ko-KR" altLang="en-US" sz="4800" b="1" dirty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F3BAE2C9-7F71-451E-8A69-6DF8ACF672D7}"/>
                  </a:ext>
                </a:extLst>
              </p:cNvPr>
              <p:cNvSpPr txBox="1"/>
              <p:nvPr/>
            </p:nvSpPr>
            <p:spPr>
              <a:xfrm>
                <a:off x="635751" y="2117468"/>
                <a:ext cx="184731" cy="668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ko-KR" dirty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EAA8F51F-EC01-4B09-9D47-D2F9FD8C071D}"/>
                  </a:ext>
                </a:extLst>
              </p:cNvPr>
              <p:cNvSpPr txBox="1"/>
              <p:nvPr/>
            </p:nvSpPr>
            <p:spPr>
              <a:xfrm>
                <a:off x="637200" y="942200"/>
                <a:ext cx="184731" cy="668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ko-KR" dirty="0">
                  <a:solidFill>
                    <a:schemeClr val="bg1"/>
                  </a:solidFill>
                  <a:latin typeface="+mj-ea"/>
                  <a:ea typeface="+mj-ea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0" name="그룹 9"/>
          <p:cNvGrpSpPr/>
          <p:nvPr/>
        </p:nvGrpSpPr>
        <p:grpSpPr>
          <a:xfrm>
            <a:off x="6096000" y="1"/>
            <a:ext cx="6096000" cy="1196752"/>
            <a:chOff x="0" y="1"/>
            <a:chExt cx="6096000" cy="1196752"/>
          </a:xfrm>
        </p:grpSpPr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xmlns="" id="{4C6B9E6F-4684-4E60-B3A0-CDAA3E076BB5}"/>
                </a:ext>
              </a:extLst>
            </p:cNvPr>
            <p:cNvSpPr/>
            <p:nvPr/>
          </p:nvSpPr>
          <p:spPr>
            <a:xfrm>
              <a:off x="0" y="1"/>
              <a:ext cx="6096000" cy="119675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333F50"/>
                </a:solidFill>
              </a:endParaRPr>
            </a:p>
          </p:txBody>
        </p:sp>
        <p:grpSp>
          <p:nvGrpSpPr>
            <p:cNvPr id="13" name="그룹 12">
              <a:extLst>
                <a:ext uri="{FF2B5EF4-FFF2-40B4-BE49-F238E27FC236}">
                  <a16:creationId xmlns:a16="http://schemas.microsoft.com/office/drawing/2014/main" xmlns="" id="{605BC53C-FE7C-4A57-934B-DE4E52B15BCB}"/>
                </a:ext>
              </a:extLst>
            </p:cNvPr>
            <p:cNvGrpSpPr/>
            <p:nvPr/>
          </p:nvGrpSpPr>
          <p:grpSpPr>
            <a:xfrm>
              <a:off x="422231" y="155882"/>
              <a:ext cx="4365187" cy="1018691"/>
              <a:chOff x="635751" y="942200"/>
              <a:chExt cx="4365187" cy="1843718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4D43EC71-DDA1-49FD-8B5B-D95A56E89BD0}"/>
                  </a:ext>
                </a:extLst>
              </p:cNvPr>
              <p:cNvSpPr txBox="1"/>
              <p:nvPr/>
            </p:nvSpPr>
            <p:spPr>
              <a:xfrm>
                <a:off x="1522101" y="964625"/>
                <a:ext cx="3478837" cy="1504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4800" b="1" dirty="0" err="1" smtClean="0">
                    <a:solidFill>
                      <a:schemeClr val="bg1"/>
                    </a:solidFill>
                    <a:latin typeface="+mn-ea"/>
                    <a:cs typeface="Arial" panose="020B0604020202020204" pitchFamily="34" charset="0"/>
                  </a:rPr>
                  <a:t>멘티</a:t>
                </a:r>
                <a:r>
                  <a:rPr lang="ko-KR" altLang="en-US" sz="4800" b="1" dirty="0" smtClean="0">
                    <a:solidFill>
                      <a:schemeClr val="bg1"/>
                    </a:solidFill>
                    <a:latin typeface="+mn-ea"/>
                    <a:cs typeface="Arial" panose="020B0604020202020204" pitchFamily="34" charset="0"/>
                  </a:rPr>
                  <a:t> 보고서</a:t>
                </a:r>
                <a:endParaRPr lang="ko-KR" altLang="en-US" sz="4800" b="1" dirty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F3BAE2C9-7F71-451E-8A69-6DF8ACF672D7}"/>
                  </a:ext>
                </a:extLst>
              </p:cNvPr>
              <p:cNvSpPr txBox="1"/>
              <p:nvPr/>
            </p:nvSpPr>
            <p:spPr>
              <a:xfrm>
                <a:off x="635751" y="2117468"/>
                <a:ext cx="184731" cy="668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ko-KR" dirty="0">
                  <a:solidFill>
                    <a:schemeClr val="bg1"/>
                  </a:solidFill>
                  <a:latin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EAA8F51F-EC01-4B09-9D47-D2F9FD8C071D}"/>
                  </a:ext>
                </a:extLst>
              </p:cNvPr>
              <p:cNvSpPr txBox="1"/>
              <p:nvPr/>
            </p:nvSpPr>
            <p:spPr>
              <a:xfrm>
                <a:off x="637200" y="942200"/>
                <a:ext cx="184731" cy="668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ko-KR" altLang="ko-KR" dirty="0">
                  <a:solidFill>
                    <a:schemeClr val="bg1"/>
                  </a:solidFill>
                  <a:latin typeface="+mj-ea"/>
                  <a:ea typeface="+mj-ea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196753"/>
            <a:ext cx="6240017" cy="5661247"/>
          </a:xfrm>
          <a:prstGeom prst="rect">
            <a:avLst/>
          </a:prstGeom>
        </p:spPr>
      </p:pic>
      <p:sp>
        <p:nvSpPr>
          <p:cNvPr id="8" name="액자 7"/>
          <p:cNvSpPr/>
          <p:nvPr/>
        </p:nvSpPr>
        <p:spPr>
          <a:xfrm>
            <a:off x="0" y="1196753"/>
            <a:ext cx="6240016" cy="1368151"/>
          </a:xfrm>
          <a:prstGeom prst="frame">
            <a:avLst>
              <a:gd name="adj1" fmla="val 735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024" y="1174573"/>
            <a:ext cx="5873938" cy="5683427"/>
          </a:xfrm>
          <a:prstGeom prst="rect">
            <a:avLst/>
          </a:prstGeom>
        </p:spPr>
      </p:pic>
      <p:sp>
        <p:nvSpPr>
          <p:cNvPr id="18" name="액자 17"/>
          <p:cNvSpPr/>
          <p:nvPr/>
        </p:nvSpPr>
        <p:spPr>
          <a:xfrm>
            <a:off x="6240016" y="1174573"/>
            <a:ext cx="5945946" cy="1606355"/>
          </a:xfrm>
          <a:prstGeom prst="frame">
            <a:avLst>
              <a:gd name="adj1" fmla="val 735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88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F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5AEA87D-CD6C-49F0-9969-36753D7D820D}"/>
              </a:ext>
            </a:extLst>
          </p:cNvPr>
          <p:cNvSpPr txBox="1"/>
          <p:nvPr/>
        </p:nvSpPr>
        <p:spPr>
          <a:xfrm>
            <a:off x="1055440" y="980727"/>
            <a:ext cx="100091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b="1" dirty="0" smtClean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THANK YOU</a:t>
            </a:r>
          </a:p>
          <a:p>
            <a:pPr algn="ctr"/>
            <a:endParaRPr lang="en-US" altLang="ko-KR" sz="6000" b="1" dirty="0" smtClean="0">
              <a:solidFill>
                <a:schemeClr val="bg1">
                  <a:lumMod val="95000"/>
                </a:schemeClr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/>
            <a:endParaRPr lang="en-US" altLang="ko-KR" sz="6000" b="1" dirty="0" smtClean="0">
              <a:solidFill>
                <a:schemeClr val="bg1">
                  <a:lumMod val="95000"/>
                </a:schemeClr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/>
            <a:r>
              <a:rPr lang="ko-KR" altLang="en-US" sz="5400" b="1" dirty="0" smtClean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인문교양대학 </a:t>
            </a:r>
            <a:r>
              <a:rPr lang="ko-KR" altLang="en-US" sz="5400" b="1" dirty="0" err="1" smtClean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행정실</a:t>
            </a:r>
            <a:r>
              <a:rPr lang="ko-KR" altLang="en-US" sz="5400" b="1" dirty="0" smtClean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en-US" altLang="ko-KR" sz="5400" b="1" dirty="0" smtClean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850-6853</a:t>
            </a:r>
          </a:p>
          <a:p>
            <a:pPr algn="ctr"/>
            <a:r>
              <a:rPr lang="ko-KR" altLang="en-US" sz="5400" b="1" dirty="0" smtClean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창조융합학부 사무실 </a:t>
            </a:r>
            <a:r>
              <a:rPr lang="en-US" altLang="ko-KR" sz="5400" b="1" dirty="0" smtClean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850-4360</a:t>
            </a:r>
            <a:endParaRPr lang="ko-KR" altLang="en-US" sz="5400" b="1" dirty="0">
              <a:solidFill>
                <a:schemeClr val="bg1">
                  <a:lumMod val="95000"/>
                </a:schemeClr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98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사용자 지정 4">
      <a:dk1>
        <a:sysClr val="windowText" lastClr="000000"/>
      </a:dk1>
      <a:lt1>
        <a:sysClr val="window" lastClr="FFFFFF"/>
      </a:lt1>
      <a:dk2>
        <a:srgbClr val="333F50"/>
      </a:dk2>
      <a:lt2>
        <a:srgbClr val="252F3B"/>
      </a:lt2>
      <a:accent1>
        <a:srgbClr val="323F4F"/>
      </a:accent1>
      <a:accent2>
        <a:srgbClr val="323F4F"/>
      </a:accent2>
      <a:accent3>
        <a:srgbClr val="323F4F"/>
      </a:accent3>
      <a:accent4>
        <a:srgbClr val="323F4F"/>
      </a:accent4>
      <a:accent5>
        <a:srgbClr val="323F4F"/>
      </a:accent5>
      <a:accent6>
        <a:srgbClr val="222A35"/>
      </a:accent6>
      <a:hlink>
        <a:srgbClr val="076DD8"/>
      </a:hlink>
      <a:folHlink>
        <a:srgbClr val="C2DFFD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1386</TotalTime>
  <Words>467</Words>
  <Application>Microsoft Office PowerPoint</Application>
  <PresentationFormat>사용자 지정</PresentationFormat>
  <Paragraphs>82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20171016</dc:creator>
  <cp:lastModifiedBy>USER</cp:lastModifiedBy>
  <cp:revision>57</cp:revision>
  <dcterms:created xsi:type="dcterms:W3CDTF">2019-03-20T02:42:18Z</dcterms:created>
  <dcterms:modified xsi:type="dcterms:W3CDTF">2019-04-04T00:13:47Z</dcterms:modified>
</cp:coreProperties>
</file>