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Layouts/slideLayout19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Override4.xml" ContentType="application/vnd.openxmlformats-officedocument.themeOverr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19" r:id="rId2"/>
    <p:sldMasterId id="2147483831" r:id="rId3"/>
    <p:sldMasterId id="2147483845" r:id="rId4"/>
    <p:sldMasterId id="2147483857" r:id="rId5"/>
    <p:sldMasterId id="2147483869" r:id="rId6"/>
    <p:sldMasterId id="2147483893" r:id="rId7"/>
    <p:sldMasterId id="2147483905" r:id="rId8"/>
    <p:sldMasterId id="2147483917" r:id="rId9"/>
    <p:sldMasterId id="2147483931" r:id="rId10"/>
    <p:sldMasterId id="2147483945" r:id="rId11"/>
    <p:sldMasterId id="2147483958" r:id="rId12"/>
    <p:sldMasterId id="2147483970" r:id="rId13"/>
    <p:sldMasterId id="2147483983" r:id="rId14"/>
    <p:sldMasterId id="2147483997" r:id="rId15"/>
    <p:sldMasterId id="2147484011" r:id="rId16"/>
    <p:sldMasterId id="2147484023" r:id="rId17"/>
  </p:sldMasterIdLst>
  <p:notesMasterIdLst>
    <p:notesMasterId r:id="rId156"/>
  </p:notesMasterIdLst>
  <p:sldIdLst>
    <p:sldId id="460" r:id="rId18"/>
    <p:sldId id="461" r:id="rId19"/>
    <p:sldId id="462" r:id="rId20"/>
    <p:sldId id="459" r:id="rId21"/>
    <p:sldId id="339" r:id="rId22"/>
    <p:sldId id="463" r:id="rId23"/>
    <p:sldId id="372" r:id="rId24"/>
    <p:sldId id="292" r:id="rId25"/>
    <p:sldId id="340" r:id="rId26"/>
    <p:sldId id="366" r:id="rId27"/>
    <p:sldId id="367" r:id="rId28"/>
    <p:sldId id="368" r:id="rId29"/>
    <p:sldId id="369" r:id="rId30"/>
    <p:sldId id="370" r:id="rId31"/>
    <p:sldId id="47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64" r:id="rId40"/>
    <p:sldId id="465" r:id="rId41"/>
    <p:sldId id="476" r:id="rId42"/>
    <p:sldId id="473" r:id="rId43"/>
    <p:sldId id="474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486" r:id="rId54"/>
    <p:sldId id="487" r:id="rId55"/>
    <p:sldId id="488" r:id="rId56"/>
    <p:sldId id="489" r:id="rId57"/>
    <p:sldId id="490" r:id="rId58"/>
    <p:sldId id="494" r:id="rId59"/>
    <p:sldId id="495" r:id="rId60"/>
    <p:sldId id="496" r:id="rId61"/>
    <p:sldId id="497" r:id="rId62"/>
    <p:sldId id="498" r:id="rId63"/>
    <p:sldId id="499" r:id="rId64"/>
    <p:sldId id="500" r:id="rId65"/>
    <p:sldId id="501" r:id="rId66"/>
    <p:sldId id="502" r:id="rId67"/>
    <p:sldId id="503" r:id="rId68"/>
    <p:sldId id="504" r:id="rId69"/>
    <p:sldId id="505" r:id="rId70"/>
    <p:sldId id="506" r:id="rId71"/>
    <p:sldId id="507" r:id="rId72"/>
    <p:sldId id="508" r:id="rId73"/>
    <p:sldId id="509" r:id="rId74"/>
    <p:sldId id="510" r:id="rId75"/>
    <p:sldId id="511" r:id="rId76"/>
    <p:sldId id="512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0" r:id="rId85"/>
    <p:sldId id="521" r:id="rId86"/>
    <p:sldId id="522" r:id="rId87"/>
    <p:sldId id="523" r:id="rId88"/>
    <p:sldId id="524" r:id="rId89"/>
    <p:sldId id="525" r:id="rId90"/>
    <p:sldId id="526" r:id="rId91"/>
    <p:sldId id="527" r:id="rId92"/>
    <p:sldId id="438" r:id="rId93"/>
    <p:sldId id="439" r:id="rId94"/>
    <p:sldId id="440" r:id="rId95"/>
    <p:sldId id="441" r:id="rId96"/>
    <p:sldId id="442" r:id="rId97"/>
    <p:sldId id="443" r:id="rId98"/>
    <p:sldId id="448" r:id="rId99"/>
    <p:sldId id="449" r:id="rId100"/>
    <p:sldId id="450" r:id="rId101"/>
    <p:sldId id="451" r:id="rId102"/>
    <p:sldId id="452" r:id="rId103"/>
    <p:sldId id="453" r:id="rId104"/>
    <p:sldId id="454" r:id="rId105"/>
    <p:sldId id="455" r:id="rId106"/>
    <p:sldId id="456" r:id="rId107"/>
    <p:sldId id="457" r:id="rId108"/>
    <p:sldId id="378" r:id="rId109"/>
    <p:sldId id="528" r:id="rId110"/>
    <p:sldId id="529" r:id="rId111"/>
    <p:sldId id="530" r:id="rId112"/>
    <p:sldId id="550" r:id="rId113"/>
    <p:sldId id="549" r:id="rId114"/>
    <p:sldId id="541" r:id="rId115"/>
    <p:sldId id="379" r:id="rId116"/>
    <p:sldId id="380" r:id="rId117"/>
    <p:sldId id="381" r:id="rId118"/>
    <p:sldId id="382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413" r:id="rId133"/>
    <p:sldId id="414" r:id="rId134"/>
    <p:sldId id="415" r:id="rId135"/>
    <p:sldId id="416" r:id="rId136"/>
    <p:sldId id="417" r:id="rId137"/>
    <p:sldId id="418" r:id="rId138"/>
    <p:sldId id="419" r:id="rId139"/>
    <p:sldId id="420" r:id="rId140"/>
    <p:sldId id="421" r:id="rId141"/>
    <p:sldId id="422" r:id="rId142"/>
    <p:sldId id="423" r:id="rId143"/>
    <p:sldId id="424" r:id="rId144"/>
    <p:sldId id="425" r:id="rId145"/>
    <p:sldId id="426" r:id="rId146"/>
    <p:sldId id="427" r:id="rId147"/>
    <p:sldId id="428" r:id="rId148"/>
    <p:sldId id="429" r:id="rId149"/>
    <p:sldId id="430" r:id="rId150"/>
    <p:sldId id="431" r:id="rId151"/>
    <p:sldId id="432" r:id="rId152"/>
    <p:sldId id="433" r:id="rId153"/>
    <p:sldId id="434" r:id="rId154"/>
    <p:sldId id="437" r:id="rId155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6600FF"/>
    <a:srgbClr val="6666FF"/>
    <a:srgbClr val="996633"/>
    <a:srgbClr val="FFE4AF"/>
    <a:srgbClr val="FFE1FF"/>
    <a:srgbClr val="E4E4E4"/>
    <a:srgbClr val="E8D9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slide" Target="slides/slide137.xml"/><Relationship Id="rId15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60" Type="http://schemas.openxmlformats.org/officeDocument/2006/relationships/tableStyles" Target="tableStyle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55" Type="http://schemas.openxmlformats.org/officeDocument/2006/relationships/slide" Target="slides/slide13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53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slide" Target="slides/slide134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presProps" Target="presProp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AA7DC93-930B-49E5-87F8-2CCFD9AF9659}" type="datetimeFigureOut">
              <a:rPr lang="ko-KR" altLang="en-US"/>
              <a:pPr>
                <a:defRPr/>
              </a:pPr>
              <a:t>2015-09-11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3AF7B0-E4C1-4D90-BA6D-DFF1A91984B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AF7B0-E4C1-4D90-BA6D-DFF1A91984B1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112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4BC662-B3E6-4DCE-A38F-D706F913626E}" type="slidenum">
              <a:rPr lang="ko-KR" altLang="en-US" smtClean="0">
                <a:solidFill>
                  <a:prstClr val="black"/>
                </a:solidFill>
              </a:rPr>
              <a:pPr/>
              <a:t>113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114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82CE5-ADD5-40BA-B0F2-8774FC5BB942}" type="slidenum">
              <a:rPr lang="ko-KR" altLang="en-US" smtClean="0">
                <a:solidFill>
                  <a:prstClr val="black"/>
                </a:solidFill>
              </a:rPr>
              <a:pPr/>
              <a:t>117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495825-9485-4FEC-A60E-250F0A9F2B15}" type="slidenum">
              <a:rPr lang="ko-KR" altLang="en-US" smtClean="0">
                <a:solidFill>
                  <a:prstClr val="black"/>
                </a:solidFill>
              </a:rPr>
              <a:pPr/>
              <a:t>119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2BC39A-1138-46E8-95E3-8D95771A4E20}" type="slidenum">
              <a:rPr lang="ko-KR" altLang="en-US" smtClean="0">
                <a:solidFill>
                  <a:prstClr val="black"/>
                </a:solidFill>
              </a:rPr>
              <a:pPr/>
              <a:t>121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122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2BC39A-1138-46E8-95E3-8D95771A4E20}" type="slidenum">
              <a:rPr lang="ko-KR" altLang="en-US" smtClean="0">
                <a:solidFill>
                  <a:prstClr val="black"/>
                </a:solidFill>
              </a:rPr>
              <a:pPr/>
              <a:t>123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8B59E7-D4CB-431E-AFD9-FC65C5D08660}" type="slidenum">
              <a:rPr lang="ko-KR" altLang="en-US" smtClean="0">
                <a:solidFill>
                  <a:prstClr val="black"/>
                </a:solidFill>
              </a:rPr>
              <a:pPr/>
              <a:t>125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8B59E7-D4CB-431E-AFD9-FC65C5D08660}" type="slidenum">
              <a:rPr lang="ko-KR" altLang="en-US" smtClean="0">
                <a:solidFill>
                  <a:prstClr val="black"/>
                </a:solidFill>
              </a:rPr>
              <a:pPr/>
              <a:t>126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DE0DC-F8B4-4580-B674-45F9F647E93F}" type="slidenum">
              <a:rPr lang="en-US" altLang="ko-KR"/>
              <a:pPr/>
              <a:t>6</a:t>
            </a:fld>
            <a:endParaRPr lang="en-US" altLang="ko-KR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440A64-DC31-4AE1-924F-56F6713A019D}" type="slidenum">
              <a:rPr lang="ko-KR" altLang="en-US" smtClean="0">
                <a:solidFill>
                  <a:prstClr val="black"/>
                </a:solidFill>
              </a:rPr>
              <a:pPr/>
              <a:t>128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82CE5-ADD5-40BA-B0F2-8774FC5BB942}" type="slidenum">
              <a:rPr lang="ko-KR" altLang="en-US">
                <a:solidFill>
                  <a:prstClr val="black"/>
                </a:solidFill>
              </a:rPr>
              <a:pPr/>
              <a:t>129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CEC0C9-5D7C-41CE-B0A6-8066331E8A39}" type="slidenum">
              <a:rPr lang="ko-KR" altLang="en-US" smtClean="0">
                <a:solidFill>
                  <a:prstClr val="black"/>
                </a:solidFill>
              </a:rPr>
              <a:pPr/>
              <a:t>131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132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135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137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E2F72-D65D-40C3-933D-EA72EC910C29}" type="slidenum">
              <a:rPr lang="en-US" altLang="ko-KR" smtClean="0"/>
              <a:pPr/>
              <a:t>8</a:t>
            </a:fld>
            <a:endParaRPr lang="en-US" altLang="ko-KR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E2F72-D65D-40C3-933D-EA72EC910C29}" type="slidenum">
              <a:rPr lang="en-US" altLang="ko-KR" smtClean="0"/>
              <a:pPr/>
              <a:t>9</a:t>
            </a:fld>
            <a:endParaRPr lang="en-US" altLang="ko-KR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ko-KR" altLang="en-US"/>
              <a:t>*</a:t>
            </a:r>
            <a:endParaRPr lang="ko-KR" altLang="en-US" sz="1200" i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ko-KR" altLang="en-US"/>
              <a:t>07/16/96</a:t>
            </a:r>
            <a:endParaRPr lang="ko-KR" altLang="en-US" sz="1200" i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ko-KR" altLang="en-US"/>
              <a:t>*</a:t>
            </a:r>
            <a:endParaRPr lang="ko-KR" altLang="en-US" sz="1200" i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ko-KR" altLang="en-US"/>
              <a:t>##</a:t>
            </a:r>
            <a:endParaRPr lang="ko-KR" altLang="en-US" sz="1200" i="0"/>
          </a:p>
        </p:txBody>
      </p:sp>
      <p:sp>
        <p:nvSpPr>
          <p:cNvPr id="71682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82CE5-ADD5-40BA-B0F2-8774FC5BB942}" type="slidenum">
              <a:rPr lang="ko-KR" altLang="en-US" smtClean="0">
                <a:solidFill>
                  <a:prstClr val="black"/>
                </a:solidFill>
              </a:rPr>
              <a:pPr/>
              <a:t>103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106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107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CF244-C78B-4018-81F9-9D2D7AD522F1}" type="slidenum">
              <a:rPr lang="ko-KR" altLang="en-US" smtClean="0">
                <a:solidFill>
                  <a:prstClr val="black"/>
                </a:solidFill>
              </a:rPr>
              <a:pPr/>
              <a:t>108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9243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DCB4-0F2E-492C-99BB-C591202043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6AE4B-C0A4-4ED5-B66C-F2EC24CD22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DD59-D8D6-46EC-845B-5BFAE970876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FBBAB-A0CF-4CE7-B9F8-ACA522F317A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C102C-9913-43FD-A456-AE68162961E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C6B6F-7384-46FE-8A46-4DE9ECDA882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2855C-C166-4214-838E-F9F81A14E13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D3BEE6-CC75-471F-82B8-8A1FF1D7AF0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B9D3DD-4A1C-4AE7-9A2A-7F8AE9B05CE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  <a:ea typeface="굴림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  <a:ea typeface="굴림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  <a:ea typeface="굴림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B363-88DF-4095-B066-09F0090348D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6EB0-94E0-4991-B74E-CFC88F8179A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C5D49-9296-4EDB-9170-6510148439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B1F64-F0CF-4FCA-BC28-B4136F00F7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BC1D4-3F0B-4737-9F18-141C863FE9D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E66B8-92D7-4DC7-ACCB-169CB9CB67E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F6BBE-AE71-4991-A60F-8D9F514C745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5DF6B-A78A-4C4A-8636-4D83CEB06F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92848-5479-4EA7-877C-A05525BAE7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6C80D-26F2-479C-AF47-34E9AA1959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2E78-7531-4646-8940-DD6D569E3EC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0FAD-32B6-4691-945E-DD6D6AA3600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AC772-F42B-421A-88A8-4EB7E867100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70FE-8190-479C-910F-75ABCE77F81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60E0-6CD4-4987-887D-317A8529AA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7279-B5C6-431C-AC49-629BFCACC2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9ED6-3500-4D6E-A951-6B8A1A0FB01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0F81-7F04-40BE-9F76-98C86AD1C87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20ED-2C49-4552-81B2-A742C80C8CC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C2FB-4620-4C6A-A0B2-9690C8BF651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3B97B-94FB-44C6-95C9-C3F0CDD7EFF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1AA41-252D-43B5-976D-72471441F0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5B0E0-EFB5-4315-96AB-952F92B5EE3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6C26A-D9C7-40AF-8AFF-94C5F8775F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7E1FE-4906-41E0-BCD9-042892449E0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7E2F4-79AB-4ACA-9F86-AD2767A7790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DFAD9-71BC-4E79-B9DE-F438E88945C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44318-ECD4-4A12-9A2D-EA419F4A8B7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5BBF5-6D51-4A4F-809E-0A350F859EB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BA5AB-4AF0-4BDB-8EAB-19804566EF7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51E4E-4584-4AFA-8A65-8AFA0E99D19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24947-8A72-4254-A9C2-97335D4CCED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89EF5-A12F-401D-BFE6-56EBC3FAA9D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6CF9D-14D1-4AC1-8507-33BB814ECBB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0E8CB-99E3-4BDB-A745-478BD72C675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398C7-0418-4EDF-84B0-42FBC5CC290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43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DCB4-0F2E-492C-99BB-C5912020436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D1707-A804-423D-A169-5A91B56AB35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889DE-5F8D-4A44-9D22-DC09F194C5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54305-DB75-4FFC-AC19-4264800026D8}" type="datetimeFigureOut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5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6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7A51-A2FE-4274-9029-FF5FD2893DCE}" type="slidenum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06D-32F6-4F6B-AA09-093EFBA5574C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BE801-867D-4E29-9BD9-D5497D78AFE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55D6-1BB2-487E-ACB8-42F2367FD64F}" type="datetimeFigureOut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9158-C2E5-4980-8930-C40015BD367A}" type="slidenum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8C1CA-77A5-4632-96CC-BB9CC921A1DD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9220-1132-44F1-B45A-FCB75F8F017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5604-007A-4582-AEAA-5701684BF8CA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8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9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38BE-2DE4-4308-B778-BE45C8DEE771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457F-9EF7-4E6A-8100-793101AC8295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4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2CAF-5ABB-4EDB-A6F7-23F26D67C603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F923A-AD70-4DAE-AF41-270F5D1EC3B1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3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4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A8E72-2F88-423E-B2A3-7C852F59171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9B0C-2EBE-48DB-8423-885C9C5ECC84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9981-895B-447B-AF45-E7124798FF0C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50904-79FB-4C01-AF7E-E96B0657300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한쪽 모서리는 잘리고 다른 쪽 모서리는 둥근 사각형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자유형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52BE-9FC2-48FC-9043-6A3C185CEC8D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0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1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D5E09-BA59-4D26-B790-31B7B3B32C19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D0B0-FE6D-417E-A5AD-7C3DEB8710EC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14015-1F43-43CB-BC46-C5130FEAE220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8056-C4E1-44FA-8CA9-52A069DF19F8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659EF-11DA-44E0-B450-D3165A6D490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B3ED-E4F3-4389-9EE5-8DBBFA94072F}" type="slidenum">
              <a:rPr lang="en-US" altLang="ko-KR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ea typeface="굴림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ea typeface="굴림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ea typeface="굴림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D0AF-787B-43DB-A3E8-F382736466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93AA8-9371-470C-A933-673CA8CF59C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1BABD-B064-4FAD-A2A5-9E391F86CB2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17B9-210C-45BE-87BF-18A2ED84B70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9AAFA-0CFD-477C-A82B-D2085419CF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6E23-7EA2-4D22-99CF-F0330A8794B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CE8D5-9F18-49D9-B0B6-90ED13567A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2D3-814E-4183-94BE-235DFA0F951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F9CFC-7325-4F2A-BC16-E2846A7FF38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4EBAE-2D0C-43EB-81F8-4A5ADF6E231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D1E1A-FC86-44BB-BEE6-5A478056189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12C8B-D662-47C4-AC01-32E6C3DAE52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2628E-8062-4459-92E3-1F3C278E5E3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D3C71-7660-4123-B52D-42C9A1B3A9A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spcBef>
                  <a:spcPct val="0"/>
                </a:spcBef>
                <a:defRPr/>
              </a:pPr>
              <a:endParaRPr kumimoji="0" lang="ko-KR" altLang="ko-KR" sz="2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spcBef>
                  <a:spcPct val="0"/>
                </a:spcBef>
                <a:defRPr/>
              </a:pPr>
              <a:endParaRPr kumimoji="0" lang="ko-KR" altLang="ko-KR" sz="2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spcBef>
                  <a:spcPct val="0"/>
                </a:spcBef>
                <a:defRPr/>
              </a:pPr>
              <a:endParaRPr kumimoji="0" lang="ko-KR" altLang="ko-KR" sz="2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ko-KR" altLang="en-US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A1CD-491A-4741-A5E3-21CB8A0DA9B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BC14E-E263-4CD7-8D00-937194D50C6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6C82-8AF5-4B48-B3CE-EBB12EF73A3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E3AC3-B215-43BE-9FC9-76FE12B135B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DBA13-EC09-4D07-9F4C-96DD4197194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2FE0D-38D9-4148-A4E2-3D901286B6D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5283F-D6F1-4F91-B162-914E40B3D38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87C12-6F52-49AD-962B-6110B37B8BC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E9B77-D6AF-45EB-B15C-627B4A7D099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562B-3469-4FDB-83E9-9C1F9849F81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45940-9606-4FD6-904F-45A6A12807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C720E-C706-4364-8D0E-A07DB0B42D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BBFB9-A3EE-4AA7-81E1-A9DEDBC063F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7527-1410-43A2-92ED-A5A19A7F76E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A80B-C63E-4A15-AD5F-FE41C770481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66014-F5EF-49A0-A5F0-F54835B89BA2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99D8-7989-49BF-89A6-E916202F3972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D3F0F-E73E-4B13-82E0-2DCE720BECCE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A5E5A-AC8C-4D51-8C4B-82263D800FE9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E60A0-361C-4DD6-97A9-D649A34347A3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08432-5AEF-4C35-B45F-B767493EA1A5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C89E9-C5C7-4DF4-9E68-DFF8FC957F9E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1E88C-C223-4CBC-8669-A68D46BA7211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7FCC0-FDDA-4A05-8F82-55BEF729F985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DDC1C-FEDF-45F2-BB18-E185CB5C61E1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54243-CCE8-4851-B15E-4649F48BF74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B9460-7442-4FC4-8658-0C504468E7D2}" type="slidenum">
              <a:rPr lang="en-US" altLang="ko-K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A0B8-7995-40D9-8C4D-A5D0784324A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C7E54-3421-464A-876F-709BD065CBB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81BC-EB71-473E-A776-F8EEB0C76B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5BCDC-C7DC-428A-920E-2BBE042794D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53103-A46A-447E-AC73-2C51D634E5C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05B8-3259-43A1-8C36-2AFBB99B2EA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941C-6085-4937-8897-2F6A6704FA6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FD86E-41D8-4519-B4F1-4455442F7A4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7CEA-BD37-4D26-866E-23C6BAB1D1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50904-79FB-4C01-AF7E-E96B0657300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4E8CD-7A7F-473F-8C61-F2BC37FE764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BEEE-E8D4-47B9-89A6-43DACEC72E0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E4DC5-0BAA-4332-8AEB-934E7279A57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0B9AF-F30F-4CC2-9518-7E99445D3FA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5128-E130-4136-AB48-81746682EC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30C9C-E5D4-448D-9657-B0E2114104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6AE4B-C0A4-4ED5-B66C-F2EC24CD224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B1F64-F0CF-4FCA-BC28-B4136F00F7F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18A06-E668-41EF-B2E0-C1E1D198DA2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5FF6-315F-4BA1-B4BE-8B05E368A06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4C561-992A-4242-8C76-0A8D628CD42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58C6A-1A34-4CEA-9843-2E808B32555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812C-7FC4-4D0B-A836-66B45E75B41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CE8D5-9F18-49D9-B0B6-90ED13567A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9342C-BAF0-42D9-8238-7F1CB00C7D5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05B56-1BD7-4B5A-8359-69EC7E3682F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B7045-D7FD-4AC6-AAC1-BC83587B5E1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B3793-A78F-4B58-8EA4-A865B6C1665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1B985-D143-4AF3-88CA-80CE64BB37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5784B-5D63-44F1-8B8C-8A53B5830C0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41A97-4FF9-4D81-B0FF-434465E565A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E9FD-7653-45BF-ACDC-FF0B9FA30A0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802CE-1B2D-4FA6-8765-1D62EDDB33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712D2-AAD3-49BF-895D-B48B0BF5B5D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E3AC3-B215-43BE-9FC9-76FE12B135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1C05-BA9C-46B1-B7CE-228C1B81A14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6645C-19F9-4D7B-871A-7AFEDDC19F7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A29-A2F6-4B77-B0C3-94E1124BFDD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73AF2-3F26-4B5A-B9F4-D2AA0182610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9555A-493B-4FFD-94DD-C274AB533E5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84125-561A-441D-AA04-FB7AE38B84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4BA22-4EB1-458F-9855-FF3A4AD3C9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4D2E-8B36-4859-8078-15587D4F57B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1FCA-85E1-4510-9D28-A1242FCC128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0A110-B0EA-4635-A0BA-01DAF714FFE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A80B-C63E-4A15-AD5F-FE41C77048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94F32-F4DE-46A7-B14A-F7ADEB6E2FB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94F78-EE55-483A-AD4F-BA7F6956750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76726-4C85-4DA0-9101-451381869C8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86D9-7FB3-48CE-9955-978919EE5CD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1700C-B9F7-42FC-B780-7E6CCA14C2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FB1B2-F3DD-4251-B7A0-D6575E17D89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1FCDF-8B09-4053-9B30-F45F1EF4334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4D806-A608-4D70-9D44-916FB773C3F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0440A-9A1F-4870-B33D-25C8A012942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B4C6B-4EFE-4FAF-B451-30AB924331A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54243-CCE8-4851-B15E-4649F48BF74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71AD6-E27D-4DA4-9FDC-552F4E351CF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B80F2-EB89-4203-A164-5765E88CA69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FC94D-9102-4AA5-8CAD-510C0E3EC41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8E260-EDF6-46E7-9975-44C01D22B72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3055-6A47-489A-B802-4966390A8A9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FDD18-3BE1-498A-A20B-1DA5B0E81B6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A1BA-706F-407F-8858-4948F3D39DF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2EB59-32B0-4936-9C69-25D8EC35F13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4415-55ED-412B-BF13-72EC4D4569E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712F4-0CDB-4BE3-BEA9-78065403A3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4E8CD-7A7F-473F-8C61-F2BC37FE764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E45B6-3BB2-491A-92F5-E683A888313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43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DCB4-0F2E-492C-99BB-C5912020436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50904-79FB-4C01-AF7E-E96B0657300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CE8D5-9F18-49D9-B0B6-90ED13567A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E3AC3-B215-43BE-9FC9-76FE12B135B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A80B-C63E-4A15-AD5F-FE41C770481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54243-CCE8-4851-B15E-4649F48BF74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4E8CD-7A7F-473F-8C61-F2BC37FE764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5128-E130-4136-AB48-81746682EC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30C9C-E5D4-448D-9657-B0E2114104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5128-E130-4136-AB48-81746682EC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6AE4B-C0A4-4ED5-B66C-F2EC24CD224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B1F64-F0CF-4FCA-BC28-B4136F00F7F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54305-DB75-4FFC-AC19-4264800026D8}" type="datetimeFigureOut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5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6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7A51-A2FE-4274-9029-FF5FD2893DCE}" type="slidenum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06D-32F6-4F6B-AA09-093EFBA5574C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BE801-867D-4E29-9BD9-D5497D78AFE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55D6-1BB2-487E-ACB8-42F2367FD64F}" type="datetimeFigureOut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9158-C2E5-4980-8930-C40015BD367A}" type="slidenum">
              <a:rPr lang="ko-KR" altLang="en-US">
                <a:solidFill>
                  <a:srgbClr val="D9F3F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D9F3F4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8C1CA-77A5-4632-96CC-BB9CC921A1DD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9220-1132-44F1-B45A-FCB75F8F017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5604-007A-4582-AEAA-5701684BF8CA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8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9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38BE-2DE4-4308-B778-BE45C8DEE771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457F-9EF7-4E6A-8100-793101AC8295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4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2CAF-5ABB-4EDB-A6F7-23F26D67C603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F923A-AD70-4DAE-AF41-270F5D1EC3B1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3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4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A8E72-2F88-423E-B2A3-7C852F59171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9B0C-2EBE-48DB-8423-885C9C5ECC84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9981-895B-447B-AF45-E7124798FF0C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30C9C-E5D4-448D-9657-B0E2114104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한쪽 모서리는 잘리고 다른 쪽 모서리는 둥근 사각형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자유형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52BE-9FC2-48FC-9043-6A3C185CEC8D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0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1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D5E09-BA59-4D26-B790-31B7B3B32C19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D0B0-FE6D-417E-A5AD-7C3DEB8710EC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14015-1F43-43CB-BC46-C5130FEAE220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8056-C4E1-44FA-8CA9-52A069DF19F8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5" name="바닥글 개체 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6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659EF-11DA-44E0-B450-D3165A6D490F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ut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B3ED-E4F3-4389-9EE5-8DBBFA94072F}" type="slidenum">
              <a:rPr lang="en-US" altLang="ko-KR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10801-5D53-483A-9920-DA535D5D48E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9D92A-B5A4-4DE0-BFDA-E75A939397A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D8E96-798C-4F94-82B7-9DE2FAA8B76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E9D98-5099-4B1F-9A49-3C35CF963FA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D91CD-46D7-4103-A505-2CDB13A0E6F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A9A07-F14D-4BF2-A920-25DD5A5A938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20392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Arial" pitchFamily="34" charset="0"/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222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223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A80691D-00F0-4536-8FE3-73D1BCDC7E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957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9pPr>
    </p:titleStyle>
    <p:bodyStyle>
      <a:lvl1pPr marL="342900" indent="-342900" algn="l" rtl="0" eaLnBrk="0" fontAlgn="t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t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  <a:ea typeface="굴림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  <a:ea typeface="굴림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91B61D4-E77A-4EB9-8356-1B55C70488F8}" type="slidenum">
              <a:rPr lang="en-US" altLang="ko-KR">
                <a:solidFill>
                  <a:srgbClr val="000000"/>
                </a:solidFill>
                <a:latin typeface="굴림"/>
                <a:ea typeface="굴림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EA7982A7-CC0D-4F6E-8D69-766251829E5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86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86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69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870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871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71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871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871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1" y="319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1" y="169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0" y="884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3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0" y="129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872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유형을 편집하려면 누르십시오</a:t>
            </a:r>
            <a:r>
              <a:rPr lang="en-US" altLang="ko-KR" smtClean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문자열 유형을 편집하려면 누르십시오</a:t>
            </a:r>
            <a:r>
              <a:rPr lang="en-US" altLang="ko-KR" smtClean="0"/>
              <a:t>.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세째 수준</a:t>
            </a:r>
          </a:p>
          <a:p>
            <a:pPr lvl="3"/>
            <a:r>
              <a:rPr lang="ko-KR" altLang="en-US" smtClean="0"/>
              <a:t>네째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EF5986-7C1B-4A41-8F0F-AB39586A77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12292" name="제목 개체 틀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smtClean="0"/>
          </a:p>
        </p:txBody>
      </p:sp>
      <p:sp>
        <p:nvSpPr>
          <p:cNvPr id="12293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5945E-1744-42C3-880F-0073AD484733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A557F7A-D694-4523-B2C4-BA3B1BF2BB38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ransition>
    <p:cut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9pPr>
    </p:titleStyle>
    <p:bodyStyle>
      <a:lvl1pPr marL="273050" indent="-273050" algn="l" rtl="0" eaLnBrk="0" fontAlgn="base" latinLnBrk="1" hangingPunct="0">
        <a:spcBef>
          <a:spcPct val="20000"/>
        </a:spcBef>
        <a:spcAft>
          <a:spcPct val="0"/>
        </a:spcAft>
        <a:buClr>
          <a:srgbClr val="4FADD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latinLnBrk="1" hangingPunct="0">
        <a:spcBef>
          <a:spcPct val="20000"/>
        </a:spcBef>
        <a:spcAft>
          <a:spcPct val="0"/>
        </a:spcAft>
        <a:buClr>
          <a:srgbClr val="4FADD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latinLnBrk="1" hangingPunct="0">
        <a:spcBef>
          <a:spcPct val="20000"/>
        </a:spcBef>
        <a:spcAft>
          <a:spcPct val="0"/>
        </a:spcAft>
        <a:buClr>
          <a:srgbClr val="85B69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ea typeface="굴림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>
                <a:solidFill>
                  <a:srgbClr val="000000"/>
                </a:solidFill>
                <a:ea typeface="굴림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4EC379-63C5-4C90-BF30-DD80D6A7B1DF}" type="slidenum">
              <a:rPr lang="en-US" altLang="ko-KR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spcBef>
                  <a:spcPct val="0"/>
                </a:spcBef>
                <a:defRPr/>
              </a:pPr>
              <a:endParaRPr kumimoji="0" lang="ko-KR" altLang="ko-KR" sz="2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spcBef>
                  <a:spcPct val="0"/>
                </a:spcBef>
                <a:defRPr/>
              </a:pPr>
              <a:endParaRPr kumimoji="0" lang="ko-KR" altLang="ko-KR" sz="2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ko-KR" altLang="en-US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spcBef>
                <a:spcPct val="0"/>
              </a:spcBef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>
              <a:spcBef>
                <a:spcPct val="0"/>
              </a:spcBef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spcBef>
                <a:spcPct val="0"/>
              </a:spcBef>
              <a:defRPr/>
            </a:pPr>
            <a:fld id="{964DBD7F-EA09-417F-AF7A-9502FBF0B74E}" type="slidenum">
              <a:rPr lang="en-US" altLang="ko-KR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27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7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327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79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280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80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80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80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3280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3280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1024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28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328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328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DF9030-F167-4FA0-9681-3B0825A196C7}" type="slidenum">
              <a:rPr lang="en-US" altLang="ko-KR">
                <a:solidFill>
                  <a:srgbClr val="FFFFFF"/>
                </a:solidFill>
                <a:latin typeface="굴림"/>
                <a:ea typeface="굴림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02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spcBef>
                <a:spcPct val="0"/>
              </a:spcBef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spcBef>
                <a:spcPct val="0"/>
              </a:spcBef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spcBef>
                <a:spcPct val="0"/>
              </a:spcBef>
              <a:defRPr/>
            </a:pPr>
            <a:fld id="{05B59A32-DA7E-444C-8279-E6B2E157B95C}" type="slidenum">
              <a:rPr lang="en-US" altLang="ko-KR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20392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222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223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A80691D-00F0-4536-8FE3-73D1BCDC7E7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9pPr>
    </p:titleStyle>
    <p:bodyStyle>
      <a:lvl1pPr marL="342900" indent="-342900" algn="l" rtl="0" eaLnBrk="0" fontAlgn="t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t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09F5258-99B6-469F-BA32-8237944FE5D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599C7B3-8B65-42D1-9F01-5F2E7C346661}" type="slidenum">
              <a:rPr lang="en-US" altLang="ko-KR">
                <a:solidFill>
                  <a:srgbClr val="000000"/>
                </a:solidFill>
                <a:latin typeface="굴림"/>
                <a:ea typeface="굴림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86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86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6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6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</p:grpSp>
          <p:sp>
            <p:nvSpPr>
              <p:cNvPr id="2869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869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869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870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0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871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71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871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871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1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6" y="314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1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6" y="164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1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2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5" y="879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2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88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2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872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5" y="124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srgbClr val="000000"/>
                    </a:solidFill>
                    <a:latin typeface="굴림"/>
                    <a:ea typeface="굴림"/>
                  </a:endParaRPr>
                </a:p>
              </p:txBody>
            </p:sp>
          </p:grpSp>
        </p:grpSp>
        <p:sp>
          <p:nvSpPr>
            <p:cNvPr id="2872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B1597B-6F3A-4DCB-B9D5-89051883D355}" type="slidenum">
              <a:rPr lang="en-US" altLang="ko-KR" smtClean="0">
                <a:solidFill>
                  <a:srgbClr val="000000"/>
                </a:solidFill>
                <a:latin typeface="굴림"/>
                <a:ea typeface="굴림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rgbClr val="66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2E40291-89FB-4A05-9BE1-1888BE7D436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20392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8000"/>
            <a:chOff x="0" y="0"/>
            <a:chExt cx="5763" cy="432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99" cy="195"/>
            </a:xfrm>
            <a:prstGeom prst="rect">
              <a:avLst/>
            </a:prstGeom>
            <a:solidFill>
              <a:schemeClr val="accent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1680" y="4223"/>
              <a:ext cx="4080" cy="9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0" y="3312"/>
              <a:ext cx="243" cy="96"/>
            </a:xfrm>
            <a:prstGeom prst="rect">
              <a:avLst/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0" y="3417"/>
              <a:ext cx="243" cy="903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67" y="188"/>
              <a:ext cx="243" cy="47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0" y="664"/>
              <a:ext cx="243" cy="2637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4" name="Rectangle 12"/>
            <p:cNvSpPr>
              <a:spLocks noChangeArrowheads="1"/>
            </p:cNvSpPr>
            <p:nvPr/>
          </p:nvSpPr>
          <p:spPr bwMode="white">
            <a:xfrm>
              <a:off x="4" y="188"/>
              <a:ext cx="243" cy="472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white">
            <a:xfrm>
              <a:off x="495" y="0"/>
              <a:ext cx="3105" cy="186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gray">
            <a:xfrm flipV="1">
              <a:off x="254" y="192"/>
              <a:ext cx="0" cy="412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gray">
            <a:xfrm>
              <a:off x="254" y="4224"/>
              <a:ext cx="5509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gray">
            <a:xfrm flipV="1">
              <a:off x="5520" y="0"/>
              <a:ext cx="0" cy="42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gray">
            <a:xfrm>
              <a:off x="0" y="200"/>
              <a:ext cx="576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gray">
            <a:xfrm flipH="1">
              <a:off x="3601" y="279"/>
              <a:ext cx="21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gray">
            <a:xfrm flipV="1">
              <a:off x="3600" y="0"/>
              <a:ext cx="0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2" name="Line 20"/>
            <p:cNvSpPr>
              <a:spLocks noChangeShapeType="1"/>
            </p:cNvSpPr>
            <p:nvPr/>
          </p:nvSpPr>
          <p:spPr bwMode="gray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gray">
            <a:xfrm>
              <a:off x="507" y="0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gray">
            <a:xfrm flipH="1" flipV="1">
              <a:off x="0" y="660"/>
              <a:ext cx="49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5" name="Line 23"/>
            <p:cNvSpPr>
              <a:spLocks noChangeShapeType="1"/>
            </p:cNvSpPr>
            <p:nvPr/>
          </p:nvSpPr>
          <p:spPr bwMode="gray">
            <a:xfrm flipV="1">
              <a:off x="1673" y="3929"/>
              <a:ext cx="0" cy="39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gray">
            <a:xfrm>
              <a:off x="1664" y="3932"/>
              <a:ext cx="4096" cy="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gray">
            <a:xfrm flipH="1">
              <a:off x="0" y="3312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gray">
            <a:xfrm flipH="1">
              <a:off x="0" y="3408"/>
              <a:ext cx="26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222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223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A80691D-00F0-4536-8FE3-73D1BCDC7E7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1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9pPr>
    </p:titleStyle>
    <p:bodyStyle>
      <a:lvl1pPr marL="342900" indent="-342900" algn="l" rtl="0" eaLnBrk="0" fontAlgn="t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t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t" latinLnBrk="1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t" latinLnBrk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2292" name="제목 개체 틀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smtClean="0"/>
          </a:p>
        </p:txBody>
      </p:sp>
      <p:sp>
        <p:nvSpPr>
          <p:cNvPr id="12293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5945E-1744-42C3-880F-0073AD484733}" type="datetimeFigureOut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2015-09-11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A557F7A-D694-4523-B2C4-BA3B1BF2BB38}" type="slidenum">
              <a:rPr lang="ko-KR" altLang="en-US">
                <a:solidFill>
                  <a:srgbClr val="0054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5466">
                  <a:shade val="90000"/>
                </a:srgbClr>
              </a:solidFill>
            </a:endParaRPr>
          </a:p>
        </p:txBody>
      </p:sp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4036" r:id="rId12"/>
  </p:sldLayoutIdLst>
  <p:transition>
    <p:cut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HY중고딕" pitchFamily="18" charset="-127"/>
        </a:defRPr>
      </a:lvl9pPr>
    </p:titleStyle>
    <p:bodyStyle>
      <a:lvl1pPr marL="273050" indent="-273050" algn="l" rtl="0" eaLnBrk="0" fontAlgn="base" latinLnBrk="1" hangingPunct="0">
        <a:spcBef>
          <a:spcPct val="20000"/>
        </a:spcBef>
        <a:spcAft>
          <a:spcPct val="0"/>
        </a:spcAft>
        <a:buClr>
          <a:srgbClr val="4FADD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latinLnBrk="1" hangingPunct="0">
        <a:spcBef>
          <a:spcPct val="20000"/>
        </a:spcBef>
        <a:spcAft>
          <a:spcPct val="0"/>
        </a:spcAft>
        <a:buClr>
          <a:srgbClr val="4FADD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latinLnBrk="1" hangingPunct="0">
        <a:spcBef>
          <a:spcPct val="20000"/>
        </a:spcBef>
        <a:spcAft>
          <a:spcPct val="0"/>
        </a:spcAft>
        <a:buClr>
          <a:srgbClr val="85B69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D62EA3-3FF6-4C5B-AAB1-B943AC4ED3D0}" type="slidenum">
              <a:rPr kumimoji="0" lang="en-US" altLang="ko-KR">
                <a:solidFill>
                  <a:srgbClr val="000000"/>
                </a:solidFill>
                <a:latin typeface="굴림"/>
                <a:ea typeface="굴림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5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4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5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6.v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7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earch.naver.com/search.naver?where=idetail&amp;rev=10&amp;query=%BD%BA%C6%AE%B7%B9%C4%AA&amp;from=image&amp;ac=-1&amp;sort=0&amp;res_fr=0&amp;res_to=0&amp;merge=0&amp;spq=0&amp;start=88&amp;a=pho_l&amp;f=tab&amp;r=88&amp;u=http://cafe.naver.com/kkw007a/19303&amp;thumbnail=http://thumbview01.search.naver.com/thumbnails?q=http://cafefiles.naver.net/data39/2009/3/12/263/%BD%BA%C6%AE%B7%B9%C4%AA_lk0332.jpg&amp;signature=867525726579&amp;gdid=90000004_00BC17CC00004B6700000000&amp;a_q=&amp;n_q=&amp;o_q=" TargetMode="External"/><Relationship Id="rId1" Type="http://schemas.openxmlformats.org/officeDocument/2006/relationships/slideLayout" Target="../slideLayouts/slideLayout17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79.xml"/><Relationship Id="rId1" Type="http://schemas.openxmlformats.org/officeDocument/2006/relationships/vmlDrawing" Target="../drawings/vmlDrawing7.v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7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7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7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건강체력센터사무실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1988840"/>
            <a:ext cx="4320480" cy="389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899592" y="692696"/>
            <a:ext cx="36004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4400" dirty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담당 </a:t>
            </a:r>
            <a:r>
              <a:rPr kumimoji="1" lang="en-US" altLang="ko-KR" sz="4400" dirty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: </a:t>
            </a:r>
            <a:r>
              <a:rPr kumimoji="1" lang="ko-KR" altLang="en-US" sz="4400" dirty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허 선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220072" y="3140968"/>
            <a:ext cx="324036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H.P</a:t>
            </a:r>
            <a:r>
              <a:rPr kumimoji="1" lang="ko-KR" altLang="en-US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 </a:t>
            </a:r>
            <a:r>
              <a:rPr kumimoji="1" lang="en-US" altLang="ko-KR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010-3242-1407</a:t>
            </a:r>
            <a:endParaRPr kumimoji="1" lang="ko-KR" altLang="en-US" sz="2400" b="1" dirty="0">
              <a:solidFill>
                <a:srgbClr val="000000"/>
              </a:solidFill>
              <a:latin typeface="Times New Roman" pitchFamily="18" charset="0"/>
              <a:ea typeface="HY수평선M" pitchFamily="18" charset="-127"/>
              <a:cs typeface="Times New Roman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148064" y="4509120"/>
            <a:ext cx="345638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E-mail</a:t>
            </a:r>
            <a:r>
              <a:rPr kumimoji="1" lang="ko-KR" altLang="en-US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 </a:t>
            </a:r>
            <a:r>
              <a:rPr kumimoji="1" lang="en-US" altLang="ko-KR" sz="24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letssunny@kangwon.ac.kr</a:t>
            </a:r>
            <a:endParaRPr kumimoji="1" lang="ko-KR" altLang="en-US" sz="2000" b="1" dirty="0">
              <a:solidFill>
                <a:srgbClr val="000000"/>
              </a:solidFill>
              <a:latin typeface="Times New Roman" pitchFamily="18" charset="0"/>
              <a:ea typeface="HY수평선M" pitchFamily="18" charset="-127"/>
              <a:cs typeface="Times New Roman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004048" y="1772816"/>
            <a:ext cx="367240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dirty="0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강원대학교</a:t>
            </a:r>
            <a:endParaRPr kumimoji="1" lang="en-US" altLang="ko-KR" sz="2400" dirty="0" smtClean="0">
              <a:solidFill>
                <a:srgbClr val="000000"/>
              </a:solidFill>
              <a:latin typeface="Times New Roman" pitchFamily="18" charset="0"/>
              <a:ea typeface="HY수평선M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dirty="0" err="1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스포츠과학부</a:t>
            </a:r>
            <a:endParaRPr kumimoji="1" lang="ko-KR" altLang="en-US" sz="2400" dirty="0">
              <a:solidFill>
                <a:srgbClr val="000000"/>
              </a:solidFill>
              <a:latin typeface="Times New Roman" pitchFamily="18" charset="0"/>
              <a:ea typeface="HY수평선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63" y="1571625"/>
            <a:ext cx="3286125" cy="647700"/>
            <a:chOff x="295" y="210"/>
            <a:chExt cx="3356" cy="453"/>
          </a:xfrm>
        </p:grpSpPr>
        <p:sp>
          <p:nvSpPr>
            <p:cNvPr id="48149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3200" b="1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48150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b="1" dirty="0" smtClean="0">
                  <a:solidFill>
                    <a:srgbClr val="0033CC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1.</a:t>
              </a:r>
              <a:r>
                <a:rPr lang="en-US" altLang="ko-KR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체력 진단</a:t>
              </a:r>
              <a:endParaRPr lang="ko-KR" altLang="en-US" sz="3200" b="1" dirty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928813" y="2495550"/>
            <a:ext cx="3357562" cy="647700"/>
            <a:chOff x="295" y="210"/>
            <a:chExt cx="3356" cy="453"/>
          </a:xfrm>
        </p:grpSpPr>
        <p:sp>
          <p:nvSpPr>
            <p:cNvPr id="48147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b="1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48148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b="1" dirty="0" smtClean="0">
                  <a:solidFill>
                    <a:srgbClr val="0033CC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2.</a:t>
              </a:r>
              <a:r>
                <a:rPr lang="en-US" altLang="ko-KR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운동 처방</a:t>
              </a:r>
              <a:endParaRPr lang="ko-KR" altLang="en-US" sz="3200" b="1" dirty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987824" y="3424238"/>
            <a:ext cx="4248472" cy="647700"/>
            <a:chOff x="295" y="210"/>
            <a:chExt cx="3356" cy="453"/>
          </a:xfrm>
        </p:grpSpPr>
        <p:sp>
          <p:nvSpPr>
            <p:cNvPr id="48145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b="1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48146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b="1" dirty="0" smtClean="0">
                  <a:solidFill>
                    <a:srgbClr val="0033CC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4.</a:t>
              </a:r>
              <a:r>
                <a:rPr lang="en-US" altLang="ko-KR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운동의 효과 </a:t>
              </a:r>
              <a:r>
                <a:rPr lang="ko-KR" altLang="en-US" sz="3200" b="1" dirty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판정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929188" y="4352925"/>
            <a:ext cx="3500437" cy="647700"/>
            <a:chOff x="295" y="210"/>
            <a:chExt cx="3356" cy="453"/>
          </a:xfrm>
        </p:grpSpPr>
        <p:sp>
          <p:nvSpPr>
            <p:cNvPr id="48143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b="1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48144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b="1" dirty="0" smtClean="0">
                  <a:solidFill>
                    <a:srgbClr val="0033CC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5.</a:t>
              </a:r>
              <a:r>
                <a:rPr lang="en-US" altLang="ko-KR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운동 재 처방</a:t>
              </a:r>
              <a:endParaRPr lang="ko-KR" altLang="en-US" sz="3200" b="1" dirty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7224" y="5357826"/>
            <a:ext cx="3241675" cy="647700"/>
            <a:chOff x="340" y="210"/>
            <a:chExt cx="3311" cy="453"/>
          </a:xfrm>
        </p:grpSpPr>
        <p:sp>
          <p:nvSpPr>
            <p:cNvPr id="48141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0033CC"/>
                </a:solidFill>
              </a:endParaRPr>
            </a:p>
          </p:txBody>
        </p:sp>
        <p:sp>
          <p:nvSpPr>
            <p:cNvPr id="48142" name="AutoShape 7"/>
            <p:cNvSpPr>
              <a:spLocks noChangeArrowheads="1"/>
            </p:cNvSpPr>
            <p:nvPr/>
          </p:nvSpPr>
          <p:spPr bwMode="auto">
            <a:xfrm>
              <a:off x="340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b="1" dirty="0" smtClean="0">
                  <a:solidFill>
                    <a:srgbClr val="0033CC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3.</a:t>
              </a:r>
              <a:r>
                <a:rPr lang="en-US" altLang="ko-KR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3200" b="1" dirty="0" smtClean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운동 </a:t>
              </a:r>
              <a:r>
                <a:rPr lang="ko-KR" altLang="en-US" sz="3200" b="1" dirty="0">
                  <a:solidFill>
                    <a:srgbClr val="0033CC"/>
                  </a:solidFill>
                  <a:latin typeface="휴먼엑스포" pitchFamily="18" charset="-127"/>
                  <a:ea typeface="휴먼엑스포" pitchFamily="18" charset="-127"/>
                </a:rPr>
                <a:t>실시</a:t>
              </a:r>
            </a:p>
          </p:txBody>
        </p:sp>
      </p:grpSp>
      <p:sp>
        <p:nvSpPr>
          <p:cNvPr id="19" name="톱니 모양의 오른쪽 화살표 18"/>
          <p:cNvSpPr/>
          <p:nvPr/>
        </p:nvSpPr>
        <p:spPr>
          <a:xfrm>
            <a:off x="3929063" y="1643063"/>
            <a:ext cx="642937" cy="571500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톱니 모양의 오른쪽 화살표 19"/>
          <p:cNvSpPr/>
          <p:nvPr/>
        </p:nvSpPr>
        <p:spPr>
          <a:xfrm>
            <a:off x="5429250" y="2571750"/>
            <a:ext cx="642938" cy="571500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" name="톱니 모양의 오른쪽 화살표 20"/>
          <p:cNvSpPr/>
          <p:nvPr/>
        </p:nvSpPr>
        <p:spPr>
          <a:xfrm>
            <a:off x="7380312" y="3429000"/>
            <a:ext cx="642938" cy="571500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" name="왼쪽으로 구부러진 화살표 21"/>
          <p:cNvSpPr/>
          <p:nvPr/>
        </p:nvSpPr>
        <p:spPr>
          <a:xfrm>
            <a:off x="5857875" y="5072063"/>
            <a:ext cx="1071563" cy="857250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굽은 화살표 23"/>
          <p:cNvSpPr/>
          <p:nvPr/>
        </p:nvSpPr>
        <p:spPr>
          <a:xfrm>
            <a:off x="2195736" y="3714750"/>
            <a:ext cx="642938" cy="1500188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971600" y="476672"/>
            <a:ext cx="4608512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운동프로그램의 기본절차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147689"/>
            <a:ext cx="7993063" cy="2649463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체력검사로 인해 생리적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심리적으로 영향을 미칠 수 있는 검사</a:t>
            </a:r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>
              <a:buNone/>
            </a:pP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항목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안정 시에 측정해야 하는 항목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부터 실시한다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err="1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혈압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안정 시 심전도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신체구성검사 </a:t>
            </a:r>
            <a:r>
              <a:rPr lang="ko-KR" altLang="en-US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→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심폐지구력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→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>
              <a:buNone/>
            </a:pP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근력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→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근지구력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→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유연성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의 순서로 측정한다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  <a:endParaRPr lang="ko-KR" altLang="en-US" sz="2400" b="1" dirty="0" smtClean="0"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467545" y="500063"/>
            <a:ext cx="3816424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체력검사 순서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2147689"/>
            <a:ext cx="4608512" cy="2145407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외부와 차단</a:t>
            </a:r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실내온도 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24~26</a:t>
            </a:r>
            <a:r>
              <a:rPr lang="ko-KR" altLang="en-US" sz="2400" b="1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  <a:cs typeface="Times New Roman" pitchFamily="18" charset="0"/>
              </a:rPr>
              <a:t>습도</a:t>
            </a:r>
            <a:r>
              <a:rPr lang="ko-KR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50~60%</a:t>
            </a:r>
            <a:endParaRPr lang="ko-KR" alt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안전거리 확보</a:t>
            </a:r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467545" y="500063"/>
            <a:ext cx="3816424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검사실 환경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grpSp>
        <p:nvGrpSpPr>
          <p:cNvPr id="2" name="그룹 3"/>
          <p:cNvGrpSpPr/>
          <p:nvPr/>
        </p:nvGrpSpPr>
        <p:grpSpPr>
          <a:xfrm>
            <a:off x="6011863" y="0"/>
            <a:ext cx="2844800" cy="6704013"/>
            <a:chOff x="6011863" y="0"/>
            <a:chExt cx="2844800" cy="6704013"/>
          </a:xfrm>
        </p:grpSpPr>
        <p:pic>
          <p:nvPicPr>
            <p:cNvPr id="5" name="Picture 4" descr="MCj041707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4888" y="0"/>
              <a:ext cx="2652712" cy="6048375"/>
            </a:xfrm>
            <a:prstGeom prst="rect">
              <a:avLst/>
            </a:prstGeom>
            <a:noFill/>
          </p:spPr>
        </p:pic>
        <p:pic>
          <p:nvPicPr>
            <p:cNvPr id="6" name="Picture 5" descr="MCj033247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9925" y="5661025"/>
              <a:ext cx="1830388" cy="1042988"/>
            </a:xfrm>
            <a:prstGeom prst="rect">
              <a:avLst/>
            </a:prstGeom>
            <a:noFill/>
          </p:spPr>
        </p:pic>
        <p:pic>
          <p:nvPicPr>
            <p:cNvPr id="7" name="Picture 6" descr="MCBD04895_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011863" y="404813"/>
              <a:ext cx="609600" cy="5688012"/>
            </a:xfrm>
            <a:prstGeom prst="rect">
              <a:avLst/>
            </a:prstGeom>
            <a:noFill/>
          </p:spPr>
        </p:pic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10800000">
              <a:off x="7019925" y="2997200"/>
              <a:ext cx="936625" cy="215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pic>
          <p:nvPicPr>
            <p:cNvPr id="9" name="Picture 8" descr="MCj0353588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92950" y="692150"/>
              <a:ext cx="1763713" cy="13779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988840"/>
            <a:ext cx="7632650" cy="3312368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시작하기 전에 측정과정의 순서와 측정요령을 정확하게 설명한다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피험자의 성별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연령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운동경험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신체조건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체력수준 등을 고려한 검사항목 선정이 우선되어야 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검사 전에 충분한 준비운동과 적응과정의 기회를 부여하여 부상 등 안전사고 예방에 만전을 기한다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</p:txBody>
      </p:sp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467544" y="500063"/>
            <a:ext cx="5616623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검사항목 선정 시 고려사항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971600" y="620688"/>
            <a:ext cx="47529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건강관련 </a:t>
            </a:r>
            <a:r>
              <a:rPr kumimoji="0" lang="ko-KR" altLang="en-US" sz="3600" kern="10" dirty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체력요소</a:t>
            </a:r>
          </a:p>
        </p:txBody>
      </p:sp>
      <p:grpSp>
        <p:nvGrpSpPr>
          <p:cNvPr id="2" name="그룹 9"/>
          <p:cNvGrpSpPr/>
          <p:nvPr/>
        </p:nvGrpSpPr>
        <p:grpSpPr>
          <a:xfrm>
            <a:off x="467545" y="1340768"/>
            <a:ext cx="8280920" cy="5040313"/>
            <a:chOff x="357188" y="1428750"/>
            <a:chExt cx="8358187" cy="5040313"/>
          </a:xfrm>
        </p:grpSpPr>
        <p:grpSp>
          <p:nvGrpSpPr>
            <p:cNvPr id="3" name="그룹 9"/>
            <p:cNvGrpSpPr>
              <a:grpSpLocks/>
            </p:cNvGrpSpPr>
            <p:nvPr/>
          </p:nvGrpSpPr>
          <p:grpSpPr bwMode="auto">
            <a:xfrm>
              <a:off x="357188" y="1428750"/>
              <a:ext cx="8358187" cy="5040313"/>
              <a:chOff x="357158" y="1428736"/>
              <a:chExt cx="8358246" cy="5039681"/>
            </a:xfrm>
          </p:grpSpPr>
          <p:pic>
            <p:nvPicPr>
              <p:cNvPr id="14" name="Picture 4" descr="7_그림1-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7158" y="1428736"/>
                <a:ext cx="8358246" cy="5039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직사각형 14"/>
              <p:cNvSpPr/>
              <p:nvPr/>
            </p:nvSpPr>
            <p:spPr>
              <a:xfrm>
                <a:off x="2143108" y="1785879"/>
                <a:ext cx="1428760" cy="2857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785813" y="5929313"/>
              <a:ext cx="7572375" cy="428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899592" y="1628800"/>
            <a:ext cx="74168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kern="0" dirty="0" smtClean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Health-related physical fitness</a:t>
            </a:r>
            <a:endParaRPr lang="ko-KR" altLang="en-US" sz="3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83568" y="764704"/>
            <a:ext cx="4464496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신체구성을 평가하는 여러 가지 방법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" name="직사각형 10"/>
          <p:cNvSpPr>
            <a:spLocks noChangeArrowheads="1"/>
          </p:cNvSpPr>
          <p:nvPr/>
        </p:nvSpPr>
        <p:spPr bwMode="auto">
          <a:xfrm>
            <a:off x="1714500" y="2263512"/>
            <a:ext cx="55721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피하지방검사</a:t>
            </a:r>
            <a:endParaRPr lang="en-US" altLang="ko-KR" sz="28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수중체중 측정법</a:t>
            </a:r>
            <a:endParaRPr lang="en-US" altLang="ko-KR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생체전기저항 측정법</a:t>
            </a:r>
            <a:endParaRPr lang="en-US" altLang="ko-KR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800" b="1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이중 에너지 </a:t>
            </a:r>
            <a:r>
              <a:rPr lang="en-US" altLang="ko-KR" sz="2800" b="1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X</a:t>
            </a:r>
            <a:r>
              <a:rPr lang="ko-KR" altLang="en-US" sz="2800" b="1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선 </a:t>
            </a:r>
            <a:r>
              <a:rPr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흡수계측법</a:t>
            </a:r>
            <a:endParaRPr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3672407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피하지방 검사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1774" y="1424757"/>
            <a:ext cx="8030666" cy="1500187"/>
          </a:xfrm>
          <a:prstGeom prst="rect">
            <a:avLst/>
          </a:prstGeom>
          <a:noFill/>
          <a:ln/>
        </p:spPr>
        <p:txBody>
          <a:bodyPr lIns="92075" tIns="46038" rIns="92075" bIns="46038"/>
          <a:lstStyle/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Char char=""/>
              <a:defRPr/>
            </a:pP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피하지방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sz="2800" b="1" kern="0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skinfold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두께를 </a:t>
            </a:r>
            <a:r>
              <a:rPr lang="ko-KR" altLang="en-US" sz="2800" kern="0" dirty="0" err="1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캘리퍼</a:t>
            </a: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(caliper)</a:t>
            </a:r>
            <a:r>
              <a:rPr lang="ko-KR" altLang="en-US" sz="2800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를 </a:t>
            </a:r>
            <a:endParaRPr lang="en-US" altLang="ko-KR" sz="2800" kern="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 </a:t>
            </a:r>
            <a:r>
              <a:rPr lang="ko-KR" altLang="en-US" sz="2800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이용하여 </a:t>
            </a:r>
            <a:r>
              <a:rPr lang="ko-KR" altLang="en-US" sz="2800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측정하며 체지방률을 </a:t>
            </a:r>
            <a:r>
              <a:rPr lang="ko-KR" altLang="en-US" sz="2800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평가하는 </a:t>
            </a:r>
            <a:r>
              <a:rPr lang="ko-KR" altLang="en-US" sz="2800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방법</a:t>
            </a:r>
            <a:endParaRPr lang="en-US" altLang="ko-KR" sz="2800" kern="0" dirty="0">
              <a:solidFill>
                <a:srgbClr val="FF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7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None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  </a:t>
            </a:r>
          </a:p>
        </p:txBody>
      </p:sp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2555776" y="3071813"/>
            <a:ext cx="5592762" cy="3016250"/>
            <a:chOff x="898525" y="1412875"/>
            <a:chExt cx="6337300" cy="4225925"/>
          </a:xfrm>
        </p:grpSpPr>
        <p:pic>
          <p:nvPicPr>
            <p:cNvPr id="8" name="Picture 5" descr="피하지방계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8525" y="1412875"/>
              <a:ext cx="6337300" cy="422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50100" y="1484313"/>
              <a:ext cx="2395736" cy="517454"/>
            </a:xfrm>
            <a:prstGeom prst="rect">
              <a:avLst/>
            </a:prstGeom>
            <a:noFill/>
            <a:ln w="7938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b="1" dirty="0" err="1" smtClean="0">
                  <a:solidFill>
                    <a:srgbClr val="000000"/>
                  </a:solidFill>
                  <a:latin typeface="Times New Roman" pitchFamily="18" charset="0"/>
                  <a:ea typeface="휴먼모음T" pitchFamily="18" charset="-127"/>
                  <a:cs typeface="Times New Roman" pitchFamily="18" charset="0"/>
                </a:rPr>
                <a:t>Harpenden</a:t>
              </a:r>
              <a:r>
                <a:rPr lang="en-US" altLang="ko-KR" b="1" dirty="0" smtClean="0">
                  <a:solidFill>
                    <a:srgbClr val="000000"/>
                  </a:solidFill>
                  <a:latin typeface="Times New Roman" pitchFamily="18" charset="0"/>
                  <a:ea typeface="휴먼모음T" pitchFamily="18" charset="-127"/>
                  <a:cs typeface="Times New Roman" pitchFamily="18" charset="0"/>
                </a:rPr>
                <a:t> Caliper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555875" y="4860924"/>
              <a:ext cx="1823412" cy="517452"/>
            </a:xfrm>
            <a:prstGeom prst="rect">
              <a:avLst/>
            </a:prstGeom>
            <a:noFill/>
            <a:ln w="7938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b="1" dirty="0" smtClean="0">
                  <a:solidFill>
                    <a:srgbClr val="000000"/>
                  </a:solidFill>
                  <a:latin typeface="Times New Roman" pitchFamily="18" charset="0"/>
                  <a:ea typeface="휴먼모음T" pitchFamily="18" charset="-127"/>
                  <a:cs typeface="Times New Roman" pitchFamily="18" charset="0"/>
                </a:rPr>
                <a:t>Lange Caliper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14"/>
          <p:cNvGrpSpPr>
            <a:grpSpLocks/>
          </p:cNvGrpSpPr>
          <p:nvPr/>
        </p:nvGrpSpPr>
        <p:grpSpPr bwMode="auto">
          <a:xfrm>
            <a:off x="285750" y="1928813"/>
            <a:ext cx="8572500" cy="2786062"/>
            <a:chOff x="285720" y="2071678"/>
            <a:chExt cx="8572560" cy="2786082"/>
          </a:xfrm>
        </p:grpSpPr>
        <p:pic>
          <p:nvPicPr>
            <p:cNvPr id="6" name="Picture 6" descr="가슴피부두겹두께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2071678"/>
              <a:ext cx="2714644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복부피부두겹두께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4678" y="2071678"/>
              <a:ext cx="2714644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대퇴피부두겹두께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6" y="2071678"/>
              <a:ext cx="2714644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67544" y="5085184"/>
          <a:ext cx="828092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11398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남자 신체밀도 </a:t>
                      </a:r>
                      <a:r>
                        <a:rPr lang="en-US" altLang="ko-KR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=</a:t>
                      </a:r>
                    </a:p>
                    <a:p>
                      <a:pPr latinLnBrk="1"/>
                      <a:r>
                        <a:rPr lang="en-US" altLang="ko-KR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1.10938 – 0.0008267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세 부위 총합</a:t>
                      </a:r>
                      <a:r>
                        <a:rPr lang="en-US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(mm)+0.0000016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세 부위 총합</a:t>
                      </a:r>
                      <a:r>
                        <a:rPr lang="ko-KR" altLang="en-US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lang="en-US" altLang="ko-KR" sz="2400" b="1" baseline="30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lang="en-US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(mm)-0.0001392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연령</a:t>
                      </a:r>
                      <a:endParaRPr lang="ko-KR" altLang="en-US" sz="24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57188"/>
            <a:ext cx="7704856" cy="839564"/>
          </a:xfrm>
          <a:solidFill>
            <a:srgbClr val="0033CC"/>
          </a:solidFill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Location of </a:t>
            </a:r>
            <a:r>
              <a:rPr lang="en-US" altLang="ko-KR" b="1" dirty="0" err="1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Skinfold</a:t>
            </a: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 Thickness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395536" y="5013176"/>
          <a:ext cx="8424936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/>
              </a:tblGrid>
              <a:tr h="129614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여자 신체밀도 </a:t>
                      </a:r>
                      <a:r>
                        <a:rPr lang="en-US" altLang="ko-KR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=</a:t>
                      </a:r>
                    </a:p>
                    <a:p>
                      <a:pPr latinLnBrk="1"/>
                      <a:r>
                        <a:rPr lang="en-US" altLang="ko-KR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1.099421 – 0.0009929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세 부위 총합</a:t>
                      </a:r>
                      <a:r>
                        <a:rPr lang="en-US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(mm)+0.0000023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세 부위 총합</a:t>
                      </a:r>
                      <a:r>
                        <a:rPr lang="ko-KR" altLang="en-US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lang="en-US" altLang="ko-KR" sz="2400" b="1" baseline="30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lang="en-US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(mm)-0.0001392</a:t>
                      </a:r>
                      <a:r>
                        <a:rPr lang="ko-KR" altLang="ko-KR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ko-KR" altLang="en-US" sz="2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연령</a:t>
                      </a:r>
                      <a:endParaRPr lang="ko-KR" altLang="en-US" sz="24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57188"/>
            <a:ext cx="7704856" cy="839564"/>
          </a:xfrm>
          <a:solidFill>
            <a:srgbClr val="0033CC"/>
          </a:solidFill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Location of </a:t>
            </a:r>
            <a:r>
              <a:rPr lang="en-US" altLang="ko-KR" b="1" dirty="0" err="1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Skinfold</a:t>
            </a: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 Thickness</a:t>
            </a:r>
          </a:p>
        </p:txBody>
      </p:sp>
      <p:grpSp>
        <p:nvGrpSpPr>
          <p:cNvPr id="3" name="그룹 13"/>
          <p:cNvGrpSpPr/>
          <p:nvPr/>
        </p:nvGrpSpPr>
        <p:grpSpPr>
          <a:xfrm>
            <a:off x="323528" y="1988840"/>
            <a:ext cx="8534723" cy="2797473"/>
            <a:chOff x="323528" y="1988840"/>
            <a:chExt cx="8534723" cy="2797473"/>
          </a:xfrm>
        </p:grpSpPr>
        <p:grpSp>
          <p:nvGrpSpPr>
            <p:cNvPr id="4" name="그룹 12"/>
            <p:cNvGrpSpPr>
              <a:grpSpLocks/>
            </p:cNvGrpSpPr>
            <p:nvPr/>
          </p:nvGrpSpPr>
          <p:grpSpPr bwMode="auto">
            <a:xfrm>
              <a:off x="3214688" y="2000250"/>
              <a:ext cx="5643563" cy="2786063"/>
              <a:chOff x="3143240" y="2000240"/>
              <a:chExt cx="5643602" cy="2786082"/>
            </a:xfrm>
          </p:grpSpPr>
          <p:pic>
            <p:nvPicPr>
              <p:cNvPr id="7" name="Picture 5" descr="장골릉상부피부두겹두께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43240" y="2000240"/>
                <a:ext cx="2714644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4" descr="대퇴피부두겹두께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72198" y="2000240"/>
                <a:ext cx="2714644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5" descr="상완배부피부두겹두께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1988840"/>
              <a:ext cx="2714625" cy="278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18"/>
          <p:cNvGrpSpPr>
            <a:grpSpLocks/>
          </p:cNvGrpSpPr>
          <p:nvPr/>
        </p:nvGrpSpPr>
        <p:grpSpPr bwMode="auto">
          <a:xfrm>
            <a:off x="1428750" y="2286000"/>
            <a:ext cx="5857875" cy="2786063"/>
            <a:chOff x="1571604" y="2214554"/>
            <a:chExt cx="5857916" cy="2786082"/>
          </a:xfrm>
        </p:grpSpPr>
        <p:pic>
          <p:nvPicPr>
            <p:cNvPr id="6" name="Picture 5" descr="상완배부피부두겹두께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1604" y="2214554"/>
              <a:ext cx="2714644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견갑골하단피부두겹두께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76" y="2214554"/>
              <a:ext cx="2714644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57188"/>
            <a:ext cx="7704856" cy="911572"/>
          </a:xfrm>
          <a:solidFill>
            <a:srgbClr val="0033CC"/>
          </a:solidFill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Location of </a:t>
            </a:r>
            <a:r>
              <a:rPr lang="en-US" altLang="ko-KR" b="1" dirty="0" err="1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Skinfold</a:t>
            </a:r>
            <a:r>
              <a:rPr lang="en-US" altLang="ko-KR" b="1" dirty="0" smtClean="0">
                <a:solidFill>
                  <a:srgbClr val="FAFD00"/>
                </a:solidFill>
                <a:latin typeface="Times New Roman" pitchFamily="18" charset="0"/>
                <a:cs typeface="Times New Roman" pitchFamily="18" charset="0"/>
              </a:rPr>
              <a:t> Thickness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3672407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수중체중 측정법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3425" y="1568772"/>
            <a:ext cx="4684639" cy="2580308"/>
          </a:xfrm>
          <a:prstGeom prst="rect">
            <a:avLst/>
          </a:prstGeom>
          <a:noFill/>
          <a:ln/>
        </p:spPr>
        <p:txBody>
          <a:bodyPr lIns="92075" tIns="46038" rIns="92075" bIns="46038"/>
          <a:lstStyle/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Char char=""/>
              <a:defRPr/>
            </a:pP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수중에서 얻은 체중이 </a:t>
            </a:r>
            <a:endParaRPr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이와 </a:t>
            </a: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교체된 물의 무게와 같다는 아르키메데스의 원리를 기초로 함</a:t>
            </a:r>
            <a:endParaRPr lang="en-US" altLang="ko-KR" sz="2800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7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None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  </a:t>
            </a:r>
          </a:p>
        </p:txBody>
      </p:sp>
      <p:pic>
        <p:nvPicPr>
          <p:cNvPr id="6" name="Picture 4" descr="P321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753072"/>
            <a:ext cx="3086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928663" y="1345898"/>
            <a:ext cx="3071833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체력 진단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85813" y="2585442"/>
            <a:ext cx="72151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의학검사 및 운동부하검사 과정에서 규칙적인 체력증진 운동을 실천할 수 있다는 판정을 받은 사람을 대상으로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개인이 현재 지니고 있는 체력 수준을 측정하여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운동처방의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근거 자료를 확보하기 위한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체력</a:t>
            </a:r>
            <a:endParaRPr lang="en-US" altLang="ko-KR" sz="2800" b="1" u="sng" kern="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800" b="1" kern="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검사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절차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4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9947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10"/>
          <p:cNvGrpSpPr/>
          <p:nvPr/>
        </p:nvGrpSpPr>
        <p:grpSpPr>
          <a:xfrm>
            <a:off x="611560" y="908869"/>
            <a:ext cx="7488832" cy="5112419"/>
            <a:chOff x="611560" y="908869"/>
            <a:chExt cx="7488832" cy="5112419"/>
          </a:xfrm>
        </p:grpSpPr>
        <p:pic>
          <p:nvPicPr>
            <p:cNvPr id="8" name="Picture 7" descr="그림18"/>
            <p:cNvPicPr>
              <a:picLocks noGrp="1" noChangeAspect="1" noChangeArrowheads="1"/>
            </p:cNvPicPr>
            <p:nvPr>
              <p:ph/>
            </p:nvPr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55576" y="908869"/>
              <a:ext cx="7344816" cy="5112419"/>
            </a:xfrm>
            <a:noFill/>
            <a:ln/>
          </p:spPr>
        </p:pic>
        <p:sp>
          <p:nvSpPr>
            <p:cNvPr id="9" name="직사각형 8"/>
            <p:cNvSpPr/>
            <p:nvPr/>
          </p:nvSpPr>
          <p:spPr>
            <a:xfrm>
              <a:off x="611560" y="5805264"/>
              <a:ext cx="165618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176463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생체전기저항 측정법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73782" y="1497335"/>
            <a:ext cx="4646290" cy="2579737"/>
          </a:xfrm>
          <a:prstGeom prst="rect">
            <a:avLst/>
          </a:prstGeom>
          <a:noFill/>
          <a:ln/>
        </p:spPr>
        <p:txBody>
          <a:bodyPr lIns="92075" tIns="46038" rIns="92075" bIns="46038"/>
          <a:lstStyle/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Char char=""/>
              <a:defRPr/>
            </a:pP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인체에 아주 적은 양의 교류 전류를 흘렸을 때 발생하는 저항을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측정</a:t>
            </a:r>
            <a:endParaRPr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하는 </a:t>
            </a: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방법</a:t>
            </a:r>
            <a:endParaRPr lang="en-US" altLang="ko-KR" sz="2800" kern="0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</a:p>
          <a:p>
            <a:pPr marL="482600" indent="-482600" fontAlgn="ctr">
              <a:lnSpc>
                <a:spcPct val="17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None/>
              <a:defRPr/>
            </a:pP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  </a:t>
            </a:r>
          </a:p>
        </p:txBody>
      </p:sp>
      <p:pic>
        <p:nvPicPr>
          <p:cNvPr id="5" name="Picture 3" descr="Inbody"/>
          <p:cNvPicPr>
            <a:picLocks noChangeAspect="1" noChangeArrowheads="1"/>
          </p:cNvPicPr>
          <p:nvPr/>
        </p:nvPicPr>
        <p:blipFill>
          <a:blip r:embed="rId2" cstate="print"/>
          <a:srcRect l="25117" t="5000" r="7065" b="1666"/>
          <a:stretch>
            <a:fillRect/>
          </a:stretch>
        </p:blipFill>
        <p:spPr bwMode="auto">
          <a:xfrm>
            <a:off x="5652120" y="1484784"/>
            <a:ext cx="256137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071688" y="908720"/>
            <a:ext cx="4660552" cy="85725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ko-KR" altLang="en-US" sz="4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휴먼엑스포" pitchFamily="18" charset="-127"/>
                <a:ea typeface="휴먼엑스포" pitchFamily="18" charset="-127"/>
              </a:rPr>
              <a:t>사람의 생체성분</a:t>
            </a:r>
            <a:endParaRPr lang="en-US" altLang="ko-KR" sz="44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8" name="Group 6"/>
          <p:cNvGraphicFramePr>
            <a:graphicFrameLocks noGrp="1"/>
          </p:cNvGraphicFramePr>
          <p:nvPr>
            <p:ph idx="1"/>
          </p:nvPr>
        </p:nvGraphicFramePr>
        <p:xfrm>
          <a:off x="971550" y="2392363"/>
          <a:ext cx="7010400" cy="2836864"/>
        </p:xfrm>
        <a:graphic>
          <a:graphicData uri="http://schemas.openxmlformats.org/drawingml/2006/table">
            <a:tbl>
              <a:tblPr/>
              <a:tblGrid>
                <a:gridCol w="2336800"/>
                <a:gridCol w="2336800"/>
                <a:gridCol w="2336800"/>
              </a:tblGrid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1" lang="ko-KR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수     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61.0%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51.0%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단 백 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17.0%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14.0%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지     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16.0%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30.0%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무 기 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5.5%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4.5%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휴먼엑스포" pitchFamily="18" charset="-127"/>
                          <a:ea typeface="휴먼엑스포" pitchFamily="18" charset="-127"/>
                        </a:rPr>
                        <a:t>탄수화물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0.5%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HY울릉도M" pitchFamily="18" charset="-127"/>
                          <a:cs typeface="Times New Roman" pitchFamily="18" charset="0"/>
                        </a:rPr>
                        <a:t>0.5%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89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8930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21"/>
          <p:cNvGrpSpPr>
            <a:grpSpLocks/>
          </p:cNvGrpSpPr>
          <p:nvPr/>
        </p:nvGrpSpPr>
        <p:grpSpPr bwMode="auto">
          <a:xfrm>
            <a:off x="928688" y="214313"/>
            <a:ext cx="7143750" cy="6357937"/>
            <a:chOff x="928662" y="214290"/>
            <a:chExt cx="7143801" cy="6357982"/>
          </a:xfrm>
        </p:grpSpPr>
        <p:pic>
          <p:nvPicPr>
            <p:cNvPr id="38919" name="Picture 4" descr="40_그림2-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9" y="214290"/>
              <a:ext cx="7000924" cy="6357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직사각형 9"/>
            <p:cNvSpPr/>
            <p:nvPr/>
          </p:nvSpPr>
          <p:spPr>
            <a:xfrm>
              <a:off x="2285984" y="571480"/>
              <a:ext cx="1285884" cy="357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928662" y="2285992"/>
              <a:ext cx="1000132" cy="357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44.8%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214414" y="3429000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12%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000100" y="4071942"/>
              <a:ext cx="100013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14.9%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000100" y="4500570"/>
              <a:ext cx="100013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25.3%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786315" y="2571744"/>
              <a:ext cx="928694" cy="357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36.8%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786315" y="3786190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13%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786315" y="4286256"/>
              <a:ext cx="928694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12.5%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786315" y="4786322"/>
              <a:ext cx="928694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1" dirty="0">
                  <a:solidFill>
                    <a:srgbClr val="0033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25.6%</a:t>
              </a:r>
              <a:endParaRPr kumimoji="0" lang="ko-KR" altLang="en-US" b="1" dirty="0">
                <a:solidFill>
                  <a:srgbClr val="0033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6"/>
          <p:cNvGrpSpPr/>
          <p:nvPr/>
        </p:nvGrpSpPr>
        <p:grpSpPr>
          <a:xfrm>
            <a:off x="1403648" y="293520"/>
            <a:ext cx="6336704" cy="6303832"/>
            <a:chOff x="1403648" y="293520"/>
            <a:chExt cx="6336704" cy="6397794"/>
          </a:xfrm>
        </p:grpSpPr>
        <p:pic>
          <p:nvPicPr>
            <p:cNvPr id="5" name="Picture 5" descr="Exercise Physiology_13_f05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648" y="293520"/>
              <a:ext cx="6264696" cy="6397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직사각형 5"/>
            <p:cNvSpPr/>
            <p:nvPr/>
          </p:nvSpPr>
          <p:spPr>
            <a:xfrm>
              <a:off x="1547664" y="6021288"/>
              <a:ext cx="619268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680520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1)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신체구성 검사와 평가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538163" y="1988840"/>
            <a:ext cx="8066285" cy="315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신체구성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(Body composition)</a:t>
            </a:r>
            <a:endParaRPr kumimoji="0" lang="en-US" altLang="ko-KR" sz="2800" b="1" kern="0" dirty="0">
              <a:solidFill>
                <a:srgbClr val="000000"/>
              </a:solidFill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체중</a:t>
            </a:r>
            <a:r>
              <a:rPr kumimoji="0" lang="ko-KR" alt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=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지방량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(FM; Fat Mass)</a:t>
            </a:r>
            <a:r>
              <a:rPr kumimoji="0" lang="ko-KR" alt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</a:t>
            </a:r>
            <a:r>
              <a:rPr kumimoji="0"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+ </a:t>
            </a:r>
            <a:r>
              <a:rPr kumimoji="0" lang="ko-KR" altLang="en-US" sz="2800" kern="0" dirty="0" err="1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제지방량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(LBM; Lean Body Mass)</a:t>
            </a:r>
            <a:r>
              <a:rPr kumimoji="0" lang="ko-KR" alt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</a:t>
            </a:r>
            <a:endParaRPr kumimoji="0" lang="en-US" altLang="ko-KR" sz="2800" b="1" kern="0" dirty="0" smtClean="0">
              <a:solidFill>
                <a:srgbClr val="000000"/>
              </a:solidFill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지방량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=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체중</a:t>
            </a:r>
            <a:r>
              <a:rPr lang="ko-KR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×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체지방률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제지방량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=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체중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-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지방량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endParaRPr kumimoji="0" lang="en-US" altLang="ko-KR" sz="2800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체지방률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(%Body Fat)</a:t>
            </a:r>
            <a:r>
              <a:rPr kumimoji="0" lang="ko-KR" alt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</a:t>
            </a:r>
            <a:r>
              <a:rPr kumimoji="0"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=</a:t>
            </a:r>
            <a:r>
              <a:rPr kumimoji="0" lang="en-US" altLang="ko-KR" sz="2800" kern="0" dirty="0">
                <a:solidFill>
                  <a:srgbClr val="000000"/>
                </a:solidFill>
                <a:latin typeface="Georgia" pitchFamily="18" charset="0"/>
                <a:ea typeface="HY울릉도M" pitchFamily="18" charset="-127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체중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(kg)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에 </a:t>
            </a:r>
            <a:r>
              <a:rPr kumimoji="0"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대한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지방량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(kg)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의 비율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(%)</a:t>
            </a:r>
            <a:endParaRPr kumimoji="0" lang="en-US" altLang="ko-KR" sz="2800" b="1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5328591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이중 에너지 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X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선 흡수계측법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47811" y="1285304"/>
            <a:ext cx="805663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Dural Energy X-ray </a:t>
            </a:r>
            <a:r>
              <a:rPr lang="en-US" altLang="ko-KR" sz="2800" b="1" kern="0" dirty="0" err="1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Absorptiometry</a:t>
            </a: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(DEXA, DXA)</a:t>
            </a: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뼈 무기질과</a:t>
            </a:r>
            <a:r>
              <a:rPr lang="en-US" altLang="ko-KR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국부적인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골격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지방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kern="0" dirty="0" err="1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제지방량을</a:t>
            </a: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40000"/>
              </a:lnSpc>
              <a:spcBef>
                <a:spcPct val="20000"/>
              </a:spcBef>
              <a:buClr>
                <a:srgbClr val="6A5CD0"/>
              </a:buClr>
              <a:buSzPct val="80000"/>
              <a:defRPr/>
            </a:pP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측정하기 </a:t>
            </a:r>
            <a:r>
              <a:rPr lang="ko-KR" altLang="en-US" sz="2800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위해 최근에 주로 사용하는 방법</a:t>
            </a:r>
            <a:endParaRPr lang="en-US" altLang="ko-KR" sz="2800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2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None/>
              <a:defRPr/>
            </a:pPr>
            <a:endParaRPr lang="en-US" altLang="ko-KR" sz="28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82600" indent="-482600" fontAlgn="ctr">
              <a:lnSpc>
                <a:spcPct val="120000"/>
              </a:lnSpc>
              <a:spcBef>
                <a:spcPct val="20000"/>
              </a:spcBef>
              <a:buClr>
                <a:srgbClr val="6A5CD0"/>
              </a:buClr>
              <a:buSzPct val="80000"/>
              <a:buFont typeface="Wingdings 2" pitchFamily="18" charset="2"/>
              <a:buNone/>
              <a:defRPr/>
            </a:pPr>
            <a:r>
              <a:rPr lang="en-US" altLang="ko-KR" sz="28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               </a:t>
            </a:r>
          </a:p>
        </p:txBody>
      </p:sp>
      <p:pic>
        <p:nvPicPr>
          <p:cNvPr id="6" name="Picture 6" descr="이중에너지X선계측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501008"/>
            <a:ext cx="4907666" cy="259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971600" y="620688"/>
            <a:ext cx="47529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건강관련 </a:t>
            </a:r>
            <a:r>
              <a:rPr kumimoji="0" lang="ko-KR" altLang="en-US" sz="3600" kern="10" dirty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체력요소</a:t>
            </a:r>
          </a:p>
        </p:txBody>
      </p:sp>
      <p:grpSp>
        <p:nvGrpSpPr>
          <p:cNvPr id="2" name="그룹 9"/>
          <p:cNvGrpSpPr/>
          <p:nvPr/>
        </p:nvGrpSpPr>
        <p:grpSpPr>
          <a:xfrm>
            <a:off x="467545" y="1340768"/>
            <a:ext cx="8280920" cy="5040313"/>
            <a:chOff x="357188" y="1428750"/>
            <a:chExt cx="8358187" cy="5040313"/>
          </a:xfrm>
        </p:grpSpPr>
        <p:grpSp>
          <p:nvGrpSpPr>
            <p:cNvPr id="3" name="그룹 9"/>
            <p:cNvGrpSpPr>
              <a:grpSpLocks/>
            </p:cNvGrpSpPr>
            <p:nvPr/>
          </p:nvGrpSpPr>
          <p:grpSpPr bwMode="auto">
            <a:xfrm>
              <a:off x="357188" y="1428750"/>
              <a:ext cx="8358187" cy="5040313"/>
              <a:chOff x="357158" y="1428736"/>
              <a:chExt cx="8358246" cy="5039681"/>
            </a:xfrm>
          </p:grpSpPr>
          <p:pic>
            <p:nvPicPr>
              <p:cNvPr id="14" name="Picture 4" descr="7_그림1-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7158" y="1428736"/>
                <a:ext cx="8358246" cy="5039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직사각형 14"/>
              <p:cNvSpPr/>
              <p:nvPr/>
            </p:nvSpPr>
            <p:spPr>
              <a:xfrm>
                <a:off x="2143108" y="1785879"/>
                <a:ext cx="1428760" cy="2857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785813" y="5929313"/>
              <a:ext cx="7572375" cy="428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899592" y="1628800"/>
            <a:ext cx="74168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kern="0" dirty="0" smtClean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Health-related physical fitness</a:t>
            </a:r>
            <a:endParaRPr lang="ko-KR" altLang="en-US" sz="3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2" y="500063"/>
            <a:ext cx="6408711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심폐지구력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(cardiovascular endurance)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611560" y="1628800"/>
            <a:ext cx="777825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건강관련 체력 중 가장 중요한 체력 요소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대근군이 동적인 운동상황에서 중등도 강도에서 고강도 운동에 이르기까지 장시간 동안 운동을 수행하는 능력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호흡계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심혈관계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골격계의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기능상태에 따라 수행능력이 결정됨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실험실 검사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트레드밀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자전거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에르고미터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스텝 테스트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필드 검사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(12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분 달리기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1,500m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달리기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3,200m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걷기 등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endParaRPr kumimoji="0" lang="en-US" altLang="ko-KR" sz="2800" b="1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0728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30725" name="Picture 10" descr="검사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7704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01351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19872" y="3898900"/>
            <a:ext cx="250031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611560" y="692696"/>
            <a:ext cx="4032448" cy="864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실험실  검사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857225" y="1345898"/>
            <a:ext cx="3643337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운동처방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85813" y="2583730"/>
            <a:ext cx="75723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체력의 진단 결과를 기초로 하여 개인의 체력수준에 알맞은 운동강도</a:t>
            </a:r>
            <a:r>
              <a:rPr lang="en-US" altLang="ko-KR" sz="2800" b="1" kern="0" dirty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운동시간</a:t>
            </a:r>
            <a:r>
              <a:rPr lang="en-US" altLang="ko-KR" sz="2800" b="1" kern="0" dirty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운동빈도를 선택하는 절차</a:t>
            </a: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절차의 핵심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운동의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계획을 구체적으로 수립하는 단계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680520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근력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(muscle strength)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2179" y="1988840"/>
            <a:ext cx="77782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근육이나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근육군이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단 한번의 수축으로 발휘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할 수 있는 최대의 힘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악력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배근력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각근력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등</a:t>
            </a:r>
            <a:endParaRPr kumimoji="0" lang="en-US" altLang="ko-KR" sz="2800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277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2778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611560" y="836712"/>
            <a:ext cx="4032448" cy="864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악력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(grip strength)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8" name="Picture 6" descr="악력계와악력측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54388" cy="503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5" name="Picture 5" descr="표6-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08720"/>
            <a:ext cx="828040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277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2778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32775" name="Picture 10" descr="배근력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169047" cy="40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611560" y="908720"/>
            <a:ext cx="3888432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배근력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(back strength)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680520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근지구력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(muscle endurance)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2179" y="1772816"/>
            <a:ext cx="777825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신체의 특정 근육의 일정 부하에 대한 근 수축 지속능력이나 동일한 운동강도로 반복할 수 있는 능력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운동의 수행을 반복적으로 할 수 있는 능력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 중 피로의 정도를 지연시키는 능력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턱걸이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평행봉에서 팔 굽혀 펴기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무릎 대고 팔 굽혀 펴기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오래 매달리기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팔 굽혀 펴기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윗몸 일으키기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버피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테스트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하프 </a:t>
            </a:r>
            <a:r>
              <a:rPr kumimoji="0" lang="ko-KR" altLang="en-US" sz="28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스쿼트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점프 등</a:t>
            </a:r>
            <a:endParaRPr kumimoji="0" lang="en-US" altLang="ko-KR" sz="2800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4823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755576" y="692696"/>
            <a:ext cx="4176464" cy="6440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윗몸 </a:t>
            </a: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일으키기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(sit-up)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grpSp>
        <p:nvGrpSpPr>
          <p:cNvPr id="3" name="그룹 10"/>
          <p:cNvGrpSpPr/>
          <p:nvPr/>
        </p:nvGrpSpPr>
        <p:grpSpPr>
          <a:xfrm>
            <a:off x="539750" y="2708920"/>
            <a:ext cx="8208963" cy="2888605"/>
            <a:chOff x="539750" y="2860675"/>
            <a:chExt cx="8208963" cy="2736850"/>
          </a:xfrm>
        </p:grpSpPr>
        <p:pic>
          <p:nvPicPr>
            <p:cNvPr id="12" name="Picture 6" descr="무릎굽혀윗몸일으키기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750" y="2860675"/>
              <a:ext cx="4105275" cy="2736850"/>
            </a:xfrm>
            <a:prstGeom prst="rect">
              <a:avLst/>
            </a:prstGeom>
            <a:noFill/>
          </p:spPr>
        </p:pic>
        <p:pic>
          <p:nvPicPr>
            <p:cNvPr id="13" name="Picture 7" descr="무릎굽혀윗몸일으키기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463" y="2879725"/>
              <a:ext cx="4032250" cy="26892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4823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755576" y="692696"/>
            <a:ext cx="4176464" cy="6440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팔 굽혀 펴기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(push-up)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grpSp>
        <p:nvGrpSpPr>
          <p:cNvPr id="3" name="그룹 5"/>
          <p:cNvGrpSpPr/>
          <p:nvPr/>
        </p:nvGrpSpPr>
        <p:grpSpPr>
          <a:xfrm>
            <a:off x="683568" y="2852936"/>
            <a:ext cx="7883525" cy="2251199"/>
            <a:chOff x="684213" y="4437063"/>
            <a:chExt cx="7883525" cy="2035175"/>
          </a:xfrm>
        </p:grpSpPr>
        <p:pic>
          <p:nvPicPr>
            <p:cNvPr id="8" name="Picture 6" descr="팔굽혀펴기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4213" y="4437063"/>
              <a:ext cx="3598862" cy="2009775"/>
            </a:xfrm>
            <a:prstGeom prst="rect">
              <a:avLst/>
            </a:prstGeom>
            <a:noFill/>
          </p:spPr>
        </p:pic>
        <p:pic>
          <p:nvPicPr>
            <p:cNvPr id="9" name="Picture 7" descr="팔굽혀펴기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4437063"/>
              <a:ext cx="3995738" cy="2035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536503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5.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유연성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(flexibility)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8163" y="1772816"/>
            <a:ext cx="7994277" cy="374441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의도하는 동작 범위로 관절이 기능을 발휘할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수 있는 능력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관절의 가동범위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(Range Of Motion; ROM),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근육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관절주변조직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인대 등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 신장능력에 의해 결정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운동의 효율성 증진이나 상해 예방에 중요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윗몸 앞으로 굽히기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체전굴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),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엎드려 윗몸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젖히기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체후굴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),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몸통 유연성 검사 등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3687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611560" y="764704"/>
            <a:ext cx="6336704" cy="857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앉아 윗몸 앞으로 </a:t>
            </a: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굽히기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(sit reach)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8" name="Picture 4" descr="앉아윗몸 앞으로 굽히기 검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372882"/>
            <a:ext cx="4752528" cy="316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971600" y="595536"/>
            <a:ext cx="4752975" cy="601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운동기능관련 </a:t>
            </a:r>
            <a:r>
              <a:rPr kumimoji="0" lang="ko-KR" altLang="en-US" sz="3600" kern="10" dirty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체력요소</a:t>
            </a:r>
          </a:p>
        </p:txBody>
      </p:sp>
      <p:pic>
        <p:nvPicPr>
          <p:cNvPr id="9" name="Picture 4" descr="8_그림1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500188"/>
            <a:ext cx="8208912" cy="500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 bwMode="auto">
          <a:xfrm>
            <a:off x="2266211" y="2024063"/>
            <a:ext cx="1543675" cy="4651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99592" y="2060848"/>
            <a:ext cx="74168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kern="0" dirty="0" smtClean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skill-related physical fitness</a:t>
            </a:r>
            <a:endParaRPr lang="ko-KR" altLang="en-US" sz="3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91487" y="1129874"/>
            <a:ext cx="4500593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운동의 </a:t>
            </a:r>
            <a:r>
              <a:rPr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효과 판정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00063" y="2305385"/>
            <a:ext cx="8072437" cy="35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통계학적인 방법을 적용하여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운동프로그램의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실천에 의한 체력의 </a:t>
            </a:r>
            <a:r>
              <a:rPr lang="ko-KR" altLang="en-US" sz="2800" b="1" u="sng" kern="0" dirty="0" err="1">
                <a:latin typeface="휴먼매직체" pitchFamily="18" charset="-127"/>
                <a:ea typeface="휴먼매직체" pitchFamily="18" charset="-127"/>
              </a:rPr>
              <a:t>향상도를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 살펴보는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운동처방의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필수적인 절차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ko-KR" sz="2800" b="1" kern="0" dirty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차적으로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운동처방이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주어지면</a:t>
            </a:r>
            <a:r>
              <a:rPr lang="en-US" altLang="ko-KR" sz="2800" b="1" kern="0" dirty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처방에 의한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운동프로</a:t>
            </a:r>
            <a:endParaRPr lang="en-US" altLang="ko-KR" sz="2800" b="1" kern="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800" b="1" kern="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그램을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작성하여 일정한 기간 동안 부하운동을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실시하면서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운동의 효과가 어떻게 나타나는지에 대한 자료 수집</a:t>
            </a: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800" b="1" u="sng" kern="0" dirty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2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차 체력검사에서 얻은 값을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운동프로그램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실천 직전에 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800" b="1" kern="0" dirty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측정한 값과 비교하여 운동 효과의 유무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판정</a:t>
            </a: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320479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순발력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(power)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2179" y="1988840"/>
            <a:ext cx="77782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한정된 시간 내에 일을 수행할 수 있는 능력 및 순간적인 힘을 발휘하는 능력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동적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제자리 멀리뛰기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제자리 높이뛰기 등</a:t>
            </a:r>
            <a:endParaRPr kumimoji="0" lang="en-US" altLang="ko-KR" sz="2800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3018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11" name="Picture 4" descr="제자리멀리뛰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375"/>
            <a:ext cx="3744912" cy="3744913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 bwMode="auto">
          <a:xfrm>
            <a:off x="611560" y="764704"/>
            <a:ext cx="6336704" cy="857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제자리 멀리뛰기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(standing broad jump)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4"/>
          <p:cNvGrpSpPr/>
          <p:nvPr/>
        </p:nvGrpSpPr>
        <p:grpSpPr>
          <a:xfrm>
            <a:off x="1187624" y="2060848"/>
            <a:ext cx="6914282" cy="4032448"/>
            <a:chOff x="468313" y="1989138"/>
            <a:chExt cx="8426450" cy="4392612"/>
          </a:xfrm>
        </p:grpSpPr>
        <p:pic>
          <p:nvPicPr>
            <p:cNvPr id="6" name="Picture 4" descr="제자리높이뛰기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313" y="1989138"/>
              <a:ext cx="2573337" cy="4392612"/>
            </a:xfrm>
            <a:prstGeom prst="rect">
              <a:avLst/>
            </a:prstGeom>
            <a:noFill/>
          </p:spPr>
        </p:pic>
        <p:pic>
          <p:nvPicPr>
            <p:cNvPr id="7" name="Picture 5" descr="제자리높이뛰기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9475" y="1989138"/>
              <a:ext cx="2573338" cy="4392612"/>
            </a:xfrm>
            <a:prstGeom prst="rect">
              <a:avLst/>
            </a:prstGeom>
            <a:noFill/>
          </p:spPr>
        </p:pic>
        <p:pic>
          <p:nvPicPr>
            <p:cNvPr id="8" name="Picture 6" descr="제자리높이뛰기-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1425" y="1989138"/>
              <a:ext cx="2573338" cy="4392612"/>
            </a:xfrm>
            <a:prstGeom prst="rect">
              <a:avLst/>
            </a:prstGeom>
            <a:noFill/>
          </p:spPr>
        </p:pic>
      </p:grpSp>
      <p:sp>
        <p:nvSpPr>
          <p:cNvPr id="9" name="직사각형 8"/>
          <p:cNvSpPr/>
          <p:nvPr/>
        </p:nvSpPr>
        <p:spPr bwMode="auto">
          <a:xfrm>
            <a:off x="611560" y="764704"/>
            <a:ext cx="5616624" cy="857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제자리 높이뛰기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(sergeant jump)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176463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평형성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(balance)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2179" y="1988840"/>
            <a:ext cx="77782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정적 또는 동적인 상태에서 몸의 균형을 잘 유지하는 능력</a:t>
            </a:r>
            <a:endParaRPr kumimoji="0"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눈 감고 한발서기</a:t>
            </a:r>
            <a:r>
              <a:rPr kumimoji="0" lang="en-US" altLang="ko-KR" sz="28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직선보행검사 등</a:t>
            </a:r>
            <a:endParaRPr kumimoji="0" lang="en-US" altLang="ko-KR" sz="2800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506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5063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 bwMode="auto">
          <a:xfrm>
            <a:off x="611560" y="764704"/>
            <a:ext cx="7992888" cy="857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눈 감고 한발서기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(standing on one leg with eyes closed)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9" name="Picture 4" descr="외발서기검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76872"/>
            <a:ext cx="2677418" cy="4016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6" name="Picture 4" descr="그림6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3923010" cy="4537075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 bwMode="auto">
          <a:xfrm>
            <a:off x="611560" y="764704"/>
            <a:ext cx="6336704" cy="857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직선보행검사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(straight walking test)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539553" y="500063"/>
            <a:ext cx="4392487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민첩성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(agility)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2179" y="1988840"/>
            <a:ext cx="777825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균형을 잃지 않으면서 정확하고 신속하게 </a:t>
            </a:r>
            <a:endParaRPr lang="en-US" altLang="ko-KR" sz="28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신체의 방향을 바꿀 수 있는 능력</a:t>
            </a:r>
            <a:endParaRPr lang="en-US" altLang="ko-KR" sz="28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kumimoji="0" lang="en-US" altLang="ko-KR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사이드 스텝</a:t>
            </a:r>
            <a:endParaRPr kumimoji="0" lang="en-US" altLang="ko-KR" sz="2800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111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683568" y="836712"/>
            <a:ext cx="5976664" cy="5000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사이드 스텝 테스트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(side-step test)</a:t>
            </a:r>
            <a:endParaRPr kumimoji="0" lang="ko-KR" altLang="en-US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8" name="Picture 4" descr="그림6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67" y="2060848"/>
            <a:ext cx="6977709" cy="4150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qcwzum4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132856"/>
            <a:ext cx="1656184" cy="256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85787" y="1273890"/>
            <a:ext cx="385822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 재 처방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85813" y="2582015"/>
            <a:ext cx="7500937" cy="214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효과의 판정 과정에서 확보된 자료를 근거로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운동을 </a:t>
            </a:r>
            <a:endParaRPr lang="en-US" altLang="ko-KR" sz="2800" b="1" kern="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800" b="1" kern="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800" b="1" kern="0" dirty="0" smtClean="0">
                <a:latin typeface="휴먼매직체" pitchFamily="18" charset="-127"/>
                <a:ea typeface="휴먼매직체" pitchFamily="18" charset="-127"/>
              </a:rPr>
              <a:t>조절하는 </a:t>
            </a:r>
            <a:r>
              <a:rPr lang="ko-KR" altLang="en-US" sz="2800" b="1" kern="0" dirty="0">
                <a:latin typeface="휴먼매직체" pitchFamily="18" charset="-127"/>
                <a:ea typeface="휴먼매직체" pitchFamily="18" charset="-127"/>
              </a:rPr>
              <a:t>절차</a:t>
            </a: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실시해오던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운동프로그램에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의한 효과가 정체되는 </a:t>
            </a:r>
            <a:endParaRPr lang="en-US" altLang="ko-KR" sz="2800" b="1" u="sng" kern="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800" b="1" kern="0" dirty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800" b="1" u="sng" kern="0" dirty="0">
                <a:latin typeface="휴먼매직체" pitchFamily="18" charset="-127"/>
                <a:ea typeface="휴먼매직체" pitchFamily="18" charset="-127"/>
              </a:rPr>
              <a:t>시점에서 </a:t>
            </a:r>
            <a:r>
              <a:rPr lang="ko-KR" altLang="en-US" sz="2800" b="1" u="sng" kern="0" dirty="0" smtClean="0">
                <a:latin typeface="휴먼매직체" pitchFamily="18" charset="-127"/>
                <a:ea typeface="휴먼매직체" pitchFamily="18" charset="-127"/>
              </a:rPr>
              <a:t>이루어짐</a:t>
            </a:r>
            <a:endParaRPr lang="en-US" altLang="ko-KR" sz="2800" b="1" kern="0" dirty="0"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91680" y="1728098"/>
            <a:ext cx="5544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2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운동의 원리</a:t>
            </a:r>
            <a:endParaRPr lang="en-US" altLang="ko-KR" sz="4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13"/>
          <p:cNvSpPr>
            <a:spLocks/>
          </p:cNvSpPr>
          <p:nvPr/>
        </p:nvSpPr>
        <p:spPr bwMode="auto">
          <a:xfrm rot="6426662" flipH="1">
            <a:off x="3100583" y="2403323"/>
            <a:ext cx="2821646" cy="2592387"/>
          </a:xfrm>
          <a:custGeom>
            <a:avLst/>
            <a:gdLst>
              <a:gd name="T0" fmla="*/ 168710 w 21600"/>
              <a:gd name="T1" fmla="*/ 0 h 29881"/>
              <a:gd name="T2" fmla="*/ 1725483 w 21600"/>
              <a:gd name="T3" fmla="*/ 2592387 h 29881"/>
              <a:gd name="T4" fmla="*/ 0 w 21600"/>
              <a:gd name="T5" fmla="*/ 1866318 h 29881"/>
              <a:gd name="T6" fmla="*/ 0 60000 65536"/>
              <a:gd name="T7" fmla="*/ 0 60000 65536"/>
              <a:gd name="T8" fmla="*/ 0 60000 65536"/>
              <a:gd name="T9" fmla="*/ 0 w 21600"/>
              <a:gd name="T10" fmla="*/ 0 h 29881"/>
              <a:gd name="T11" fmla="*/ 21600 w 21600"/>
              <a:gd name="T12" fmla="*/ 29881 h 298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881" fill="none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</a:path>
              <a:path w="21600" h="29881" stroke="0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  <a:lnTo>
                  <a:pt x="0" y="21512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Constantia"/>
              <a:ea typeface="HY신명조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214282" y="1357299"/>
            <a:ext cx="8712200" cy="4071966"/>
            <a:chOff x="214282" y="1428287"/>
            <a:chExt cx="8712200" cy="3109085"/>
          </a:xfrm>
        </p:grpSpPr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3598832" y="1919194"/>
              <a:ext cx="1584325" cy="216522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엑스포" pitchFamily="18" charset="-127"/>
                <a:ea typeface="휴먼엑스포" pitchFamily="18" charset="-127"/>
              </a:endParaRPr>
            </a:p>
          </p:txBody>
        </p:sp>
        <p:grpSp>
          <p:nvGrpSpPr>
            <p:cNvPr id="3" name="그룹 29"/>
            <p:cNvGrpSpPr/>
            <p:nvPr/>
          </p:nvGrpSpPr>
          <p:grpSpPr>
            <a:xfrm>
              <a:off x="5133158" y="1428736"/>
              <a:ext cx="3793324" cy="2894322"/>
              <a:chOff x="5133158" y="1428736"/>
              <a:chExt cx="3793324" cy="2894322"/>
            </a:xfrm>
          </p:grpSpPr>
          <p:sp>
            <p:nvSpPr>
              <p:cNvPr id="9" name="AutoShape 9"/>
              <p:cNvSpPr>
                <a:spLocks noChangeArrowheads="1"/>
              </p:cNvSpPr>
              <p:nvPr/>
            </p:nvSpPr>
            <p:spPr bwMode="gray">
              <a:xfrm>
                <a:off x="5572132" y="1428736"/>
                <a:ext cx="2843214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개별성의 원리</a:t>
                </a:r>
                <a:endParaRPr kumimoji="0" lang="ko-KR" altLang="en-US" sz="2800" b="1" dirty="0">
                  <a:solidFill>
                    <a:prstClr val="black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0" name="AutoShape 10"/>
              <p:cNvSpPr>
                <a:spLocks noChangeArrowheads="1"/>
              </p:cNvSpPr>
              <p:nvPr/>
            </p:nvSpPr>
            <p:spPr bwMode="gray">
              <a:xfrm>
                <a:off x="5929322" y="2515741"/>
                <a:ext cx="2709822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특이성의 원리</a:t>
                </a:r>
                <a:endParaRPr kumimoji="0" lang="ko-KR" altLang="en-US" sz="2800" b="1" dirty="0">
                  <a:solidFill>
                    <a:prstClr val="black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 rot="10800000">
                <a:off x="5357818" y="2643183"/>
                <a:ext cx="576262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gray">
              <a:xfrm>
                <a:off x="6215074" y="3587311"/>
                <a:ext cx="2711408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 dirty="0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가역성의 원리</a:t>
                </a:r>
              </a:p>
            </p:txBody>
          </p:sp>
          <p:sp>
            <p:nvSpPr>
              <p:cNvPr id="14" name="AutoShape 23"/>
              <p:cNvSpPr>
                <a:spLocks noChangeArrowheads="1"/>
              </p:cNvSpPr>
              <p:nvPr/>
            </p:nvSpPr>
            <p:spPr bwMode="auto">
              <a:xfrm rot="10800000">
                <a:off x="5500695" y="3615106"/>
                <a:ext cx="685844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5" name="AutoShape 24"/>
              <p:cNvSpPr>
                <a:spLocks noChangeArrowheads="1"/>
              </p:cNvSpPr>
              <p:nvPr/>
            </p:nvSpPr>
            <p:spPr bwMode="auto">
              <a:xfrm rot="8456491">
                <a:off x="5133158" y="1877958"/>
                <a:ext cx="504825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4" name="그룹 28"/>
            <p:cNvGrpSpPr/>
            <p:nvPr/>
          </p:nvGrpSpPr>
          <p:grpSpPr>
            <a:xfrm>
              <a:off x="214282" y="1428287"/>
              <a:ext cx="3495676" cy="3109085"/>
              <a:chOff x="214282" y="1428287"/>
              <a:chExt cx="3495676" cy="3109085"/>
            </a:xfrm>
          </p:grpSpPr>
          <p:sp>
            <p:nvSpPr>
              <p:cNvPr id="17" name="AutoShape 7"/>
              <p:cNvSpPr>
                <a:spLocks noChangeArrowheads="1"/>
              </p:cNvSpPr>
              <p:nvPr/>
            </p:nvSpPr>
            <p:spPr bwMode="gray">
              <a:xfrm>
                <a:off x="214282" y="2658617"/>
                <a:ext cx="2857520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점진성의 원리</a:t>
                </a:r>
                <a:endParaRPr kumimoji="0" lang="ko-KR" altLang="en-US" sz="2800" b="1" dirty="0">
                  <a:solidFill>
                    <a:prstClr val="black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214282" y="3801625"/>
                <a:ext cx="2714644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반복성의 원리</a:t>
                </a:r>
                <a:endParaRPr kumimoji="0" lang="ko-KR" altLang="en-US" sz="2800" b="1" dirty="0">
                  <a:solidFill>
                    <a:prstClr val="black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0" name="AutoShape 14"/>
              <p:cNvSpPr>
                <a:spLocks noChangeArrowheads="1"/>
              </p:cNvSpPr>
              <p:nvPr/>
            </p:nvSpPr>
            <p:spPr bwMode="auto">
              <a:xfrm>
                <a:off x="3000345" y="2651776"/>
                <a:ext cx="547688" cy="599712"/>
              </a:xfrm>
              <a:custGeom>
                <a:avLst/>
                <a:gdLst>
                  <a:gd name="T0" fmla="*/ 259 w 21600"/>
                  <a:gd name="T1" fmla="*/ 0 h 21600"/>
                  <a:gd name="T2" fmla="*/ 0 w 21600"/>
                  <a:gd name="T3" fmla="*/ 159 h 21600"/>
                  <a:gd name="T4" fmla="*/ 259 w 21600"/>
                  <a:gd name="T5" fmla="*/ 317 h 21600"/>
                  <a:gd name="T6" fmla="*/ 345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1 w 21600"/>
                  <a:gd name="T13" fmla="*/ 5383 h 21600"/>
                  <a:gd name="T14" fmla="*/ 18908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21" name="AutoShape 15"/>
              <p:cNvSpPr>
                <a:spLocks noChangeArrowheads="1"/>
              </p:cNvSpPr>
              <p:nvPr/>
            </p:nvSpPr>
            <p:spPr bwMode="auto">
              <a:xfrm rot="19482795">
                <a:off x="2882870" y="3574182"/>
                <a:ext cx="827088" cy="599712"/>
              </a:xfrm>
              <a:custGeom>
                <a:avLst/>
                <a:gdLst>
                  <a:gd name="T0" fmla="*/ 238 w 21600"/>
                  <a:gd name="T1" fmla="*/ 0 h 21600"/>
                  <a:gd name="T2" fmla="*/ 0 w 21600"/>
                  <a:gd name="T3" fmla="*/ 159 h 21600"/>
                  <a:gd name="T4" fmla="*/ 238 w 21600"/>
                  <a:gd name="T5" fmla="*/ 317 h 21600"/>
                  <a:gd name="T6" fmla="*/ 318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96 w 21600"/>
                  <a:gd name="T13" fmla="*/ 5383 h 21600"/>
                  <a:gd name="T14" fmla="*/ 1888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285721" y="1428287"/>
                <a:ext cx="2808288" cy="7357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2800" b="1" dirty="0">
                    <a:solidFill>
                      <a:prstClr val="black"/>
                    </a:solidFill>
                    <a:latin typeface="Arial" charset="0"/>
                    <a:ea typeface="휴먼엑스포" pitchFamily="18" charset="-127"/>
                  </a:rPr>
                  <a:t>과부하의 원리</a:t>
                </a:r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 rot="1372110">
                <a:off x="3167033" y="1702603"/>
                <a:ext cx="431800" cy="599712"/>
              </a:xfrm>
              <a:custGeom>
                <a:avLst/>
                <a:gdLst>
                  <a:gd name="T0" fmla="*/ 204 w 21600"/>
                  <a:gd name="T1" fmla="*/ 0 h 21600"/>
                  <a:gd name="T2" fmla="*/ 0 w 21600"/>
                  <a:gd name="T3" fmla="*/ 159 h 21600"/>
                  <a:gd name="T4" fmla="*/ 204 w 21600"/>
                  <a:gd name="T5" fmla="*/ 317 h 21600"/>
                  <a:gd name="T6" fmla="*/ 272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35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571472" y="857232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과부하의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(Over-load)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7158" y="2071690"/>
            <a:ext cx="8358217" cy="35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일상생활 중에 받는 </a:t>
            </a:r>
            <a:r>
              <a:rPr kumimoji="0" lang="ko-KR" altLang="en-US" sz="2400" b="1" kern="0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부하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무게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즉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자극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보다 강해야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운동의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효과를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얻을 수 있음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과도한 자극은 만성피로 유발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생리적 자극을 촉진시키는 중간 정도의 자극이나 이를 </a:t>
            </a:r>
            <a:endParaRPr kumimoji="0" lang="en-US" altLang="ko-KR" sz="2400" b="1" u="sng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약간 </a:t>
            </a: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초과하는 수준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을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의미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주마다 약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2.5~5%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범위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내에서 증가시켜야 오버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트레이닝을 피할 수 있음    </a:t>
            </a:r>
            <a:endParaRPr kumimoji="0" lang="ko-KR" altLang="en-US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0180" name="Picture 3" descr="2-4"/>
          <p:cNvPicPr>
            <a:picLocks noChangeAspect="1" noChangeArrowheads="1"/>
          </p:cNvPicPr>
          <p:nvPr/>
        </p:nvPicPr>
        <p:blipFill>
          <a:blip r:embed="rId2" cstate="print"/>
          <a:srcRect r="4626"/>
          <a:stretch>
            <a:fillRect/>
          </a:stretch>
        </p:blipFill>
        <p:spPr bwMode="auto">
          <a:xfrm>
            <a:off x="4929189" y="4000651"/>
            <a:ext cx="3665535" cy="25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42911" y="928670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점진성의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(Progressive)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71528" y="1928816"/>
            <a:ext cx="8001000" cy="24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운동부하와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트레이닝의 양을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점증적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으로 늘려가며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운동방식도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단순한 것에서 </a:t>
            </a:r>
            <a:r>
              <a:rPr kumimoji="0" lang="ko-KR" altLang="en-US" sz="2400" b="1" kern="0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복잡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한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것으로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변화시켜감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신체의 모든 기관의 발달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계통의 변화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기능의 발달은 트레이닝에 의해 서서히 이루어지며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급격한 운동의 양과 질은 역효과를 초래할 수 있다는 생리학적 이론에 근거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1204" name="Picture 3" descr="2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715" y="4403745"/>
            <a:ext cx="528637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71500" y="2500316"/>
            <a:ext cx="8001000" cy="214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트레이닝에 의해 각 기관이나 계통에 생리적 기능이나 생화학적 변화가 일어나 정착되기까지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장시간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에 걸친 반복적인 운동부하가 주어져야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운동부하와 </a:t>
            </a:r>
            <a:r>
              <a:rPr kumimoji="0" lang="ko-KR" altLang="en-US" sz="2400" b="1" kern="0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휴식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을 합리적으로 배분하여 지나치게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피로가 누적되는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일이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없도록 해야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14348" y="1142984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반복성의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(Repetition)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27584" y="1242626"/>
            <a:ext cx="7602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4400" dirty="0" smtClean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참고문헌 </a:t>
            </a:r>
            <a:r>
              <a:rPr kumimoji="1" lang="en-US" altLang="ko-KR" sz="4400" dirty="0" smtClean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dirty="0" smtClean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kumimoji="1" lang="en-US" altLang="ko-KR" sz="3200" b="1" dirty="0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ACSM’S Guidelines for Exercise Testing and Prescription</a:t>
            </a:r>
            <a:r>
              <a:rPr lang="en-US" altLang="ko-KR" sz="3200" b="1" dirty="0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 </a:t>
            </a:r>
            <a:r>
              <a:rPr kumimoji="1" lang="en-US" altLang="ko-KR" sz="3200" b="1" dirty="0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(</a:t>
            </a:r>
            <a:r>
              <a:rPr kumimoji="1" lang="ko-KR" altLang="en-US" sz="3200" dirty="0" smtClean="0">
                <a:solidFill>
                  <a:srgbClr val="000000"/>
                </a:solidFill>
                <a:latin typeface="HY수평선M" pitchFamily="18" charset="-127"/>
                <a:ea typeface="HY수평선M" pitchFamily="18" charset="-127"/>
              </a:rPr>
              <a:t>한미의학</a:t>
            </a:r>
            <a:r>
              <a:rPr kumimoji="1" lang="en-US" altLang="ko-KR" sz="3200" b="1" dirty="0" smtClean="0">
                <a:solidFill>
                  <a:srgbClr val="000000"/>
                </a:solidFill>
                <a:latin typeface="Times New Roman" pitchFamily="18" charset="0"/>
                <a:ea typeface="HY수평선M" pitchFamily="18" charset="-127"/>
                <a:cs typeface="Times New Roman" pitchFamily="18" charset="0"/>
              </a:rPr>
              <a:t>)</a:t>
            </a:r>
            <a:endParaRPr kumimoji="1" lang="en-US" altLang="ko-KR" sz="3200" b="1" dirty="0">
              <a:solidFill>
                <a:srgbClr val="000000"/>
              </a:solidFill>
              <a:latin typeface="Times New Roman" pitchFamily="18" charset="0"/>
              <a:ea typeface="HY수평선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71530" y="2214578"/>
            <a:ext cx="785812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개인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 특성에 맞는 트레이닝을 함으로써 보다 큰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효과를 얻을 수 있음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체력수준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성별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연령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발육단계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노화정도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체형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건강상태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운동종목의 선호도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숙련도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심리적 특성 등을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반드시 고려해야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건강검사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체력진단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운동습관조사 등의 자료와 지도자의 지속적인 관찰을 통해 얻을 수 있음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14348" y="1000108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개별성의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(Individual)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2965" y="2286005"/>
            <a:ext cx="7858125" cy="35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특정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에너지 시스템을 발달시키려면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동일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한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에너지</a:t>
            </a:r>
            <a:endParaRPr kumimoji="0" lang="en-US" altLang="ko-KR" sz="2400" b="1" kern="0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시스템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에 의해 공급되는 에너지로 운동을 해야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특정 </a:t>
            </a:r>
            <a:r>
              <a:rPr kumimoji="0" lang="ko-KR" altLang="en-US" sz="2400" b="1" kern="0" dirty="0" err="1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근육군의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기능을 개선하려면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동일 </a:t>
            </a:r>
            <a:r>
              <a:rPr kumimoji="0" lang="ko-KR" altLang="en-US" sz="2400" b="1" kern="0" dirty="0" err="1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근육군의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수축과 이완을 일으키는 운동을 선택해야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호흡순환계의 기능 개선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및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심폐지구력 향상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en-US" altLang="ko-KR" sz="2400" b="1" kern="0" dirty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–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srgbClr val="0000FF"/>
                </a:solidFill>
                <a:latin typeface="휴먼엑스포" pitchFamily="18" charset="-127"/>
                <a:ea typeface="휴먼엑스포" pitchFamily="18" charset="-127"/>
              </a:rPr>
              <a:t>유산소성 </a:t>
            </a:r>
            <a:r>
              <a:rPr kumimoji="0" lang="ko-KR" altLang="en-US" sz="2400" b="1" kern="0" dirty="0" smtClean="0">
                <a:solidFill>
                  <a:srgbClr val="0000FF"/>
                </a:solidFill>
                <a:latin typeface="휴먼엑스포" pitchFamily="18" charset="-127"/>
                <a:ea typeface="휴먼엑스포" pitchFamily="18" charset="-127"/>
              </a:rPr>
              <a:t>운동</a:t>
            </a:r>
            <a:endParaRPr kumimoji="0" lang="en-US" altLang="ko-KR" sz="2400" b="1" kern="0" dirty="0">
              <a:solidFill>
                <a:srgbClr val="0000FF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err="1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근육계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및 근신경계의 기능 발달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en-US" altLang="ko-KR" sz="2400" b="1" kern="0" dirty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–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err="1" smtClean="0">
                <a:solidFill>
                  <a:srgbClr val="0000FF"/>
                </a:solidFill>
                <a:latin typeface="휴먼엑스포" pitchFamily="18" charset="-127"/>
                <a:ea typeface="휴먼엑스포" pitchFamily="18" charset="-127"/>
              </a:rPr>
              <a:t>웨이트</a:t>
            </a:r>
            <a:r>
              <a:rPr kumimoji="0" lang="ko-KR" altLang="en-US" sz="2400" b="1" kern="0" dirty="0" smtClean="0">
                <a:solidFill>
                  <a:srgbClr val="0000FF"/>
                </a:solidFill>
                <a:latin typeface="휴먼엑스포" pitchFamily="18" charset="-127"/>
                <a:ea typeface="휴먼엑스포" pitchFamily="18" charset="-127"/>
              </a:rPr>
              <a:t> 트레이닝</a:t>
            </a:r>
            <a:endParaRPr kumimoji="0" lang="en-US" altLang="ko-KR" sz="2400" b="1" kern="0" dirty="0">
              <a:solidFill>
                <a:srgbClr val="0000FF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14348" y="1071546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5.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특이성의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(Specificity)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14376" y="2571764"/>
            <a:ext cx="7643838" cy="185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운동을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중지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하면 다시 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원래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 상태로 되돌아오게 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운동조건에 따라 운동효과는 상이함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 중지 후 근력 손실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그러므로 지속적이며 규칙적인 운동 필요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14348" y="1142984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6. 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가역성의 원리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(Reversibility)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6781800" cy="609600"/>
          </a:xfrm>
          <a:solidFill>
            <a:srgbClr val="00CC00"/>
          </a:solidFill>
        </p:spPr>
        <p:txBody>
          <a:bodyPr/>
          <a:lstStyle/>
          <a:p>
            <a:r>
              <a:rPr lang="en-US" altLang="ko-KR" sz="3600">
                <a:solidFill>
                  <a:schemeClr val="bg1"/>
                </a:solidFill>
              </a:rPr>
              <a:t>Physical Activity Pyramid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62000" y="1066800"/>
          <a:ext cx="6781800" cy="4572000"/>
        </p:xfrm>
        <a:graphic>
          <a:graphicData uri="http://schemas.openxmlformats.org/presentationml/2006/ole">
            <p:oleObj spid="_x0000_s3074" name="Photo Editor 사진" r:id="rId3" imgW="5514286" imgH="536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6781800" cy="609600"/>
          </a:xfrm>
          <a:solidFill>
            <a:srgbClr val="D60093"/>
          </a:solidFill>
        </p:spPr>
        <p:txBody>
          <a:bodyPr/>
          <a:lstStyle/>
          <a:p>
            <a:r>
              <a:rPr lang="en-US" altLang="ko-KR">
                <a:solidFill>
                  <a:schemeClr val="bg1"/>
                </a:solidFill>
              </a:rPr>
              <a:t>Activities Goals  </a:t>
            </a: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1600200" y="1371600"/>
          <a:ext cx="5505450" cy="5313363"/>
        </p:xfrm>
        <a:graphic>
          <a:graphicData uri="http://schemas.openxmlformats.org/presentationml/2006/ole">
            <p:oleObj spid="_x0000_s4098" name="Photo Editor 사진" r:id="rId3" imgW="5504762" imgH="66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8728" y="1728098"/>
            <a:ext cx="64522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3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운동의 구성요소</a:t>
            </a:r>
            <a:r>
              <a:rPr lang="en-US" altLang="ko-KR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(FITT)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9"/>
          <p:cNvGrpSpPr>
            <a:grpSpLocks/>
          </p:cNvGrpSpPr>
          <p:nvPr/>
        </p:nvGrpSpPr>
        <p:grpSpPr bwMode="auto">
          <a:xfrm>
            <a:off x="313403" y="714356"/>
            <a:ext cx="8330563" cy="5357831"/>
            <a:chOff x="634050" y="1889058"/>
            <a:chExt cx="8330563" cy="4611755"/>
          </a:xfrm>
        </p:grpSpPr>
        <p:sp>
          <p:nvSpPr>
            <p:cNvPr id="31" name="Oval 11"/>
            <p:cNvSpPr>
              <a:spLocks noChangeArrowheads="1"/>
            </p:cNvSpPr>
            <p:nvPr/>
          </p:nvSpPr>
          <p:spPr bwMode="auto">
            <a:xfrm rot="-342635">
              <a:off x="1330326" y="2541663"/>
              <a:ext cx="6918325" cy="3500370"/>
            </a:xfrm>
            <a:prstGeom prst="ellipse">
              <a:avLst/>
            </a:prstGeom>
            <a:noFill/>
            <a:ln w="57150" algn="ctr">
              <a:solidFill>
                <a:schemeClr val="tx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 rot="-395355">
              <a:off x="634050" y="3501960"/>
              <a:ext cx="1884325" cy="1153328"/>
              <a:chOff x="2791" y="8"/>
              <a:chExt cx="2503" cy="1011"/>
            </a:xfrm>
          </p:grpSpPr>
          <p:sp>
            <p:nvSpPr>
              <p:cNvPr id="32804" name="Oval 13"/>
              <p:cNvSpPr>
                <a:spLocks noChangeArrowheads="1"/>
              </p:cNvSpPr>
              <p:nvPr/>
            </p:nvSpPr>
            <p:spPr bwMode="gray">
              <a:xfrm>
                <a:off x="3099" y="297"/>
                <a:ext cx="1958" cy="581"/>
              </a:xfrm>
              <a:prstGeom prst="ellipse">
                <a:avLst/>
              </a:prstGeom>
              <a:gradFill rotWithShape="1">
                <a:gsLst>
                  <a:gs pos="0">
                    <a:srgbClr val="6B6B6B"/>
                  </a:gs>
                  <a:gs pos="50000">
                    <a:srgbClr val="C0C0C0"/>
                  </a:gs>
                  <a:gs pos="100000">
                    <a:srgbClr val="6B6B6B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32805" name="Oval 14"/>
              <p:cNvSpPr>
                <a:spLocks noChangeArrowheads="1"/>
              </p:cNvSpPr>
              <p:nvPr/>
            </p:nvSpPr>
            <p:spPr bwMode="gray">
              <a:xfrm>
                <a:off x="2791" y="8"/>
                <a:ext cx="2503" cy="1011"/>
              </a:xfrm>
              <a:prstGeom prst="ellipse">
                <a:avLst/>
              </a:prstGeom>
              <a:gradFill rotWithShape="1">
                <a:gsLst>
                  <a:gs pos="0">
                    <a:srgbClr val="A07400"/>
                  </a:gs>
                  <a:gs pos="50000">
                    <a:srgbClr val="E6A900"/>
                  </a:gs>
                  <a:gs pos="100000">
                    <a:srgbClr val="FFCA00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</p:grpSp>
        <p:sp>
          <p:nvSpPr>
            <p:cNvPr id="33" name="Oval 20"/>
            <p:cNvSpPr>
              <a:spLocks noChangeArrowheads="1"/>
            </p:cNvSpPr>
            <p:nvPr/>
          </p:nvSpPr>
          <p:spPr bwMode="gray">
            <a:xfrm rot="21345289">
              <a:off x="3592366" y="1889058"/>
              <a:ext cx="2233717" cy="924822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 algn="ctr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 rot="-208054">
              <a:off x="7054850" y="3313113"/>
              <a:ext cx="1909763" cy="1047751"/>
              <a:chOff x="3098" y="249"/>
              <a:chExt cx="1959" cy="629"/>
            </a:xfrm>
          </p:grpSpPr>
          <p:sp>
            <p:nvSpPr>
              <p:cNvPr id="32802" name="Oval 22"/>
              <p:cNvSpPr>
                <a:spLocks noChangeArrowheads="1"/>
              </p:cNvSpPr>
              <p:nvPr/>
            </p:nvSpPr>
            <p:spPr bwMode="gray">
              <a:xfrm>
                <a:off x="3099" y="297"/>
                <a:ext cx="1958" cy="581"/>
              </a:xfrm>
              <a:prstGeom prst="ellipse">
                <a:avLst/>
              </a:prstGeom>
              <a:gradFill rotWithShape="1">
                <a:gsLst>
                  <a:gs pos="0">
                    <a:srgbClr val="636363"/>
                  </a:gs>
                  <a:gs pos="50000">
                    <a:srgbClr val="B2B2B2"/>
                  </a:gs>
                  <a:gs pos="100000">
                    <a:srgbClr val="636363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32803" name="Oval 23"/>
              <p:cNvSpPr>
                <a:spLocks noChangeArrowheads="1"/>
              </p:cNvSpPr>
              <p:nvPr/>
            </p:nvSpPr>
            <p:spPr bwMode="gray">
              <a:xfrm>
                <a:off x="3098" y="249"/>
                <a:ext cx="1959" cy="581"/>
              </a:xfrm>
              <a:prstGeom prst="ellipse">
                <a:avLst/>
              </a:prstGeom>
              <a:gradFill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135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 rot="-198351">
              <a:off x="4864100" y="4926013"/>
              <a:ext cx="2635250" cy="1573212"/>
              <a:chOff x="3098" y="249"/>
              <a:chExt cx="1959" cy="629"/>
            </a:xfrm>
          </p:grpSpPr>
          <p:sp>
            <p:nvSpPr>
              <p:cNvPr id="32798" name="Oval 25"/>
              <p:cNvSpPr>
                <a:spLocks noChangeArrowheads="1"/>
              </p:cNvSpPr>
              <p:nvPr/>
            </p:nvSpPr>
            <p:spPr bwMode="gray">
              <a:xfrm>
                <a:off x="3099" y="297"/>
                <a:ext cx="1958" cy="581"/>
              </a:xfrm>
              <a:prstGeom prst="ellipse">
                <a:avLst/>
              </a:prstGeom>
              <a:gradFill rotWithShape="1">
                <a:gsLst>
                  <a:gs pos="0">
                    <a:srgbClr val="636363"/>
                  </a:gs>
                  <a:gs pos="50000">
                    <a:srgbClr val="B2B2B2"/>
                  </a:gs>
                  <a:gs pos="100000">
                    <a:srgbClr val="636363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47" name="Oval 26"/>
              <p:cNvSpPr>
                <a:spLocks noChangeArrowheads="1"/>
              </p:cNvSpPr>
              <p:nvPr/>
            </p:nvSpPr>
            <p:spPr bwMode="gray">
              <a:xfrm>
                <a:off x="3098" y="249"/>
                <a:ext cx="1959" cy="581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 rot="-293188">
              <a:off x="1677988" y="5272088"/>
              <a:ext cx="2076450" cy="1228725"/>
              <a:chOff x="3098" y="249"/>
              <a:chExt cx="1959" cy="629"/>
            </a:xfrm>
          </p:grpSpPr>
          <p:sp>
            <p:nvSpPr>
              <p:cNvPr id="32794" name="Oval 28"/>
              <p:cNvSpPr>
                <a:spLocks noChangeArrowheads="1"/>
              </p:cNvSpPr>
              <p:nvPr/>
            </p:nvSpPr>
            <p:spPr bwMode="gray">
              <a:xfrm>
                <a:off x="3099" y="297"/>
                <a:ext cx="1958" cy="581"/>
              </a:xfrm>
              <a:prstGeom prst="ellipse">
                <a:avLst/>
              </a:prstGeom>
              <a:gradFill rotWithShape="1">
                <a:gsLst>
                  <a:gs pos="0">
                    <a:srgbClr val="636363"/>
                  </a:gs>
                  <a:gs pos="50000">
                    <a:srgbClr val="B2B2B2"/>
                  </a:gs>
                  <a:gs pos="100000">
                    <a:srgbClr val="636363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  <p:sp>
            <p:nvSpPr>
              <p:cNvPr id="45" name="Oval 29"/>
              <p:cNvSpPr>
                <a:spLocks noChangeArrowheads="1"/>
              </p:cNvSpPr>
              <p:nvPr/>
            </p:nvSpPr>
            <p:spPr bwMode="gray">
              <a:xfrm>
                <a:off x="3098" y="249"/>
                <a:ext cx="1959" cy="58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black"/>
                  </a:solidFill>
                  <a:latin typeface="Constantia"/>
                  <a:ea typeface="HY신명조"/>
                </a:endParaRPr>
              </a:p>
            </p:txBody>
          </p:sp>
        </p:grpSp>
        <p:sp>
          <p:nvSpPr>
            <p:cNvPr id="37" name="Oval 30"/>
            <p:cNvSpPr>
              <a:spLocks noChangeArrowheads="1"/>
            </p:cNvSpPr>
            <p:nvPr/>
          </p:nvSpPr>
          <p:spPr bwMode="ltGray">
            <a:xfrm rot="-467838">
              <a:off x="2787650" y="2997200"/>
              <a:ext cx="3794125" cy="1871663"/>
            </a:xfrm>
            <a:prstGeom prst="ellipse">
              <a:avLst/>
            </a:prstGeom>
            <a:gradFill flip="none" rotWithShape="1">
              <a:gsLst>
                <a:gs pos="0">
                  <a:srgbClr val="030865">
                    <a:gamma/>
                    <a:shade val="39216"/>
                    <a:invGamma/>
                    <a:alpha val="27000"/>
                  </a:srgbClr>
                </a:gs>
                <a:gs pos="100000">
                  <a:srgbClr val="030865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32788" name="Text Box 32"/>
            <p:cNvSpPr txBox="1">
              <a:spLocks noChangeArrowheads="1"/>
            </p:cNvSpPr>
            <p:nvPr/>
          </p:nvSpPr>
          <p:spPr bwMode="auto">
            <a:xfrm>
              <a:off x="3732110" y="2171906"/>
              <a:ext cx="1952625" cy="3973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Aft>
                  <a:spcPts val="0"/>
                </a:spcAft>
              </a:pPr>
              <a:r>
                <a:rPr kumimoji="0" lang="ko-KR" altLang="en-US" sz="2400" b="1" dirty="0" smtClean="0">
                  <a:solidFill>
                    <a:srgbClr val="333333"/>
                  </a:solidFill>
                  <a:latin typeface="휴먼엑스포" pitchFamily="18" charset="-127"/>
                  <a:ea typeface="휴먼엑스포" pitchFamily="18" charset="-127"/>
                </a:rPr>
                <a:t>운동종류</a:t>
              </a:r>
              <a:r>
                <a:rPr kumimoji="0" lang="en-US" altLang="ko-KR" sz="2400" b="1" dirty="0" smtClean="0">
                  <a:solidFill>
                    <a:srgbClr val="333333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(T)</a:t>
              </a:r>
              <a:endParaRPr kumimoji="0" lang="en-US" altLang="ko-KR" sz="2400" b="1" dirty="0">
                <a:solidFill>
                  <a:srgbClr val="333333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32789" name="Text Box 33"/>
            <p:cNvSpPr txBox="1">
              <a:spLocks noChangeArrowheads="1"/>
            </p:cNvSpPr>
            <p:nvPr/>
          </p:nvSpPr>
          <p:spPr bwMode="auto">
            <a:xfrm>
              <a:off x="7124895" y="3612039"/>
              <a:ext cx="1800200" cy="3973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Aft>
                  <a:spcPts val="0"/>
                </a:spcAft>
              </a:pPr>
              <a:r>
                <a:rPr kumimoji="0" lang="ko-KR" altLang="en-US" sz="2400" b="1" dirty="0" smtClean="0">
                  <a:solidFill>
                    <a:srgbClr val="333333"/>
                  </a:solidFill>
                  <a:latin typeface="휴먼엑스포" pitchFamily="18" charset="-127"/>
                  <a:ea typeface="휴먼엑스포" pitchFamily="18" charset="-127"/>
                </a:rPr>
                <a:t>운동기간</a:t>
              </a:r>
              <a:r>
                <a:rPr kumimoji="0" lang="en-US" altLang="ko-KR" sz="2400" b="1" dirty="0" smtClean="0">
                  <a:solidFill>
                    <a:srgbClr val="333333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(P)</a:t>
              </a:r>
              <a:endParaRPr kumimoji="0" lang="en-US" altLang="ko-KR" sz="2400" b="1" dirty="0">
                <a:solidFill>
                  <a:srgbClr val="333333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32790" name="Text Box 34"/>
            <p:cNvSpPr txBox="1">
              <a:spLocks noChangeArrowheads="1"/>
            </p:cNvSpPr>
            <p:nvPr/>
          </p:nvSpPr>
          <p:spPr bwMode="auto">
            <a:xfrm>
              <a:off x="5252687" y="5449888"/>
              <a:ext cx="1823215" cy="3973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Aft>
                  <a:spcPts val="0"/>
                </a:spcAft>
              </a:pPr>
              <a:r>
                <a:rPr kumimoji="0" lang="ko-KR" altLang="en-US" sz="2400" b="1" dirty="0" smtClean="0">
                  <a:solidFill>
                    <a:srgbClr val="333333"/>
                  </a:solidFill>
                  <a:latin typeface="휴먼엑스포" pitchFamily="18" charset="-127"/>
                  <a:ea typeface="휴먼엑스포" pitchFamily="18" charset="-127"/>
                </a:rPr>
                <a:t>운동시간</a:t>
              </a:r>
              <a:r>
                <a:rPr kumimoji="0" lang="en-US" altLang="ko-KR" sz="2400" b="1" dirty="0" smtClean="0">
                  <a:solidFill>
                    <a:srgbClr val="333333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(T)</a:t>
              </a:r>
              <a:endParaRPr kumimoji="0" lang="en-US" altLang="ko-KR" sz="2400" b="1" dirty="0">
                <a:solidFill>
                  <a:srgbClr val="333333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32791" name="Text Box 35"/>
            <p:cNvSpPr txBox="1">
              <a:spLocks noChangeArrowheads="1"/>
            </p:cNvSpPr>
            <p:nvPr/>
          </p:nvSpPr>
          <p:spPr bwMode="auto">
            <a:xfrm>
              <a:off x="1796303" y="5628225"/>
              <a:ext cx="1776232" cy="3973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Aft>
                  <a:spcPts val="0"/>
                </a:spcAft>
              </a:pPr>
              <a:r>
                <a:rPr kumimoji="0" lang="ko-KR" altLang="en-US" sz="2400" b="1" dirty="0" smtClean="0">
                  <a:solidFill>
                    <a:srgbClr val="333333"/>
                  </a:solidFill>
                  <a:latin typeface="휴먼엑스포" pitchFamily="18" charset="-127"/>
                  <a:ea typeface="휴먼엑스포" pitchFamily="18" charset="-127"/>
                </a:rPr>
                <a:t>운동빈도</a:t>
              </a:r>
              <a:r>
                <a:rPr kumimoji="0" lang="en-US" altLang="ko-KR" sz="2400" b="1" dirty="0" smtClean="0">
                  <a:solidFill>
                    <a:srgbClr val="333333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(F)</a:t>
              </a:r>
              <a:endParaRPr kumimoji="0" lang="en-US" altLang="ko-KR" sz="2400" b="1" dirty="0">
                <a:solidFill>
                  <a:srgbClr val="333333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32792" name="Text Box 36"/>
            <p:cNvSpPr txBox="1">
              <a:spLocks noChangeArrowheads="1"/>
            </p:cNvSpPr>
            <p:nvPr/>
          </p:nvSpPr>
          <p:spPr bwMode="auto">
            <a:xfrm>
              <a:off x="644175" y="3900065"/>
              <a:ext cx="1800200" cy="3973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Aft>
                  <a:spcPts val="0"/>
                </a:spcAft>
              </a:pPr>
              <a:r>
                <a:rPr kumimoji="0" lang="ko-KR" altLang="en-US" sz="2400" b="1" dirty="0" smtClean="0">
                  <a:solidFill>
                    <a:srgbClr val="333333"/>
                  </a:solidFill>
                  <a:latin typeface="휴먼엑스포" pitchFamily="18" charset="-127"/>
                  <a:ea typeface="휴먼엑스포" pitchFamily="18" charset="-127"/>
                </a:rPr>
                <a:t>운동강도</a:t>
              </a:r>
              <a:r>
                <a:rPr kumimoji="0" lang="en-US" altLang="ko-KR" sz="2400" b="1" dirty="0" smtClean="0">
                  <a:solidFill>
                    <a:srgbClr val="333333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(I)</a:t>
              </a:r>
              <a:endParaRPr kumimoji="0" lang="en-US" altLang="ko-KR" sz="2400" b="1" dirty="0">
                <a:solidFill>
                  <a:srgbClr val="333333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  <p:sp>
          <p:nvSpPr>
            <p:cNvPr id="32793" name="Text Box 37"/>
            <p:cNvSpPr txBox="1">
              <a:spLocks noChangeArrowheads="1"/>
            </p:cNvSpPr>
            <p:nvPr/>
          </p:nvSpPr>
          <p:spPr bwMode="black">
            <a:xfrm>
              <a:off x="3178135" y="3571929"/>
              <a:ext cx="3000396" cy="609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4000" b="1" dirty="0" smtClean="0">
                  <a:solidFill>
                    <a:prstClr val="white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EXERCISE</a:t>
              </a:r>
              <a:endParaRPr kumimoji="0" lang="ko-KR" altLang="en-US" sz="4000" b="1" dirty="0">
                <a:solidFill>
                  <a:prstClr val="white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endParaRPr>
            </a:p>
          </p:txBody>
        </p:sp>
      </p:grpSp>
      <p:cxnSp>
        <p:nvCxnSpPr>
          <p:cNvPr id="54" name="직선 연결선 53"/>
          <p:cNvCxnSpPr/>
          <p:nvPr/>
        </p:nvCxnSpPr>
        <p:spPr>
          <a:xfrm rot="5400000">
            <a:off x="4214813" y="2428875"/>
            <a:ext cx="2857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>
            <a:stCxn id="32804" idx="6"/>
          </p:cNvCxnSpPr>
          <p:nvPr/>
        </p:nvCxnSpPr>
        <p:spPr>
          <a:xfrm>
            <a:off x="2025516" y="3267930"/>
            <a:ext cx="474825" cy="37538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>
            <a:endCxn id="0" idx="7"/>
          </p:cNvCxnSpPr>
          <p:nvPr/>
        </p:nvCxnSpPr>
        <p:spPr>
          <a:xfrm rot="5400000">
            <a:off x="2892425" y="4554538"/>
            <a:ext cx="519113" cy="2682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>
            <a:endCxn id="0" idx="0"/>
          </p:cNvCxnSpPr>
          <p:nvPr/>
        </p:nvCxnSpPr>
        <p:spPr>
          <a:xfrm>
            <a:off x="5286375" y="4214813"/>
            <a:ext cx="457200" cy="2841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>
            <a:endCxn id="0" idx="6"/>
          </p:cNvCxnSpPr>
          <p:nvPr/>
        </p:nvCxnSpPr>
        <p:spPr>
          <a:xfrm rot="10800000">
            <a:off x="6172200" y="3246438"/>
            <a:ext cx="542925" cy="396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898527" y="1041388"/>
            <a:ext cx="367347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kumimoji="0" lang="ko-KR" altLang="en-US" sz="3600" kern="10" dirty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질적 요소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8238" y="2143125"/>
            <a:ext cx="3148012" cy="3381375"/>
            <a:chOff x="1610" y="1387"/>
            <a:chExt cx="1983" cy="1680"/>
          </a:xfrm>
        </p:grpSpPr>
        <p:sp>
          <p:nvSpPr>
            <p:cNvPr id="33799" name="AutoShape 7"/>
            <p:cNvSpPr>
              <a:spLocks noChangeArrowheads="1"/>
            </p:cNvSpPr>
            <p:nvPr/>
          </p:nvSpPr>
          <p:spPr bwMode="auto">
            <a:xfrm>
              <a:off x="1610" y="1555"/>
              <a:ext cx="1558" cy="1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algn="ctr">
              <a:solidFill>
                <a:srgbClr val="D2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268288" algn="r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3366FF"/>
                </a:buClr>
                <a:buFont typeface="Wingdings" pitchFamily="2" charset="2"/>
                <a:buNone/>
              </a:pPr>
              <a:r>
                <a:rPr kumimoji="0" lang="ko-KR" altLang="en-US" sz="4000" b="1" dirty="0">
                  <a:solidFill>
                    <a:prstClr val="black"/>
                  </a:solidFill>
                  <a:latin typeface="휴먼엑스포" pitchFamily="18" charset="-127"/>
                  <a:ea typeface="휴먼엑스포" pitchFamily="18" charset="-127"/>
                </a:rPr>
                <a:t>운동종류</a:t>
              </a:r>
            </a:p>
          </p:txBody>
        </p:sp>
        <p:sp>
          <p:nvSpPr>
            <p:cNvPr id="33800" name="AutoShape 9"/>
            <p:cNvSpPr>
              <a:spLocks noChangeArrowheads="1"/>
            </p:cNvSpPr>
            <p:nvPr/>
          </p:nvSpPr>
          <p:spPr bwMode="auto">
            <a:xfrm rot="5400000">
              <a:off x="2735" y="1536"/>
              <a:ext cx="1008" cy="7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8 h 21600"/>
                <a:gd name="T20" fmla="*/ 18429 w 21600"/>
                <a:gd name="T21" fmla="*/ 1843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9498" y="5399"/>
                    <a:pt x="8241" y="5869"/>
                    <a:pt x="7258" y="6723"/>
                  </a:cubicBezTo>
                  <a:lnTo>
                    <a:pt x="3717" y="2646"/>
                  </a:lnTo>
                  <a:cubicBezTo>
                    <a:pt x="5682" y="939"/>
                    <a:pt x="819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14875" y="2143125"/>
            <a:ext cx="3205163" cy="3381375"/>
            <a:chOff x="3628" y="1387"/>
            <a:chExt cx="2019" cy="1680"/>
          </a:xfrm>
        </p:grpSpPr>
        <p:sp>
          <p:nvSpPr>
            <p:cNvPr id="33797" name="AutoShape 8"/>
            <p:cNvSpPr>
              <a:spLocks noChangeArrowheads="1"/>
            </p:cNvSpPr>
            <p:nvPr/>
          </p:nvSpPr>
          <p:spPr bwMode="auto">
            <a:xfrm>
              <a:off x="4089" y="1555"/>
              <a:ext cx="1558" cy="1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algn="ctr">
              <a:solidFill>
                <a:srgbClr val="66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444500" algn="r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3366FF"/>
                </a:buClr>
                <a:buFont typeface="Wingdings" pitchFamily="2" charset="2"/>
                <a:buNone/>
              </a:pPr>
              <a:r>
                <a:rPr kumimoji="0" lang="ko-KR" altLang="en-US" sz="4000" b="1" dirty="0">
                  <a:solidFill>
                    <a:prstClr val="black"/>
                  </a:solidFill>
                  <a:latin typeface="휴먼엑스포" pitchFamily="18" charset="-127"/>
                  <a:ea typeface="휴먼엑스포" pitchFamily="18" charset="-127"/>
                </a:rPr>
                <a:t>운동강도</a:t>
              </a:r>
            </a:p>
          </p:txBody>
        </p:sp>
        <p:sp>
          <p:nvSpPr>
            <p:cNvPr id="33798" name="AutoShape 10"/>
            <p:cNvSpPr>
              <a:spLocks noChangeArrowheads="1"/>
            </p:cNvSpPr>
            <p:nvPr/>
          </p:nvSpPr>
          <p:spPr bwMode="auto">
            <a:xfrm rot="16200000" flipH="1">
              <a:off x="3479" y="1536"/>
              <a:ext cx="1008" cy="7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8 h 21600"/>
                <a:gd name="T20" fmla="*/ 18429 w 21600"/>
                <a:gd name="T21" fmla="*/ 1843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9498" y="5399"/>
                    <a:pt x="8241" y="5869"/>
                    <a:pt x="7258" y="6723"/>
                  </a:cubicBezTo>
                  <a:lnTo>
                    <a:pt x="3717" y="2646"/>
                  </a:lnTo>
                  <a:cubicBezTo>
                    <a:pt x="5682" y="939"/>
                    <a:pt x="819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33CC33"/>
                </a:gs>
                <a:gs pos="100000">
                  <a:srgbClr val="185E18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14349" y="1000108"/>
            <a:ext cx="4286279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운동종류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T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ype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42938" y="2357441"/>
            <a:ext cx="7643838" cy="271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트레이닝을 계획함에 있어 가장 먼저 결정할 일</a:t>
            </a:r>
            <a:endParaRPr kumimoji="0" lang="en-US" altLang="ko-KR" sz="2400" b="1" u="sng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개인의 운동능력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운동기술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운동경험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흥미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시설 및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여건 등을 고려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선택된 운동종류에 의해 기대할 수 있는 효과의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특이성이 작용하므로 </a:t>
            </a: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트레이닝의 목적에 부합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되는</a:t>
            </a: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en-US" altLang="ko-KR" sz="2400" b="1" u="sng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가를 우선적으로 검토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1628800"/>
            <a:ext cx="4721150" cy="1573336"/>
          </a:xfrm>
        </p:spPr>
        <p:txBody>
          <a:bodyPr/>
          <a:lstStyle/>
          <a:p>
            <a:pPr eaLnBrk="1" hangingPunct="1"/>
            <a:r>
              <a:rPr lang="ko-KR" altLang="en-US" sz="2800" u="sng" dirty="0" err="1" smtClean="0">
                <a:latin typeface="휴먼엑스포" pitchFamily="18" charset="-127"/>
                <a:ea typeface="휴먼엑스포" pitchFamily="18" charset="-127"/>
              </a:rPr>
              <a:t>대근육군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사용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비교적 장시간 지속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율동적 리듬이 있는 운동형태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7386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유산소성</a:t>
            </a: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(Aerobic) 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운동의 종류</a:t>
            </a:r>
            <a:endParaRPr kumimoji="0"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graphicFrame>
        <p:nvGraphicFramePr>
          <p:cNvPr id="261121" name="Object 4"/>
          <p:cNvGraphicFramePr>
            <a:graphicFrameLocks noChangeAspect="1"/>
          </p:cNvGraphicFramePr>
          <p:nvPr/>
        </p:nvGraphicFramePr>
        <p:xfrm>
          <a:off x="539552" y="3717032"/>
          <a:ext cx="1670706" cy="2092758"/>
        </p:xfrm>
        <a:graphic>
          <a:graphicData uri="http://schemas.openxmlformats.org/presentationml/2006/ole">
            <p:oleObj spid="_x0000_s11266" name="그림" r:id="rId3" imgW="1363320" imgH="1707840" progId="StaticMetafile">
              <p:embed/>
            </p:oleObj>
          </a:graphicData>
        </a:graphic>
      </p:graphicFrame>
      <p:graphicFrame>
        <p:nvGraphicFramePr>
          <p:cNvPr id="261122" name="Object 6"/>
          <p:cNvGraphicFramePr>
            <a:graphicFrameLocks noChangeAspect="1"/>
          </p:cNvGraphicFramePr>
          <p:nvPr/>
        </p:nvGraphicFramePr>
        <p:xfrm>
          <a:off x="1547664" y="5445224"/>
          <a:ext cx="2879725" cy="1214437"/>
        </p:xfrm>
        <a:graphic>
          <a:graphicData uri="http://schemas.openxmlformats.org/presentationml/2006/ole">
            <p:oleObj spid="_x0000_s11267" name="그림" r:id="rId4" imgW="4032000" imgH="1699920" progId="StaticMetafile">
              <p:embed/>
            </p:oleObj>
          </a:graphicData>
        </a:graphic>
      </p:graphicFrame>
      <p:graphicFrame>
        <p:nvGraphicFramePr>
          <p:cNvPr id="261123" name="Object 16"/>
          <p:cNvGraphicFramePr>
            <a:graphicFrameLocks noChangeAspect="1"/>
          </p:cNvGraphicFramePr>
          <p:nvPr/>
        </p:nvGraphicFramePr>
        <p:xfrm>
          <a:off x="2483768" y="3789040"/>
          <a:ext cx="1938416" cy="1584176"/>
        </p:xfrm>
        <a:graphic>
          <a:graphicData uri="http://schemas.openxmlformats.org/presentationml/2006/ole">
            <p:oleObj spid="_x0000_s11268" name="그림" r:id="rId5" imgW="1188720" imgH="971280" progId="StaticMetafile">
              <p:embed/>
            </p:oleObj>
          </a:graphicData>
        </a:graphic>
      </p:graphicFrame>
      <p:graphicFrame>
        <p:nvGraphicFramePr>
          <p:cNvPr id="261124" name="Object 8"/>
          <p:cNvGraphicFramePr>
            <a:graphicFrameLocks noChangeAspect="1"/>
          </p:cNvGraphicFramePr>
          <p:nvPr/>
        </p:nvGraphicFramePr>
        <p:xfrm>
          <a:off x="7092280" y="2759013"/>
          <a:ext cx="1368152" cy="2153362"/>
        </p:xfrm>
        <a:graphic>
          <a:graphicData uri="http://schemas.openxmlformats.org/presentationml/2006/ole">
            <p:oleObj spid="_x0000_s11269" name="그림" r:id="rId6" imgW="1374480" imgH="2539800" progId="StaticMetafile">
              <p:embed/>
            </p:oleObj>
          </a:graphicData>
        </a:graphic>
      </p:graphicFrame>
      <p:pic>
        <p:nvPicPr>
          <p:cNvPr id="13" name="Picture 4" descr="j0090183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228184" y="5013176"/>
            <a:ext cx="2220932" cy="1512168"/>
          </a:xfrm>
          <a:noFill/>
        </p:spPr>
      </p:pic>
      <p:graphicFrame>
        <p:nvGraphicFramePr>
          <p:cNvPr id="261125" name="Object 5"/>
          <p:cNvGraphicFramePr>
            <a:graphicFrameLocks noChangeAspect="1"/>
          </p:cNvGraphicFramePr>
          <p:nvPr/>
        </p:nvGraphicFramePr>
        <p:xfrm>
          <a:off x="4572000" y="3717032"/>
          <a:ext cx="1376363" cy="2019300"/>
        </p:xfrm>
        <a:graphic>
          <a:graphicData uri="http://schemas.openxmlformats.org/presentationml/2006/ole">
            <p:oleObj spid="_x0000_s11270" name="그림" r:id="rId8" imgW="1376280" imgH="2019240" progId="StaticMetafile">
              <p:embed/>
            </p:oleObj>
          </a:graphicData>
        </a:graphic>
      </p:graphicFrame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ko-KR" altLang="en-US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61126" name="_x36804032" descr="EMB000009a010b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1628800"/>
            <a:ext cx="1715318" cy="1973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928662" y="428604"/>
            <a:ext cx="3929090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건강관리사란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?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369" y="2217565"/>
            <a:ext cx="6767983" cy="2068691"/>
          </a:xfrm>
          <a:noFill/>
          <a:ln/>
        </p:spPr>
        <p:txBody>
          <a:bodyPr/>
          <a:lstStyle/>
          <a:p>
            <a:r>
              <a:rPr lang="ko-KR" altLang="en-US" sz="2200" dirty="0" smtClean="0">
                <a:latin typeface="HY동녘M" pitchFamily="18" charset="-127"/>
                <a:ea typeface="HY동녘M" pitchFamily="18" charset="-127"/>
              </a:rPr>
              <a:t>체육교육과정 후 진로 </a:t>
            </a:r>
            <a:r>
              <a:rPr lang="ko-KR" altLang="en-US" sz="2200" dirty="0">
                <a:latin typeface="HY동녘M" pitchFamily="18" charset="-127"/>
                <a:ea typeface="HY동녘M" pitchFamily="18" charset="-127"/>
              </a:rPr>
              <a:t>영역</a:t>
            </a:r>
          </a:p>
          <a:p>
            <a:pPr lvl="1"/>
            <a:r>
              <a:rPr lang="ko-KR" altLang="en-US" sz="2200" dirty="0">
                <a:latin typeface="HY동녘M" pitchFamily="18" charset="-127"/>
                <a:ea typeface="HY동녘M" pitchFamily="18" charset="-127"/>
              </a:rPr>
              <a:t>선수트레이너</a:t>
            </a:r>
            <a:r>
              <a:rPr lang="en-US" altLang="ko-KR" sz="2200" dirty="0">
                <a:latin typeface="HY동녘M" pitchFamily="18" charset="-127"/>
                <a:ea typeface="HY동녘M" pitchFamily="18" charset="-127"/>
              </a:rPr>
              <a:t>(athletic </a:t>
            </a:r>
            <a:r>
              <a:rPr lang="en-US" altLang="ko-KR" sz="2200" dirty="0" smtClean="0">
                <a:latin typeface="HY동녘M" pitchFamily="18" charset="-127"/>
                <a:ea typeface="HY동녘M" pitchFamily="18" charset="-127"/>
              </a:rPr>
              <a:t>trainer. AT)</a:t>
            </a:r>
            <a:endParaRPr lang="en-US" altLang="ko-KR" sz="2200" dirty="0">
              <a:latin typeface="HY동녘M" pitchFamily="18" charset="-127"/>
              <a:ea typeface="HY동녘M" pitchFamily="18" charset="-127"/>
            </a:endParaRPr>
          </a:p>
          <a:p>
            <a:pPr lvl="1"/>
            <a:r>
              <a:rPr lang="ko-KR" altLang="en-US" sz="2200" dirty="0" smtClean="0">
                <a:latin typeface="HY동녘M" pitchFamily="18" charset="-127"/>
                <a:ea typeface="HY동녘M" pitchFamily="18" charset="-127"/>
              </a:rPr>
              <a:t>체력트레이너</a:t>
            </a:r>
            <a:r>
              <a:rPr lang="en-US" altLang="ko-KR" sz="2200" dirty="0" smtClean="0">
                <a:latin typeface="HY동녘M" pitchFamily="18" charset="-127"/>
                <a:ea typeface="HY동녘M" pitchFamily="18" charset="-127"/>
              </a:rPr>
              <a:t>(physical trainer. PT)</a:t>
            </a:r>
            <a:endParaRPr lang="en-US" altLang="ko-KR" sz="2200" dirty="0">
              <a:latin typeface="HY동녘M" pitchFamily="18" charset="-127"/>
              <a:ea typeface="HY동녘M" pitchFamily="18" charset="-127"/>
            </a:endParaRPr>
          </a:p>
          <a:p>
            <a:pPr lvl="1"/>
            <a:r>
              <a:rPr lang="ko-KR" altLang="en-US" sz="2200" dirty="0" err="1" smtClean="0">
                <a:latin typeface="HY동녘M" pitchFamily="18" charset="-127"/>
                <a:ea typeface="HY동녘M" pitchFamily="18" charset="-127"/>
              </a:rPr>
              <a:t>운동처방사</a:t>
            </a:r>
            <a:r>
              <a:rPr lang="en-US" altLang="ko-KR" sz="2200" dirty="0">
                <a:latin typeface="HY동녘M" pitchFamily="18" charset="-127"/>
                <a:ea typeface="HY동녘M" pitchFamily="18" charset="-127"/>
              </a:rPr>
              <a:t>(</a:t>
            </a:r>
            <a:r>
              <a:rPr lang="en-US" altLang="ko-KR" sz="2200" dirty="0" err="1">
                <a:latin typeface="HY동녘M" pitchFamily="18" charset="-127"/>
                <a:ea typeface="HY동녘M" pitchFamily="18" charset="-127"/>
              </a:rPr>
              <a:t>kinesiotherapy</a:t>
            </a:r>
            <a:r>
              <a:rPr lang="en-US" altLang="ko-KR" sz="2200" dirty="0">
                <a:latin typeface="HY동녘M" pitchFamily="18" charset="-127"/>
                <a:ea typeface="HY동녘M" pitchFamily="18" charset="-127"/>
              </a:rPr>
              <a:t>)</a:t>
            </a:r>
          </a:p>
          <a:p>
            <a:pPr lvl="1"/>
            <a:r>
              <a:rPr lang="ko-KR" altLang="en-US" sz="2200" dirty="0">
                <a:latin typeface="HY동녘M" pitchFamily="18" charset="-127"/>
                <a:ea typeface="HY동녘M" pitchFamily="18" charset="-127"/>
              </a:rPr>
              <a:t>운동과학과 체육교육</a:t>
            </a:r>
            <a:r>
              <a:rPr lang="en-US" altLang="ko-KR" sz="2200" dirty="0">
                <a:latin typeface="HY동녘M" pitchFamily="18" charset="-127"/>
                <a:ea typeface="HY동녘M" pitchFamily="18" charset="-127"/>
              </a:rPr>
              <a:t>(exercise science. PE</a:t>
            </a:r>
            <a:r>
              <a:rPr lang="en-US" altLang="ko-KR" sz="2200" dirty="0" smtClean="0">
                <a:latin typeface="HY동녘M" pitchFamily="18" charset="-127"/>
                <a:ea typeface="HY동녘M" pitchFamily="18" charset="-127"/>
              </a:rPr>
              <a:t>)</a:t>
            </a:r>
            <a:endParaRPr lang="en-US" altLang="ko-KR" sz="2200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2431159"/>
            <a:ext cx="7056784" cy="2149969"/>
          </a:xfrm>
        </p:spPr>
        <p:txBody>
          <a:bodyPr/>
          <a:lstStyle/>
          <a:p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등척성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운동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b="1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等尺性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Isometric Exercise)</a:t>
            </a:r>
          </a:p>
          <a:p>
            <a:pPr>
              <a:buNone/>
            </a:pPr>
            <a:endParaRPr lang="en-US" altLang="ko-KR" sz="1000" b="1" dirty="0" smtClean="0">
              <a:solidFill>
                <a:srgbClr val="7030A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등장성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운동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b="1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等張性</a:t>
            </a:r>
            <a:r>
              <a:rPr lang="en-US" altLang="ko-KR" sz="2800" b="1" dirty="0" smtClean="0">
                <a:solidFill>
                  <a:srgbClr val="7030A0"/>
                </a:solidFill>
              </a:rPr>
              <a:t>, 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Isotonic Exercise)</a:t>
            </a:r>
          </a:p>
          <a:p>
            <a:pPr>
              <a:buNone/>
            </a:pPr>
            <a:endParaRPr lang="en-US" altLang="ko-KR" sz="1000" b="1" dirty="0" smtClean="0">
              <a:solidFill>
                <a:srgbClr val="7030A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등속성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운동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等速性</a:t>
            </a:r>
            <a:r>
              <a:rPr lang="en-US" altLang="ko-KR" sz="2800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,</a:t>
            </a:r>
            <a:r>
              <a:rPr lang="en-US" altLang="ko-KR" sz="2800" dirty="0" smtClean="0"/>
              <a:t> </a:t>
            </a:r>
            <a:r>
              <a:rPr lang="en-US" altLang="ko-KR" sz="2800" b="1" dirty="0" err="1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Isokinetic</a:t>
            </a:r>
            <a:r>
              <a:rPr lang="en-US" altLang="ko-KR" sz="28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Exercise)</a:t>
            </a: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81674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무산소성</a:t>
            </a: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(Anaerobic)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운동의 종류</a:t>
            </a:r>
            <a:endParaRPr kumimoji="0"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774" y="2143116"/>
            <a:ext cx="7488634" cy="2643206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정적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(static)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트레이닝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근육의 길이나 관절의 움직임이 없는 상태에서 힘이 가해져 근육을 자극시키는 운동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고정된 상태에서 최대한의 힘을 가함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Fixed speed(0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/sec), Fixed resistance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858047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(2-1)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등척성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(Isometric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774" y="2143116"/>
            <a:ext cx="7488634" cy="2357454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장점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어디서나 특별한 도구 없이  근력이 약한 부위의 근육을 강화시킬 수 있음</a:t>
            </a:r>
            <a:endParaRPr lang="en-US" altLang="ko-KR" sz="2600" b="1" dirty="0" smtClean="0">
              <a:solidFill>
                <a:srgbClr val="CC0099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단점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특정한 각도에서만 근육의 강화가 일어나므로 동기부여가 어려움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발살바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메뉴버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sz="2600" b="1" dirty="0" err="1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Valsalva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maneuver)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572295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(2-1)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등척성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(Isometric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632650" cy="4320480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동적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(dynamic)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트레이닝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장력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힘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은 변하지 않으면서 근육의 길이가 변하는 수축운동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Variable speed(60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/sec), Fixed resistance</a:t>
            </a:r>
            <a:endParaRPr lang="en-US" altLang="ko-KR" sz="28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무거운 무게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(weight)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에 대해 힘을 발휘한다고 하여 웨이트 트레이닝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(weight training)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이라고 함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근육의 움직임에 저항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(resistance)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을 만들어 운동을 하므로 저항성 운동이라고 함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폐보다는 근육을 사용하기 때문에 무산소 운동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643733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(2-2)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등장성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(Isotonic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985990"/>
            <a:ext cx="7632650" cy="3014646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장점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모든 관절가동범위에서 운동이 가능하므로 동기부여 가능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단점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pain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이 있는 환자에게 적용 어려움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신장성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수축으로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지연성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근통증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(DOMS)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발생 가능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관절 각도에 따라 발휘되는 힘이 변하기 때문에 움직임의 속도를 일정하게 조절하기 어려움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(60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도에서 최대의 근력 발생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715171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(2-2)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등장성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(Isotonic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1520" y="1052736"/>
            <a:ext cx="828092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sz="3600" dirty="0" smtClean="0">
                <a:solidFill>
                  <a:srgbClr val="000066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단축성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短縮性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=</a:t>
            </a:r>
            <a:r>
              <a:rPr lang="en-US" altLang="ko-KR" sz="3400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구심성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求心性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3400" dirty="0" smtClean="0">
                <a:solidFill>
                  <a:srgbClr val="7030A0"/>
                </a:solidFill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3400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수축 </a:t>
            </a:r>
            <a:endParaRPr lang="en-US" altLang="ko-KR" sz="3400" dirty="0" smtClean="0">
              <a:solidFill>
                <a:srgbClr val="7030A0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3400" b="1" dirty="0" smtClean="0">
                <a:solidFill>
                  <a:srgbClr val="000066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(Concentric Contraction)</a:t>
            </a:r>
          </a:p>
          <a:p>
            <a:pPr>
              <a:spcBef>
                <a:spcPct val="0"/>
              </a:spcBef>
            </a:pPr>
            <a:endParaRPr lang="en-US" altLang="ko-KR" sz="1000" b="1" dirty="0" smtClean="0">
              <a:solidFill>
                <a:srgbClr val="000066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ko-KR" sz="1000" b="1" dirty="0" smtClean="0">
              <a:solidFill>
                <a:srgbClr val="000066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sz="2400" b="1" dirty="0" smtClean="0">
                <a:solidFill>
                  <a:srgbClr val="000066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근육의 길이가 짧아지면서 수축하는 형태로 밀거나 </a:t>
            </a:r>
            <a:endParaRPr lang="en-US" altLang="ko-KR" sz="2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당기는 운동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 뼈에 부착된 근육의 당김으로 인해 관절의 움직임 </a:t>
            </a:r>
            <a:endParaRPr lang="en-US" altLang="ko-KR" sz="2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을 유발</a:t>
            </a:r>
          </a:p>
        </p:txBody>
      </p:sp>
      <p:grpSp>
        <p:nvGrpSpPr>
          <p:cNvPr id="2" name="그룹 7"/>
          <p:cNvGrpSpPr>
            <a:grpSpLocks/>
          </p:cNvGrpSpPr>
          <p:nvPr/>
        </p:nvGrpSpPr>
        <p:grpSpPr bwMode="auto">
          <a:xfrm>
            <a:off x="4139952" y="3809578"/>
            <a:ext cx="4392488" cy="2931790"/>
            <a:chOff x="428597" y="2214554"/>
            <a:chExt cx="3929089" cy="2571768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7" y="2214554"/>
              <a:ext cx="3929089" cy="25717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5" name="직사각형 14"/>
            <p:cNvSpPr/>
            <p:nvPr/>
          </p:nvSpPr>
          <p:spPr>
            <a:xfrm>
              <a:off x="1428729" y="4357694"/>
              <a:ext cx="1792300" cy="357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6300192" y="4293096"/>
            <a:ext cx="12961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endParaRPr lang="ko-KR" alt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1520" y="1052736"/>
            <a:ext cx="8208912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sz="3600" dirty="0" smtClean="0">
                <a:solidFill>
                  <a:srgbClr val="000066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신장성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3400" dirty="0" err="1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伸長性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= </a:t>
            </a:r>
            <a:r>
              <a:rPr lang="ko-KR" altLang="en-US" sz="3400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</a:rPr>
              <a:t>원심성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3400" dirty="0" smtClean="0">
                <a:solidFill>
                  <a:srgbClr val="7030A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遠心性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3400" dirty="0" smtClean="0">
                <a:solidFill>
                  <a:srgbClr val="7030A0"/>
                </a:solidFill>
                <a:ea typeface="휴먼엑스포" pitchFamily="18" charset="-127"/>
                <a:cs typeface="Times New Roman" pitchFamily="18" charset="0"/>
              </a:rPr>
              <a:t> 수축</a:t>
            </a:r>
            <a:endParaRPr lang="en-US" altLang="ko-KR" sz="3400" dirty="0" smtClean="0">
              <a:solidFill>
                <a:srgbClr val="7030A0"/>
              </a:solidFill>
              <a:ea typeface="휴먼엑스포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ko-KR" sz="3400" b="1" dirty="0" smtClean="0">
                <a:solidFill>
                  <a:srgbClr val="7030A0"/>
                </a:solidFill>
                <a:ea typeface="휴먼엑스포" pitchFamily="18" charset="-127"/>
                <a:cs typeface="Times New Roman" pitchFamily="18" charset="0"/>
              </a:rPr>
              <a:t>   </a:t>
            </a:r>
            <a:r>
              <a:rPr lang="en-US" altLang="ko-KR" sz="3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(Eccentric Contraction)</a:t>
            </a:r>
          </a:p>
          <a:p>
            <a:pPr>
              <a:spcBef>
                <a:spcPct val="0"/>
              </a:spcBef>
            </a:pPr>
            <a:endParaRPr lang="en-US" altLang="ko-KR" sz="1000" b="1" dirty="0" smtClean="0">
              <a:solidFill>
                <a:srgbClr val="000066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ko-KR" sz="1000" b="1" dirty="0" smtClean="0">
              <a:solidFill>
                <a:srgbClr val="000066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sz="2400" b="1" dirty="0" smtClean="0">
                <a:solidFill>
                  <a:srgbClr val="000066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근육의 길이가 늘어나는 동안에 힘을 발휘하는 경우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 근육은 힘을 발휘하면서 길이가 증가</a:t>
            </a:r>
          </a:p>
        </p:txBody>
      </p:sp>
      <p:grpSp>
        <p:nvGrpSpPr>
          <p:cNvPr id="2" name="그룹 11"/>
          <p:cNvGrpSpPr>
            <a:grpSpLocks/>
          </p:cNvGrpSpPr>
          <p:nvPr/>
        </p:nvGrpSpPr>
        <p:grpSpPr bwMode="auto">
          <a:xfrm>
            <a:off x="4067944" y="3861048"/>
            <a:ext cx="4503415" cy="2880320"/>
            <a:chOff x="428597" y="2285992"/>
            <a:chExt cx="4143403" cy="2500330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7" y="2285992"/>
              <a:ext cx="4143403" cy="2500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8" name="직사각형 17"/>
            <p:cNvSpPr/>
            <p:nvPr/>
          </p:nvSpPr>
          <p:spPr>
            <a:xfrm>
              <a:off x="2143109" y="2786058"/>
              <a:ext cx="714380" cy="714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AutoShape 13"/>
            <p:cNvSpPr>
              <a:spLocks noChangeArrowheads="1"/>
            </p:cNvSpPr>
            <p:nvPr/>
          </p:nvSpPr>
          <p:spPr bwMode="auto">
            <a:xfrm>
              <a:off x="1785918" y="2928934"/>
              <a:ext cx="1071570" cy="214314"/>
            </a:xfrm>
            <a:prstGeom prst="curvedDownArrow">
              <a:avLst>
                <a:gd name="adj1" fmla="val 66759"/>
                <a:gd name="adj2" fmla="val 133519"/>
                <a:gd name="adj3" fmla="val 333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500167" y="4357694"/>
              <a:ext cx="1785949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5508104" y="4221088"/>
            <a:ext cx="12961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endParaRPr lang="ko-KR" alt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824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그룹 3"/>
          <p:cNvGrpSpPr>
            <a:grpSpLocks/>
          </p:cNvGrpSpPr>
          <p:nvPr/>
        </p:nvGrpSpPr>
        <p:grpSpPr bwMode="auto">
          <a:xfrm>
            <a:off x="1547664" y="1052736"/>
            <a:ext cx="6768752" cy="5544616"/>
            <a:chOff x="1008094" y="428605"/>
            <a:chExt cx="8064500" cy="6286544"/>
          </a:xfrm>
        </p:grpSpPr>
        <p:pic>
          <p:nvPicPr>
            <p:cNvPr id="10" name="Picture 5" descr="S1-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8094" y="428605"/>
              <a:ext cx="8064500" cy="62865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1" name="직사각형 10"/>
            <p:cNvSpPr/>
            <p:nvPr/>
          </p:nvSpPr>
          <p:spPr>
            <a:xfrm>
              <a:off x="1286122" y="4286257"/>
              <a:ext cx="1927776" cy="2214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ko-KR" altLang="en-US">
                <a:solidFill>
                  <a:srgbClr val="F8F8F8"/>
                </a:solidFill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467544" y="548680"/>
            <a:ext cx="5112568" cy="647700"/>
            <a:chOff x="295" y="210"/>
            <a:chExt cx="3356" cy="453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주동근육 </a:t>
              </a:r>
              <a:r>
                <a:rPr kumimoji="0" lang="en-US" altLang="ko-KR" sz="3200" b="1" dirty="0" smtClean="0">
                  <a:solidFill>
                    <a:srgbClr val="7030A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(Major Muscle)</a:t>
              </a:r>
              <a:endParaRPr kumimoji="0" lang="ko-KR" altLang="en-US" sz="3200" b="1" dirty="0">
                <a:solidFill>
                  <a:srgbClr val="7030A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endParaRPr>
            </a:p>
          </p:txBody>
        </p:sp>
      </p:grpSp>
      <p:sp>
        <p:nvSpPr>
          <p:cNvPr id="15" name="직사각형 14"/>
          <p:cNvSpPr>
            <a:spLocks noChangeArrowheads="1"/>
          </p:cNvSpPr>
          <p:nvPr/>
        </p:nvSpPr>
        <p:spPr bwMode="auto">
          <a:xfrm>
            <a:off x="323528" y="2420888"/>
            <a:ext cx="295232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움직임을 직접 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일으키는 근육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관절의 움직임을 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발생시키는데 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효과적인 근육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824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그룹 3"/>
          <p:cNvGrpSpPr>
            <a:grpSpLocks/>
          </p:cNvGrpSpPr>
          <p:nvPr/>
        </p:nvGrpSpPr>
        <p:grpSpPr bwMode="auto">
          <a:xfrm>
            <a:off x="1547664" y="1052736"/>
            <a:ext cx="6768752" cy="5544616"/>
            <a:chOff x="1008094" y="428605"/>
            <a:chExt cx="8064500" cy="6286544"/>
          </a:xfrm>
        </p:grpSpPr>
        <p:pic>
          <p:nvPicPr>
            <p:cNvPr id="10" name="Picture 5" descr="S1-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8094" y="428605"/>
              <a:ext cx="8064500" cy="62865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1" name="직사각형 10"/>
            <p:cNvSpPr/>
            <p:nvPr/>
          </p:nvSpPr>
          <p:spPr>
            <a:xfrm>
              <a:off x="1286122" y="4286257"/>
              <a:ext cx="1927776" cy="2214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ko-KR" altLang="en-US">
                <a:solidFill>
                  <a:srgbClr val="F8F8F8"/>
                </a:solidFill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467544" y="548680"/>
            <a:ext cx="5688632" cy="647700"/>
            <a:chOff x="295" y="210"/>
            <a:chExt cx="3356" cy="453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길항근육 </a:t>
              </a:r>
              <a:r>
                <a:rPr kumimoji="0" lang="en-US" altLang="ko-KR" sz="3200" b="1" dirty="0" smtClean="0">
                  <a:solidFill>
                    <a:srgbClr val="7030A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(Antagonist Muscle)</a:t>
              </a:r>
              <a:endParaRPr kumimoji="0" lang="ko-KR" altLang="en-US" sz="3200" b="1" dirty="0">
                <a:solidFill>
                  <a:srgbClr val="7030A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endParaRPr>
            </a:p>
          </p:txBody>
        </p:sp>
      </p:grp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16148" y="2204864"/>
            <a:ext cx="3275732" cy="27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주동근의 작용과 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반대되는 움직임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의 근육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주동근이 수축할 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때 자동으로 이완</a:t>
            </a:r>
            <a:endParaRPr lang="en-US" altLang="ko-KR" sz="2600" b="1" dirty="0" smtClean="0">
              <a:solidFill>
                <a:srgbClr val="0033CC"/>
              </a:solidFill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600" b="1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시킴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774" y="1916832"/>
            <a:ext cx="7488634" cy="3672408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동적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(dynamic)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트레이닝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등장성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운동과 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등척성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운동의 단점을 보완하기 위해 개발된 운동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운동의 전 과정에 걸쳐 최대의 힘을 발휘하면서 운동 속도는 일정하게 나타남</a:t>
            </a:r>
            <a:endParaRPr lang="en-US" altLang="ko-KR" sz="2600" b="1" dirty="0" smtClean="0">
              <a:solidFill>
                <a:srgbClr val="CC0099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Dynamic speed(1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/sec~300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en-US" altLang="ko-KR" sz="28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/sec), Accommodating resistance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786609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(2-3)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등속성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</a:t>
            </a:r>
            <a:r>
              <a:rPr kumimoji="0" lang="en-US" altLang="ko-KR" sz="3600" b="1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Isokinetic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91680" y="1728098"/>
            <a:ext cx="5544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1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운동처방</a:t>
            </a:r>
            <a:endParaRPr lang="en-US" altLang="ko-KR" sz="4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774" y="1916832"/>
            <a:ext cx="7488634" cy="2726614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장점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: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각 운동범위에서 근육에 다양한 최대부하가 사용됨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각 운동범위에서 발휘된 근력을 그래프로 표시하여 어느 운동범위에서 결함이 나타났는가를 확인할 수 있어 피드백이 가능함</a:t>
            </a:r>
            <a:endParaRPr lang="en-US" altLang="ko-KR" sz="2600" b="1" dirty="0" smtClean="0">
              <a:solidFill>
                <a:srgbClr val="CC0099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단점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고비용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한 관절의 운동을 위해서 소비되는 시간이 많음</a:t>
            </a:r>
            <a:endParaRPr lang="en-US" altLang="ko-KR" sz="2600" b="1" dirty="0" smtClean="0">
              <a:solidFill>
                <a:srgbClr val="CC0099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6715171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(2-3)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등속성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</a:t>
            </a:r>
            <a:r>
              <a:rPr kumimoji="0" lang="en-US" altLang="ko-KR" sz="3600" b="1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Isokinetic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 Exercise)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824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71600" y="693068"/>
            <a:ext cx="7056784" cy="647700"/>
            <a:chOff x="295" y="210"/>
            <a:chExt cx="3356" cy="453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무릎관절 각도에 따른 </a:t>
              </a:r>
              <a:r>
                <a:rPr kumimoji="0" lang="ko-KR" altLang="en-US" sz="3200" b="1" dirty="0" err="1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각근력의</a:t>
              </a:r>
              <a:r>
                <a:rPr kumimoji="0" lang="ko-KR" altLang="en-US" sz="3200" b="1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 변화</a:t>
              </a:r>
              <a:endParaRPr kumimoji="0" lang="ko-KR" altLang="en-US" sz="3200" b="1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pic>
        <p:nvPicPr>
          <p:cNvPr id="9" name="Picture 2" descr="C:\DOCUME~1\Owner\LOCALS~1\Temp\Hnc\BinData\EMB00000e88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40024"/>
            <a:ext cx="6945313" cy="4569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33885" y="2215135"/>
            <a:ext cx="5874419" cy="2149969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반동을 이용한 동적인 신장운동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endParaRPr lang="en-US" altLang="ko-KR" sz="10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느리고 정적인 신장운동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endParaRPr lang="en-US" altLang="ko-KR" sz="10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신경근 촉진방법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7386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유연성</a:t>
            </a:r>
            <a:r>
              <a:rPr kumimoji="0"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(Flexibility) </a:t>
            </a:r>
            <a:r>
              <a:rPr kumimoji="0"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운동의 종류</a:t>
            </a:r>
            <a:endParaRPr kumimoji="0"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73402"/>
            <a:ext cx="7993063" cy="2927234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신체에 반동을 주어 관절의 가동범위 이상까지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stretching</a:t>
            </a:r>
            <a:r>
              <a:rPr lang="en-US" altLang="ko-KR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하는 것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몸의 반동에 의한 움직임을 이용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외부의 힘보다는 움직이는 신체의 탄력성이 더 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None/>
            </a:pPr>
            <a:r>
              <a:rPr lang="en-US" altLang="ko-KR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많이 관절을 움직여줌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단점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근육 통증 유발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11" y="357166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3-1)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동적 신장운동</a:t>
            </a: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(Dynamic stretching)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867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0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000232" y="1071546"/>
            <a:ext cx="5040313" cy="647700"/>
            <a:chOff x="295" y="210"/>
            <a:chExt cx="3356" cy="453"/>
          </a:xfrm>
        </p:grpSpPr>
        <p:sp>
          <p:nvSpPr>
            <p:cNvPr id="28677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78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휴먼엑스포" pitchFamily="18" charset="-127"/>
                  <a:ea typeface="휴먼엑스포" pitchFamily="18" charset="-127"/>
                </a:rPr>
                <a:t>동적 신장운동</a:t>
              </a:r>
              <a:endParaRPr kumimoji="0" lang="ko-KR" altLang="en-US" sz="32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366713" y="1928813"/>
          <a:ext cx="8348662" cy="3536950"/>
        </p:xfrm>
        <a:graphic>
          <a:graphicData uri="http://schemas.openxmlformats.org/presentationml/2006/ole">
            <p:oleObj spid="_x0000_s13314" name="Photo Editor 사진" r:id="rId3" imgW="13133333" imgH="477269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30543"/>
            <a:ext cx="7993063" cy="3586689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관절이 가동범위 내에서 근육의 길이를 늘려주어 근육이 약간 당긴다는 느낌이 올 때 멈춰 고정상태를 유지해 주는 것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자신이 할 수 있는 지점까지 근육을 늘린 후 그대로 고정해서 유지하는 것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근육이 본래의 상태로 되돌아오려는 강도를 감소시켜 반사적 수축을 줄여주고 근육을 이완시켜 더 많이 늘어나도록 해줌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42911" y="357166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3-2)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정적 신장운동</a:t>
            </a: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(Static stretching)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867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0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051050" y="781036"/>
            <a:ext cx="5040313" cy="647700"/>
            <a:chOff x="295" y="210"/>
            <a:chExt cx="3356" cy="453"/>
          </a:xfrm>
        </p:grpSpPr>
        <p:sp>
          <p:nvSpPr>
            <p:cNvPr id="28677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78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휴먼엑스포" pitchFamily="18" charset="-127"/>
                  <a:ea typeface="휴먼엑스포" pitchFamily="18" charset="-127"/>
                </a:rPr>
                <a:t>정적 신장운동</a:t>
              </a:r>
              <a:endParaRPr kumimoji="0" lang="ko-KR" altLang="en-US" sz="32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409604" y="1843088"/>
          <a:ext cx="8305800" cy="3657600"/>
        </p:xfrm>
        <a:graphic>
          <a:graphicData uri="http://schemas.openxmlformats.org/presentationml/2006/ole">
            <p:oleObj spid="_x0000_s14338" name="Photo Editor 사진" r:id="rId3" imgW="12917703" imgH="528571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289426"/>
            <a:ext cx="7993063" cy="2219694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수동적 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stretching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으로 근육을 최대한 늘린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주동근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후 보조자의 힘에 저항하여 반대방향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600" b="1" dirty="0" err="1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길항근</a:t>
            </a:r>
            <a:r>
              <a:rPr lang="en-US" altLang="ko-KR" sz="2600" b="1" dirty="0" smtClean="0">
                <a:solidFill>
                  <a:srgbClr val="CC0099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으로 힘을 줌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b="1" dirty="0" smtClean="0">
                <a:solidFill>
                  <a:srgbClr val="CC0099"/>
                </a:solidFill>
                <a:latin typeface="휴먼엑스포" pitchFamily="18" charset="-127"/>
                <a:ea typeface="휴먼엑스포" pitchFamily="18" charset="-127"/>
              </a:rPr>
              <a:t>관절의 가동범위와 근육의 유연성을 가장 빠르고 효과적으로 늘려줄 수 있는 방법</a:t>
            </a:r>
            <a:endParaRPr lang="en-US" altLang="ko-KR" sz="2600" b="1" dirty="0" smtClean="0">
              <a:solidFill>
                <a:srgbClr val="CC0099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14282" y="357166"/>
            <a:ext cx="7929617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3-3)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신경근 촉진방법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(</a:t>
            </a:r>
            <a:r>
              <a:rPr kumimoji="0" lang="en-US" altLang="ko-KR" sz="3600" b="1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Proprioceptive</a:t>
            </a:r>
            <a:r>
              <a:rPr kumimoji="0" lang="en-US" altLang="ko-KR" sz="3600" b="1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 Neuromuscular Facilitation; PNF)</a:t>
            </a:r>
            <a:endParaRPr kumimoji="0" lang="ko-KR" altLang="en-US" sz="3600" b="1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867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80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03455" y="709598"/>
            <a:ext cx="5040313" cy="647700"/>
            <a:chOff x="295" y="210"/>
            <a:chExt cx="3356" cy="453"/>
          </a:xfrm>
        </p:grpSpPr>
        <p:sp>
          <p:nvSpPr>
            <p:cNvPr id="28677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28678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latin typeface="휴먼엑스포" pitchFamily="18" charset="-127"/>
                  <a:ea typeface="휴먼엑스포" pitchFamily="18" charset="-127"/>
                </a:rPr>
                <a:t>신경근 촉진방법</a:t>
              </a:r>
              <a:endParaRPr kumimoji="0" lang="ko-KR" altLang="en-US" sz="32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57217" y="1941513"/>
          <a:ext cx="8429625" cy="3487737"/>
        </p:xfrm>
        <a:graphic>
          <a:graphicData uri="http://schemas.openxmlformats.org/presentationml/2006/ole">
            <p:oleObj spid="_x0000_s15362" name="Photo Editor 사진" r:id="rId3" imgW="12723810" imgH="413333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14349" y="714356"/>
            <a:ext cx="485778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운동강도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I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ntensity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00034" y="2071677"/>
            <a:ext cx="8072438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일정한 시간 내에 수행한 운동량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을 의미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운동종류에 따라 다르게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표시됨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err="1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유산소</a:t>
            </a:r>
            <a:r>
              <a:rPr kumimoji="0" lang="ko-KR" altLang="en-US" sz="2400" b="1" kern="0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운동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– </a:t>
            </a:r>
            <a:r>
              <a:rPr kumimoji="0" lang="ko-KR" altLang="en-US" sz="2400" b="1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심박수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(HR),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주관적 운동자각도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(RPE),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                    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최대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산소섭취량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(VO</a:t>
            </a:r>
            <a:r>
              <a:rPr kumimoji="0" lang="en-US" altLang="ko-KR" sz="2400" b="1" kern="0" baseline="-2500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max)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저항성 운동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–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최대근력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(1RM)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유연성 운동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–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관절가동범위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(ROM)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계획 시 운동강도를 선택한다는 것은 운동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목적에 부합되는 적정 운동강도를 결정짓는 일을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의미함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AutoShape 4"/>
          <p:cNvSpPr>
            <a:spLocks noChangeArrowheads="1"/>
          </p:cNvSpPr>
          <p:nvPr/>
        </p:nvSpPr>
        <p:spPr bwMode="auto">
          <a:xfrm rot="5400000">
            <a:off x="5553844" y="3648541"/>
            <a:ext cx="1079500" cy="4339332"/>
          </a:xfrm>
          <a:prstGeom prst="can">
            <a:avLst>
              <a:gd name="adj" fmla="val 23229"/>
            </a:avLst>
          </a:prstGeom>
          <a:gradFill rotWithShape="0">
            <a:gsLst>
              <a:gs pos="0">
                <a:srgbClr val="A580F0">
                  <a:alpha val="50000"/>
                </a:srgbClr>
              </a:gs>
              <a:gs pos="50000">
                <a:srgbClr val="FFFFFF">
                  <a:alpha val="70000"/>
                </a:srgbClr>
              </a:gs>
              <a:gs pos="100000">
                <a:srgbClr val="A580F0">
                  <a:alpha val="50000"/>
                </a:srgbClr>
              </a:gs>
            </a:gsLst>
            <a:lin ang="5400000" scaled="1"/>
          </a:gra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13001" name="Line 9"/>
          <p:cNvSpPr>
            <a:spLocks noChangeShapeType="1"/>
          </p:cNvSpPr>
          <p:nvPr/>
        </p:nvSpPr>
        <p:spPr bwMode="auto">
          <a:xfrm>
            <a:off x="693738" y="5024438"/>
            <a:ext cx="7685087" cy="0"/>
          </a:xfrm>
          <a:prstGeom prst="line">
            <a:avLst/>
          </a:prstGeom>
          <a:noFill/>
          <a:ln w="28575">
            <a:solidFill>
              <a:srgbClr val="DDDDDD"/>
            </a:solidFill>
            <a:prstDash val="sysDot"/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486" name="Oval 10"/>
          <p:cNvSpPr>
            <a:spLocks noChangeArrowheads="1"/>
          </p:cNvSpPr>
          <p:nvPr/>
        </p:nvSpPr>
        <p:spPr bwMode="auto">
          <a:xfrm>
            <a:off x="642938" y="5362575"/>
            <a:ext cx="7461250" cy="280988"/>
          </a:xfrm>
          <a:prstGeom prst="ellipse">
            <a:avLst/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487" name="Oval 11"/>
          <p:cNvSpPr>
            <a:spLocks noChangeArrowheads="1"/>
          </p:cNvSpPr>
          <p:nvPr/>
        </p:nvSpPr>
        <p:spPr bwMode="auto">
          <a:xfrm>
            <a:off x="2455863" y="5349875"/>
            <a:ext cx="4664075" cy="138113"/>
          </a:xfrm>
          <a:prstGeom prst="ellipse">
            <a:avLst/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488" name="Oval 12"/>
          <p:cNvSpPr>
            <a:spLocks noChangeArrowheads="1"/>
          </p:cNvSpPr>
          <p:nvPr/>
        </p:nvSpPr>
        <p:spPr bwMode="auto">
          <a:xfrm>
            <a:off x="560388" y="6148388"/>
            <a:ext cx="4664075" cy="138112"/>
          </a:xfrm>
          <a:prstGeom prst="ellipse">
            <a:avLst/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2" name="그룹 37"/>
          <p:cNvGrpSpPr>
            <a:grpSpLocks/>
          </p:cNvGrpSpPr>
          <p:nvPr/>
        </p:nvGrpSpPr>
        <p:grpSpPr bwMode="auto">
          <a:xfrm>
            <a:off x="693738" y="1408906"/>
            <a:ext cx="5807075" cy="4324350"/>
            <a:chOff x="693738" y="1549695"/>
            <a:chExt cx="4665812" cy="4323788"/>
          </a:xfrm>
        </p:grpSpPr>
        <p:sp>
          <p:nvSpPr>
            <p:cNvPr id="20499" name="AutoShape 2"/>
            <p:cNvSpPr>
              <a:spLocks noChangeArrowheads="1"/>
            </p:cNvSpPr>
            <p:nvPr/>
          </p:nvSpPr>
          <p:spPr bwMode="auto">
            <a:xfrm>
              <a:off x="693738" y="1711325"/>
              <a:ext cx="4665812" cy="4143404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190" y="10298"/>
                  </a:moveTo>
                  <a:cubicBezTo>
                    <a:pt x="13941" y="8617"/>
                    <a:pt x="12498" y="7373"/>
                    <a:pt x="10800" y="7373"/>
                  </a:cubicBezTo>
                  <a:cubicBezTo>
                    <a:pt x="8907" y="7373"/>
                    <a:pt x="7373" y="8907"/>
                    <a:pt x="7373" y="10800"/>
                  </a:cubicBezTo>
                  <a:cubicBezTo>
                    <a:pt x="7373" y="12692"/>
                    <a:pt x="8907" y="14227"/>
                    <a:pt x="10800" y="14227"/>
                  </a:cubicBezTo>
                  <a:cubicBezTo>
                    <a:pt x="10971" y="14227"/>
                    <a:pt x="11142" y="14214"/>
                    <a:pt x="11312" y="14188"/>
                  </a:cubicBezTo>
                  <a:lnTo>
                    <a:pt x="12415" y="21478"/>
                  </a:lnTo>
                  <a:cubicBezTo>
                    <a:pt x="11880" y="21559"/>
                    <a:pt x="11340" y="21599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153" y="-1"/>
                    <a:pt x="20699" y="3922"/>
                    <a:pt x="21483" y="9218"/>
                  </a:cubicBezTo>
                  <a:lnTo>
                    <a:pt x="24154" y="8823"/>
                  </a:lnTo>
                  <a:lnTo>
                    <a:pt x="18772" y="16076"/>
                  </a:lnTo>
                  <a:lnTo>
                    <a:pt x="11519" y="10693"/>
                  </a:lnTo>
                  <a:lnTo>
                    <a:pt x="14190" y="10298"/>
                  </a:lnTo>
                  <a:close/>
                </a:path>
              </a:pathLst>
            </a:custGeom>
            <a:gradFill rotWithShape="1">
              <a:gsLst>
                <a:gs pos="0">
                  <a:srgbClr val="66FFFF">
                    <a:alpha val="50000"/>
                  </a:srgbClr>
                </a:gs>
                <a:gs pos="100000">
                  <a:srgbClr val="2F7676">
                    <a:alpha val="5000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66FFFF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12995" name="AutoShape 3"/>
            <p:cNvSpPr>
              <a:spLocks noChangeArrowheads="1"/>
            </p:cNvSpPr>
            <p:nvPr/>
          </p:nvSpPr>
          <p:spPr bwMode="auto">
            <a:xfrm rot="18409771">
              <a:off x="752649" y="2009359"/>
              <a:ext cx="4323788" cy="3404460"/>
            </a:xfrm>
            <a:custGeom>
              <a:avLst/>
              <a:gdLst>
                <a:gd name="G0" fmla="+- 5587 0 0"/>
                <a:gd name="G1" fmla="+- 9671334 0 0"/>
                <a:gd name="G2" fmla="+- 0 0 9671334"/>
                <a:gd name="T0" fmla="*/ 0 256 1"/>
                <a:gd name="T1" fmla="*/ 180 256 1"/>
                <a:gd name="G3" fmla="+- 9671334 T0 T1"/>
                <a:gd name="T2" fmla="*/ 0 256 1"/>
                <a:gd name="T3" fmla="*/ 90 256 1"/>
                <a:gd name="G4" fmla="+- 9671334 T2 T3"/>
                <a:gd name="G5" fmla="*/ G4 2 1"/>
                <a:gd name="T4" fmla="*/ 90 256 1"/>
                <a:gd name="T5" fmla="*/ 0 256 1"/>
                <a:gd name="G6" fmla="+- 9671334 T4 T5"/>
                <a:gd name="G7" fmla="*/ G6 2 1"/>
                <a:gd name="G8" fmla="abs 967133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587"/>
                <a:gd name="G18" fmla="*/ 5587 1 2"/>
                <a:gd name="G19" fmla="+- G18 5400 0"/>
                <a:gd name="G20" fmla="cos G19 9671334"/>
                <a:gd name="G21" fmla="sin G19 9671334"/>
                <a:gd name="G22" fmla="+- G20 10800 0"/>
                <a:gd name="G23" fmla="+- G21 10800 0"/>
                <a:gd name="G24" fmla="+- 10800 0 G20"/>
                <a:gd name="G25" fmla="+- 5587 10800 0"/>
                <a:gd name="G26" fmla="?: G9 G17 G25"/>
                <a:gd name="G27" fmla="?: G9 0 21600"/>
                <a:gd name="G28" fmla="cos 10800 9671334"/>
                <a:gd name="G29" fmla="sin 10800 9671334"/>
                <a:gd name="G30" fmla="sin 5587 9671334"/>
                <a:gd name="G31" fmla="+- G28 10800 0"/>
                <a:gd name="G32" fmla="+- G29 10800 0"/>
                <a:gd name="G33" fmla="+- G30 10800 0"/>
                <a:gd name="G34" fmla="?: G4 0 G31"/>
                <a:gd name="G35" fmla="?: 9671334 G34 0"/>
                <a:gd name="G36" fmla="?: G6 G35 G31"/>
                <a:gd name="G37" fmla="+- 21600 0 G36"/>
                <a:gd name="G38" fmla="?: G4 0 G33"/>
                <a:gd name="G39" fmla="?: 967133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883 w 21600"/>
                <a:gd name="T15" fmla="*/ 15193 h 21600"/>
                <a:gd name="T16" fmla="*/ 10800 w 21600"/>
                <a:gd name="T17" fmla="*/ 5213 h 21600"/>
                <a:gd name="T18" fmla="*/ 17717 w 21600"/>
                <a:gd name="T19" fmla="*/ 1519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084" y="13795"/>
                  </a:moveTo>
                  <a:cubicBezTo>
                    <a:pt x="5515" y="12900"/>
                    <a:pt x="5213" y="11861"/>
                    <a:pt x="5213" y="10800"/>
                  </a:cubicBezTo>
                  <a:cubicBezTo>
                    <a:pt x="5213" y="7714"/>
                    <a:pt x="7714" y="5213"/>
                    <a:pt x="10800" y="5213"/>
                  </a:cubicBezTo>
                  <a:cubicBezTo>
                    <a:pt x="13885" y="5213"/>
                    <a:pt x="16387" y="7714"/>
                    <a:pt x="16387" y="10800"/>
                  </a:cubicBezTo>
                  <a:cubicBezTo>
                    <a:pt x="16387" y="11861"/>
                    <a:pt x="16084" y="12900"/>
                    <a:pt x="15515" y="13795"/>
                  </a:cubicBezTo>
                  <a:lnTo>
                    <a:pt x="19915" y="16591"/>
                  </a:lnTo>
                  <a:cubicBezTo>
                    <a:pt x="21015" y="14859"/>
                    <a:pt x="21600" y="128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851"/>
                    <a:pt x="584" y="14859"/>
                    <a:pt x="1684" y="1659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795952" y="1830388"/>
              <a:ext cx="1529884" cy="1520825"/>
              <a:chOff x="2022" y="1904"/>
              <a:chExt cx="876" cy="871"/>
            </a:xfrm>
          </p:grpSpPr>
          <p:sp>
            <p:nvSpPr>
              <p:cNvPr id="20520" name="Oval 14"/>
              <p:cNvSpPr>
                <a:spLocks noChangeArrowheads="1"/>
              </p:cNvSpPr>
              <p:nvPr/>
            </p:nvSpPr>
            <p:spPr bwMode="auto">
              <a:xfrm>
                <a:off x="2022" y="2448"/>
                <a:ext cx="776" cy="327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521" name="Oval 15"/>
              <p:cNvSpPr>
                <a:spLocks noChangeArrowheads="1"/>
              </p:cNvSpPr>
              <p:nvPr/>
            </p:nvSpPr>
            <p:spPr bwMode="auto">
              <a:xfrm>
                <a:off x="2189" y="1904"/>
                <a:ext cx="709" cy="708"/>
              </a:xfrm>
              <a:prstGeom prst="ellipse">
                <a:avLst/>
              </a:prstGeom>
              <a:gradFill rotWithShape="1">
                <a:gsLst>
                  <a:gs pos="0">
                    <a:srgbClr val="778DED"/>
                  </a:gs>
                  <a:gs pos="100000">
                    <a:srgbClr val="37416D"/>
                  </a:gs>
                </a:gsLst>
                <a:path path="rect">
                  <a:fillToRect r="100000" b="100000"/>
                </a:path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ko-KR" sz="1600" b="1" dirty="0" smtClean="0">
                    <a:solidFill>
                      <a:srgbClr val="FFFFFF"/>
                    </a:solidFill>
                    <a:latin typeface="Times New Roman" pitchFamily="18" charset="0"/>
                    <a:ea typeface="HY헤드라인M" pitchFamily="18" charset="-127"/>
                    <a:cs typeface="Times New Roman" pitchFamily="18" charset="0"/>
                  </a:rPr>
                  <a:t>4. Program</a:t>
                </a:r>
                <a:endParaRPr lang="ko-KR" altLang="en-US" sz="1600" b="1" dirty="0">
                  <a:solidFill>
                    <a:srgbClr val="FFFFFF"/>
                  </a:solidFill>
                  <a:latin typeface="Times New Roman" pitchFamily="18" charset="0"/>
                  <a:ea typeface="HY헤드라인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20522" name="Oval 16"/>
              <p:cNvSpPr>
                <a:spLocks noChangeArrowheads="1"/>
              </p:cNvSpPr>
              <p:nvPr/>
            </p:nvSpPr>
            <p:spPr bwMode="auto">
              <a:xfrm>
                <a:off x="2046" y="2000"/>
                <a:ext cx="163" cy="17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2962765" y="2046909"/>
              <a:ext cx="1592756" cy="1391616"/>
              <a:chOff x="2022" y="1978"/>
              <a:chExt cx="912" cy="797"/>
            </a:xfrm>
          </p:grpSpPr>
          <p:sp>
            <p:nvSpPr>
              <p:cNvPr id="20517" name="Oval 18"/>
              <p:cNvSpPr>
                <a:spLocks noChangeArrowheads="1"/>
              </p:cNvSpPr>
              <p:nvPr/>
            </p:nvSpPr>
            <p:spPr bwMode="auto">
              <a:xfrm>
                <a:off x="2022" y="2448"/>
                <a:ext cx="776" cy="327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518" name="Oval 19"/>
              <p:cNvSpPr>
                <a:spLocks noChangeArrowheads="1"/>
              </p:cNvSpPr>
              <p:nvPr/>
            </p:nvSpPr>
            <p:spPr bwMode="auto">
              <a:xfrm>
                <a:off x="2225" y="1978"/>
                <a:ext cx="709" cy="708"/>
              </a:xfrm>
              <a:prstGeom prst="ellipse">
                <a:avLst/>
              </a:prstGeom>
              <a:gradFill rotWithShape="1">
                <a:gsLst>
                  <a:gs pos="0">
                    <a:srgbClr val="778DED"/>
                  </a:gs>
                  <a:gs pos="100000">
                    <a:srgbClr val="37416D"/>
                  </a:gs>
                </a:gsLst>
                <a:path path="rect">
                  <a:fillToRect r="100000" b="100000"/>
                </a:path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ko-KR" sz="1600" b="1" dirty="0" smtClean="0">
                    <a:solidFill>
                      <a:srgbClr val="FFFFFF"/>
                    </a:solidFill>
                    <a:latin typeface="Times New Roman" pitchFamily="18" charset="0"/>
                    <a:ea typeface="HY헤드라인M" pitchFamily="18" charset="-127"/>
                    <a:cs typeface="Times New Roman" pitchFamily="18" charset="0"/>
                  </a:rPr>
                  <a:t>5. Exercise</a:t>
                </a:r>
                <a:endParaRPr lang="ko-KR" altLang="en-US" sz="1600" b="1" dirty="0">
                  <a:solidFill>
                    <a:srgbClr val="FFFFFF"/>
                  </a:solidFill>
                  <a:latin typeface="Times New Roman" pitchFamily="18" charset="0"/>
                  <a:ea typeface="HY헤드라인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20519" name="Oval 20"/>
              <p:cNvSpPr>
                <a:spLocks noChangeArrowheads="1"/>
              </p:cNvSpPr>
              <p:nvPr/>
            </p:nvSpPr>
            <p:spPr bwMode="auto">
              <a:xfrm>
                <a:off x="2046" y="2000"/>
                <a:ext cx="163" cy="17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602528" y="2937810"/>
              <a:ext cx="1584024" cy="1416061"/>
              <a:chOff x="2022" y="2000"/>
              <a:chExt cx="907" cy="811"/>
            </a:xfrm>
          </p:grpSpPr>
          <p:sp>
            <p:nvSpPr>
              <p:cNvPr id="20514" name="Oval 22"/>
              <p:cNvSpPr>
                <a:spLocks noChangeArrowheads="1"/>
              </p:cNvSpPr>
              <p:nvPr/>
            </p:nvSpPr>
            <p:spPr bwMode="auto">
              <a:xfrm>
                <a:off x="2022" y="2448"/>
                <a:ext cx="776" cy="327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515" name="Oval 23"/>
              <p:cNvSpPr>
                <a:spLocks noChangeArrowheads="1"/>
              </p:cNvSpPr>
              <p:nvPr/>
            </p:nvSpPr>
            <p:spPr bwMode="auto">
              <a:xfrm>
                <a:off x="2220" y="2103"/>
                <a:ext cx="709" cy="708"/>
              </a:xfrm>
              <a:prstGeom prst="ellipse">
                <a:avLst/>
              </a:prstGeom>
              <a:gradFill rotWithShape="1">
                <a:gsLst>
                  <a:gs pos="0">
                    <a:srgbClr val="778DED"/>
                  </a:gs>
                  <a:gs pos="100000">
                    <a:srgbClr val="37416D"/>
                  </a:gs>
                </a:gsLst>
                <a:path path="rect">
                  <a:fillToRect r="100000" b="100000"/>
                </a:path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600" b="1" dirty="0" smtClean="0">
                    <a:solidFill>
                      <a:srgbClr val="FFFFFF"/>
                    </a:solidFill>
                    <a:latin typeface="Times New Roman" pitchFamily="18" charset="0"/>
                    <a:ea typeface="HY헤드라인M" pitchFamily="18" charset="-127"/>
                    <a:cs typeface="Times New Roman" pitchFamily="18" charset="0"/>
                  </a:rPr>
                  <a:t>6. Effect</a:t>
                </a:r>
                <a:endParaRPr lang="ko-KR" altLang="en-US" sz="1600" b="1" dirty="0">
                  <a:solidFill>
                    <a:srgbClr val="FFFFFF"/>
                  </a:solidFill>
                  <a:latin typeface="Times New Roman" pitchFamily="18" charset="0"/>
                  <a:ea typeface="HY헤드라인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20516" name="Oval 24"/>
              <p:cNvSpPr>
                <a:spLocks noChangeArrowheads="1"/>
              </p:cNvSpPr>
              <p:nvPr/>
            </p:nvSpPr>
            <p:spPr bwMode="auto">
              <a:xfrm>
                <a:off x="2046" y="2000"/>
                <a:ext cx="163" cy="17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963934" y="2424934"/>
              <a:ext cx="1409378" cy="1774005"/>
              <a:chOff x="1991" y="1759"/>
              <a:chExt cx="807" cy="1016"/>
            </a:xfrm>
          </p:grpSpPr>
          <p:sp>
            <p:nvSpPr>
              <p:cNvPr id="20511" name="Oval 26"/>
              <p:cNvSpPr>
                <a:spLocks noChangeArrowheads="1"/>
              </p:cNvSpPr>
              <p:nvPr/>
            </p:nvSpPr>
            <p:spPr bwMode="auto">
              <a:xfrm>
                <a:off x="2022" y="2448"/>
                <a:ext cx="776" cy="327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512" name="Oval 27"/>
              <p:cNvSpPr>
                <a:spLocks noChangeArrowheads="1"/>
              </p:cNvSpPr>
              <p:nvPr/>
            </p:nvSpPr>
            <p:spPr bwMode="auto">
              <a:xfrm>
                <a:off x="1991" y="1759"/>
                <a:ext cx="709" cy="708"/>
              </a:xfrm>
              <a:prstGeom prst="ellipse">
                <a:avLst/>
              </a:prstGeom>
              <a:gradFill rotWithShape="1">
                <a:gsLst>
                  <a:gs pos="0">
                    <a:srgbClr val="778DED"/>
                  </a:gs>
                  <a:gs pos="100000">
                    <a:srgbClr val="37416D"/>
                  </a:gs>
                </a:gsLst>
                <a:path path="rect">
                  <a:fillToRect r="100000" b="100000"/>
                </a:path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600" b="1" dirty="0" smtClean="0">
                    <a:solidFill>
                      <a:srgbClr val="FFFFFF"/>
                    </a:solidFill>
                    <a:latin typeface="Times New Roman" pitchFamily="18" charset="0"/>
                    <a:ea typeface="HY헤드라인M" pitchFamily="18" charset="-127"/>
                    <a:cs typeface="Times New Roman" pitchFamily="18" charset="0"/>
                  </a:rPr>
                  <a:t>3. Prescription</a:t>
                </a:r>
                <a:endParaRPr lang="ko-KR" altLang="en-US" sz="1600" b="1" dirty="0">
                  <a:solidFill>
                    <a:srgbClr val="FFFFFF"/>
                  </a:solidFill>
                  <a:latin typeface="Times New Roman" pitchFamily="18" charset="0"/>
                  <a:ea typeface="HY헤드라인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20513" name="Oval 28"/>
              <p:cNvSpPr>
                <a:spLocks noChangeArrowheads="1"/>
              </p:cNvSpPr>
              <p:nvPr/>
            </p:nvSpPr>
            <p:spPr bwMode="auto">
              <a:xfrm>
                <a:off x="2046" y="2000"/>
                <a:ext cx="163" cy="17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1017588" y="3690149"/>
              <a:ext cx="1447800" cy="1564477"/>
              <a:chOff x="1969" y="1879"/>
              <a:chExt cx="829" cy="896"/>
            </a:xfrm>
          </p:grpSpPr>
          <p:sp>
            <p:nvSpPr>
              <p:cNvPr id="20508" name="Oval 30"/>
              <p:cNvSpPr>
                <a:spLocks noChangeArrowheads="1"/>
              </p:cNvSpPr>
              <p:nvPr/>
            </p:nvSpPr>
            <p:spPr bwMode="auto">
              <a:xfrm>
                <a:off x="2022" y="2448"/>
                <a:ext cx="776" cy="327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509" name="Oval 31"/>
              <p:cNvSpPr>
                <a:spLocks noChangeArrowheads="1"/>
              </p:cNvSpPr>
              <p:nvPr/>
            </p:nvSpPr>
            <p:spPr bwMode="auto">
              <a:xfrm>
                <a:off x="1969" y="1879"/>
                <a:ext cx="709" cy="708"/>
              </a:xfrm>
              <a:prstGeom prst="ellipse">
                <a:avLst/>
              </a:prstGeom>
              <a:gradFill rotWithShape="1">
                <a:gsLst>
                  <a:gs pos="0">
                    <a:srgbClr val="778DED"/>
                  </a:gs>
                  <a:gs pos="100000">
                    <a:srgbClr val="37416D"/>
                  </a:gs>
                </a:gsLst>
                <a:path path="rect">
                  <a:fillToRect r="100000" b="100000"/>
                </a:path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600" b="1" dirty="0" smtClean="0">
                    <a:solidFill>
                      <a:srgbClr val="FFFFFF"/>
                    </a:solidFill>
                    <a:latin typeface="Times New Roman" pitchFamily="18" charset="0"/>
                    <a:ea typeface="HY헤드라인M" pitchFamily="18" charset="-127"/>
                    <a:cs typeface="Times New Roman" pitchFamily="18" charset="0"/>
                  </a:rPr>
                  <a:t>2. Evaluation</a:t>
                </a:r>
                <a:endParaRPr lang="ko-KR" altLang="en-US" sz="1600" b="1" dirty="0">
                  <a:solidFill>
                    <a:srgbClr val="FFFFFF"/>
                  </a:solidFill>
                  <a:latin typeface="Times New Roman" pitchFamily="18" charset="0"/>
                  <a:ea typeface="HY헤드라인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20510" name="Oval 32"/>
              <p:cNvSpPr>
                <a:spLocks noChangeArrowheads="1"/>
              </p:cNvSpPr>
              <p:nvPr/>
            </p:nvSpPr>
            <p:spPr bwMode="auto">
              <a:xfrm>
                <a:off x="2046" y="2000"/>
                <a:ext cx="163" cy="17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2316163" y="3978275"/>
            <a:ext cx="1541462" cy="1236663"/>
          </a:xfrm>
          <a:prstGeom prst="ellipse">
            <a:avLst/>
          </a:prstGeom>
          <a:gradFill rotWithShape="1">
            <a:gsLst>
              <a:gs pos="0">
                <a:srgbClr val="778DED"/>
              </a:gs>
              <a:gs pos="100000">
                <a:srgbClr val="37416D"/>
              </a:gs>
            </a:gsLst>
            <a:path path="rect">
              <a:fillToRect r="100000" b="100000"/>
            </a:path>
          </a:gra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ko-KR" sz="1600" b="1" dirty="0" smtClean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1. Data Collection</a:t>
            </a:r>
            <a:endParaRPr lang="ko-KR" altLang="en-US" sz="1600" b="1" dirty="0">
              <a:solidFill>
                <a:srgbClr val="FFFFFF"/>
              </a:solidFill>
              <a:latin typeface="Times New Roman" pitchFamily="18" charset="0"/>
              <a:ea typeface="HY헤드라인M" pitchFamily="18" charset="-127"/>
              <a:cs typeface="Times New Roman" pitchFamily="18" charset="0"/>
            </a:endParaRPr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6084168" y="5429250"/>
            <a:ext cx="1859087" cy="833438"/>
          </a:xfrm>
          <a:prstGeom prst="homePlate">
            <a:avLst>
              <a:gd name="adj" fmla="val 32493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altLang="en-US" sz="1600" b="1" dirty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 </a:t>
            </a:r>
            <a:r>
              <a:rPr lang="en-GB" altLang="en-US" sz="1600" b="1" dirty="0" smtClean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    </a:t>
            </a:r>
            <a:r>
              <a:rPr lang="en-US" altLang="ko-KR" sz="1600" b="1" dirty="0" smtClean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Improvement</a:t>
            </a:r>
            <a:endParaRPr lang="ko-KR" altLang="en-US" sz="1600" b="1" dirty="0">
              <a:solidFill>
                <a:srgbClr val="FFFFFF"/>
              </a:solidFill>
              <a:latin typeface="Times New Roman" pitchFamily="18" charset="0"/>
              <a:ea typeface="HY헤드라인M" pitchFamily="18" charset="-127"/>
              <a:cs typeface="Times New Roman" pitchFamily="18" charset="0"/>
            </a:endParaRP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4283968" y="5429250"/>
            <a:ext cx="2088232" cy="833438"/>
          </a:xfrm>
          <a:prstGeom prst="homePlate">
            <a:avLst>
              <a:gd name="adj" fmla="val 37192"/>
            </a:avLst>
          </a:prstGeom>
          <a:gradFill rotWithShape="0">
            <a:gsLst>
              <a:gs pos="0">
                <a:srgbClr val="CC3300">
                  <a:gamma/>
                  <a:shade val="56078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56078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r>
              <a:rPr lang="en-GB" altLang="ko-KR" sz="1600" b="1" dirty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  </a:t>
            </a:r>
            <a:r>
              <a:rPr lang="en-US" altLang="ko-KR" sz="1600" b="1" dirty="0" smtClean="0">
                <a:solidFill>
                  <a:srgbClr val="FFFF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7. Treatment</a:t>
            </a:r>
            <a:endParaRPr lang="ko-KR" altLang="en-US" sz="1600" b="1" dirty="0">
              <a:solidFill>
                <a:srgbClr val="FFFFFF"/>
              </a:solidFill>
              <a:latin typeface="Times New Roman" pitchFamily="18" charset="0"/>
              <a:ea typeface="HY헤드라인M" pitchFamily="18" charset="-127"/>
              <a:cs typeface="Times New Roman" pitchFamily="18" charset="0"/>
            </a:endParaRPr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971600" y="476672"/>
            <a:ext cx="6667674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운동처방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(Exercise Prescription)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85813" y="1484784"/>
            <a:ext cx="7746627" cy="4680520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최대운동능력에 대한 백분율</a:t>
            </a: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(%)</a:t>
            </a:r>
          </a:p>
          <a:p>
            <a:pPr eaLnBrk="1" hangingPunct="1">
              <a:buNone/>
            </a:pP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   </a:t>
            </a:r>
            <a:r>
              <a:rPr lang="en-US" altLang="ko-KR" sz="2800" b="1" dirty="0" err="1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HRmax</a:t>
            </a:r>
            <a:r>
              <a:rPr lang="en-US" altLang="ko-KR" sz="28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70~85%</a:t>
            </a: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여유 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심박수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</a:t>
            </a: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(HRR; maximum heart rate reserve)</a:t>
            </a:r>
          </a:p>
          <a:p>
            <a:pPr eaLnBrk="1" hangingPunct="1">
              <a:buNone/>
            </a:pP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    </a:t>
            </a:r>
            <a:r>
              <a:rPr lang="en-US" altLang="ko-KR" sz="2600" b="1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=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최대 </a:t>
            </a:r>
            <a:r>
              <a:rPr lang="ko-KR" altLang="en-US" sz="26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심박수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26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–</a:t>
            </a:r>
            <a:r>
              <a:rPr lang="en-US" altLang="ko-KR" sz="2600" b="1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안정시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6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심박수</a:t>
            </a:r>
            <a:endParaRPr lang="en-US" altLang="ko-KR" sz="26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altLang="ko-KR" sz="26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 </a:t>
            </a:r>
            <a:r>
              <a:rPr lang="en-US" altLang="ko-KR" sz="2800" b="1" dirty="0" smtClean="0">
                <a:solidFill>
                  <a:srgbClr val="0000FF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HRR 60~80%  </a:t>
            </a:r>
          </a:p>
          <a:p>
            <a:pPr eaLnBrk="1" hangingPunct="1"/>
            <a:r>
              <a:rPr lang="ko-KR" altLang="en-US" sz="2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최대산소섭취량</a:t>
            </a:r>
            <a:endParaRPr lang="en-US" altLang="ko-KR" sz="28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(VO</a:t>
            </a:r>
            <a:r>
              <a:rPr lang="en-US" altLang="ko-KR" sz="2800" b="1" baseline="-250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max; maximal oxygen uptake)</a:t>
            </a:r>
          </a:p>
          <a:p>
            <a:pPr eaLnBrk="1" hangingPunct="1">
              <a:buNone/>
            </a:pP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 </a:t>
            </a:r>
            <a:r>
              <a:rPr lang="en-US" altLang="ko-KR" sz="2800" b="1" dirty="0" smtClean="0">
                <a:solidFill>
                  <a:srgbClr val="0000FF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VO</a:t>
            </a:r>
            <a:r>
              <a:rPr lang="en-US" altLang="ko-KR" sz="2800" b="1" baseline="-25000" dirty="0" smtClean="0">
                <a:solidFill>
                  <a:srgbClr val="0000FF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en-US" altLang="ko-KR" sz="2800" b="1" dirty="0" smtClean="0">
                <a:solidFill>
                  <a:srgbClr val="0000FF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max 60~80%</a:t>
            </a:r>
          </a:p>
        </p:txBody>
      </p:sp>
      <p:pic>
        <p:nvPicPr>
          <p:cNvPr id="25604" name="Picture 39" descr="SL01395_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 flipH="1">
            <a:off x="6806133" y="3127615"/>
            <a:ext cx="2086347" cy="3032802"/>
          </a:xfrm>
          <a:noFill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6603646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(1-1)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유산소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운동의 운동강도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9552" y="837084"/>
            <a:ext cx="7272808" cy="647700"/>
            <a:chOff x="295" y="210"/>
            <a:chExt cx="3356" cy="453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40" y="255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1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3200" b="1" dirty="0" smtClean="0">
                  <a:solidFill>
                    <a:srgbClr val="FF0000"/>
                  </a:solidFill>
                  <a:ea typeface="HY울릉도M" pitchFamily="18" charset="-127"/>
                  <a:cs typeface="Times New Roman" pitchFamily="18" charset="0"/>
                </a:rPr>
                <a:t>여유 </a:t>
              </a:r>
              <a:r>
                <a:rPr kumimoji="0" lang="ko-KR" altLang="en-US" sz="3200" b="1" dirty="0" err="1" smtClean="0">
                  <a:solidFill>
                    <a:srgbClr val="FF0000"/>
                  </a:solidFill>
                  <a:ea typeface="HY울릉도M" pitchFamily="18" charset="-127"/>
                  <a:cs typeface="Times New Roman" pitchFamily="18" charset="0"/>
                </a:rPr>
                <a:t>심박수</a:t>
              </a:r>
              <a:r>
                <a:rPr kumimoji="0" lang="en-US" altLang="ko-KR" sz="3200" b="1" dirty="0" smtClean="0">
                  <a:solidFill>
                    <a:srgbClr val="FF000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(HRR)</a:t>
              </a:r>
              <a:r>
                <a:rPr kumimoji="0" lang="ko-KR" altLang="en-US" sz="3200" b="1" dirty="0" smtClean="0">
                  <a:solidFill>
                    <a:srgbClr val="FF0000"/>
                  </a:solidFill>
                  <a:ea typeface="HY울릉도M" pitchFamily="18" charset="-127"/>
                  <a:cs typeface="Times New Roman" pitchFamily="18" charset="0"/>
                </a:rPr>
                <a:t>를</a:t>
              </a:r>
              <a:r>
                <a:rPr kumimoji="0" lang="ko-KR" alt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 이용한 운동강도 </a:t>
              </a:r>
              <a:endParaRPr kumimoji="0" lang="ko-KR" altLang="en-US" sz="3200" b="1" dirty="0">
                <a:solidFill>
                  <a:srgbClr val="FF0000"/>
                </a:solidFill>
                <a:latin typeface="Times New Roman" pitchFamily="18" charset="0"/>
                <a:ea typeface="HY울릉도M" pitchFamily="18" charset="-127"/>
                <a:cs typeface="Times New Roman" pitchFamily="18" charset="0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99592" y="2132856"/>
            <a:ext cx="66967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600" kern="0" dirty="0" err="1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심박수</a:t>
            </a:r>
            <a:r>
              <a:rPr kumimoji="0" lang="en-US" altLang="ko-KR" sz="2400" b="1" kern="0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(HR; Heart Rate)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 </a:t>
            </a:r>
            <a:r>
              <a:rPr kumimoji="0" lang="ko-KR" altLang="en-US" sz="2400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회</a:t>
            </a:r>
            <a:r>
              <a:rPr kumimoji="0"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</a:t>
            </a:r>
            <a:r>
              <a:rPr kumimoji="0" lang="ko-KR" altLang="en-US" sz="2400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분</a:t>
            </a:r>
            <a:r>
              <a:rPr kumimoji="0"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(beats per min; </a:t>
            </a:r>
            <a:r>
              <a:rPr kumimoji="0" lang="en-US" altLang="ko-KR" sz="2400" b="1" kern="0" dirty="0" err="1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bpm</a:t>
            </a:r>
            <a:r>
              <a:rPr kumimoji="0"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sz="1100" b="1" kern="0" dirty="0" smtClean="0">
              <a:solidFill>
                <a:srgbClr val="0033CC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600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최대 </a:t>
            </a:r>
            <a:r>
              <a:rPr kumimoji="0" lang="ko-KR" altLang="en-US" sz="2600" kern="0" dirty="0" err="1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심박수</a:t>
            </a:r>
            <a:r>
              <a:rPr kumimoji="0" lang="en-US" altLang="ko-KR" sz="2400" b="1" kern="0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en-US" altLang="ko-KR" sz="2400" b="1" kern="0" dirty="0" err="1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HRmax</a:t>
            </a:r>
            <a:r>
              <a:rPr kumimoji="0" lang="en-US" altLang="ko-KR" sz="2400" b="1" kern="0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; </a:t>
            </a:r>
            <a:r>
              <a:rPr kumimoji="0" lang="en-US" altLang="ko-KR" sz="2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maximum Heart Rate)</a:t>
            </a:r>
            <a:endParaRPr kumimoji="0" lang="en-US" altLang="ko-KR" sz="2600" kern="0" dirty="0" smtClean="0">
              <a:solidFill>
                <a:prstClr val="black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6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 </a:t>
            </a:r>
            <a:r>
              <a:rPr kumimoji="0"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= 220 – </a:t>
            </a:r>
            <a:r>
              <a:rPr kumimoji="0" lang="ko-KR" altLang="en-US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나이</a:t>
            </a:r>
            <a:endParaRPr kumimoji="0" lang="en-US" altLang="ko-KR" sz="2400" kern="0" dirty="0" smtClean="0">
              <a:solidFill>
                <a:srgbClr val="0033CC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sz="1100" b="1" kern="0" dirty="0" smtClean="0">
              <a:solidFill>
                <a:srgbClr val="7030A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600" kern="0" dirty="0" err="1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안정시</a:t>
            </a:r>
            <a:r>
              <a:rPr kumimoji="0" lang="ko-KR" altLang="en-US" sz="2600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600" kern="0" dirty="0" err="1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심박수</a:t>
            </a:r>
            <a:r>
              <a:rPr kumimoji="0" lang="en-US" altLang="ko-KR" sz="2400" b="1" kern="0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en-US" altLang="ko-KR" sz="2400" b="1" dirty="0" err="1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HRrest</a:t>
            </a:r>
            <a:r>
              <a:rPr kumimoji="0" lang="en-US" altLang="ko-KR" sz="2400" b="1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; resting Heart Rate)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srgbClr val="7030A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  </a:t>
            </a:r>
            <a:r>
              <a:rPr kumimoji="0"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= </a:t>
            </a:r>
            <a:r>
              <a:rPr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30</a:t>
            </a:r>
            <a:r>
              <a:rPr lang="ko-KR" altLang="en-US" sz="2400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초</a:t>
            </a:r>
            <a:r>
              <a:rPr lang="ko-KR" altLang="en-US" sz="2400" b="1" kern="0" dirty="0" smtClean="0">
                <a:solidFill>
                  <a:srgbClr val="0033CC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b="1" kern="0" dirty="0" err="1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HRrest</a:t>
            </a:r>
            <a:r>
              <a:rPr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lang="en-US" altLang="ko-KR" sz="2400" b="1" kern="0" dirty="0" smtClean="0">
                <a:solidFill>
                  <a:srgbClr val="0033CC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endParaRPr kumimoji="0" lang="en-US" altLang="ko-KR" sz="2400" kern="0" dirty="0" smtClean="0">
              <a:solidFill>
                <a:srgbClr val="0033CC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31_그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051" y="836712"/>
            <a:ext cx="7519365" cy="316835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grpSp>
        <p:nvGrpSpPr>
          <p:cNvPr id="2" name="그룹 10"/>
          <p:cNvGrpSpPr/>
          <p:nvPr/>
        </p:nvGrpSpPr>
        <p:grpSpPr>
          <a:xfrm>
            <a:off x="395536" y="4197168"/>
            <a:ext cx="8141023" cy="2544200"/>
            <a:chOff x="467544" y="3765120"/>
            <a:chExt cx="8141023" cy="2544200"/>
          </a:xfrm>
        </p:grpSpPr>
        <p:pic>
          <p:nvPicPr>
            <p:cNvPr id="6" name="Picture 7" descr="표 11-3"/>
            <p:cNvPicPr>
              <a:picLocks noChangeAspect="1" noChangeArrowheads="1"/>
            </p:cNvPicPr>
            <p:nvPr/>
          </p:nvPicPr>
          <p:blipFill>
            <a:blip r:embed="rId3" cstate="print"/>
            <a:srcRect b="2242"/>
            <a:stretch>
              <a:fillRect/>
            </a:stretch>
          </p:blipFill>
          <p:spPr bwMode="auto">
            <a:xfrm>
              <a:off x="467544" y="3765120"/>
              <a:ext cx="8141023" cy="254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직사각형 6"/>
            <p:cNvSpPr/>
            <p:nvPr/>
          </p:nvSpPr>
          <p:spPr>
            <a:xfrm>
              <a:off x="539552" y="3789040"/>
              <a:ext cx="64807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/>
          <p:nvPr/>
        </p:nvGrpSpPr>
        <p:grpSpPr>
          <a:xfrm>
            <a:off x="1214414" y="760922"/>
            <a:ext cx="6786610" cy="5882788"/>
            <a:chOff x="4170363" y="832360"/>
            <a:chExt cx="4759355" cy="5882788"/>
          </a:xfrm>
        </p:grpSpPr>
        <p:pic>
          <p:nvPicPr>
            <p:cNvPr id="18434" name="Picture 2" descr="표 16-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70363" y="832360"/>
              <a:ext cx="4759355" cy="588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직사각형 3"/>
            <p:cNvSpPr/>
            <p:nvPr/>
          </p:nvSpPr>
          <p:spPr>
            <a:xfrm>
              <a:off x="4214810" y="857232"/>
              <a:ext cx="35719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1214414" y="5572140"/>
            <a:ext cx="678661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662" y="2314575"/>
            <a:ext cx="7000894" cy="140245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2800" b="1" dirty="0" smtClean="0">
                <a:solidFill>
                  <a:srgbClr val="FFC000"/>
                </a:solidFill>
                <a:latin typeface="휴먼엑스포" pitchFamily="18" charset="-127"/>
                <a:ea typeface="휴먼엑스포" pitchFamily="18" charset="-127"/>
              </a:rPr>
              <a:t>▣</a:t>
            </a: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카르보넨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sz="2800" b="1" dirty="0" err="1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Karvonen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공식 </a:t>
            </a:r>
            <a:endParaRPr lang="en-US" altLang="ko-KR" sz="2800" b="1" dirty="0" smtClean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= </a:t>
            </a:r>
            <a:r>
              <a:rPr lang="en-US" altLang="ko-KR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[HRR</a:t>
            </a:r>
            <a:r>
              <a:rPr lang="ko-KR" altLang="ko-KR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lang="ko-KR" altLang="en-US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운동강도</a:t>
            </a:r>
            <a:r>
              <a:rPr lang="en-US" altLang="ko-KR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(%)] + </a:t>
            </a:r>
            <a:r>
              <a:rPr lang="en-US" altLang="ko-KR" b="1" dirty="0" err="1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HRrest</a:t>
            </a:r>
            <a:endParaRPr lang="ko-KR" altLang="en-US" b="1" dirty="0" smtClean="0">
              <a:solidFill>
                <a:srgbClr val="FF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1000" b="1" dirty="0" smtClean="0">
              <a:solidFill>
                <a:srgbClr val="FFC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1071538" y="500042"/>
            <a:ext cx="7358114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 smtClean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목표 </a:t>
            </a:r>
            <a:r>
              <a:rPr kumimoji="0" lang="ko-KR" altLang="en-US" sz="3600" kern="10" dirty="0" err="1" smtClean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심박수</a:t>
            </a:r>
            <a:r>
              <a:rPr kumimoji="0" lang="en-US" altLang="ko-KR" sz="3600" kern="10" dirty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(THR; </a:t>
            </a:r>
            <a:r>
              <a:rPr kumimoji="0" lang="en-US" altLang="ko-KR" sz="3600" kern="10" dirty="0" smtClean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Target Heart Rate</a:t>
            </a:r>
            <a:r>
              <a:rPr kumimoji="0" lang="en-US" altLang="ko-KR" sz="3600" kern="10" dirty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)</a:t>
            </a:r>
            <a:endParaRPr kumimoji="0" lang="ko-KR" altLang="en-US" sz="3600" kern="10" dirty="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 txBox="1">
            <a:spLocks noChangeArrowheads="1"/>
          </p:cNvSpPr>
          <p:nvPr/>
        </p:nvSpPr>
        <p:spPr bwMode="auto">
          <a:xfrm>
            <a:off x="428596" y="1785940"/>
            <a:ext cx="8358217" cy="435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연령 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: 22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세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안정 시 </a:t>
            </a:r>
            <a:r>
              <a:rPr kumimoji="0" lang="ko-KR" altLang="en-US" sz="2600" b="1" dirty="0" err="1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: 75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분</a:t>
            </a:r>
            <a:endParaRPr kumimoji="0" lang="en-US" altLang="ko-KR" sz="26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최대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(220 -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연령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구하기</a:t>
            </a:r>
            <a:endParaRPr kumimoji="0" lang="en-US" altLang="ko-KR" sz="2600" b="1" dirty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220 - 22 = 198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분</a:t>
            </a:r>
            <a:endParaRPr kumimoji="0" lang="en-US" altLang="ko-KR" sz="24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여유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최대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-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안정 시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구하기</a:t>
            </a:r>
            <a:endParaRPr kumimoji="0" lang="en-US" altLang="ko-KR" sz="2600" b="1" dirty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198 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-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75 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=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123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분</a:t>
            </a:r>
            <a:endParaRPr kumimoji="0" lang="en-US" altLang="ko-KR" sz="24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목표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[(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여유 </a:t>
            </a:r>
            <a:r>
              <a:rPr kumimoji="0" lang="ko-KR" altLang="en-US" sz="26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ko-KR" sz="24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×</a:t>
            </a:r>
            <a:r>
              <a:rPr kumimoji="0" lang="en-US" altLang="ko-KR" sz="24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4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운동강도</a:t>
            </a:r>
            <a:r>
              <a:rPr kumimoji="0" lang="en-US" altLang="ko-KR" sz="24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 +</a:t>
            </a:r>
            <a:r>
              <a:rPr kumimoji="0" lang="en-US" altLang="ko-KR" sz="24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4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안정 시 </a:t>
            </a:r>
            <a:r>
              <a:rPr kumimoji="0" lang="ko-KR" altLang="en-US" sz="2400" b="1" dirty="0" err="1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심박수</a:t>
            </a:r>
            <a:r>
              <a:rPr kumimoji="0" lang="en-US" altLang="ko-KR" sz="24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]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구하기</a:t>
            </a:r>
            <a:endParaRPr kumimoji="0" lang="en-US" altLang="ko-KR" sz="2600" b="1" dirty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초보자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[123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0.5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50~65%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)] + 75 = 137~155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분</a:t>
            </a:r>
            <a:endParaRPr kumimoji="0" lang="en-US" altLang="ko-KR" sz="2400" b="1" dirty="0" smtClean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상급자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[123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0.85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70~85%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)] + 75 = 161~180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분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  </a:t>
            </a:r>
            <a:endParaRPr kumimoji="0" lang="en-US" altLang="ko-KR" sz="24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baseline="30000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26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42910" y="500042"/>
            <a:ext cx="2214578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예시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-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HY엽서M"/>
                <a:cs typeface="Times New Roman" pitchFamily="18" charset="0"/>
              </a:rPr>
              <a:t>1</a:t>
            </a:r>
            <a:endParaRPr kumimoji="0" lang="ko-KR" altLang="en-US" sz="3600" b="1" kern="10" dirty="0">
              <a:ln w="25400">
                <a:noFill/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HY엽서M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29829" y="2132856"/>
            <a:ext cx="6162451" cy="2304256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주관적 운동자각도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</a:t>
            </a: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(RPE; rating of perceived exertion)</a:t>
            </a:r>
          </a:p>
          <a:p>
            <a:pPr eaLnBrk="1" hangingPunct="1">
              <a:buNone/>
            </a:pPr>
            <a:r>
              <a:rPr lang="en-US" altLang="ko-KR" sz="28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    = Borg scale</a:t>
            </a:r>
          </a:p>
          <a:p>
            <a:pPr eaLnBrk="1" hangingPunct="1">
              <a:buNone/>
            </a:pP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   </a:t>
            </a:r>
            <a:r>
              <a:rPr lang="en-US" altLang="ko-KR" sz="28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RPE 12~14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(1-2)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유산소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운동의 운동강도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1500" y="857250"/>
            <a:ext cx="8248972" cy="647700"/>
            <a:chOff x="295" y="210"/>
            <a:chExt cx="3356" cy="453"/>
          </a:xfrm>
        </p:grpSpPr>
        <p:sp>
          <p:nvSpPr>
            <p:cNvPr id="33795" name="AutoShape 6"/>
            <p:cNvSpPr>
              <a:spLocks noChangeArrowheads="1"/>
            </p:cNvSpPr>
            <p:nvPr/>
          </p:nvSpPr>
          <p:spPr bwMode="auto">
            <a:xfrm>
              <a:off x="341" y="256"/>
              <a:ext cx="3310" cy="407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33796" name="AutoShape 7"/>
            <p:cNvSpPr>
              <a:spLocks noChangeArrowheads="1"/>
            </p:cNvSpPr>
            <p:nvPr/>
          </p:nvSpPr>
          <p:spPr bwMode="auto">
            <a:xfrm>
              <a:off x="295" y="210"/>
              <a:ext cx="3310" cy="407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200" b="1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주관적 </a:t>
              </a:r>
              <a:r>
                <a:rPr kumimoji="0" lang="ko-KR" altLang="en-US" sz="3200" b="1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운동자각도</a:t>
              </a:r>
              <a:r>
                <a:rPr kumimoji="0" lang="en-US" altLang="ko-KR" sz="3200" b="1" dirty="0" smtClean="0">
                  <a:solidFill>
                    <a:srgbClr val="FF000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(RPE)</a:t>
              </a:r>
              <a:r>
                <a:rPr kumimoji="0" lang="ko-KR" altLang="en-US" sz="3200" b="1" dirty="0" smtClean="0">
                  <a:solidFill>
                    <a:srgbClr val="FF0000"/>
                  </a:solidFill>
                  <a:ea typeface="HY울릉도M" pitchFamily="18" charset="-127"/>
                  <a:cs typeface="Times New Roman" pitchFamily="18" charset="0"/>
                </a:rPr>
                <a:t>를 이용한 운동강도</a:t>
              </a:r>
              <a:endParaRPr kumimoji="0" lang="ko-KR" altLang="en-US" sz="3200" b="1" dirty="0">
                <a:solidFill>
                  <a:srgbClr val="FF0000"/>
                </a:solidFill>
                <a:ea typeface="HY울릉도M" pitchFamily="18" charset="-127"/>
                <a:cs typeface="Times New Roman" pitchFamily="18" charset="0"/>
              </a:endParaRPr>
            </a:p>
          </p:txBody>
        </p:sp>
      </p:grpSp>
      <p:pic>
        <p:nvPicPr>
          <p:cNvPr id="5" name="Picture 4" descr="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71688"/>
            <a:ext cx="7848600" cy="4165624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772816"/>
            <a:ext cx="7848872" cy="2016224"/>
          </a:xfrm>
        </p:spPr>
        <p:txBody>
          <a:bodyPr/>
          <a:lstStyle/>
          <a:p>
            <a:pPr eaLnBrk="1" hangingPunct="1"/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근력의 강화 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–</a:t>
            </a:r>
            <a:r>
              <a:rPr lang="en-US" altLang="ko-KR" sz="26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최대근력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(1RM)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의</a:t>
            </a:r>
            <a:r>
              <a:rPr lang="ko-KR" altLang="en-US" sz="26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u="sng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60%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초급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</a:p>
          <a:p>
            <a:pPr eaLnBrk="1" hangingPunct="1">
              <a:buNone/>
            </a:pPr>
            <a:r>
              <a:rPr lang="en-US" altLang="ko-KR" sz="2600" b="1" dirty="0" smtClean="0">
                <a:latin typeface="휴먼매직체" pitchFamily="18" charset="-127"/>
                <a:ea typeface="휴먼매직체" pitchFamily="18" charset="-127"/>
              </a:rPr>
              <a:t>                   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최대근력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(1RM)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의</a:t>
            </a:r>
            <a:r>
              <a:rPr lang="ko-KR" altLang="en-US" sz="26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u="sng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80%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상급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근지구력 향상 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–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최대근력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(1RM)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의</a:t>
            </a:r>
            <a:r>
              <a:rPr lang="ko-KR" altLang="en-US" sz="26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30%(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초급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</a:p>
          <a:p>
            <a:pPr eaLnBrk="1" hangingPunct="1">
              <a:buNone/>
            </a:pPr>
            <a:r>
              <a:rPr lang="en-US" altLang="ko-KR" sz="2600" b="1" dirty="0" smtClean="0">
                <a:latin typeface="휴먼매직체" pitchFamily="18" charset="-127"/>
                <a:ea typeface="휴먼매직체" pitchFamily="18" charset="-127"/>
              </a:rPr>
              <a:t>                      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최대근력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(1RM)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의</a:t>
            </a:r>
            <a:r>
              <a:rPr lang="ko-KR" altLang="en-US" sz="26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40~50%(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상급</a:t>
            </a:r>
            <a:r>
              <a:rPr lang="en-US" altLang="ko-KR" sz="26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저항성 운동의 운동강도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77072"/>
            <a:ext cx="376413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48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824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043608" y="404664"/>
            <a:ext cx="6572250" cy="647700"/>
            <a:chOff x="-262" y="210"/>
            <a:chExt cx="3913" cy="453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-262" y="255"/>
              <a:ext cx="3913" cy="40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-262" y="210"/>
              <a:ext cx="3868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ko-KR" altLang="en-US" sz="3200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최대근력에 대한 </a:t>
              </a:r>
              <a:r>
                <a:rPr lang="en-US" altLang="ko-KR" sz="3200" b="1" dirty="0">
                  <a:solidFill>
                    <a:srgbClr val="FF000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%</a:t>
              </a:r>
              <a:r>
                <a:rPr lang="ko-KR" altLang="en-US" sz="3200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과 </a:t>
              </a:r>
              <a:r>
                <a:rPr lang="en-US" altLang="ko-KR" sz="3200" b="1" dirty="0">
                  <a:solidFill>
                    <a:srgbClr val="FF0000"/>
                  </a:solidFill>
                  <a:latin typeface="Times New Roman" pitchFamily="18" charset="0"/>
                  <a:ea typeface="HY울릉도M" pitchFamily="18" charset="-127"/>
                  <a:cs typeface="Times New Roman" pitchFamily="18" charset="0"/>
                </a:rPr>
                <a:t>RM</a:t>
              </a:r>
              <a:r>
                <a:rPr lang="ko-KR" altLang="en-US" sz="3200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의 관계</a:t>
              </a:r>
            </a:p>
          </p:txBody>
        </p:sp>
      </p:grpSp>
      <p:grpSp>
        <p:nvGrpSpPr>
          <p:cNvPr id="4" name="그룹 10"/>
          <p:cNvGrpSpPr/>
          <p:nvPr/>
        </p:nvGrpSpPr>
        <p:grpSpPr>
          <a:xfrm>
            <a:off x="2268538" y="1186627"/>
            <a:ext cx="4824413" cy="5412619"/>
            <a:chOff x="2268538" y="1186627"/>
            <a:chExt cx="4824413" cy="5412619"/>
          </a:xfrm>
        </p:grpSpPr>
        <p:pic>
          <p:nvPicPr>
            <p:cNvPr id="8" name="Picture 5" descr="표 15-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1" y="1196752"/>
              <a:ext cx="4800600" cy="54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339752" y="1186627"/>
              <a:ext cx="719138" cy="22614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268538" y="5589239"/>
              <a:ext cx="4824413" cy="101000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ko-KR" altLang="en-US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cxnSp>
        <p:nvCxnSpPr>
          <p:cNvPr id="13" name="직선 연결선 12"/>
          <p:cNvCxnSpPr/>
          <p:nvPr/>
        </p:nvCxnSpPr>
        <p:spPr>
          <a:xfrm>
            <a:off x="1763688" y="3789040"/>
            <a:ext cx="6048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289869" y="5805264"/>
            <a:ext cx="681052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최대 근력</a:t>
            </a:r>
            <a:r>
              <a:rPr kumimoji="1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(1RM; 1 repetition maximum)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  <a:solidFill>
            <a:schemeClr val="accent2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ko-KR" altLang="en-US" b="1">
                <a:solidFill>
                  <a:srgbClr val="FFFF66"/>
                </a:solidFill>
                <a:latin typeface="휴먼엑스포" pitchFamily="18" charset="-127"/>
                <a:ea typeface="휴먼엑스포" pitchFamily="18" charset="-127"/>
              </a:rPr>
              <a:t>운동프로그래밍의 절차</a:t>
            </a:r>
            <a:endParaRPr lang="ko-KR" altLang="en-US">
              <a:solidFill>
                <a:schemeClr val="bg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900113" y="2638425"/>
            <a:ext cx="5886465" cy="251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건강상태 판정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체력</a:t>
            </a:r>
            <a:r>
              <a:rPr lang="en-US" altLang="ko-KR" sz="3200" dirty="0">
                <a:latin typeface="휴먼엑스포" pitchFamily="18" charset="-127"/>
                <a:ea typeface="휴먼엑스포" pitchFamily="18" charset="-127"/>
              </a:rPr>
              <a:t>/</a:t>
            </a: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기능적 능력 진단</a:t>
            </a:r>
            <a:r>
              <a:rPr lang="en-US" altLang="ko-KR" sz="3200" dirty="0">
                <a:latin typeface="휴먼엑스포" pitchFamily="18" charset="-127"/>
                <a:ea typeface="휴먼엑스포" pitchFamily="18" charset="-127"/>
              </a:rPr>
              <a:t>/</a:t>
            </a: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평가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종합 판정</a:t>
            </a:r>
            <a:r>
              <a:rPr lang="en-US" altLang="ko-KR" sz="32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운동대상 분류</a:t>
            </a:r>
            <a:r>
              <a:rPr lang="en-US" altLang="ko-KR" sz="32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200" dirty="0">
                <a:latin typeface="휴먼엑스포" pitchFamily="18" charset="-127"/>
                <a:ea typeface="휴먼엑스포" pitchFamily="18" charset="-127"/>
              </a:rPr>
              <a:t>운동프로그램 설계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85813" y="2314575"/>
            <a:ext cx="7932737" cy="261462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2800" b="1" dirty="0" smtClean="0">
                <a:solidFill>
                  <a:srgbClr val="FFC000"/>
                </a:solidFill>
                <a:latin typeface="휴먼엑스포" pitchFamily="18" charset="-127"/>
                <a:ea typeface="휴먼엑스포" pitchFamily="18" charset="-127"/>
              </a:rPr>
              <a:t>▣</a:t>
            </a: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1RM = W0 + W1</a:t>
            </a:r>
          </a:p>
          <a:p>
            <a:pPr eaLnBrk="1" hangingPunct="1">
              <a:buFont typeface="Wingdings" pitchFamily="2" charset="2"/>
              <a:buNone/>
            </a:pPr>
            <a:endParaRPr lang="ko-KR" altLang="en-US" sz="1000" b="1" dirty="0" smtClean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None/>
            </a:pPr>
            <a:r>
              <a:rPr lang="ko-KR" altLang="en-US" sz="2800" b="1" dirty="0" smtClean="0">
                <a:solidFill>
                  <a:srgbClr val="FFC000"/>
                </a:solidFill>
                <a:latin typeface="휴먼엑스포" pitchFamily="18" charset="-127"/>
                <a:ea typeface="휴먼엑스포" pitchFamily="18" charset="-127"/>
              </a:rPr>
              <a:t>▣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W1 = W0 </a:t>
            </a:r>
            <a:r>
              <a:rPr lang="ko-KR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×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0.025 </a:t>
            </a:r>
            <a:r>
              <a:rPr lang="ko-KR" altLang="ko-KR" sz="2800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×</a:t>
            </a:r>
            <a:r>
              <a:rPr lang="en-US" altLang="ko-KR" sz="2800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반복횟수</a:t>
            </a:r>
            <a:endParaRPr lang="en-US" altLang="ko-KR" sz="2800" b="1" dirty="0" smtClean="0">
              <a:solidFill>
                <a:srgbClr val="FFFF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None/>
            </a:pPr>
            <a:endParaRPr lang="ko-KR" altLang="en-US" sz="1000" b="1" dirty="0" smtClean="0">
              <a:solidFill>
                <a:srgbClr val="FFFF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ko-KR" altLang="en-US" sz="2800" b="1" dirty="0" smtClean="0">
                <a:solidFill>
                  <a:srgbClr val="FFC000"/>
                </a:solidFill>
                <a:latin typeface="휴먼엑스포" pitchFamily="18" charset="-127"/>
                <a:ea typeface="휴먼엑스포" pitchFamily="18" charset="-127"/>
              </a:rPr>
              <a:t>▣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W0 = 8~10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회 들어올릴 수 있는 중량</a:t>
            </a:r>
            <a:endParaRPr lang="en-US" altLang="ko-KR" sz="2800" b="1" dirty="0" smtClean="0">
              <a:solidFill>
                <a:srgbClr val="FFFF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None/>
            </a:pP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       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(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하체 </a:t>
            </a: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= 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체중</a:t>
            </a:r>
            <a:r>
              <a:rPr lang="ko-KR" altLang="ko-KR" sz="2800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×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0.7,</a:t>
            </a: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상체 </a:t>
            </a:r>
            <a:r>
              <a:rPr lang="en-US" altLang="ko-KR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= </a:t>
            </a:r>
            <a:r>
              <a:rPr lang="ko-KR" altLang="en-US" sz="2800" b="1" dirty="0" smtClean="0">
                <a:solidFill>
                  <a:srgbClr val="FFFF00"/>
                </a:solidFill>
                <a:latin typeface="휴먼엑스포" pitchFamily="18" charset="-127"/>
                <a:ea typeface="휴먼엑스포" pitchFamily="18" charset="-127"/>
              </a:rPr>
              <a:t>체중</a:t>
            </a:r>
            <a:r>
              <a:rPr lang="ko-KR" altLang="ko-KR" sz="2800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×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0.5)</a:t>
            </a: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1071538" y="500042"/>
            <a:ext cx="6858048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kern="10" dirty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최대근력</a:t>
            </a:r>
            <a:r>
              <a:rPr kumimoji="0" lang="en-US" altLang="ko-KR" sz="3600" kern="10" dirty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(1RM; 1 </a:t>
            </a:r>
            <a:r>
              <a:rPr kumimoji="0" lang="en-US" altLang="ko-KR" sz="3600" kern="10" dirty="0" smtClean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Repetition Maximum</a:t>
            </a:r>
            <a:r>
              <a:rPr kumimoji="0" lang="en-US" altLang="ko-KR" sz="3600" kern="10" dirty="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)</a:t>
            </a:r>
            <a:endParaRPr kumimoji="0" lang="ko-KR" altLang="en-US" sz="3600" kern="10" dirty="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 txBox="1">
            <a:spLocks noChangeArrowheads="1"/>
          </p:cNvSpPr>
          <p:nvPr/>
        </p:nvSpPr>
        <p:spPr bwMode="auto">
          <a:xfrm>
            <a:off x="571501" y="1571612"/>
            <a:ext cx="585788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체중 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: 60kg  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반복횟수 </a:t>
            </a:r>
            <a:r>
              <a:rPr kumimoji="0" lang="en-US" altLang="ko-KR" sz="26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: 10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</a:t>
            </a:r>
            <a:endParaRPr kumimoji="0" lang="en-US" altLang="ko-KR" sz="26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WO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구하기</a:t>
            </a:r>
            <a:endParaRPr kumimoji="0" lang="en-US" altLang="ko-KR" sz="2600" b="1" dirty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60kg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0.7 = 42kg    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상체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60kg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0.5 = 30kg</a:t>
            </a:r>
            <a:endParaRPr kumimoji="0" lang="en-US" altLang="ko-KR" sz="2400" b="1" dirty="0">
              <a:solidFill>
                <a:prstClr val="black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W1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에 대입하기</a:t>
            </a:r>
            <a:endParaRPr kumimoji="0" lang="en-US" altLang="ko-KR" sz="2600" b="1" dirty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42kg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0.025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10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= 10.5kg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 상체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30kg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0.025 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10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회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= 7.5kg</a:t>
            </a:r>
            <a:endParaRPr kumimoji="0" lang="en-US" altLang="ko-KR" sz="2400" b="1" dirty="0">
              <a:solidFill>
                <a:prstClr val="black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최대근력 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1RM = WO + W1</a:t>
            </a:r>
            <a:endParaRPr kumimoji="0" lang="en-US" altLang="ko-KR" sz="2600" b="1" dirty="0">
              <a:solidFill>
                <a:srgbClr val="0000FF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42kg + 10.5kg = 52.5kg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상체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30kg + 7.5kg = 37.5kg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     </a:t>
            </a:r>
            <a:endParaRPr kumimoji="0" lang="en-US" altLang="ko-KR" sz="2600" b="1" dirty="0">
              <a:solidFill>
                <a:srgbClr val="0000FF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baseline="30000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26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42910" y="500042"/>
            <a:ext cx="2214578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예시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-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HY엽서M"/>
                <a:cs typeface="Times New Roman" pitchFamily="18" charset="0"/>
              </a:rPr>
              <a:t>2</a:t>
            </a:r>
            <a:endParaRPr kumimoji="0" lang="ko-KR" altLang="en-US" sz="3600" b="1" kern="10" dirty="0">
              <a:ln w="25400">
                <a:noFill/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HY엽서M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 txBox="1">
            <a:spLocks noChangeArrowheads="1"/>
          </p:cNvSpPr>
          <p:nvPr/>
        </p:nvSpPr>
        <p:spPr bwMode="auto">
          <a:xfrm>
            <a:off x="571501" y="1714488"/>
            <a:ext cx="73848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최대근력 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1RM</a:t>
            </a:r>
            <a:endParaRPr kumimoji="0" lang="en-US" altLang="ko-KR" sz="2600" b="1" dirty="0">
              <a:solidFill>
                <a:srgbClr val="0000FF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42kg + 10.5kg = 52.5kg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상체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30kg + 7.5kg = 37.5kg</a:t>
            </a:r>
            <a:r>
              <a:rPr kumimoji="0" lang="en-US" altLang="ko-KR" sz="2600" b="1" dirty="0" smtClean="0">
                <a:solidFill>
                  <a:srgbClr val="0000FF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kumimoji="0" lang="ko-KR" altLang="en-US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운동 강도 설정하기</a:t>
            </a:r>
            <a:endParaRPr kumimoji="0" lang="en-US" altLang="ko-KR" sz="2600" b="1" dirty="0" smtClean="0">
              <a:solidFill>
                <a:srgbClr val="0000FF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dirty="0" smtClean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 </a:t>
            </a:r>
            <a:r>
              <a:rPr kumimoji="0"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초보자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52.5kg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0.6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60%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 = 31.5kg (30kg)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하체 </a:t>
            </a:r>
            <a:r>
              <a:rPr kumimoji="0"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상급자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52.5kg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0.8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80%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= 42kg (40kg)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000" b="1" dirty="0" smtClean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26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상체 </a:t>
            </a:r>
            <a:r>
              <a:rPr kumimoji="0"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초보자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37.5kg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0.6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60%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 = 22.5kg (20kg)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상체 </a:t>
            </a:r>
            <a:r>
              <a:rPr kumimoji="0" lang="ko-KR" altLang="en-US" sz="2400" b="1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상급자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37.5kg</a:t>
            </a:r>
            <a:r>
              <a:rPr kumimoji="0" lang="ko-KR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×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0.8 (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80%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kumimoji="0" lang="en-US" altLang="ko-KR" sz="2400" b="1" dirty="0" smtClean="0">
                <a:solidFill>
                  <a:srgbClr val="FF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= 30kg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 </a:t>
            </a:r>
            <a:endParaRPr kumimoji="0" lang="en-US" altLang="ko-KR" sz="24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600" b="1" baseline="30000" dirty="0">
                <a:solidFill>
                  <a:srgbClr val="0000FF"/>
                </a:solidFill>
                <a:latin typeface="휴먼매직체" pitchFamily="18" charset="-127"/>
                <a:ea typeface="휴먼매직체" pitchFamily="18" charset="-127"/>
              </a:rPr>
              <a:t>    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2600" b="1" dirty="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42910" y="500042"/>
            <a:ext cx="2214578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예시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Y엽서M"/>
                <a:ea typeface="HY엽서M"/>
              </a:rPr>
              <a:t>-</a:t>
            </a:r>
            <a:r>
              <a:rPr kumimoji="0" lang="en-US" altLang="ko-KR" sz="3600" b="1" kern="10" dirty="0" smtClean="0">
                <a:ln w="254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HY엽서M"/>
                <a:cs typeface="Times New Roman" pitchFamily="18" charset="0"/>
              </a:rPr>
              <a:t>3</a:t>
            </a:r>
            <a:endParaRPr kumimoji="0" lang="ko-KR" altLang="en-US" sz="3600" b="1" kern="10" dirty="0">
              <a:ln w="25400">
                <a:noFill/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HY엽서M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785938"/>
            <a:ext cx="7929563" cy="2357442"/>
          </a:xfrm>
        </p:spPr>
        <p:txBody>
          <a:bodyPr/>
          <a:lstStyle/>
          <a:p>
            <a:pPr eaLnBrk="1" hangingPunct="1"/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평소 일상생활 중에 움직이는 관절의 가동범위</a:t>
            </a:r>
            <a:r>
              <a:rPr lang="en-US" altLang="ko-KR" sz="2600" b="1" dirty="0" smtClean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(ROM; range of motion)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를 약간 초과하는 수준</a:t>
            </a:r>
            <a:endParaRPr lang="en-US" altLang="ko-KR" sz="26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600" dirty="0" err="1" smtClean="0">
                <a:latin typeface="휴먼엑스포" pitchFamily="18" charset="-127"/>
                <a:ea typeface="휴먼엑스포" pitchFamily="18" charset="-127"/>
              </a:rPr>
              <a:t>스트레칭</a:t>
            </a:r>
            <a:r>
              <a:rPr lang="ko-KR" altLang="en-US" sz="2600" dirty="0" smtClean="0">
                <a:latin typeface="휴먼엑스포" pitchFamily="18" charset="-127"/>
                <a:ea typeface="휴먼엑스포" pitchFamily="18" charset="-127"/>
              </a:rPr>
              <a:t> 시 근육 긴장을 통한 느낌이 약간 부드러운 수준에서 보통 수준 또는 다소 불편한 수준에 이를 때까지 근육을 신장시킴</a:t>
            </a:r>
            <a:endParaRPr lang="en-US" altLang="ko-KR" sz="26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유연성 운동의 운동강도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7" name="Picture 2" descr="http://thumbview01.search.naver.com/thumbnails?type=r150&amp;q=http://cafefiles.naver.net/data39/2009/3/12/263/%BD%BA%C6%AE%B7%B9%C4%AA_lk033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214818"/>
            <a:ext cx="2546767" cy="180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2"/>
          <p:cNvGrpSpPr/>
          <p:nvPr/>
        </p:nvGrpSpPr>
        <p:grpSpPr>
          <a:xfrm>
            <a:off x="500063" y="1423999"/>
            <a:ext cx="8001000" cy="3648075"/>
            <a:chOff x="500063" y="1924050"/>
            <a:chExt cx="8001000" cy="3648075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984250" y="4059238"/>
              <a:ext cx="2159000" cy="1512887"/>
              <a:chOff x="476" y="2386"/>
              <a:chExt cx="1360" cy="953"/>
            </a:xfrm>
          </p:grpSpPr>
          <p:sp>
            <p:nvSpPr>
              <p:cNvPr id="42014" name="AutoShape 30"/>
              <p:cNvSpPr>
                <a:spLocks noChangeArrowheads="1"/>
              </p:cNvSpPr>
              <p:nvPr/>
            </p:nvSpPr>
            <p:spPr bwMode="auto">
              <a:xfrm>
                <a:off x="521" y="2386"/>
                <a:ext cx="1270" cy="953"/>
              </a:xfrm>
              <a:prstGeom prst="plaque">
                <a:avLst>
                  <a:gd name="adj" fmla="val 12079"/>
                </a:avLst>
              </a:prstGeom>
              <a:gradFill rotWithShape="0">
                <a:gsLst>
                  <a:gs pos="0">
                    <a:srgbClr val="F3E9E9"/>
                  </a:gs>
                  <a:gs pos="50000">
                    <a:srgbClr val="FCFAFA"/>
                  </a:gs>
                  <a:gs pos="100000">
                    <a:srgbClr val="F3E9E9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3" dir="b"/>
              </a:scene3d>
              <a:sp3d extrusionH="49200" prstMaterial="legacyMatte">
                <a:bevelT w="13500" h="13500" prst="angle"/>
                <a:bevelB w="13500" h="13500" prst="angle"/>
                <a:extrusionClr>
                  <a:srgbClr val="F3E9E9"/>
                </a:extrusionClr>
              </a:sp3d>
            </p:spPr>
            <p:txBody>
              <a:bodyPr wrap="none" lIns="0" tIns="0" rIns="0" bIns="0" anchor="ctr">
                <a:flatTx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ko-KR" sz="1000">
                  <a:solidFill>
                    <a:srgbClr val="663300"/>
                  </a:solidFill>
                  <a:latin typeface="휴먼새내기체"/>
                  <a:ea typeface="휴먼새내기체"/>
                  <a:cs typeface="휴먼새내기체"/>
                </a:endParaRPr>
              </a:p>
            </p:txBody>
          </p:sp>
          <p:sp>
            <p:nvSpPr>
              <p:cNvPr id="28" name="Text Box 31"/>
              <p:cNvSpPr txBox="1">
                <a:spLocks noChangeArrowheads="1"/>
              </p:cNvSpPr>
              <p:nvPr/>
            </p:nvSpPr>
            <p:spPr bwMode="auto">
              <a:xfrm>
                <a:off x="476" y="2704"/>
                <a:ext cx="1360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 algn="ctr" fontAlgn="auto">
                  <a:spcAft>
                    <a:spcPts val="0"/>
                  </a:spcAft>
                  <a:defRPr/>
                </a:pPr>
                <a:r>
                  <a:rPr kumimoji="0" lang="ko-KR" altLang="en-US" sz="3200" b="1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휴먼엑스포" pitchFamily="18" charset="-127"/>
                    <a:ea typeface="휴먼엑스포" pitchFamily="18" charset="-127"/>
                  </a:rPr>
                  <a:t>운동시간</a:t>
                </a:r>
              </a:p>
            </p:txBody>
          </p:sp>
        </p:grp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3357563" y="4059238"/>
              <a:ext cx="2159000" cy="1512887"/>
              <a:chOff x="2154" y="2386"/>
              <a:chExt cx="1360" cy="953"/>
            </a:xfrm>
          </p:grpSpPr>
          <p:sp>
            <p:nvSpPr>
              <p:cNvPr id="42012" name="AutoShape 33"/>
              <p:cNvSpPr>
                <a:spLocks noChangeArrowheads="1"/>
              </p:cNvSpPr>
              <p:nvPr/>
            </p:nvSpPr>
            <p:spPr bwMode="auto">
              <a:xfrm>
                <a:off x="2200" y="2386"/>
                <a:ext cx="1224" cy="953"/>
              </a:xfrm>
              <a:prstGeom prst="plaque">
                <a:avLst>
                  <a:gd name="adj" fmla="val 12079"/>
                </a:avLst>
              </a:prstGeom>
              <a:gradFill rotWithShape="0">
                <a:gsLst>
                  <a:gs pos="0">
                    <a:srgbClr val="F3E9E9"/>
                  </a:gs>
                  <a:gs pos="50000">
                    <a:srgbClr val="FCFAFA"/>
                  </a:gs>
                  <a:gs pos="100000">
                    <a:srgbClr val="F3E9E9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3" dir="b"/>
              </a:scene3d>
              <a:sp3d extrusionH="49200" prstMaterial="legacyMatte">
                <a:bevelT w="13500" h="13500" prst="angle"/>
                <a:bevelB w="13500" h="13500" prst="angle"/>
                <a:extrusionClr>
                  <a:srgbClr val="F3E9E9"/>
                </a:extrusionClr>
              </a:sp3d>
            </p:spPr>
            <p:txBody>
              <a:bodyPr wrap="none" lIns="0" tIns="72000" rIns="0" bIns="0" anchor="ctr">
                <a:flatTx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ko-KR" sz="1000">
                  <a:solidFill>
                    <a:srgbClr val="663300"/>
                  </a:solidFill>
                  <a:latin typeface="휴먼새내기체"/>
                  <a:ea typeface="휴먼새내기체"/>
                  <a:cs typeface="휴먼새내기체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2154" y="2704"/>
                <a:ext cx="1360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 algn="ctr" fontAlgn="auto">
                  <a:spcAft>
                    <a:spcPts val="0"/>
                  </a:spcAft>
                  <a:defRPr/>
                </a:pPr>
                <a:r>
                  <a:rPr kumimoji="0" lang="ko-KR" altLang="en-US" sz="3200" b="1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휴먼엑스포" pitchFamily="18" charset="-127"/>
                    <a:ea typeface="휴먼엑스포" pitchFamily="18" charset="-127"/>
                  </a:rPr>
                  <a:t>운동빈도</a:t>
                </a:r>
              </a:p>
            </p:txBody>
          </p:sp>
        </p:grp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5786438" y="4021138"/>
              <a:ext cx="2160587" cy="1479550"/>
              <a:chOff x="3833" y="2362"/>
              <a:chExt cx="1361" cy="932"/>
            </a:xfrm>
          </p:grpSpPr>
          <p:sp>
            <p:nvSpPr>
              <p:cNvPr id="42010" name="AutoShape 36"/>
              <p:cNvSpPr>
                <a:spLocks noChangeArrowheads="1"/>
              </p:cNvSpPr>
              <p:nvPr/>
            </p:nvSpPr>
            <p:spPr bwMode="auto">
              <a:xfrm>
                <a:off x="3878" y="2362"/>
                <a:ext cx="1225" cy="932"/>
              </a:xfrm>
              <a:prstGeom prst="plaque">
                <a:avLst>
                  <a:gd name="adj" fmla="val 12079"/>
                </a:avLst>
              </a:prstGeom>
              <a:gradFill rotWithShape="0">
                <a:gsLst>
                  <a:gs pos="0">
                    <a:srgbClr val="F3E9E9"/>
                  </a:gs>
                  <a:gs pos="50000">
                    <a:srgbClr val="FCFAFA"/>
                  </a:gs>
                  <a:gs pos="100000">
                    <a:srgbClr val="F3E9E9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3" dir="b"/>
              </a:scene3d>
              <a:sp3d extrusionH="49200" prstMaterial="legacyMatte">
                <a:bevelT w="13500" h="13500" prst="angle"/>
                <a:bevelB w="13500" h="13500" prst="angle"/>
                <a:extrusionClr>
                  <a:srgbClr val="F3E9E9"/>
                </a:extrusionClr>
              </a:sp3d>
            </p:spPr>
            <p:txBody>
              <a:bodyPr wrap="none" lIns="0" tIns="0" rIns="0" bIns="0" anchor="ctr">
                <a:flatTx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ko-KR" sz="1000">
                  <a:solidFill>
                    <a:srgbClr val="663300"/>
                  </a:solidFill>
                  <a:latin typeface="휴먼새내기체"/>
                  <a:ea typeface="휴먼새내기체"/>
                  <a:cs typeface="휴먼새내기체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3833" y="2704"/>
                <a:ext cx="1361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 algn="ctr" fontAlgn="auto">
                  <a:spcAft>
                    <a:spcPts val="0"/>
                  </a:spcAft>
                  <a:defRPr/>
                </a:pPr>
                <a:r>
                  <a:rPr kumimoji="0" lang="ko-KR" altLang="en-US" sz="3200" b="1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휴먼엑스포" pitchFamily="18" charset="-127"/>
                    <a:ea typeface="휴먼엑스포" pitchFamily="18" charset="-127"/>
                  </a:rPr>
                  <a:t>운동기간</a:t>
                </a:r>
              </a:p>
            </p:txBody>
          </p:sp>
        </p:grp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500063" y="1924050"/>
              <a:ext cx="8001000" cy="2433638"/>
              <a:chOff x="113" y="890"/>
              <a:chExt cx="5534" cy="1723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113" y="890"/>
                <a:ext cx="5534" cy="1133"/>
                <a:chOff x="618" y="3958"/>
                <a:chExt cx="3028" cy="340"/>
              </a:xfrm>
            </p:grpSpPr>
            <p:sp>
              <p:nvSpPr>
                <p:cNvPr id="53" name="AutoShape 40"/>
                <p:cNvSpPr>
                  <a:spLocks noChangeArrowheads="1"/>
                </p:cNvSpPr>
                <p:nvPr/>
              </p:nvSpPr>
              <p:spPr bwMode="auto">
                <a:xfrm>
                  <a:off x="618" y="3958"/>
                  <a:ext cx="3028" cy="340"/>
                </a:xfrm>
                <a:prstGeom prst="bevel">
                  <a:avLst>
                    <a:gd name="adj" fmla="val 4222"/>
                  </a:avLst>
                </a:prstGeom>
                <a:gradFill rotWithShape="0">
                  <a:gsLst>
                    <a:gs pos="0">
                      <a:srgbClr val="9AA5B6"/>
                    </a:gs>
                    <a:gs pos="50000">
                      <a:srgbClr val="9AA5B6">
                        <a:gamma/>
                        <a:tint val="33333"/>
                        <a:invGamma/>
                      </a:srgbClr>
                    </a:gs>
                    <a:gs pos="100000">
                      <a:srgbClr val="9AA5B6"/>
                    </a:gs>
                  </a:gsLst>
                  <a:lin ang="27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342900" indent="-342900" algn="ctr" fontAlgn="auto">
                    <a:spcBef>
                      <a:spcPct val="20000"/>
                    </a:spcBef>
                    <a:spcAft>
                      <a:spcPts val="0"/>
                    </a:spcAft>
                    <a:buFontTx/>
                    <a:buChar char="•"/>
                    <a:defRPr/>
                  </a:pPr>
                  <a:endParaRPr kumimoji="0" lang="ko-KR" altLang="ko-KR" sz="28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휴먼엑스포" pitchFamily="18" charset="-127"/>
                    <a:ea typeface="휴먼엑스포" pitchFamily="18" charset="-127"/>
                  </a:endParaRPr>
                </a:p>
              </p:txBody>
            </p:sp>
            <p:sp>
              <p:nvSpPr>
                <p:cNvPr id="42009" name="AutoShape 41"/>
                <p:cNvSpPr>
                  <a:spLocks noChangeArrowheads="1"/>
                </p:cNvSpPr>
                <p:nvPr/>
              </p:nvSpPr>
              <p:spPr bwMode="auto">
                <a:xfrm rot="10800000" flipV="1">
                  <a:off x="669" y="4010"/>
                  <a:ext cx="2901" cy="200"/>
                </a:xfrm>
                <a:prstGeom prst="bevel">
                  <a:avLst>
                    <a:gd name="adj" fmla="val 4222"/>
                  </a:avLst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tIns="0" bIns="36000" anchor="ctr"/>
                <a:lstStyle/>
                <a:p>
                  <a:pPr algn="ctr" eaLnBrk="0" fontAlgn="auto" latinLnBrk="0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ko-KR" sz="1600">
                    <a:solidFill>
                      <a:srgbClr val="663300"/>
                    </a:solidFill>
                    <a:latin typeface="(한)문화방송"/>
                    <a:ea typeface="(한)문화방송"/>
                    <a:cs typeface="(한)문화방송"/>
                  </a:endParaRPr>
                </a:p>
              </p:txBody>
            </p:sp>
          </p:grpSp>
          <p:grpSp>
            <p:nvGrpSpPr>
              <p:cNvPr id="8" name="Group 43"/>
              <p:cNvGrpSpPr>
                <a:grpSpLocks/>
              </p:cNvGrpSpPr>
              <p:nvPr/>
            </p:nvGrpSpPr>
            <p:grpSpPr bwMode="auto">
              <a:xfrm>
                <a:off x="612" y="1751"/>
                <a:ext cx="998" cy="861"/>
                <a:chOff x="658" y="1751"/>
                <a:chExt cx="998" cy="861"/>
              </a:xfrm>
            </p:grpSpPr>
            <p:sp>
              <p:nvSpPr>
                <p:cNvPr id="42004" name="AutoShape 44"/>
                <p:cNvSpPr>
                  <a:spLocks noChangeArrowheads="1"/>
                </p:cNvSpPr>
                <p:nvPr/>
              </p:nvSpPr>
              <p:spPr bwMode="auto">
                <a:xfrm>
                  <a:off x="748" y="1751"/>
                  <a:ext cx="908" cy="8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4 w 21600"/>
                    <a:gd name="T25" fmla="*/ 3161 h 21600"/>
                    <a:gd name="T26" fmla="*/ 18436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0000">
                    <a:alpha val="59999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5" name="AutoShape 45"/>
                <p:cNvSpPr>
                  <a:spLocks noChangeArrowheads="1"/>
                </p:cNvSpPr>
                <p:nvPr/>
              </p:nvSpPr>
              <p:spPr bwMode="auto">
                <a:xfrm rot="5400000">
                  <a:off x="1214" y="2012"/>
                  <a:ext cx="499" cy="3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0 w 21600"/>
                    <a:gd name="T13" fmla="*/ 0 h 21600"/>
                    <a:gd name="T14" fmla="*/ 21470 w 21600"/>
                    <a:gd name="T15" fmla="*/ 1216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6" name="AutoShape 46"/>
                <p:cNvSpPr>
                  <a:spLocks noChangeArrowheads="1"/>
                </p:cNvSpPr>
                <p:nvPr/>
              </p:nvSpPr>
              <p:spPr bwMode="auto">
                <a:xfrm rot="5400000">
                  <a:off x="573" y="2018"/>
                  <a:ext cx="487" cy="31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7" name="AutoShape 47"/>
                <p:cNvSpPr>
                  <a:spLocks noChangeArrowheads="1"/>
                </p:cNvSpPr>
                <p:nvPr/>
              </p:nvSpPr>
              <p:spPr bwMode="auto">
                <a:xfrm rot="5400000">
                  <a:off x="890" y="2018"/>
                  <a:ext cx="487" cy="31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5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</p:grpSp>
          <p:grpSp>
            <p:nvGrpSpPr>
              <p:cNvPr id="9" name="Group 48"/>
              <p:cNvGrpSpPr>
                <a:grpSpLocks/>
              </p:cNvGrpSpPr>
              <p:nvPr/>
            </p:nvGrpSpPr>
            <p:grpSpPr bwMode="auto">
              <a:xfrm>
                <a:off x="2245" y="1751"/>
                <a:ext cx="999" cy="861"/>
                <a:chOff x="2290" y="1751"/>
                <a:chExt cx="999" cy="861"/>
              </a:xfrm>
            </p:grpSpPr>
            <p:sp>
              <p:nvSpPr>
                <p:cNvPr id="42000" name="AutoShape 49"/>
                <p:cNvSpPr>
                  <a:spLocks noChangeArrowheads="1"/>
                </p:cNvSpPr>
                <p:nvPr/>
              </p:nvSpPr>
              <p:spPr bwMode="auto">
                <a:xfrm>
                  <a:off x="2381" y="1751"/>
                  <a:ext cx="908" cy="8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4 w 21600"/>
                    <a:gd name="T25" fmla="*/ 3161 h 21600"/>
                    <a:gd name="T26" fmla="*/ 18436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0000">
                    <a:alpha val="59999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1" name="AutoShape 50"/>
                <p:cNvSpPr>
                  <a:spLocks noChangeArrowheads="1"/>
                </p:cNvSpPr>
                <p:nvPr/>
              </p:nvSpPr>
              <p:spPr bwMode="auto">
                <a:xfrm rot="5400000">
                  <a:off x="2522" y="1928"/>
                  <a:ext cx="487" cy="31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5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2" name="AutoShape 51"/>
                <p:cNvSpPr>
                  <a:spLocks noChangeArrowheads="1"/>
                </p:cNvSpPr>
                <p:nvPr/>
              </p:nvSpPr>
              <p:spPr bwMode="auto">
                <a:xfrm rot="5400000">
                  <a:off x="2846" y="1922"/>
                  <a:ext cx="499" cy="3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0 w 21600"/>
                    <a:gd name="T13" fmla="*/ 0 h 21600"/>
                    <a:gd name="T14" fmla="*/ 21470 w 21600"/>
                    <a:gd name="T15" fmla="*/ 1216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2003" name="AutoShape 52"/>
                <p:cNvSpPr>
                  <a:spLocks noChangeArrowheads="1"/>
                </p:cNvSpPr>
                <p:nvPr/>
              </p:nvSpPr>
              <p:spPr bwMode="auto">
                <a:xfrm rot="5400000">
                  <a:off x="2205" y="1928"/>
                  <a:ext cx="487" cy="31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</p:grpSp>
          <p:grpSp>
            <p:nvGrpSpPr>
              <p:cNvPr id="10" name="Group 53"/>
              <p:cNvGrpSpPr>
                <a:grpSpLocks/>
              </p:cNvGrpSpPr>
              <p:nvPr/>
            </p:nvGrpSpPr>
            <p:grpSpPr bwMode="auto">
              <a:xfrm>
                <a:off x="3922" y="1752"/>
                <a:ext cx="999" cy="861"/>
                <a:chOff x="2290" y="1751"/>
                <a:chExt cx="999" cy="861"/>
              </a:xfrm>
            </p:grpSpPr>
            <p:sp>
              <p:nvSpPr>
                <p:cNvPr id="41996" name="AutoShape 54"/>
                <p:cNvSpPr>
                  <a:spLocks noChangeArrowheads="1"/>
                </p:cNvSpPr>
                <p:nvPr/>
              </p:nvSpPr>
              <p:spPr bwMode="auto">
                <a:xfrm>
                  <a:off x="2381" y="1751"/>
                  <a:ext cx="908" cy="8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4 w 21600"/>
                    <a:gd name="T25" fmla="*/ 3161 h 21600"/>
                    <a:gd name="T26" fmla="*/ 18436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0000">
                    <a:alpha val="59999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1997" name="AutoShape 55"/>
                <p:cNvSpPr>
                  <a:spLocks noChangeArrowheads="1"/>
                </p:cNvSpPr>
                <p:nvPr/>
              </p:nvSpPr>
              <p:spPr bwMode="auto">
                <a:xfrm rot="5400000">
                  <a:off x="2522" y="1928"/>
                  <a:ext cx="487" cy="31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5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1998" name="AutoShape 56"/>
                <p:cNvSpPr>
                  <a:spLocks noChangeArrowheads="1"/>
                </p:cNvSpPr>
                <p:nvPr/>
              </p:nvSpPr>
              <p:spPr bwMode="auto">
                <a:xfrm rot="5400000">
                  <a:off x="2846" y="1922"/>
                  <a:ext cx="499" cy="3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0 w 21600"/>
                    <a:gd name="T13" fmla="*/ 0 h 21600"/>
                    <a:gd name="T14" fmla="*/ 21470 w 21600"/>
                    <a:gd name="T15" fmla="*/ 1216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  <p:sp>
              <p:nvSpPr>
                <p:cNvPr id="41999" name="AutoShape 57"/>
                <p:cNvSpPr>
                  <a:spLocks noChangeArrowheads="1"/>
                </p:cNvSpPr>
                <p:nvPr/>
              </p:nvSpPr>
              <p:spPr bwMode="auto">
                <a:xfrm rot="5400000">
                  <a:off x="2205" y="1928"/>
                  <a:ext cx="487" cy="31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33 w 21600"/>
                    <a:gd name="T13" fmla="*/ 0 h 21600"/>
                    <a:gd name="T14" fmla="*/ 21467 w 21600"/>
                    <a:gd name="T15" fmla="*/ 121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623" y="9874"/>
                      </a:moveTo>
                      <a:cubicBezTo>
                        <a:pt x="3094" y="5714"/>
                        <a:pt x="6613" y="2570"/>
                        <a:pt x="10800" y="2571"/>
                      </a:cubicBezTo>
                      <a:cubicBezTo>
                        <a:pt x="14986" y="2571"/>
                        <a:pt x="18505" y="5714"/>
                        <a:pt x="18976" y="9874"/>
                      </a:cubicBezTo>
                      <a:lnTo>
                        <a:pt x="21531" y="9584"/>
                      </a:lnTo>
                      <a:cubicBezTo>
                        <a:pt x="20913" y="4125"/>
                        <a:pt x="16294" y="-1"/>
                        <a:pt x="10799" y="0"/>
                      </a:cubicBezTo>
                      <a:cubicBezTo>
                        <a:pt x="5305" y="0"/>
                        <a:pt x="686" y="4125"/>
                        <a:pt x="68" y="958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AA5B6"/>
                    </a:gs>
                    <a:gs pos="50000">
                      <a:srgbClr val="FFFFFF"/>
                    </a:gs>
                    <a:gs pos="100000">
                      <a:srgbClr val="9AA5B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Right">
                    <a:rot lat="0" lon="3000000" rev="0"/>
                  </a:camera>
                  <a:lightRig rig="legacyFlat3" dir="b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9AA5B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black"/>
                    </a:solidFill>
                    <a:latin typeface="Constantia"/>
                    <a:ea typeface="HY신명조"/>
                  </a:endParaRPr>
                </a:p>
              </p:txBody>
            </p:sp>
          </p:grpSp>
        </p:grpSp>
      </p:grpSp>
      <p:sp>
        <p:nvSpPr>
          <p:cNvPr id="32" name="WordArt 3"/>
          <p:cNvSpPr>
            <a:spLocks noChangeArrowheads="1" noChangeShapeType="1" noTextEdit="1"/>
          </p:cNvSpPr>
          <p:nvPr/>
        </p:nvSpPr>
        <p:spPr bwMode="auto">
          <a:xfrm>
            <a:off x="2398725" y="1827206"/>
            <a:ext cx="417353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2)</a:t>
            </a:r>
            <a:r>
              <a:rPr kumimoji="0" lang="ko-KR" altLang="en-US" sz="3600" kern="10" dirty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양적 요소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14349" y="1142984"/>
            <a:ext cx="436170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운동시간</a:t>
            </a: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T</a:t>
            </a:r>
            <a:r>
              <a:rPr kumimoji="0"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ime)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71528" y="2500313"/>
            <a:ext cx="8001000" cy="214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결정된 운동강도로 얼마나 오랫동안 운동을 지속할 것인가의 양적 요건을 의미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계획된 </a:t>
            </a: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운동을 실시하는 데 소요되는 </a:t>
            </a:r>
            <a:r>
              <a:rPr kumimoji="0" lang="ko-KR" altLang="en-US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시간</a:t>
            </a:r>
            <a:endParaRPr kumimoji="0" lang="en-US" altLang="ko-KR" sz="2400" b="1" u="sng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운동시간에는 휴식시간도 포함시켜야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체력수준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운동종류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운동강도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운동빈도 등의 조건에 따라 결정됨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2204864"/>
            <a:ext cx="7858125" cy="2304256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심폐지구력 강화를 위한 최소운동지속시간은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적응단계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10~20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분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강화단계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20~60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분</a:t>
            </a:r>
            <a:endParaRPr lang="en-US" altLang="ko-KR" sz="2800" u="sng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유지단계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30</a:t>
            </a:r>
            <a:r>
              <a:rPr lang="ko-KR" altLang="en-US" sz="2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분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이상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429375" y="3286125"/>
          <a:ext cx="1874838" cy="2808288"/>
        </p:xfrm>
        <a:graphic>
          <a:graphicData uri="http://schemas.openxmlformats.org/presentationml/2006/ole">
            <p:oleObj spid="_x0000_s16386" name="그림" r:id="rId3" imgW="1874520" imgH="2808000" progId="StaticMetafile">
              <p:embed/>
            </p:oleObj>
          </a:graphicData>
        </a:graphic>
      </p:graphicFrame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유산소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운동의 운동시간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85813" y="1928813"/>
            <a:ext cx="6594499" cy="2580307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최대근력의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60~70% (11~15RM) </a:t>
            </a:r>
            <a:endParaRPr lang="en-US" altLang="ko-KR" sz="28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2800" b="1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세트 사이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1~2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분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 휴식시간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2000" b="1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최대근력의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80~90% (4~8RM) </a:t>
            </a:r>
            <a:endParaRPr lang="en-US" altLang="ko-KR" sz="28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2800" b="1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세트 사이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2~3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분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 휴식시간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저항성 운동의 운동시간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6" name="Picture 76" descr="조깅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714715"/>
            <a:ext cx="1426716" cy="2163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2003103"/>
            <a:ext cx="7858125" cy="2145977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정적 신장상태로 정지시간은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약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15~30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초</a:t>
            </a:r>
            <a:endParaRPr lang="en-US" altLang="ko-KR" sz="2800" u="sng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점증부하의 원리 적용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PNF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 경우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등척성 수축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7~8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초 유지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이완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2~5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초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느리고 수동적인 </a:t>
            </a:r>
            <a:r>
              <a:rPr lang="ko-KR" altLang="en-US" sz="2800" u="sng" dirty="0" err="1" smtClean="0">
                <a:latin typeface="휴먼엑스포" pitchFamily="18" charset="-127"/>
                <a:ea typeface="휴먼엑스포" pitchFamily="18" charset="-127"/>
              </a:rPr>
              <a:t>스트레칭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7~8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초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실시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유연성 운동의 운동시간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6" name="Picture 6" descr="자전거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157552"/>
            <a:ext cx="2537073" cy="1641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642910" y="1071546"/>
            <a:ext cx="485778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운동빈도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F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requency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71528" y="2357430"/>
            <a:ext cx="80010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계획된 운동종류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운동강도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운동시간으로 구성된 운동프로그램을 일주일에 실시하는 날자 수를 의미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트레이닝 계획은 </a:t>
            </a:r>
            <a:r>
              <a:rPr kumimoji="0" lang="ko-KR" altLang="en-US" sz="2400" b="1" u="sng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주간 단위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로 수립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운동의 효과와 운동 후 나타나는 피로 및 피로회복능력 등을 우선적으로 고려해야 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일주일에 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일은 완전휴식을 취할 것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가벼운 운동은 매일 실시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주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kumimoji="0" lang="ko-KR" altLang="en-US" sz="2400" b="1" kern="0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회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격일로 운동하면 건강체력요소를 개선시킬 수 있는 최소한의 운동빈도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1" cy="626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2000250"/>
            <a:ext cx="8209284" cy="3228950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운동강도와 운동시간에 의해 제한 받음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주당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3~5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회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매일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하는 것이 심폐지구력 발달에 도움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3METs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이하의 체력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하루 여러 번 단시간 운동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3~5METs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의 체력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주당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2~3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회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5~8METs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이상의 체력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주당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3~5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회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9700" name="Picture 41" descr="BD00017_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 flipH="1">
            <a:off x="7236296" y="4293096"/>
            <a:ext cx="1143000" cy="2351087"/>
          </a:xfrm>
          <a:noFill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</a:t>
            </a:r>
            <a:r>
              <a:rPr kumimoji="0" lang="ko-KR" altLang="en-US" sz="3600" kern="10" dirty="0" err="1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유산소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운동의 운동빈도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628800"/>
            <a:ext cx="7920880" cy="4595390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일반적인 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웨이트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트레이닝은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주당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회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격일제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실시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상급자의 경우 주당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3~5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회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분할 프로그램 이용 시 주당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4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회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분할 프로그램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상체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월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                  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하체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화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금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분할 프로그램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몸통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월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                    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상지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수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                  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하지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/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금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2152" y="3861048"/>
            <a:ext cx="2290793" cy="259804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560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저항성 운동의 운동빈도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운동빈도와 최대산소섭취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057400"/>
            <a:ext cx="5975350" cy="4035425"/>
          </a:xfrm>
          <a:prstGeom prst="rect">
            <a:avLst/>
          </a:prstGeom>
          <a:noFill/>
        </p:spPr>
      </p:pic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500166" y="915973"/>
            <a:ext cx="5857797" cy="584201"/>
            <a:chOff x="249" y="346"/>
            <a:chExt cx="5758" cy="368"/>
          </a:xfrm>
        </p:grpSpPr>
        <p:sp>
          <p:nvSpPr>
            <p:cNvPr id="5" name="AutoShape 36"/>
            <p:cNvSpPr>
              <a:spLocks noChangeArrowheads="1"/>
            </p:cNvSpPr>
            <p:nvPr/>
          </p:nvSpPr>
          <p:spPr bwMode="auto">
            <a:xfrm>
              <a:off x="249" y="346"/>
              <a:ext cx="5758" cy="3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346" y="384"/>
              <a:ext cx="565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800" dirty="0">
                  <a:solidFill>
                    <a:prstClr val="black"/>
                  </a:solidFill>
                  <a:ea typeface="휴먼엑스포" pitchFamily="18" charset="-127"/>
                </a:rPr>
                <a:t>운동빈도와 최대산소섭취량의 증가</a:t>
              </a:r>
              <a:endParaRPr kumimoji="0" lang="en-US" altLang="ko-KR" sz="2800" dirty="0">
                <a:solidFill>
                  <a:prstClr val="black"/>
                </a:solidFill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1928813"/>
            <a:ext cx="7786687" cy="1644203"/>
          </a:xfrm>
        </p:spPr>
        <p:txBody>
          <a:bodyPr/>
          <a:lstStyle/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유연성 향상을 위해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주당 </a:t>
            </a:r>
            <a:r>
              <a:rPr lang="en-US" altLang="ko-KR" sz="2800" b="1" u="sng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2~3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일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u="sng" dirty="0" smtClean="0">
                <a:latin typeface="휴먼엑스포" pitchFamily="18" charset="-127"/>
                <a:ea typeface="휴먼엑스포" pitchFamily="18" charset="-127"/>
              </a:rPr>
              <a:t>가급적 매일 실시</a:t>
            </a:r>
            <a:endParaRPr lang="en-US" altLang="ko-KR" sz="2800" u="sng" dirty="0" smtClean="0">
              <a:latin typeface="휴먼엑스포" pitchFamily="18" charset="-127"/>
              <a:ea typeface="휴먼엑스포" pitchFamily="18" charset="-127"/>
            </a:endParaRPr>
          </a:p>
          <a:p>
            <a:pPr eaLnBrk="1" hangingPunct="1"/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하루 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2~4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회 반복 수행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571472" y="404444"/>
            <a:ext cx="5929354" cy="57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</a:t>
            </a:r>
            <a:r>
              <a:rPr kumimoji="0"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유연성 운동의 운동빈도</a:t>
            </a:r>
            <a:endParaRPr kumimoji="0"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6" name="Picture 9" descr="스트레칭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149080"/>
            <a:ext cx="250476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14349" y="1000108"/>
            <a:ext cx="485778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운동기간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Period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42966" y="2214554"/>
            <a:ext cx="8001000" cy="36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목표로 한 운동효과가 언제 나타나는가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목표를 수정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하기 위한 트레이닝 재 처방을 필요로 하는 시기는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언제인가를 검토하여 계획된 트레이닝을 실시하는 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기간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특정 트레이닝을 통하여 체력 향상이 더 이상 이루어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지지 않는 정체기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근력 증가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8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주 이상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 정체현상 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8~10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주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심폐지구력 발달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12</a:t>
            </a:r>
            <a:r>
              <a:rPr kumimoji="0" lang="ko-KR" altLang="en-US" sz="2400" b="1" kern="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주 이상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 정체현상 </a:t>
            </a: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12~16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주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 txBox="1">
            <a:spLocks noChangeArrowheads="1"/>
          </p:cNvSpPr>
          <p:nvPr/>
        </p:nvSpPr>
        <p:spPr bwMode="auto">
          <a:xfrm>
            <a:off x="714348" y="1714489"/>
            <a:ext cx="7715277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재 처방은 실시해오던 운동 프로그램에 의한 효과가 정체되는 시점에서 이루어짐</a:t>
            </a:r>
            <a:endParaRPr kumimoji="0" lang="en-US" altLang="ko-KR" sz="2400" b="1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운동발현능력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순발력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정체 </a:t>
            </a:r>
            <a:endParaRPr kumimoji="0" lang="en-US" altLang="ko-KR" sz="2400" b="1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- </a:t>
            </a:r>
            <a:r>
              <a:rPr kumimoji="0" lang="ko-KR" altLang="en-US" sz="24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운동강도</a:t>
            </a:r>
            <a:endParaRPr kumimoji="0" lang="en-US" altLang="ko-KR" sz="2400" b="1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운동지속능력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근지구력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심폐지구력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정체</a:t>
            </a:r>
            <a:endParaRPr kumimoji="0" lang="en-US" altLang="ko-KR" sz="2400" b="1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- </a:t>
            </a:r>
            <a:r>
              <a:rPr kumimoji="0" lang="ko-KR" altLang="en-US" sz="24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운동시간</a:t>
            </a:r>
            <a:endParaRPr kumimoji="0" lang="en-US" altLang="ko-KR" sz="2400" b="1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운동조정능력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민첩성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유연성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평형성</a:t>
            </a:r>
            <a:r>
              <a:rPr kumimoji="0" lang="en-US" altLang="ko-KR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0" lang="ko-KR" altLang="en-US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정체 </a:t>
            </a:r>
            <a:endParaRPr kumimoji="0" lang="en-US" altLang="ko-KR" sz="2400" b="1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- </a:t>
            </a:r>
            <a:r>
              <a:rPr kumimoji="0" lang="ko-KR" altLang="en-US" sz="2400" b="1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운동빈도</a:t>
            </a:r>
            <a:endParaRPr kumimoji="0" lang="en-US" altLang="ko-KR" sz="2400" b="1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91680" y="1728098"/>
            <a:ext cx="554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4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운동프로그램의 </a:t>
            </a:r>
            <a:endParaRPr lang="en-US" altLang="ko-KR" sz="4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구성단위</a:t>
            </a:r>
            <a:endParaRPr lang="ko-KR" altLang="en-US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2"/>
          <p:cNvSpPr>
            <a:spLocks noChangeArrowheads="1" noChangeShapeType="1" noTextEdit="1"/>
          </p:cNvSpPr>
          <p:nvPr/>
        </p:nvSpPr>
        <p:spPr bwMode="auto">
          <a:xfrm>
            <a:off x="683568" y="476250"/>
            <a:ext cx="4383096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en-US" altLang="ko-KR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</a:t>
            </a:r>
            <a:r>
              <a:rPr lang="ko-KR" altLang="en-US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일 프로그램</a:t>
            </a:r>
          </a:p>
        </p:txBody>
      </p:sp>
      <p:grpSp>
        <p:nvGrpSpPr>
          <p:cNvPr id="2" name="그룹 13"/>
          <p:cNvGrpSpPr/>
          <p:nvPr/>
        </p:nvGrpSpPr>
        <p:grpSpPr>
          <a:xfrm>
            <a:off x="2051720" y="1285860"/>
            <a:ext cx="4745937" cy="4879444"/>
            <a:chOff x="2124075" y="1074738"/>
            <a:chExt cx="4868863" cy="5041900"/>
          </a:xfrm>
        </p:grpSpPr>
        <p:sp>
          <p:nvSpPr>
            <p:cNvPr id="6" name="Freeform 64"/>
            <p:cNvSpPr>
              <a:spLocks/>
            </p:cNvSpPr>
            <p:nvPr/>
          </p:nvSpPr>
          <p:spPr bwMode="auto">
            <a:xfrm>
              <a:off x="2843213" y="3933825"/>
              <a:ext cx="4149725" cy="2182813"/>
            </a:xfrm>
            <a:custGeom>
              <a:avLst/>
              <a:gdLst>
                <a:gd name="T0" fmla="*/ 1206 w 2351"/>
                <a:gd name="T1" fmla="*/ 1218 h 1237"/>
                <a:gd name="T2" fmla="*/ 1271 w 2351"/>
                <a:gd name="T3" fmla="*/ 1206 h 1237"/>
                <a:gd name="T4" fmla="*/ 1321 w 2351"/>
                <a:gd name="T5" fmla="*/ 1194 h 1237"/>
                <a:gd name="T6" fmla="*/ 1375 w 2351"/>
                <a:gd name="T7" fmla="*/ 1179 h 1237"/>
                <a:gd name="T8" fmla="*/ 1426 w 2351"/>
                <a:gd name="T9" fmla="*/ 1160 h 1237"/>
                <a:gd name="T10" fmla="*/ 1488 w 2351"/>
                <a:gd name="T11" fmla="*/ 1136 h 1237"/>
                <a:gd name="T12" fmla="*/ 1546 w 2351"/>
                <a:gd name="T13" fmla="*/ 1110 h 1237"/>
                <a:gd name="T14" fmla="*/ 1602 w 2351"/>
                <a:gd name="T15" fmla="*/ 1082 h 1237"/>
                <a:gd name="T16" fmla="*/ 1649 w 2351"/>
                <a:gd name="T17" fmla="*/ 1052 h 1237"/>
                <a:gd name="T18" fmla="*/ 1698 w 2351"/>
                <a:gd name="T19" fmla="*/ 1021 h 1237"/>
                <a:gd name="T20" fmla="*/ 1752 w 2351"/>
                <a:gd name="T21" fmla="*/ 983 h 1237"/>
                <a:gd name="T22" fmla="*/ 1798 w 2351"/>
                <a:gd name="T23" fmla="*/ 948 h 1237"/>
                <a:gd name="T24" fmla="*/ 1869 w 2351"/>
                <a:gd name="T25" fmla="*/ 889 h 1237"/>
                <a:gd name="T26" fmla="*/ 1938 w 2351"/>
                <a:gd name="T27" fmla="*/ 816 h 1237"/>
                <a:gd name="T28" fmla="*/ 1989 w 2351"/>
                <a:gd name="T29" fmla="*/ 756 h 1237"/>
                <a:gd name="T30" fmla="*/ 2044 w 2351"/>
                <a:gd name="T31" fmla="*/ 686 h 1237"/>
                <a:gd name="T32" fmla="*/ 2098 w 2351"/>
                <a:gd name="T33" fmla="*/ 605 h 1237"/>
                <a:gd name="T34" fmla="*/ 2103 w 2351"/>
                <a:gd name="T35" fmla="*/ 0 h 1237"/>
                <a:gd name="T36" fmla="*/ 1570 w 2351"/>
                <a:gd name="T37" fmla="*/ 296 h 1237"/>
                <a:gd name="T38" fmla="*/ 1523 w 2351"/>
                <a:gd name="T39" fmla="*/ 357 h 1237"/>
                <a:gd name="T40" fmla="*/ 1474 w 2351"/>
                <a:gd name="T41" fmla="*/ 412 h 1237"/>
                <a:gd name="T42" fmla="*/ 1432 w 2351"/>
                <a:gd name="T43" fmla="*/ 455 h 1237"/>
                <a:gd name="T44" fmla="*/ 1381 w 2351"/>
                <a:gd name="T45" fmla="*/ 494 h 1237"/>
                <a:gd name="T46" fmla="*/ 1322 w 2351"/>
                <a:gd name="T47" fmla="*/ 534 h 1237"/>
                <a:gd name="T48" fmla="*/ 1265 w 2351"/>
                <a:gd name="T49" fmla="*/ 566 h 1237"/>
                <a:gd name="T50" fmla="*/ 1210 w 2351"/>
                <a:gd name="T51" fmla="*/ 586 h 1237"/>
                <a:gd name="T52" fmla="*/ 1144 w 2351"/>
                <a:gd name="T53" fmla="*/ 606 h 1237"/>
                <a:gd name="T54" fmla="*/ 1066 w 2351"/>
                <a:gd name="T55" fmla="*/ 616 h 1237"/>
                <a:gd name="T56" fmla="*/ 933 w 2351"/>
                <a:gd name="T57" fmla="*/ 620 h 1237"/>
                <a:gd name="T58" fmla="*/ 822 w 2351"/>
                <a:gd name="T59" fmla="*/ 600 h 1237"/>
                <a:gd name="T60" fmla="*/ 708 w 2351"/>
                <a:gd name="T61" fmla="*/ 559 h 1237"/>
                <a:gd name="T62" fmla="*/ 605 w 2351"/>
                <a:gd name="T63" fmla="*/ 501 h 1237"/>
                <a:gd name="T64" fmla="*/ 0 w 2351"/>
                <a:gd name="T65" fmla="*/ 781 h 1237"/>
                <a:gd name="T66" fmla="*/ 55 w 2351"/>
                <a:gd name="T67" fmla="*/ 839 h 1237"/>
                <a:gd name="T68" fmla="*/ 109 w 2351"/>
                <a:gd name="T69" fmla="*/ 892 h 1237"/>
                <a:gd name="T70" fmla="*/ 169 w 2351"/>
                <a:gd name="T71" fmla="*/ 944 h 1237"/>
                <a:gd name="T72" fmla="*/ 228 w 2351"/>
                <a:gd name="T73" fmla="*/ 989 h 1237"/>
                <a:gd name="T74" fmla="*/ 294 w 2351"/>
                <a:gd name="T75" fmla="*/ 1033 h 1237"/>
                <a:gd name="T76" fmla="*/ 359 w 2351"/>
                <a:gd name="T77" fmla="*/ 1072 h 1237"/>
                <a:gd name="T78" fmla="*/ 419 w 2351"/>
                <a:gd name="T79" fmla="*/ 1105 h 1237"/>
                <a:gd name="T80" fmla="*/ 497 w 2351"/>
                <a:gd name="T81" fmla="*/ 1140 h 1237"/>
                <a:gd name="T82" fmla="*/ 573 w 2351"/>
                <a:gd name="T83" fmla="*/ 1168 h 1237"/>
                <a:gd name="T84" fmla="*/ 640 w 2351"/>
                <a:gd name="T85" fmla="*/ 1191 h 1237"/>
                <a:gd name="T86" fmla="*/ 710 w 2351"/>
                <a:gd name="T87" fmla="*/ 1208 h 1237"/>
                <a:gd name="T88" fmla="*/ 791 w 2351"/>
                <a:gd name="T89" fmla="*/ 1223 h 1237"/>
                <a:gd name="T90" fmla="*/ 876 w 2351"/>
                <a:gd name="T91" fmla="*/ 1233 h 1237"/>
                <a:gd name="T92" fmla="*/ 953 w 2351"/>
                <a:gd name="T93" fmla="*/ 1237 h 1237"/>
                <a:gd name="T94" fmla="*/ 1032 w 2351"/>
                <a:gd name="T95" fmla="*/ 1235 h 1237"/>
                <a:gd name="T96" fmla="*/ 1112 w 2351"/>
                <a:gd name="T97" fmla="*/ 1231 h 1237"/>
                <a:gd name="T98" fmla="*/ 1182 w 2351"/>
                <a:gd name="T99" fmla="*/ 1222 h 12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1"/>
                <a:gd name="T151" fmla="*/ 0 h 1237"/>
                <a:gd name="T152" fmla="*/ 2351 w 2351"/>
                <a:gd name="T153" fmla="*/ 1237 h 12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1" h="1237">
                  <a:moveTo>
                    <a:pt x="1182" y="1222"/>
                  </a:moveTo>
                  <a:lnTo>
                    <a:pt x="1206" y="1218"/>
                  </a:lnTo>
                  <a:lnTo>
                    <a:pt x="1238" y="1212"/>
                  </a:lnTo>
                  <a:lnTo>
                    <a:pt x="1271" y="1206"/>
                  </a:lnTo>
                  <a:lnTo>
                    <a:pt x="1294" y="1200"/>
                  </a:lnTo>
                  <a:lnTo>
                    <a:pt x="1321" y="1194"/>
                  </a:lnTo>
                  <a:lnTo>
                    <a:pt x="1348" y="1185"/>
                  </a:lnTo>
                  <a:lnTo>
                    <a:pt x="1375" y="1179"/>
                  </a:lnTo>
                  <a:lnTo>
                    <a:pt x="1399" y="1171"/>
                  </a:lnTo>
                  <a:lnTo>
                    <a:pt x="1426" y="1160"/>
                  </a:lnTo>
                  <a:lnTo>
                    <a:pt x="1459" y="1148"/>
                  </a:lnTo>
                  <a:lnTo>
                    <a:pt x="1488" y="1136"/>
                  </a:lnTo>
                  <a:lnTo>
                    <a:pt x="1515" y="1123"/>
                  </a:lnTo>
                  <a:lnTo>
                    <a:pt x="1546" y="1110"/>
                  </a:lnTo>
                  <a:lnTo>
                    <a:pt x="1575" y="1095"/>
                  </a:lnTo>
                  <a:lnTo>
                    <a:pt x="1602" y="1082"/>
                  </a:lnTo>
                  <a:lnTo>
                    <a:pt x="1626" y="1066"/>
                  </a:lnTo>
                  <a:lnTo>
                    <a:pt x="1649" y="1052"/>
                  </a:lnTo>
                  <a:lnTo>
                    <a:pt x="1672" y="1036"/>
                  </a:lnTo>
                  <a:lnTo>
                    <a:pt x="1698" y="1021"/>
                  </a:lnTo>
                  <a:lnTo>
                    <a:pt x="1726" y="1002"/>
                  </a:lnTo>
                  <a:lnTo>
                    <a:pt x="1752" y="983"/>
                  </a:lnTo>
                  <a:lnTo>
                    <a:pt x="1776" y="965"/>
                  </a:lnTo>
                  <a:lnTo>
                    <a:pt x="1798" y="948"/>
                  </a:lnTo>
                  <a:lnTo>
                    <a:pt x="1835" y="919"/>
                  </a:lnTo>
                  <a:lnTo>
                    <a:pt x="1869" y="889"/>
                  </a:lnTo>
                  <a:lnTo>
                    <a:pt x="1903" y="855"/>
                  </a:lnTo>
                  <a:lnTo>
                    <a:pt x="1938" y="816"/>
                  </a:lnTo>
                  <a:lnTo>
                    <a:pt x="1962" y="788"/>
                  </a:lnTo>
                  <a:lnTo>
                    <a:pt x="1989" y="756"/>
                  </a:lnTo>
                  <a:lnTo>
                    <a:pt x="2019" y="721"/>
                  </a:lnTo>
                  <a:lnTo>
                    <a:pt x="2044" y="686"/>
                  </a:lnTo>
                  <a:lnTo>
                    <a:pt x="2068" y="648"/>
                  </a:lnTo>
                  <a:lnTo>
                    <a:pt x="2098" y="605"/>
                  </a:lnTo>
                  <a:lnTo>
                    <a:pt x="2351" y="753"/>
                  </a:lnTo>
                  <a:lnTo>
                    <a:pt x="2103" y="0"/>
                  </a:lnTo>
                  <a:lnTo>
                    <a:pt x="1299" y="143"/>
                  </a:lnTo>
                  <a:lnTo>
                    <a:pt x="1570" y="296"/>
                  </a:lnTo>
                  <a:lnTo>
                    <a:pt x="1547" y="329"/>
                  </a:lnTo>
                  <a:lnTo>
                    <a:pt x="1523" y="357"/>
                  </a:lnTo>
                  <a:lnTo>
                    <a:pt x="1498" y="385"/>
                  </a:lnTo>
                  <a:lnTo>
                    <a:pt x="1474" y="412"/>
                  </a:lnTo>
                  <a:lnTo>
                    <a:pt x="1454" y="433"/>
                  </a:lnTo>
                  <a:lnTo>
                    <a:pt x="1432" y="455"/>
                  </a:lnTo>
                  <a:lnTo>
                    <a:pt x="1408" y="474"/>
                  </a:lnTo>
                  <a:lnTo>
                    <a:pt x="1381" y="494"/>
                  </a:lnTo>
                  <a:lnTo>
                    <a:pt x="1349" y="516"/>
                  </a:lnTo>
                  <a:lnTo>
                    <a:pt x="1322" y="534"/>
                  </a:lnTo>
                  <a:lnTo>
                    <a:pt x="1299" y="547"/>
                  </a:lnTo>
                  <a:lnTo>
                    <a:pt x="1265" y="566"/>
                  </a:lnTo>
                  <a:lnTo>
                    <a:pt x="1236" y="578"/>
                  </a:lnTo>
                  <a:lnTo>
                    <a:pt x="1210" y="586"/>
                  </a:lnTo>
                  <a:lnTo>
                    <a:pt x="1183" y="595"/>
                  </a:lnTo>
                  <a:lnTo>
                    <a:pt x="1144" y="606"/>
                  </a:lnTo>
                  <a:lnTo>
                    <a:pt x="1105" y="612"/>
                  </a:lnTo>
                  <a:lnTo>
                    <a:pt x="1066" y="616"/>
                  </a:lnTo>
                  <a:lnTo>
                    <a:pt x="1008" y="618"/>
                  </a:lnTo>
                  <a:lnTo>
                    <a:pt x="933" y="620"/>
                  </a:lnTo>
                  <a:lnTo>
                    <a:pt x="875" y="612"/>
                  </a:lnTo>
                  <a:lnTo>
                    <a:pt x="822" y="600"/>
                  </a:lnTo>
                  <a:lnTo>
                    <a:pt x="761" y="582"/>
                  </a:lnTo>
                  <a:lnTo>
                    <a:pt x="708" y="559"/>
                  </a:lnTo>
                  <a:lnTo>
                    <a:pt x="654" y="532"/>
                  </a:lnTo>
                  <a:lnTo>
                    <a:pt x="605" y="501"/>
                  </a:lnTo>
                  <a:lnTo>
                    <a:pt x="558" y="459"/>
                  </a:lnTo>
                  <a:lnTo>
                    <a:pt x="0" y="781"/>
                  </a:lnTo>
                  <a:lnTo>
                    <a:pt x="23" y="808"/>
                  </a:lnTo>
                  <a:lnTo>
                    <a:pt x="55" y="839"/>
                  </a:lnTo>
                  <a:lnTo>
                    <a:pt x="82" y="866"/>
                  </a:lnTo>
                  <a:lnTo>
                    <a:pt x="109" y="892"/>
                  </a:lnTo>
                  <a:lnTo>
                    <a:pt x="136" y="917"/>
                  </a:lnTo>
                  <a:lnTo>
                    <a:pt x="169" y="944"/>
                  </a:lnTo>
                  <a:lnTo>
                    <a:pt x="198" y="967"/>
                  </a:lnTo>
                  <a:lnTo>
                    <a:pt x="228" y="989"/>
                  </a:lnTo>
                  <a:lnTo>
                    <a:pt x="262" y="1010"/>
                  </a:lnTo>
                  <a:lnTo>
                    <a:pt x="294" y="1033"/>
                  </a:lnTo>
                  <a:lnTo>
                    <a:pt x="328" y="1055"/>
                  </a:lnTo>
                  <a:lnTo>
                    <a:pt x="359" y="1072"/>
                  </a:lnTo>
                  <a:lnTo>
                    <a:pt x="390" y="1090"/>
                  </a:lnTo>
                  <a:lnTo>
                    <a:pt x="419" y="1105"/>
                  </a:lnTo>
                  <a:lnTo>
                    <a:pt x="460" y="1123"/>
                  </a:lnTo>
                  <a:lnTo>
                    <a:pt x="497" y="1140"/>
                  </a:lnTo>
                  <a:lnTo>
                    <a:pt x="540" y="1156"/>
                  </a:lnTo>
                  <a:lnTo>
                    <a:pt x="573" y="1168"/>
                  </a:lnTo>
                  <a:lnTo>
                    <a:pt x="604" y="1180"/>
                  </a:lnTo>
                  <a:lnTo>
                    <a:pt x="640" y="1191"/>
                  </a:lnTo>
                  <a:lnTo>
                    <a:pt x="675" y="1200"/>
                  </a:lnTo>
                  <a:lnTo>
                    <a:pt x="710" y="1208"/>
                  </a:lnTo>
                  <a:lnTo>
                    <a:pt x="751" y="1216"/>
                  </a:lnTo>
                  <a:lnTo>
                    <a:pt x="791" y="1223"/>
                  </a:lnTo>
                  <a:lnTo>
                    <a:pt x="833" y="1229"/>
                  </a:lnTo>
                  <a:lnTo>
                    <a:pt x="876" y="1233"/>
                  </a:lnTo>
                  <a:lnTo>
                    <a:pt x="908" y="1234"/>
                  </a:lnTo>
                  <a:lnTo>
                    <a:pt x="953" y="1237"/>
                  </a:lnTo>
                  <a:lnTo>
                    <a:pt x="997" y="1237"/>
                  </a:lnTo>
                  <a:lnTo>
                    <a:pt x="1032" y="1235"/>
                  </a:lnTo>
                  <a:lnTo>
                    <a:pt x="1070" y="1234"/>
                  </a:lnTo>
                  <a:lnTo>
                    <a:pt x="1112" y="1231"/>
                  </a:lnTo>
                  <a:lnTo>
                    <a:pt x="1150" y="1226"/>
                  </a:lnTo>
                  <a:lnTo>
                    <a:pt x="1182" y="1222"/>
                  </a:lnTo>
                  <a:close/>
                </a:path>
              </a:pathLst>
            </a:custGeom>
            <a:gradFill rotWithShape="0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7" name="Freeform 65"/>
            <p:cNvSpPr>
              <a:spLocks/>
            </p:cNvSpPr>
            <p:nvPr/>
          </p:nvSpPr>
          <p:spPr bwMode="auto">
            <a:xfrm>
              <a:off x="2124075" y="1557338"/>
              <a:ext cx="2103438" cy="3892550"/>
            </a:xfrm>
            <a:custGeom>
              <a:avLst/>
              <a:gdLst>
                <a:gd name="T0" fmla="*/ 1166 w 1192"/>
                <a:gd name="T1" fmla="*/ 4 h 2205"/>
                <a:gd name="T2" fmla="*/ 1106 w 1192"/>
                <a:gd name="T3" fmla="*/ 16 h 2205"/>
                <a:gd name="T4" fmla="*/ 1053 w 1192"/>
                <a:gd name="T5" fmla="*/ 30 h 2205"/>
                <a:gd name="T6" fmla="*/ 1001 w 1192"/>
                <a:gd name="T7" fmla="*/ 45 h 2205"/>
                <a:gd name="T8" fmla="*/ 948 w 1192"/>
                <a:gd name="T9" fmla="*/ 64 h 2205"/>
                <a:gd name="T10" fmla="*/ 889 w 1192"/>
                <a:gd name="T11" fmla="*/ 88 h 2205"/>
                <a:gd name="T12" fmla="*/ 831 w 1192"/>
                <a:gd name="T13" fmla="*/ 113 h 2205"/>
                <a:gd name="T14" fmla="*/ 774 w 1192"/>
                <a:gd name="T15" fmla="*/ 142 h 2205"/>
                <a:gd name="T16" fmla="*/ 726 w 1192"/>
                <a:gd name="T17" fmla="*/ 171 h 2205"/>
                <a:gd name="T18" fmla="*/ 677 w 1192"/>
                <a:gd name="T19" fmla="*/ 202 h 2205"/>
                <a:gd name="T20" fmla="*/ 623 w 1192"/>
                <a:gd name="T21" fmla="*/ 241 h 2205"/>
                <a:gd name="T22" fmla="*/ 576 w 1192"/>
                <a:gd name="T23" fmla="*/ 276 h 2205"/>
                <a:gd name="T24" fmla="*/ 501 w 1192"/>
                <a:gd name="T25" fmla="*/ 344 h 2205"/>
                <a:gd name="T26" fmla="*/ 436 w 1192"/>
                <a:gd name="T27" fmla="*/ 410 h 2205"/>
                <a:gd name="T28" fmla="*/ 385 w 1192"/>
                <a:gd name="T29" fmla="*/ 470 h 2205"/>
                <a:gd name="T30" fmla="*/ 331 w 1192"/>
                <a:gd name="T31" fmla="*/ 540 h 2205"/>
                <a:gd name="T32" fmla="*/ 283 w 1192"/>
                <a:gd name="T33" fmla="*/ 617 h 2205"/>
                <a:gd name="T34" fmla="*/ 238 w 1192"/>
                <a:gd name="T35" fmla="*/ 693 h 2205"/>
                <a:gd name="T36" fmla="*/ 200 w 1192"/>
                <a:gd name="T37" fmla="*/ 777 h 2205"/>
                <a:gd name="T38" fmla="*/ 168 w 1192"/>
                <a:gd name="T39" fmla="*/ 868 h 2205"/>
                <a:gd name="T40" fmla="*/ 134 w 1192"/>
                <a:gd name="T41" fmla="*/ 980 h 2205"/>
                <a:gd name="T42" fmla="*/ 114 w 1192"/>
                <a:gd name="T43" fmla="*/ 1089 h 2205"/>
                <a:gd name="T44" fmla="*/ 98 w 1192"/>
                <a:gd name="T45" fmla="*/ 1230 h 2205"/>
                <a:gd name="T46" fmla="*/ 98 w 1192"/>
                <a:gd name="T47" fmla="*/ 1353 h 2205"/>
                <a:gd name="T48" fmla="*/ 110 w 1192"/>
                <a:gd name="T49" fmla="*/ 1464 h 2205"/>
                <a:gd name="T50" fmla="*/ 129 w 1192"/>
                <a:gd name="T51" fmla="*/ 1579 h 2205"/>
                <a:gd name="T52" fmla="*/ 165 w 1192"/>
                <a:gd name="T53" fmla="*/ 1704 h 2205"/>
                <a:gd name="T54" fmla="*/ 208 w 1192"/>
                <a:gd name="T55" fmla="*/ 1821 h 2205"/>
                <a:gd name="T56" fmla="*/ 268 w 1192"/>
                <a:gd name="T57" fmla="*/ 1932 h 2205"/>
                <a:gd name="T58" fmla="*/ 817 w 1192"/>
                <a:gd name="T59" fmla="*/ 2205 h 2205"/>
                <a:gd name="T60" fmla="*/ 804 w 1192"/>
                <a:gd name="T61" fmla="*/ 1622 h 2205"/>
                <a:gd name="T62" fmla="*/ 754 w 1192"/>
                <a:gd name="T63" fmla="*/ 1530 h 2205"/>
                <a:gd name="T64" fmla="*/ 725 w 1192"/>
                <a:gd name="T65" fmla="*/ 1442 h 2205"/>
                <a:gd name="T66" fmla="*/ 714 w 1192"/>
                <a:gd name="T67" fmla="*/ 1357 h 2205"/>
                <a:gd name="T68" fmla="*/ 710 w 1192"/>
                <a:gd name="T69" fmla="*/ 1273 h 2205"/>
                <a:gd name="T70" fmla="*/ 718 w 1192"/>
                <a:gd name="T71" fmla="*/ 1175 h 2205"/>
                <a:gd name="T72" fmla="*/ 741 w 1192"/>
                <a:gd name="T73" fmla="*/ 1078 h 2205"/>
                <a:gd name="T74" fmla="*/ 776 w 1192"/>
                <a:gd name="T75" fmla="*/ 988 h 2205"/>
                <a:gd name="T76" fmla="*/ 817 w 1192"/>
                <a:gd name="T77" fmla="*/ 916 h 2205"/>
                <a:gd name="T78" fmla="*/ 855 w 1192"/>
                <a:gd name="T79" fmla="*/ 865 h 2205"/>
                <a:gd name="T80" fmla="*/ 900 w 1192"/>
                <a:gd name="T81" fmla="*/ 813 h 2205"/>
                <a:gd name="T82" fmla="*/ 943 w 1192"/>
                <a:gd name="T83" fmla="*/ 769 h 2205"/>
                <a:gd name="T84" fmla="*/ 993 w 1192"/>
                <a:gd name="T85" fmla="*/ 730 h 2205"/>
                <a:gd name="T86" fmla="*/ 1052 w 1192"/>
                <a:gd name="T87" fmla="*/ 691 h 2205"/>
                <a:gd name="T88" fmla="*/ 1109 w 1192"/>
                <a:gd name="T89" fmla="*/ 659 h 2205"/>
                <a:gd name="T90" fmla="*/ 1192 w 1192"/>
                <a:gd name="T91" fmla="*/ 631 h 22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92"/>
                <a:gd name="T139" fmla="*/ 0 h 2205"/>
                <a:gd name="T140" fmla="*/ 1192 w 1192"/>
                <a:gd name="T141" fmla="*/ 2205 h 22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92" h="2205">
                  <a:moveTo>
                    <a:pt x="1192" y="0"/>
                  </a:moveTo>
                  <a:lnTo>
                    <a:pt x="1166" y="4"/>
                  </a:lnTo>
                  <a:lnTo>
                    <a:pt x="1141" y="8"/>
                  </a:lnTo>
                  <a:lnTo>
                    <a:pt x="1106" y="16"/>
                  </a:lnTo>
                  <a:lnTo>
                    <a:pt x="1080" y="22"/>
                  </a:lnTo>
                  <a:lnTo>
                    <a:pt x="1053" y="30"/>
                  </a:lnTo>
                  <a:lnTo>
                    <a:pt x="1028" y="38"/>
                  </a:lnTo>
                  <a:lnTo>
                    <a:pt x="1001" y="45"/>
                  </a:lnTo>
                  <a:lnTo>
                    <a:pt x="975" y="53"/>
                  </a:lnTo>
                  <a:lnTo>
                    <a:pt x="948" y="64"/>
                  </a:lnTo>
                  <a:lnTo>
                    <a:pt x="916" y="76"/>
                  </a:lnTo>
                  <a:lnTo>
                    <a:pt x="889" y="88"/>
                  </a:lnTo>
                  <a:lnTo>
                    <a:pt x="861" y="100"/>
                  </a:lnTo>
                  <a:lnTo>
                    <a:pt x="831" y="113"/>
                  </a:lnTo>
                  <a:lnTo>
                    <a:pt x="801" y="128"/>
                  </a:lnTo>
                  <a:lnTo>
                    <a:pt x="774" y="142"/>
                  </a:lnTo>
                  <a:lnTo>
                    <a:pt x="749" y="158"/>
                  </a:lnTo>
                  <a:lnTo>
                    <a:pt x="726" y="171"/>
                  </a:lnTo>
                  <a:lnTo>
                    <a:pt x="703" y="188"/>
                  </a:lnTo>
                  <a:lnTo>
                    <a:pt x="677" y="202"/>
                  </a:lnTo>
                  <a:lnTo>
                    <a:pt x="649" y="221"/>
                  </a:lnTo>
                  <a:lnTo>
                    <a:pt x="623" y="241"/>
                  </a:lnTo>
                  <a:lnTo>
                    <a:pt x="599" y="260"/>
                  </a:lnTo>
                  <a:lnTo>
                    <a:pt x="576" y="276"/>
                  </a:lnTo>
                  <a:lnTo>
                    <a:pt x="539" y="307"/>
                  </a:lnTo>
                  <a:lnTo>
                    <a:pt x="501" y="344"/>
                  </a:lnTo>
                  <a:lnTo>
                    <a:pt x="471" y="371"/>
                  </a:lnTo>
                  <a:lnTo>
                    <a:pt x="436" y="410"/>
                  </a:lnTo>
                  <a:lnTo>
                    <a:pt x="412" y="438"/>
                  </a:lnTo>
                  <a:lnTo>
                    <a:pt x="385" y="470"/>
                  </a:lnTo>
                  <a:lnTo>
                    <a:pt x="355" y="507"/>
                  </a:lnTo>
                  <a:lnTo>
                    <a:pt x="331" y="540"/>
                  </a:lnTo>
                  <a:lnTo>
                    <a:pt x="307" y="579"/>
                  </a:lnTo>
                  <a:lnTo>
                    <a:pt x="283" y="617"/>
                  </a:lnTo>
                  <a:lnTo>
                    <a:pt x="258" y="658"/>
                  </a:lnTo>
                  <a:lnTo>
                    <a:pt x="238" y="693"/>
                  </a:lnTo>
                  <a:lnTo>
                    <a:pt x="219" y="736"/>
                  </a:lnTo>
                  <a:lnTo>
                    <a:pt x="200" y="777"/>
                  </a:lnTo>
                  <a:lnTo>
                    <a:pt x="184" y="821"/>
                  </a:lnTo>
                  <a:lnTo>
                    <a:pt x="168" y="868"/>
                  </a:lnTo>
                  <a:lnTo>
                    <a:pt x="148" y="926"/>
                  </a:lnTo>
                  <a:lnTo>
                    <a:pt x="134" y="980"/>
                  </a:lnTo>
                  <a:lnTo>
                    <a:pt x="121" y="1035"/>
                  </a:lnTo>
                  <a:lnTo>
                    <a:pt x="114" y="1089"/>
                  </a:lnTo>
                  <a:lnTo>
                    <a:pt x="105" y="1152"/>
                  </a:lnTo>
                  <a:lnTo>
                    <a:pt x="98" y="1230"/>
                  </a:lnTo>
                  <a:lnTo>
                    <a:pt x="97" y="1292"/>
                  </a:lnTo>
                  <a:lnTo>
                    <a:pt x="98" y="1353"/>
                  </a:lnTo>
                  <a:lnTo>
                    <a:pt x="103" y="1411"/>
                  </a:lnTo>
                  <a:lnTo>
                    <a:pt x="110" y="1464"/>
                  </a:lnTo>
                  <a:lnTo>
                    <a:pt x="117" y="1521"/>
                  </a:lnTo>
                  <a:lnTo>
                    <a:pt x="129" y="1579"/>
                  </a:lnTo>
                  <a:lnTo>
                    <a:pt x="145" y="1641"/>
                  </a:lnTo>
                  <a:lnTo>
                    <a:pt x="165" y="1704"/>
                  </a:lnTo>
                  <a:lnTo>
                    <a:pt x="186" y="1763"/>
                  </a:lnTo>
                  <a:lnTo>
                    <a:pt x="208" y="1821"/>
                  </a:lnTo>
                  <a:lnTo>
                    <a:pt x="235" y="1878"/>
                  </a:lnTo>
                  <a:lnTo>
                    <a:pt x="268" y="1932"/>
                  </a:lnTo>
                  <a:lnTo>
                    <a:pt x="0" y="2084"/>
                  </a:lnTo>
                  <a:lnTo>
                    <a:pt x="817" y="2205"/>
                  </a:lnTo>
                  <a:lnTo>
                    <a:pt x="1118" y="1454"/>
                  </a:lnTo>
                  <a:lnTo>
                    <a:pt x="804" y="1622"/>
                  </a:lnTo>
                  <a:lnTo>
                    <a:pt x="773" y="1574"/>
                  </a:lnTo>
                  <a:lnTo>
                    <a:pt x="754" y="1530"/>
                  </a:lnTo>
                  <a:lnTo>
                    <a:pt x="737" y="1486"/>
                  </a:lnTo>
                  <a:lnTo>
                    <a:pt x="725" y="1442"/>
                  </a:lnTo>
                  <a:lnTo>
                    <a:pt x="716" y="1398"/>
                  </a:lnTo>
                  <a:lnTo>
                    <a:pt x="714" y="1357"/>
                  </a:lnTo>
                  <a:lnTo>
                    <a:pt x="710" y="1315"/>
                  </a:lnTo>
                  <a:lnTo>
                    <a:pt x="710" y="1273"/>
                  </a:lnTo>
                  <a:lnTo>
                    <a:pt x="712" y="1223"/>
                  </a:lnTo>
                  <a:lnTo>
                    <a:pt x="718" y="1175"/>
                  </a:lnTo>
                  <a:lnTo>
                    <a:pt x="729" y="1121"/>
                  </a:lnTo>
                  <a:lnTo>
                    <a:pt x="741" y="1078"/>
                  </a:lnTo>
                  <a:lnTo>
                    <a:pt x="760" y="1029"/>
                  </a:lnTo>
                  <a:lnTo>
                    <a:pt x="776" y="988"/>
                  </a:lnTo>
                  <a:lnTo>
                    <a:pt x="799" y="947"/>
                  </a:lnTo>
                  <a:lnTo>
                    <a:pt x="817" y="916"/>
                  </a:lnTo>
                  <a:lnTo>
                    <a:pt x="836" y="891"/>
                  </a:lnTo>
                  <a:lnTo>
                    <a:pt x="855" y="865"/>
                  </a:lnTo>
                  <a:lnTo>
                    <a:pt x="877" y="839"/>
                  </a:lnTo>
                  <a:lnTo>
                    <a:pt x="900" y="813"/>
                  </a:lnTo>
                  <a:lnTo>
                    <a:pt x="920" y="794"/>
                  </a:lnTo>
                  <a:lnTo>
                    <a:pt x="943" y="769"/>
                  </a:lnTo>
                  <a:lnTo>
                    <a:pt x="966" y="751"/>
                  </a:lnTo>
                  <a:lnTo>
                    <a:pt x="993" y="730"/>
                  </a:lnTo>
                  <a:lnTo>
                    <a:pt x="1025" y="709"/>
                  </a:lnTo>
                  <a:lnTo>
                    <a:pt x="1052" y="691"/>
                  </a:lnTo>
                  <a:lnTo>
                    <a:pt x="1075" y="678"/>
                  </a:lnTo>
                  <a:lnTo>
                    <a:pt x="1109" y="659"/>
                  </a:lnTo>
                  <a:lnTo>
                    <a:pt x="1141" y="645"/>
                  </a:lnTo>
                  <a:lnTo>
                    <a:pt x="1192" y="631"/>
                  </a:lnTo>
                  <a:lnTo>
                    <a:pt x="1192" y="0"/>
                  </a:ln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8" name="Freeform 66"/>
            <p:cNvSpPr>
              <a:spLocks/>
            </p:cNvSpPr>
            <p:nvPr/>
          </p:nvSpPr>
          <p:spPr bwMode="auto">
            <a:xfrm>
              <a:off x="3730625" y="1074738"/>
              <a:ext cx="3127375" cy="3522662"/>
            </a:xfrm>
            <a:custGeom>
              <a:avLst/>
              <a:gdLst>
                <a:gd name="T0" fmla="*/ 699 w 1772"/>
                <a:gd name="T1" fmla="*/ 297 h 1996"/>
                <a:gd name="T2" fmla="*/ 764 w 1772"/>
                <a:gd name="T3" fmla="*/ 310 h 1996"/>
                <a:gd name="T4" fmla="*/ 814 w 1772"/>
                <a:gd name="T5" fmla="*/ 322 h 1996"/>
                <a:gd name="T6" fmla="*/ 866 w 1772"/>
                <a:gd name="T7" fmla="*/ 338 h 1996"/>
                <a:gd name="T8" fmla="*/ 919 w 1772"/>
                <a:gd name="T9" fmla="*/ 356 h 1996"/>
                <a:gd name="T10" fmla="*/ 979 w 1772"/>
                <a:gd name="T11" fmla="*/ 380 h 1996"/>
                <a:gd name="T12" fmla="*/ 1037 w 1772"/>
                <a:gd name="T13" fmla="*/ 406 h 1996"/>
                <a:gd name="T14" fmla="*/ 1094 w 1772"/>
                <a:gd name="T15" fmla="*/ 434 h 1996"/>
                <a:gd name="T16" fmla="*/ 1142 w 1772"/>
                <a:gd name="T17" fmla="*/ 464 h 1996"/>
                <a:gd name="T18" fmla="*/ 1191 w 1772"/>
                <a:gd name="T19" fmla="*/ 495 h 1996"/>
                <a:gd name="T20" fmla="*/ 1245 w 1772"/>
                <a:gd name="T21" fmla="*/ 532 h 1996"/>
                <a:gd name="T22" fmla="*/ 1292 w 1772"/>
                <a:gd name="T23" fmla="*/ 569 h 1996"/>
                <a:gd name="T24" fmla="*/ 1366 w 1772"/>
                <a:gd name="T25" fmla="*/ 635 h 1996"/>
                <a:gd name="T26" fmla="*/ 1431 w 1772"/>
                <a:gd name="T27" fmla="*/ 701 h 1996"/>
                <a:gd name="T28" fmla="*/ 1482 w 1772"/>
                <a:gd name="T29" fmla="*/ 761 h 1996"/>
                <a:gd name="T30" fmla="*/ 1536 w 1772"/>
                <a:gd name="T31" fmla="*/ 833 h 1996"/>
                <a:gd name="T32" fmla="*/ 1586 w 1772"/>
                <a:gd name="T33" fmla="*/ 909 h 1996"/>
                <a:gd name="T34" fmla="*/ 1629 w 1772"/>
                <a:gd name="T35" fmla="*/ 985 h 1996"/>
                <a:gd name="T36" fmla="*/ 1668 w 1772"/>
                <a:gd name="T37" fmla="*/ 1070 h 1996"/>
                <a:gd name="T38" fmla="*/ 1700 w 1772"/>
                <a:gd name="T39" fmla="*/ 1160 h 1996"/>
                <a:gd name="T40" fmla="*/ 1734 w 1772"/>
                <a:gd name="T41" fmla="*/ 1272 h 1996"/>
                <a:gd name="T42" fmla="*/ 1754 w 1772"/>
                <a:gd name="T43" fmla="*/ 1381 h 1996"/>
                <a:gd name="T44" fmla="*/ 1770 w 1772"/>
                <a:gd name="T45" fmla="*/ 1522 h 1996"/>
                <a:gd name="T46" fmla="*/ 1770 w 1772"/>
                <a:gd name="T47" fmla="*/ 1644 h 1996"/>
                <a:gd name="T48" fmla="*/ 1758 w 1772"/>
                <a:gd name="T49" fmla="*/ 1755 h 1996"/>
                <a:gd name="T50" fmla="*/ 1739 w 1772"/>
                <a:gd name="T51" fmla="*/ 1870 h 1996"/>
                <a:gd name="T52" fmla="*/ 1703 w 1772"/>
                <a:gd name="T53" fmla="*/ 1996 h 1996"/>
                <a:gd name="T54" fmla="*/ 1145 w 1772"/>
                <a:gd name="T55" fmla="*/ 1711 h 1996"/>
                <a:gd name="T56" fmla="*/ 1159 w 1772"/>
                <a:gd name="T57" fmla="*/ 1607 h 1996"/>
                <a:gd name="T58" fmla="*/ 1156 w 1772"/>
                <a:gd name="T59" fmla="*/ 1514 h 1996"/>
                <a:gd name="T60" fmla="*/ 1140 w 1772"/>
                <a:gd name="T61" fmla="*/ 1413 h 1996"/>
                <a:gd name="T62" fmla="*/ 1109 w 1772"/>
                <a:gd name="T63" fmla="*/ 1322 h 1996"/>
                <a:gd name="T64" fmla="*/ 1070 w 1772"/>
                <a:gd name="T65" fmla="*/ 1239 h 1996"/>
                <a:gd name="T66" fmla="*/ 1032 w 1772"/>
                <a:gd name="T67" fmla="*/ 1183 h 1996"/>
                <a:gd name="T68" fmla="*/ 992 w 1772"/>
                <a:gd name="T69" fmla="*/ 1132 h 1996"/>
                <a:gd name="T70" fmla="*/ 947 w 1772"/>
                <a:gd name="T71" fmla="*/ 1086 h 1996"/>
                <a:gd name="T72" fmla="*/ 901 w 1772"/>
                <a:gd name="T73" fmla="*/ 1043 h 1996"/>
                <a:gd name="T74" fmla="*/ 842 w 1772"/>
                <a:gd name="T75" fmla="*/ 1002 h 1996"/>
                <a:gd name="T76" fmla="*/ 792 w 1772"/>
                <a:gd name="T77" fmla="*/ 971 h 1996"/>
                <a:gd name="T78" fmla="*/ 729 w 1772"/>
                <a:gd name="T79" fmla="*/ 940 h 1996"/>
                <a:gd name="T80" fmla="*/ 676 w 1772"/>
                <a:gd name="T81" fmla="*/ 922 h 1996"/>
                <a:gd name="T82" fmla="*/ 598 w 1772"/>
                <a:gd name="T83" fmla="*/ 905 h 1996"/>
                <a:gd name="T84" fmla="*/ 520 w 1772"/>
                <a:gd name="T85" fmla="*/ 899 h 1996"/>
                <a:gd name="T86" fmla="*/ 498 w 1772"/>
                <a:gd name="T87" fmla="*/ 1222 h 1996"/>
                <a:gd name="T88" fmla="*/ 497 w 1772"/>
                <a:gd name="T89" fmla="*/ 0 h 1996"/>
                <a:gd name="T90" fmla="*/ 524 w 1772"/>
                <a:gd name="T91" fmla="*/ 280 h 1996"/>
                <a:gd name="T92" fmla="*/ 604 w 1772"/>
                <a:gd name="T93" fmla="*/ 285 h 1996"/>
                <a:gd name="T94" fmla="*/ 675 w 1772"/>
                <a:gd name="T95" fmla="*/ 293 h 19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72"/>
                <a:gd name="T145" fmla="*/ 0 h 1996"/>
                <a:gd name="T146" fmla="*/ 1772 w 1772"/>
                <a:gd name="T147" fmla="*/ 1996 h 199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72" h="1996">
                  <a:moveTo>
                    <a:pt x="675" y="293"/>
                  </a:moveTo>
                  <a:lnTo>
                    <a:pt x="699" y="297"/>
                  </a:lnTo>
                  <a:lnTo>
                    <a:pt x="732" y="302"/>
                  </a:lnTo>
                  <a:lnTo>
                    <a:pt x="764" y="310"/>
                  </a:lnTo>
                  <a:lnTo>
                    <a:pt x="787" y="315"/>
                  </a:lnTo>
                  <a:lnTo>
                    <a:pt x="814" y="322"/>
                  </a:lnTo>
                  <a:lnTo>
                    <a:pt x="839" y="330"/>
                  </a:lnTo>
                  <a:lnTo>
                    <a:pt x="866" y="338"/>
                  </a:lnTo>
                  <a:lnTo>
                    <a:pt x="891" y="345"/>
                  </a:lnTo>
                  <a:lnTo>
                    <a:pt x="919" y="356"/>
                  </a:lnTo>
                  <a:lnTo>
                    <a:pt x="951" y="369"/>
                  </a:lnTo>
                  <a:lnTo>
                    <a:pt x="979" y="380"/>
                  </a:lnTo>
                  <a:lnTo>
                    <a:pt x="1006" y="392"/>
                  </a:lnTo>
                  <a:lnTo>
                    <a:pt x="1037" y="406"/>
                  </a:lnTo>
                  <a:lnTo>
                    <a:pt x="1067" y="421"/>
                  </a:lnTo>
                  <a:lnTo>
                    <a:pt x="1094" y="434"/>
                  </a:lnTo>
                  <a:lnTo>
                    <a:pt x="1120" y="450"/>
                  </a:lnTo>
                  <a:lnTo>
                    <a:pt x="1142" y="464"/>
                  </a:lnTo>
                  <a:lnTo>
                    <a:pt x="1165" y="480"/>
                  </a:lnTo>
                  <a:lnTo>
                    <a:pt x="1191" y="495"/>
                  </a:lnTo>
                  <a:lnTo>
                    <a:pt x="1219" y="513"/>
                  </a:lnTo>
                  <a:lnTo>
                    <a:pt x="1245" y="532"/>
                  </a:lnTo>
                  <a:lnTo>
                    <a:pt x="1269" y="551"/>
                  </a:lnTo>
                  <a:lnTo>
                    <a:pt x="1292" y="569"/>
                  </a:lnTo>
                  <a:lnTo>
                    <a:pt x="1328" y="600"/>
                  </a:lnTo>
                  <a:lnTo>
                    <a:pt x="1366" y="635"/>
                  </a:lnTo>
                  <a:lnTo>
                    <a:pt x="1396" y="662"/>
                  </a:lnTo>
                  <a:lnTo>
                    <a:pt x="1431" y="701"/>
                  </a:lnTo>
                  <a:lnTo>
                    <a:pt x="1455" y="729"/>
                  </a:lnTo>
                  <a:lnTo>
                    <a:pt x="1482" y="761"/>
                  </a:lnTo>
                  <a:lnTo>
                    <a:pt x="1512" y="798"/>
                  </a:lnTo>
                  <a:lnTo>
                    <a:pt x="1536" y="833"/>
                  </a:lnTo>
                  <a:lnTo>
                    <a:pt x="1560" y="872"/>
                  </a:lnTo>
                  <a:lnTo>
                    <a:pt x="1586" y="909"/>
                  </a:lnTo>
                  <a:lnTo>
                    <a:pt x="1607" y="950"/>
                  </a:lnTo>
                  <a:lnTo>
                    <a:pt x="1629" y="985"/>
                  </a:lnTo>
                  <a:lnTo>
                    <a:pt x="1649" y="1028"/>
                  </a:lnTo>
                  <a:lnTo>
                    <a:pt x="1668" y="1070"/>
                  </a:lnTo>
                  <a:lnTo>
                    <a:pt x="1684" y="1113"/>
                  </a:lnTo>
                  <a:lnTo>
                    <a:pt x="1700" y="1160"/>
                  </a:lnTo>
                  <a:lnTo>
                    <a:pt x="1720" y="1218"/>
                  </a:lnTo>
                  <a:lnTo>
                    <a:pt x="1734" y="1272"/>
                  </a:lnTo>
                  <a:lnTo>
                    <a:pt x="1747" y="1327"/>
                  </a:lnTo>
                  <a:lnTo>
                    <a:pt x="1754" y="1381"/>
                  </a:lnTo>
                  <a:lnTo>
                    <a:pt x="1764" y="1444"/>
                  </a:lnTo>
                  <a:lnTo>
                    <a:pt x="1770" y="1522"/>
                  </a:lnTo>
                  <a:lnTo>
                    <a:pt x="1772" y="1583"/>
                  </a:lnTo>
                  <a:lnTo>
                    <a:pt x="1770" y="1644"/>
                  </a:lnTo>
                  <a:lnTo>
                    <a:pt x="1765" y="1701"/>
                  </a:lnTo>
                  <a:lnTo>
                    <a:pt x="1758" y="1755"/>
                  </a:lnTo>
                  <a:lnTo>
                    <a:pt x="1751" y="1812"/>
                  </a:lnTo>
                  <a:lnTo>
                    <a:pt x="1739" y="1870"/>
                  </a:lnTo>
                  <a:lnTo>
                    <a:pt x="1723" y="1932"/>
                  </a:lnTo>
                  <a:lnTo>
                    <a:pt x="1703" y="1996"/>
                  </a:lnTo>
                  <a:lnTo>
                    <a:pt x="1587" y="1635"/>
                  </a:lnTo>
                  <a:lnTo>
                    <a:pt x="1145" y="1711"/>
                  </a:lnTo>
                  <a:lnTo>
                    <a:pt x="1155" y="1648"/>
                  </a:lnTo>
                  <a:lnTo>
                    <a:pt x="1159" y="1607"/>
                  </a:lnTo>
                  <a:lnTo>
                    <a:pt x="1159" y="1564"/>
                  </a:lnTo>
                  <a:lnTo>
                    <a:pt x="1156" y="1514"/>
                  </a:lnTo>
                  <a:lnTo>
                    <a:pt x="1149" y="1467"/>
                  </a:lnTo>
                  <a:lnTo>
                    <a:pt x="1140" y="1413"/>
                  </a:lnTo>
                  <a:lnTo>
                    <a:pt x="1128" y="1370"/>
                  </a:lnTo>
                  <a:lnTo>
                    <a:pt x="1109" y="1322"/>
                  </a:lnTo>
                  <a:lnTo>
                    <a:pt x="1091" y="1280"/>
                  </a:lnTo>
                  <a:lnTo>
                    <a:pt x="1070" y="1239"/>
                  </a:lnTo>
                  <a:lnTo>
                    <a:pt x="1051" y="1208"/>
                  </a:lnTo>
                  <a:lnTo>
                    <a:pt x="1032" y="1183"/>
                  </a:lnTo>
                  <a:lnTo>
                    <a:pt x="1013" y="1157"/>
                  </a:lnTo>
                  <a:lnTo>
                    <a:pt x="992" y="1132"/>
                  </a:lnTo>
                  <a:lnTo>
                    <a:pt x="967" y="1105"/>
                  </a:lnTo>
                  <a:lnTo>
                    <a:pt x="947" y="1086"/>
                  </a:lnTo>
                  <a:lnTo>
                    <a:pt x="924" y="1063"/>
                  </a:lnTo>
                  <a:lnTo>
                    <a:pt x="901" y="1043"/>
                  </a:lnTo>
                  <a:lnTo>
                    <a:pt x="874" y="1023"/>
                  </a:lnTo>
                  <a:lnTo>
                    <a:pt x="842" y="1002"/>
                  </a:lnTo>
                  <a:lnTo>
                    <a:pt x="815" y="984"/>
                  </a:lnTo>
                  <a:lnTo>
                    <a:pt x="792" y="971"/>
                  </a:lnTo>
                  <a:lnTo>
                    <a:pt x="758" y="951"/>
                  </a:lnTo>
                  <a:lnTo>
                    <a:pt x="729" y="940"/>
                  </a:lnTo>
                  <a:lnTo>
                    <a:pt x="703" y="931"/>
                  </a:lnTo>
                  <a:lnTo>
                    <a:pt x="676" y="922"/>
                  </a:lnTo>
                  <a:lnTo>
                    <a:pt x="636" y="912"/>
                  </a:lnTo>
                  <a:lnTo>
                    <a:pt x="598" y="905"/>
                  </a:lnTo>
                  <a:lnTo>
                    <a:pt x="559" y="901"/>
                  </a:lnTo>
                  <a:lnTo>
                    <a:pt x="520" y="899"/>
                  </a:lnTo>
                  <a:lnTo>
                    <a:pt x="498" y="897"/>
                  </a:lnTo>
                  <a:lnTo>
                    <a:pt x="498" y="1222"/>
                  </a:lnTo>
                  <a:lnTo>
                    <a:pt x="0" y="620"/>
                  </a:lnTo>
                  <a:lnTo>
                    <a:pt x="497" y="0"/>
                  </a:lnTo>
                  <a:lnTo>
                    <a:pt x="497" y="279"/>
                  </a:lnTo>
                  <a:lnTo>
                    <a:pt x="524" y="280"/>
                  </a:lnTo>
                  <a:lnTo>
                    <a:pt x="563" y="282"/>
                  </a:lnTo>
                  <a:lnTo>
                    <a:pt x="604" y="285"/>
                  </a:lnTo>
                  <a:lnTo>
                    <a:pt x="643" y="289"/>
                  </a:lnTo>
                  <a:lnTo>
                    <a:pt x="675" y="293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Constantia"/>
                <a:ea typeface="HY신명조"/>
              </a:endParaRPr>
            </a:p>
          </p:txBody>
        </p:sp>
        <p:sp>
          <p:nvSpPr>
            <p:cNvPr id="9" name="WordArt 68"/>
            <p:cNvSpPr>
              <a:spLocks noChangeArrowheads="1" noChangeShapeType="1" noTextEdit="1"/>
            </p:cNvSpPr>
            <p:nvPr/>
          </p:nvSpPr>
          <p:spPr bwMode="auto">
            <a:xfrm rot="2811262">
              <a:off x="4257583" y="2628203"/>
              <a:ext cx="2426685" cy="77532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990204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4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40161" dir="4293903" algn="ctr" rotWithShape="0">
                      <a:prstClr val="black">
                        <a:alpha val="50000"/>
                      </a:prstClr>
                    </a:outerShdw>
                  </a:effectLst>
                  <a:latin typeface="휴먼엑스포"/>
                  <a:ea typeface="휴먼엑스포"/>
                </a:rPr>
                <a:t>본 운동</a:t>
              </a:r>
              <a:endParaRPr kumimoji="0" lang="ko-KR" altLang="en-US" sz="24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0161" dir="4293903" algn="ctr" rotWithShape="0">
                    <a:prstClr val="black">
                      <a:alpha val="50000"/>
                    </a:prstClr>
                  </a:outerShdw>
                </a:effectLst>
                <a:latin typeface="휴먼엑스포"/>
                <a:ea typeface="휴먼엑스포"/>
              </a:endParaRPr>
            </a:p>
          </p:txBody>
        </p:sp>
        <p:sp>
          <p:nvSpPr>
            <p:cNvPr id="10" name="WordArt 69"/>
            <p:cNvSpPr>
              <a:spLocks noChangeArrowheads="1" noChangeShapeType="1" noTextEdit="1"/>
            </p:cNvSpPr>
            <p:nvPr/>
          </p:nvSpPr>
          <p:spPr bwMode="auto">
            <a:xfrm rot="9851429">
              <a:off x="3471863" y="3789363"/>
              <a:ext cx="2971800" cy="1549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2022572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0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40161" dir="4293903" algn="ctr" rotWithShape="0">
                      <a:prstClr val="black">
                        <a:alpha val="50000"/>
                      </a:prstClr>
                    </a:outerShdw>
                  </a:effectLst>
                  <a:latin typeface="휴먼엑스포"/>
                  <a:ea typeface="휴먼엑스포"/>
                </a:rPr>
                <a:t>정리운동</a:t>
              </a:r>
              <a:endParaRPr kumimoji="0" lang="ko-KR" altLang="en-US" sz="20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0161" dir="4293903" algn="ctr" rotWithShape="0">
                    <a:prstClr val="black">
                      <a:alpha val="50000"/>
                    </a:prstClr>
                  </a:outerShdw>
                </a:effectLst>
                <a:latin typeface="휴먼엑스포"/>
                <a:ea typeface="휴먼엑스포"/>
              </a:endParaRPr>
            </a:p>
          </p:txBody>
        </p:sp>
        <p:sp>
          <p:nvSpPr>
            <p:cNvPr id="11" name="WordArt 70"/>
            <p:cNvSpPr>
              <a:spLocks noChangeArrowheads="1" noChangeShapeType="1" noTextEdit="1"/>
            </p:cNvSpPr>
            <p:nvPr/>
          </p:nvSpPr>
          <p:spPr bwMode="auto">
            <a:xfrm rot="16977590">
              <a:off x="2224416" y="3089294"/>
              <a:ext cx="2548789" cy="85880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048268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4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40161" dir="4293903" algn="ctr" rotWithShape="0">
                      <a:prstClr val="black">
                        <a:alpha val="50000"/>
                      </a:prstClr>
                    </a:outerShdw>
                  </a:effectLst>
                  <a:latin typeface="휴먼엑스포"/>
                  <a:ea typeface="휴먼엑스포"/>
                </a:rPr>
                <a:t>준비운동</a:t>
              </a:r>
              <a:endParaRPr kumimoji="0" lang="ko-KR" altLang="en-US" sz="24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0161" dir="4293903" algn="ctr" rotWithShape="0">
                    <a:prstClr val="black">
                      <a:alpha val="50000"/>
                    </a:prstClr>
                  </a:outerShdw>
                </a:effectLst>
                <a:latin typeface="휴먼엑스포"/>
                <a:ea typeface="휴먼엑스포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500034" y="764704"/>
            <a:ext cx="5357850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준비운동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Warm-up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536" y="1999123"/>
            <a:ext cx="8463854" cy="402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안정상태의 신체를 운동으로 전환을 촉진시킴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경직된 관절이나 근육을 이완시켜 신체의 유연성 및 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근육의 수축과 이완 속도 개선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체온을 높여 호흡순환기능을 증대시킴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결합조직의 </a:t>
            </a:r>
            <a:r>
              <a:rPr kumimoji="0" lang="ko-KR" altLang="en-US" sz="2400" b="1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확장성을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높이고 관절의 가동범위를 넓혀 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근골격계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상해를 예방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최소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10~20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분 동안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10~30%HRR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의 강도에서 시작하여 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유산소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운동에서 처방된 운동강도의 하한선에 해당하는 강도로 진행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5760" cy="4320"/>
          </a:xfrm>
        </p:grpSpPr>
        <p:sp>
          <p:nvSpPr>
            <p:cNvPr id="64000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sp>
          <p:nvSpPr>
            <p:cNvPr id="640004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그룹 6"/>
          <p:cNvGrpSpPr/>
          <p:nvPr/>
        </p:nvGrpSpPr>
        <p:grpSpPr>
          <a:xfrm>
            <a:off x="466725" y="692696"/>
            <a:ext cx="8208963" cy="5400599"/>
            <a:chOff x="466725" y="692696"/>
            <a:chExt cx="8208963" cy="5400599"/>
          </a:xfrm>
        </p:grpSpPr>
        <p:pic>
          <p:nvPicPr>
            <p:cNvPr id="5" name="Picture 4" descr="101_그림4-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6725" y="692696"/>
              <a:ext cx="8208963" cy="540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직사각형 5"/>
            <p:cNvSpPr/>
            <p:nvPr/>
          </p:nvSpPr>
          <p:spPr>
            <a:xfrm>
              <a:off x="3357554" y="980728"/>
              <a:ext cx="242889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아래쪽 화살표 7"/>
          <p:cNvSpPr/>
          <p:nvPr/>
        </p:nvSpPr>
        <p:spPr>
          <a:xfrm>
            <a:off x="2627784" y="5661248"/>
            <a:ext cx="216024" cy="360040"/>
          </a:xfrm>
          <a:prstGeom prst="down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7020272" y="5661248"/>
            <a:ext cx="216024" cy="360040"/>
          </a:xfrm>
          <a:prstGeom prst="down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gray">
          <a:xfrm>
            <a:off x="2209800" y="21161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gray">
          <a:xfrm>
            <a:off x="2466975" y="2117725"/>
            <a:ext cx="41767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의사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(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M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edicine)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상담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2" name="AutoShape 7"/>
          <p:cNvSpPr>
            <a:spLocks noChangeArrowheads="1"/>
          </p:cNvSpPr>
          <p:nvPr/>
        </p:nvSpPr>
        <p:spPr bwMode="gray">
          <a:xfrm>
            <a:off x="2209800" y="34877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gray">
          <a:xfrm>
            <a:off x="2411760" y="3468688"/>
            <a:ext cx="396044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영양사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(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N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utrition)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상담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gray">
          <a:xfrm>
            <a:off x="2209800" y="48593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gray">
          <a:xfrm>
            <a:off x="2195736" y="4852988"/>
            <a:ext cx="45365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운동전문가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(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E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xercise)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상담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24588" name="Group 13"/>
          <p:cNvGrpSpPr>
            <a:grpSpLocks/>
          </p:cNvGrpSpPr>
          <p:nvPr/>
        </p:nvGrpSpPr>
        <p:grpSpPr bwMode="auto">
          <a:xfrm>
            <a:off x="2895600" y="1677988"/>
            <a:ext cx="122238" cy="4030662"/>
            <a:chOff x="1824" y="1212"/>
            <a:chExt cx="77" cy="2539"/>
          </a:xfrm>
        </p:grpSpPr>
        <p:sp>
          <p:nvSpPr>
            <p:cNvPr id="800782" name="Rectangle 14"/>
            <p:cNvSpPr>
              <a:spLocks noChangeArrowheads="1"/>
            </p:cNvSpPr>
            <p:nvPr/>
          </p:nvSpPr>
          <p:spPr bwMode="gray">
            <a:xfrm>
              <a:off x="1825" y="1212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3" name="Rectangle 15"/>
            <p:cNvSpPr>
              <a:spLocks noChangeArrowheads="1"/>
            </p:cNvSpPr>
            <p:nvPr/>
          </p:nvSpPr>
          <p:spPr bwMode="gray">
            <a:xfrm>
              <a:off x="1824" y="1780"/>
              <a:ext cx="58" cy="535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5" name="Rectangle 17"/>
            <p:cNvSpPr>
              <a:spLocks noChangeArrowheads="1"/>
            </p:cNvSpPr>
            <p:nvPr/>
          </p:nvSpPr>
          <p:spPr bwMode="gray">
            <a:xfrm>
              <a:off x="1825" y="2641"/>
              <a:ext cx="57" cy="536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7" name="Rectangle 19"/>
            <p:cNvSpPr>
              <a:spLocks noChangeArrowheads="1"/>
            </p:cNvSpPr>
            <p:nvPr/>
          </p:nvSpPr>
          <p:spPr bwMode="gray">
            <a:xfrm>
              <a:off x="1827" y="3511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grpSp>
        <p:nvGrpSpPr>
          <p:cNvPr id="24589" name="Group 20"/>
          <p:cNvGrpSpPr>
            <a:grpSpLocks/>
          </p:cNvGrpSpPr>
          <p:nvPr/>
        </p:nvGrpSpPr>
        <p:grpSpPr bwMode="auto">
          <a:xfrm>
            <a:off x="5894387" y="1676400"/>
            <a:ext cx="122237" cy="4030663"/>
            <a:chOff x="3597" y="1211"/>
            <a:chExt cx="77" cy="2539"/>
          </a:xfrm>
        </p:grpSpPr>
        <p:sp>
          <p:nvSpPr>
            <p:cNvPr id="800789" name="Rectangle 21"/>
            <p:cNvSpPr>
              <a:spLocks noChangeArrowheads="1"/>
            </p:cNvSpPr>
            <p:nvPr/>
          </p:nvSpPr>
          <p:spPr bwMode="gray">
            <a:xfrm>
              <a:off x="3598" y="1211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0" name="Rectangle 22"/>
            <p:cNvSpPr>
              <a:spLocks noChangeArrowheads="1"/>
            </p:cNvSpPr>
            <p:nvPr/>
          </p:nvSpPr>
          <p:spPr bwMode="gray">
            <a:xfrm>
              <a:off x="3597" y="1779"/>
              <a:ext cx="74" cy="536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2" name="Rectangle 24"/>
            <p:cNvSpPr>
              <a:spLocks noChangeArrowheads="1"/>
            </p:cNvSpPr>
            <p:nvPr/>
          </p:nvSpPr>
          <p:spPr bwMode="gray">
            <a:xfrm>
              <a:off x="3598" y="2640"/>
              <a:ext cx="73" cy="537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4" name="Rectangle 26"/>
            <p:cNvSpPr>
              <a:spLocks noChangeArrowheads="1"/>
            </p:cNvSpPr>
            <p:nvPr/>
          </p:nvSpPr>
          <p:spPr bwMode="gray">
            <a:xfrm>
              <a:off x="3600" y="3510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800795" name="Rectangle 27"/>
          <p:cNvSpPr>
            <a:spLocks noChangeArrowheads="1"/>
          </p:cNvSpPr>
          <p:nvPr/>
        </p:nvSpPr>
        <p:spPr bwMode="gray">
          <a:xfrm>
            <a:off x="2286000" y="5697538"/>
            <a:ext cx="4495800" cy="152400"/>
          </a:xfrm>
          <a:prstGeom prst="rect">
            <a:avLst/>
          </a:prstGeom>
          <a:gradFill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gamma/>
                  <a:shade val="46275"/>
                  <a:invGamma/>
                  <a:alpha val="58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9" name="WordArt 3"/>
          <p:cNvSpPr>
            <a:spLocks noChangeArrowheads="1" noChangeShapeType="1" noTextEdit="1"/>
          </p:cNvSpPr>
          <p:nvPr/>
        </p:nvSpPr>
        <p:spPr bwMode="auto">
          <a:xfrm>
            <a:off x="971600" y="476672"/>
            <a:ext cx="4752528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“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MEN System</a:t>
            </a: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”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500063" y="357188"/>
            <a:ext cx="3857623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준비운동 전 유의사항</a:t>
            </a:r>
            <a:endParaRPr kumimoji="0" lang="ko-KR" altLang="en-US" sz="36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grpSp>
        <p:nvGrpSpPr>
          <p:cNvPr id="2" name="그룹 3"/>
          <p:cNvGrpSpPr/>
          <p:nvPr/>
        </p:nvGrpSpPr>
        <p:grpSpPr>
          <a:xfrm>
            <a:off x="142844" y="1474643"/>
            <a:ext cx="8712200" cy="4898907"/>
            <a:chOff x="323850" y="2751939"/>
            <a:chExt cx="8712200" cy="4110828"/>
          </a:xfrm>
        </p:grpSpPr>
        <p:sp>
          <p:nvSpPr>
            <p:cNvPr id="5" name="Arc 13"/>
            <p:cNvSpPr>
              <a:spLocks/>
            </p:cNvSpPr>
            <p:nvPr/>
          </p:nvSpPr>
          <p:spPr bwMode="auto">
            <a:xfrm rot="6426662" flipH="1">
              <a:off x="3933825" y="2836863"/>
              <a:ext cx="1871663" cy="2592387"/>
            </a:xfrm>
            <a:custGeom>
              <a:avLst/>
              <a:gdLst>
                <a:gd name="T0" fmla="*/ 168710 w 21600"/>
                <a:gd name="T1" fmla="*/ 0 h 29881"/>
                <a:gd name="T2" fmla="*/ 1725483 w 21600"/>
                <a:gd name="T3" fmla="*/ 2592387 h 29881"/>
                <a:gd name="T4" fmla="*/ 0 w 21600"/>
                <a:gd name="T5" fmla="*/ 1866318 h 2988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9881"/>
                <a:gd name="T11" fmla="*/ 21600 w 21600"/>
                <a:gd name="T12" fmla="*/ 29881 h 298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9881" fill="none" extrusionOk="0">
                  <a:moveTo>
                    <a:pt x="1947" y="-1"/>
                  </a:moveTo>
                  <a:cubicBezTo>
                    <a:pt x="13076" y="1007"/>
                    <a:pt x="21600" y="10337"/>
                    <a:pt x="21600" y="21512"/>
                  </a:cubicBezTo>
                  <a:cubicBezTo>
                    <a:pt x="21600" y="24386"/>
                    <a:pt x="21026" y="27231"/>
                    <a:pt x="19912" y="29880"/>
                  </a:cubicBezTo>
                </a:path>
                <a:path w="21600" h="29881" stroke="0" extrusionOk="0">
                  <a:moveTo>
                    <a:pt x="1947" y="-1"/>
                  </a:moveTo>
                  <a:cubicBezTo>
                    <a:pt x="13076" y="1007"/>
                    <a:pt x="21600" y="10337"/>
                    <a:pt x="21600" y="21512"/>
                  </a:cubicBezTo>
                  <a:cubicBezTo>
                    <a:pt x="21600" y="24386"/>
                    <a:pt x="21026" y="27231"/>
                    <a:pt x="19912" y="29880"/>
                  </a:cubicBezTo>
                  <a:lnTo>
                    <a:pt x="0" y="2151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굴림"/>
                <a:ea typeface="굴림"/>
              </a:endParaRPr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323850" y="2773365"/>
              <a:ext cx="4557713" cy="4089402"/>
              <a:chOff x="204" y="1747"/>
              <a:chExt cx="2871" cy="2576"/>
            </a:xfrm>
          </p:grpSpPr>
          <p:sp>
            <p:nvSpPr>
              <p:cNvPr id="17" name="AutoShape 7"/>
              <p:cNvSpPr>
                <a:spLocks noChangeArrowheads="1"/>
              </p:cNvSpPr>
              <p:nvPr/>
            </p:nvSpPr>
            <p:spPr bwMode="gray">
              <a:xfrm>
                <a:off x="204" y="2413"/>
                <a:ext cx="1836" cy="61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하고자 하는 운동에 대해서 충분한 지식을 가지고 시작하자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204" y="3182"/>
                <a:ext cx="1791" cy="43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시작 전 건강진단을 필수적으로 실시하자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gray">
              <a:xfrm>
                <a:off x="1464" y="3862"/>
                <a:ext cx="1611" cy="46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그날의 신체 컨디션을 체크하자 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0" name="AutoShape 14"/>
              <p:cNvSpPr>
                <a:spLocks noChangeArrowheads="1"/>
              </p:cNvSpPr>
              <p:nvPr/>
            </p:nvSpPr>
            <p:spPr bwMode="auto">
              <a:xfrm>
                <a:off x="1959" y="2507"/>
                <a:ext cx="345" cy="317"/>
              </a:xfrm>
              <a:custGeom>
                <a:avLst/>
                <a:gdLst>
                  <a:gd name="T0" fmla="*/ 259 w 21600"/>
                  <a:gd name="T1" fmla="*/ 0 h 21600"/>
                  <a:gd name="T2" fmla="*/ 0 w 21600"/>
                  <a:gd name="T3" fmla="*/ 159 h 21600"/>
                  <a:gd name="T4" fmla="*/ 259 w 21600"/>
                  <a:gd name="T5" fmla="*/ 317 h 21600"/>
                  <a:gd name="T6" fmla="*/ 345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1 w 21600"/>
                  <a:gd name="T13" fmla="*/ 5383 h 21600"/>
                  <a:gd name="T14" fmla="*/ 18908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1" name="AutoShape 15"/>
              <p:cNvSpPr>
                <a:spLocks noChangeArrowheads="1"/>
              </p:cNvSpPr>
              <p:nvPr/>
            </p:nvSpPr>
            <p:spPr bwMode="auto">
              <a:xfrm rot="19482795">
                <a:off x="2016" y="3119"/>
                <a:ext cx="521" cy="317"/>
              </a:xfrm>
              <a:custGeom>
                <a:avLst/>
                <a:gdLst>
                  <a:gd name="T0" fmla="*/ 238 w 21600"/>
                  <a:gd name="T1" fmla="*/ 0 h 21600"/>
                  <a:gd name="T2" fmla="*/ 0 w 21600"/>
                  <a:gd name="T3" fmla="*/ 159 h 21600"/>
                  <a:gd name="T4" fmla="*/ 238 w 21600"/>
                  <a:gd name="T5" fmla="*/ 317 h 21600"/>
                  <a:gd name="T6" fmla="*/ 318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96 w 21600"/>
                  <a:gd name="T13" fmla="*/ 5383 h 21600"/>
                  <a:gd name="T14" fmla="*/ 1888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2" name="AutoShape 16"/>
              <p:cNvSpPr>
                <a:spLocks noChangeArrowheads="1"/>
              </p:cNvSpPr>
              <p:nvPr/>
            </p:nvSpPr>
            <p:spPr bwMode="auto">
              <a:xfrm rot="16200000">
                <a:off x="2479" y="3378"/>
                <a:ext cx="575" cy="317"/>
              </a:xfrm>
              <a:custGeom>
                <a:avLst/>
                <a:gdLst>
                  <a:gd name="T0" fmla="*/ 348 w 21600"/>
                  <a:gd name="T1" fmla="*/ 0 h 21600"/>
                  <a:gd name="T2" fmla="*/ 0 w 21600"/>
                  <a:gd name="T3" fmla="*/ 159 h 21600"/>
                  <a:gd name="T4" fmla="*/ 348 w 21600"/>
                  <a:gd name="T5" fmla="*/ 317 h 21600"/>
                  <a:gd name="T6" fmla="*/ 464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2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407" y="1747"/>
                <a:ext cx="1611" cy="46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내가 운동을 해도 괜찮은지 알고 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 rot="1372110">
                <a:off x="2064" y="1934"/>
                <a:ext cx="272" cy="317"/>
              </a:xfrm>
              <a:custGeom>
                <a:avLst/>
                <a:gdLst>
                  <a:gd name="T0" fmla="*/ 204 w 21600"/>
                  <a:gd name="T1" fmla="*/ 0 h 21600"/>
                  <a:gd name="T2" fmla="*/ 0 w 21600"/>
                  <a:gd name="T3" fmla="*/ 159 h 21600"/>
                  <a:gd name="T4" fmla="*/ 204 w 21600"/>
                  <a:gd name="T5" fmla="*/ 317 h 21600"/>
                  <a:gd name="T6" fmla="*/ 272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35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4" name="그룹 27"/>
            <p:cNvGrpSpPr/>
            <p:nvPr/>
          </p:nvGrpSpPr>
          <p:grpSpPr>
            <a:xfrm>
              <a:off x="4905625" y="2751939"/>
              <a:ext cx="4130425" cy="3870457"/>
              <a:chOff x="4905625" y="2751939"/>
              <a:chExt cx="4130425" cy="3870457"/>
            </a:xfrm>
          </p:grpSpPr>
          <p:sp>
            <p:nvSpPr>
              <p:cNvPr id="9" name="AutoShape 9"/>
              <p:cNvSpPr>
                <a:spLocks noChangeArrowheads="1"/>
              </p:cNvSpPr>
              <p:nvPr/>
            </p:nvSpPr>
            <p:spPr bwMode="gray">
              <a:xfrm>
                <a:off x="5838882" y="2751939"/>
                <a:ext cx="2843214" cy="98055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기후 조건이 나쁜 날은 운동을 쉬거나 실내에서 운동하자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0" name="AutoShape 10"/>
              <p:cNvSpPr>
                <a:spLocks noChangeArrowheads="1"/>
              </p:cNvSpPr>
              <p:nvPr/>
            </p:nvSpPr>
            <p:spPr bwMode="gray">
              <a:xfrm>
                <a:off x="6191250" y="3852389"/>
                <a:ext cx="2557462" cy="7318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식후 얼마 간은 운동을 피하자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 rot="10800000">
                <a:off x="5580063" y="3972281"/>
                <a:ext cx="576262" cy="50323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gray">
              <a:xfrm>
                <a:off x="6324642" y="4733926"/>
                <a:ext cx="2711408" cy="98055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운동복의 바른 착용은 </a:t>
                </a:r>
                <a:r>
                  <a:rPr kumimoji="0" lang="en-US" altLang="ko-KR" sz="1600" b="1" dirty="0" smtClean="0">
                    <a:solidFill>
                      <a:srgbClr val="000000"/>
                    </a:solidFill>
                    <a:latin typeface="Times New Roman" pitchFamily="18" charset="0"/>
                    <a:ea typeface="휴먼엑스포" pitchFamily="18" charset="-127"/>
                    <a:cs typeface="Times New Roman" pitchFamily="18" charset="0"/>
                  </a:rPr>
                  <a:t>2</a:t>
                </a: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배의  운동효과를 가져온다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3" name="AutoShape 20"/>
              <p:cNvSpPr>
                <a:spLocks noChangeArrowheads="1"/>
              </p:cNvSpPr>
              <p:nvPr/>
            </p:nvSpPr>
            <p:spPr bwMode="gray">
              <a:xfrm>
                <a:off x="5696006" y="5890549"/>
                <a:ext cx="2557462" cy="7318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안전한 운동장비와 시설을 이용하자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4" name="AutoShape 23"/>
              <p:cNvSpPr>
                <a:spLocks noChangeArrowheads="1"/>
              </p:cNvSpPr>
              <p:nvPr/>
            </p:nvSpPr>
            <p:spPr bwMode="auto">
              <a:xfrm rot="11547000">
                <a:off x="5582216" y="4791678"/>
                <a:ext cx="685844" cy="50323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AutoShape 24"/>
              <p:cNvSpPr>
                <a:spLocks noChangeArrowheads="1"/>
              </p:cNvSpPr>
              <p:nvPr/>
            </p:nvSpPr>
            <p:spPr bwMode="auto">
              <a:xfrm rot="8456491">
                <a:off x="5291138" y="3284538"/>
                <a:ext cx="504825" cy="50323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AutoShape 25"/>
              <p:cNvSpPr>
                <a:spLocks noChangeArrowheads="1"/>
              </p:cNvSpPr>
              <p:nvPr/>
            </p:nvSpPr>
            <p:spPr bwMode="auto">
              <a:xfrm rot="12845489">
                <a:off x="4905625" y="5373688"/>
                <a:ext cx="1011237" cy="50323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3708400" y="3500438"/>
              <a:ext cx="1584325" cy="14414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엑스포" pitchFamily="18" charset="-127"/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544509" y="1019141"/>
            <a:ext cx="5456251" cy="623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본 운동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Main exercise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93" y="2298553"/>
            <a:ext cx="8000997" cy="314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 프로그램의 목적에 해당하는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운동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ko-KR" sz="2400" b="1" kern="0" dirty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20~60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분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정도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ko-KR" sz="2400" b="1" u="sng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FITT</a:t>
            </a:r>
            <a:r>
              <a:rPr kumimoji="0" lang="en-US" altLang="ko-KR" sz="24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(Frequency, Intensity, Type, Time) </a:t>
            </a:r>
            <a:r>
              <a:rPr kumimoji="0"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원리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건강체력 관리가 주 목적이므로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심폐지구력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근력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근지구력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유연성 향상을 위한 운동으로 구성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2400" b="1" u="sng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유산소</a:t>
            </a:r>
            <a:r>
              <a:rPr kumimoji="0" lang="ko-KR" altLang="en-US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운동</a:t>
            </a:r>
            <a:r>
              <a:rPr kumimoji="0" lang="en-US" altLang="ko-KR" sz="2400" b="1" u="sng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저항 운동</a:t>
            </a:r>
            <a:r>
              <a:rPr kumimoji="0" lang="en-US" altLang="ko-KR" sz="2400" b="1" u="sng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400" b="1" u="sng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유연성 운동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포함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기록 도전이나 경쟁의식 삼가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500063" y="404664"/>
            <a:ext cx="4215953" cy="574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본 운동 중 유의사항</a:t>
            </a:r>
            <a:endParaRPr kumimoji="0" lang="ko-KR" altLang="en-US" sz="36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Arc 13"/>
          <p:cNvSpPr>
            <a:spLocks/>
          </p:cNvSpPr>
          <p:nvPr/>
        </p:nvSpPr>
        <p:spPr bwMode="auto">
          <a:xfrm rot="6426662" flipH="1">
            <a:off x="3644851" y="1824339"/>
            <a:ext cx="2230476" cy="2592387"/>
          </a:xfrm>
          <a:custGeom>
            <a:avLst/>
            <a:gdLst>
              <a:gd name="T0" fmla="*/ 168710 w 21600"/>
              <a:gd name="T1" fmla="*/ 0 h 29881"/>
              <a:gd name="T2" fmla="*/ 1725483 w 21600"/>
              <a:gd name="T3" fmla="*/ 2592387 h 29881"/>
              <a:gd name="T4" fmla="*/ 0 w 21600"/>
              <a:gd name="T5" fmla="*/ 1866318 h 29881"/>
              <a:gd name="T6" fmla="*/ 0 60000 65536"/>
              <a:gd name="T7" fmla="*/ 0 60000 65536"/>
              <a:gd name="T8" fmla="*/ 0 60000 65536"/>
              <a:gd name="T9" fmla="*/ 0 w 21600"/>
              <a:gd name="T10" fmla="*/ 0 h 29881"/>
              <a:gd name="T11" fmla="*/ 21600 w 21600"/>
              <a:gd name="T12" fmla="*/ 29881 h 298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881" fill="none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</a:path>
              <a:path w="21600" h="29881" stroke="0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  <a:lnTo>
                  <a:pt x="0" y="21512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142845" y="1428287"/>
            <a:ext cx="8783637" cy="4966158"/>
            <a:chOff x="142845" y="1428287"/>
            <a:chExt cx="8783637" cy="4966158"/>
          </a:xfrm>
        </p:grpSpPr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3598832" y="2366636"/>
              <a:ext cx="1584325" cy="171778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엑스포" pitchFamily="18" charset="-127"/>
                <a:ea typeface="휴먼엑스포" pitchFamily="18" charset="-127"/>
              </a:endParaRPr>
            </a:p>
          </p:txBody>
        </p:sp>
        <p:grpSp>
          <p:nvGrpSpPr>
            <p:cNvPr id="3" name="그룹 29"/>
            <p:cNvGrpSpPr/>
            <p:nvPr/>
          </p:nvGrpSpPr>
          <p:grpSpPr>
            <a:xfrm>
              <a:off x="4928149" y="1428736"/>
              <a:ext cx="3998333" cy="4751395"/>
              <a:chOff x="4928149" y="1428736"/>
              <a:chExt cx="3998333" cy="4751395"/>
            </a:xfrm>
          </p:grpSpPr>
          <p:sp>
            <p:nvSpPr>
              <p:cNvPr id="9" name="AutoShape 9"/>
              <p:cNvSpPr>
                <a:spLocks noChangeArrowheads="1"/>
              </p:cNvSpPr>
              <p:nvPr/>
            </p:nvSpPr>
            <p:spPr bwMode="gray">
              <a:xfrm>
                <a:off x="5572132" y="1428736"/>
                <a:ext cx="2843214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중에 이상이 생기면 중단하고 도움을 청한다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0" name="AutoShape 10"/>
              <p:cNvSpPr>
                <a:spLocks noChangeArrowheads="1"/>
              </p:cNvSpPr>
              <p:nvPr/>
            </p:nvSpPr>
            <p:spPr bwMode="gray">
              <a:xfrm>
                <a:off x="6081682" y="2428868"/>
                <a:ext cx="2557462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처음 하는 운동은 주의를 기울이자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 rot="10800000">
                <a:off x="5470495" y="2643183"/>
                <a:ext cx="576262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gray">
              <a:xfrm>
                <a:off x="6215074" y="3392513"/>
                <a:ext cx="2711408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운동의 순서를 반드시 지키자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3" name="AutoShape 20"/>
              <p:cNvSpPr>
                <a:spLocks noChangeArrowheads="1"/>
              </p:cNvSpPr>
              <p:nvPr/>
            </p:nvSpPr>
            <p:spPr bwMode="gray">
              <a:xfrm>
                <a:off x="5943628" y="4392644"/>
                <a:ext cx="2628900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운동을 할 때는 올바른 자세를 유지하자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4" name="AutoShape 23"/>
              <p:cNvSpPr>
                <a:spLocks noChangeArrowheads="1"/>
              </p:cNvSpPr>
              <p:nvPr/>
            </p:nvSpPr>
            <p:spPr bwMode="auto">
              <a:xfrm rot="10800000">
                <a:off x="5500695" y="3615106"/>
                <a:ext cx="685844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AutoShape 24"/>
              <p:cNvSpPr>
                <a:spLocks noChangeArrowheads="1"/>
              </p:cNvSpPr>
              <p:nvPr/>
            </p:nvSpPr>
            <p:spPr bwMode="auto">
              <a:xfrm rot="8456491">
                <a:off x="5133158" y="1877958"/>
                <a:ext cx="504825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AutoShape 25"/>
              <p:cNvSpPr>
                <a:spLocks noChangeArrowheads="1"/>
              </p:cNvSpPr>
              <p:nvPr/>
            </p:nvSpPr>
            <p:spPr bwMode="auto">
              <a:xfrm rot="13274146">
                <a:off x="4928149" y="4388654"/>
                <a:ext cx="1026277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AutoShape 20"/>
              <p:cNvSpPr>
                <a:spLocks noChangeArrowheads="1"/>
              </p:cNvSpPr>
              <p:nvPr/>
            </p:nvSpPr>
            <p:spPr bwMode="gray">
              <a:xfrm>
                <a:off x="6000760" y="5357826"/>
                <a:ext cx="2786082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운동을 할 때는 충분히 물을 마시자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</p:grpSp>
        <p:grpSp>
          <p:nvGrpSpPr>
            <p:cNvPr id="4" name="그룹 28"/>
            <p:cNvGrpSpPr/>
            <p:nvPr/>
          </p:nvGrpSpPr>
          <p:grpSpPr>
            <a:xfrm>
              <a:off x="142845" y="1428287"/>
              <a:ext cx="5643601" cy="4966158"/>
              <a:chOff x="142845" y="1428287"/>
              <a:chExt cx="5643601" cy="4966158"/>
            </a:xfrm>
          </p:grpSpPr>
          <p:sp>
            <p:nvSpPr>
              <p:cNvPr id="17" name="AutoShape 7"/>
              <p:cNvSpPr>
                <a:spLocks noChangeArrowheads="1"/>
              </p:cNvSpPr>
              <p:nvPr/>
            </p:nvSpPr>
            <p:spPr bwMode="gray">
              <a:xfrm>
                <a:off x="142845" y="2357179"/>
                <a:ext cx="2986088" cy="116915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자신의 건강상태와 체력수준에 맞는 운동으로 시작하자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142845" y="3643629"/>
                <a:ext cx="2843213" cy="8229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운동할 때는 타인과 경쟁하지 말자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gray">
              <a:xfrm>
                <a:off x="428596" y="4572521"/>
                <a:ext cx="3000375" cy="8229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매일 운동해야 된다는 집착을 버리자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0" name="AutoShape 14"/>
              <p:cNvSpPr>
                <a:spLocks noChangeArrowheads="1"/>
              </p:cNvSpPr>
              <p:nvPr/>
            </p:nvSpPr>
            <p:spPr bwMode="auto">
              <a:xfrm>
                <a:off x="3000345" y="2570957"/>
                <a:ext cx="547688" cy="599712"/>
              </a:xfrm>
              <a:custGeom>
                <a:avLst/>
                <a:gdLst>
                  <a:gd name="T0" fmla="*/ 259 w 21600"/>
                  <a:gd name="T1" fmla="*/ 0 h 21600"/>
                  <a:gd name="T2" fmla="*/ 0 w 21600"/>
                  <a:gd name="T3" fmla="*/ 159 h 21600"/>
                  <a:gd name="T4" fmla="*/ 259 w 21600"/>
                  <a:gd name="T5" fmla="*/ 317 h 21600"/>
                  <a:gd name="T6" fmla="*/ 345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1 w 21600"/>
                  <a:gd name="T13" fmla="*/ 5383 h 21600"/>
                  <a:gd name="T14" fmla="*/ 18908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1" name="AutoShape 15"/>
              <p:cNvSpPr>
                <a:spLocks noChangeArrowheads="1"/>
              </p:cNvSpPr>
              <p:nvPr/>
            </p:nvSpPr>
            <p:spPr bwMode="auto">
              <a:xfrm rot="19482795">
                <a:off x="2882870" y="3574182"/>
                <a:ext cx="827088" cy="599712"/>
              </a:xfrm>
              <a:custGeom>
                <a:avLst/>
                <a:gdLst>
                  <a:gd name="T0" fmla="*/ 238 w 21600"/>
                  <a:gd name="T1" fmla="*/ 0 h 21600"/>
                  <a:gd name="T2" fmla="*/ 0 w 21600"/>
                  <a:gd name="T3" fmla="*/ 159 h 21600"/>
                  <a:gd name="T4" fmla="*/ 238 w 21600"/>
                  <a:gd name="T5" fmla="*/ 317 h 21600"/>
                  <a:gd name="T6" fmla="*/ 318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96 w 21600"/>
                  <a:gd name="T13" fmla="*/ 5383 h 21600"/>
                  <a:gd name="T14" fmla="*/ 1888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2" name="AutoShape 16"/>
              <p:cNvSpPr>
                <a:spLocks noChangeArrowheads="1"/>
              </p:cNvSpPr>
              <p:nvPr/>
            </p:nvSpPr>
            <p:spPr bwMode="auto">
              <a:xfrm rot="18719419">
                <a:off x="3390186" y="4335336"/>
                <a:ext cx="932860" cy="503238"/>
              </a:xfrm>
              <a:custGeom>
                <a:avLst/>
                <a:gdLst>
                  <a:gd name="T0" fmla="*/ 348 w 21600"/>
                  <a:gd name="T1" fmla="*/ 0 h 21600"/>
                  <a:gd name="T2" fmla="*/ 0 w 21600"/>
                  <a:gd name="T3" fmla="*/ 159 h 21600"/>
                  <a:gd name="T4" fmla="*/ 348 w 21600"/>
                  <a:gd name="T5" fmla="*/ 317 h 21600"/>
                  <a:gd name="T6" fmla="*/ 464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2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536545" y="1428287"/>
                <a:ext cx="2557463" cy="8229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짧고 반복적인 운동으로 시작하자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 rot="1372110">
                <a:off x="3167033" y="1702603"/>
                <a:ext cx="431800" cy="599712"/>
              </a:xfrm>
              <a:custGeom>
                <a:avLst/>
                <a:gdLst>
                  <a:gd name="T0" fmla="*/ 204 w 21600"/>
                  <a:gd name="T1" fmla="*/ 0 h 21600"/>
                  <a:gd name="T2" fmla="*/ 0 w 21600"/>
                  <a:gd name="T3" fmla="*/ 159 h 21600"/>
                  <a:gd name="T4" fmla="*/ 204 w 21600"/>
                  <a:gd name="T5" fmla="*/ 317 h 21600"/>
                  <a:gd name="T6" fmla="*/ 272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35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gray">
              <a:xfrm>
                <a:off x="214282" y="5572140"/>
                <a:ext cx="3000375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운동은 지치지 않고 즐겁게 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7" name="AutoShape 12"/>
              <p:cNvSpPr>
                <a:spLocks noChangeArrowheads="1"/>
              </p:cNvSpPr>
              <p:nvPr/>
            </p:nvSpPr>
            <p:spPr bwMode="gray">
              <a:xfrm>
                <a:off x="3428992" y="5535653"/>
                <a:ext cx="2357454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즐기면서 할 수 있는 운동을 선택하자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8" name="AutoShape 15"/>
              <p:cNvSpPr>
                <a:spLocks noChangeArrowheads="1"/>
              </p:cNvSpPr>
              <p:nvPr/>
            </p:nvSpPr>
            <p:spPr bwMode="auto">
              <a:xfrm rot="16200000">
                <a:off x="4050319" y="4593623"/>
                <a:ext cx="1071570" cy="599712"/>
              </a:xfrm>
              <a:custGeom>
                <a:avLst/>
                <a:gdLst>
                  <a:gd name="T0" fmla="*/ 238 w 21600"/>
                  <a:gd name="T1" fmla="*/ 0 h 21600"/>
                  <a:gd name="T2" fmla="*/ 0 w 21600"/>
                  <a:gd name="T3" fmla="*/ 159 h 21600"/>
                  <a:gd name="T4" fmla="*/ 238 w 21600"/>
                  <a:gd name="T5" fmla="*/ 317 h 21600"/>
                  <a:gd name="T6" fmla="*/ 318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96 w 21600"/>
                  <a:gd name="T13" fmla="*/ 5383 h 21600"/>
                  <a:gd name="T14" fmla="*/ 1888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611561" y="1052736"/>
            <a:ext cx="5317762" cy="623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3) </a:t>
            </a:r>
            <a:r>
              <a:rPr kumimoji="0" lang="ko-KR" altLang="en-US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정리운동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ea typeface="굴림"/>
                <a:cs typeface="Times New Roman" pitchFamily="18" charset="0"/>
              </a:rPr>
              <a:t>Cool down</a:t>
            </a:r>
            <a:r>
              <a:rPr kumimoji="0"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31" y="2285993"/>
            <a:ext cx="8032917" cy="359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본 운동에 의해 유발된 순환계 반응을 완화시킴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err="1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심박수와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혈압을 거의 안정 시 수준으로 회복시키기 위해 정맥혈 회귀를 촉진함으로써 운동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후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저혈압과 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어지럼증에 대한 가능성을 줄임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체열 발산 촉진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동적 회복방법을 통해 피로물질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젖산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제거 촉진</a:t>
            </a:r>
            <a:endParaRPr kumimoji="0" lang="en-US" altLang="ko-KR" sz="2400" b="1" kern="0" dirty="0" smtClean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질병유무와 관계없이 안전한 운동프로그램의 필수요건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ko-KR" altLang="en-US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최소 </a:t>
            </a:r>
            <a:r>
              <a:rPr kumimoji="0" lang="en-US" altLang="ko-KR" sz="2400" b="1" kern="0" dirty="0" smtClean="0">
                <a:solidFill>
                  <a:prstClr val="black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5~10</a:t>
            </a:r>
            <a:r>
              <a:rPr kumimoji="0" lang="ko-KR" altLang="en-US" sz="2400" b="1" kern="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분 </a:t>
            </a:r>
            <a:r>
              <a:rPr kumimoji="0" lang="ko-KR" altLang="en-US" sz="2400" b="1" kern="0" dirty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실시</a:t>
            </a:r>
            <a:endParaRPr kumimoji="0" lang="en-US" altLang="ko-KR" sz="2400" b="1" kern="0" dirty="0">
              <a:solidFill>
                <a:prstClr val="black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그림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7572428" cy="5624488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500063" y="357188"/>
            <a:ext cx="3857623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정리운동 후 유의사항</a:t>
            </a:r>
            <a:endParaRPr kumimoji="0" lang="ko-KR" altLang="en-US" sz="36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Arc 13"/>
          <p:cNvSpPr>
            <a:spLocks/>
          </p:cNvSpPr>
          <p:nvPr/>
        </p:nvSpPr>
        <p:spPr bwMode="auto">
          <a:xfrm rot="6426662" flipH="1">
            <a:off x="3309200" y="2542949"/>
            <a:ext cx="2230476" cy="2592387"/>
          </a:xfrm>
          <a:custGeom>
            <a:avLst/>
            <a:gdLst>
              <a:gd name="T0" fmla="*/ 168710 w 21600"/>
              <a:gd name="T1" fmla="*/ 0 h 29881"/>
              <a:gd name="T2" fmla="*/ 1725483 w 21600"/>
              <a:gd name="T3" fmla="*/ 2592387 h 29881"/>
              <a:gd name="T4" fmla="*/ 0 w 21600"/>
              <a:gd name="T5" fmla="*/ 1866318 h 29881"/>
              <a:gd name="T6" fmla="*/ 0 60000 65536"/>
              <a:gd name="T7" fmla="*/ 0 60000 65536"/>
              <a:gd name="T8" fmla="*/ 0 60000 65536"/>
              <a:gd name="T9" fmla="*/ 0 w 21600"/>
              <a:gd name="T10" fmla="*/ 0 h 29881"/>
              <a:gd name="T11" fmla="*/ 21600 w 21600"/>
              <a:gd name="T12" fmla="*/ 29881 h 298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881" fill="none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</a:path>
              <a:path w="21600" h="29881" stroke="0" extrusionOk="0">
                <a:moveTo>
                  <a:pt x="1947" y="-1"/>
                </a:moveTo>
                <a:cubicBezTo>
                  <a:pt x="13076" y="1007"/>
                  <a:pt x="21600" y="10337"/>
                  <a:pt x="21600" y="21512"/>
                </a:cubicBezTo>
                <a:cubicBezTo>
                  <a:pt x="21600" y="24386"/>
                  <a:pt x="21026" y="27231"/>
                  <a:pt x="19912" y="29880"/>
                </a:cubicBezTo>
                <a:lnTo>
                  <a:pt x="0" y="21512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214282" y="2105865"/>
            <a:ext cx="8712200" cy="3037647"/>
            <a:chOff x="214282" y="1428287"/>
            <a:chExt cx="8712200" cy="3037647"/>
          </a:xfrm>
        </p:grpSpPr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3598832" y="2366636"/>
              <a:ext cx="1584325" cy="171778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엑스포" pitchFamily="18" charset="-127"/>
                <a:ea typeface="휴먼엑스포" pitchFamily="18" charset="-127"/>
              </a:endParaRPr>
            </a:p>
          </p:txBody>
        </p:sp>
        <p:grpSp>
          <p:nvGrpSpPr>
            <p:cNvPr id="3" name="그룹 29"/>
            <p:cNvGrpSpPr/>
            <p:nvPr/>
          </p:nvGrpSpPr>
          <p:grpSpPr>
            <a:xfrm>
              <a:off x="5133158" y="1428736"/>
              <a:ext cx="3793324" cy="2822569"/>
              <a:chOff x="5133158" y="1428736"/>
              <a:chExt cx="3793324" cy="2822569"/>
            </a:xfrm>
          </p:grpSpPr>
          <p:sp>
            <p:nvSpPr>
              <p:cNvPr id="9" name="AutoShape 9"/>
              <p:cNvSpPr>
                <a:spLocks noChangeArrowheads="1"/>
              </p:cNvSpPr>
              <p:nvPr/>
            </p:nvSpPr>
            <p:spPr bwMode="gray">
              <a:xfrm>
                <a:off x="5572132" y="1428736"/>
                <a:ext cx="2843214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후 샤워나 목욕은 피로회복의 지름길이다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0" name="AutoShape 10"/>
              <p:cNvSpPr>
                <a:spLocks noChangeArrowheads="1"/>
              </p:cNvSpPr>
              <p:nvPr/>
            </p:nvSpPr>
            <p:spPr bwMode="gray">
              <a:xfrm>
                <a:off x="5929322" y="2428868"/>
                <a:ext cx="2709822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후 식사는 </a:t>
                </a:r>
                <a:r>
                  <a:rPr kumimoji="0" lang="en-US" altLang="ko-KR" sz="1600" b="1" dirty="0" smtClean="0">
                    <a:solidFill>
                      <a:srgbClr val="000000"/>
                    </a:solidFill>
                    <a:latin typeface="Times New Roman" pitchFamily="18" charset="0"/>
                    <a:ea typeface="휴먼엑스포" pitchFamily="18" charset="-127"/>
                    <a:cs typeface="Times New Roman" pitchFamily="18" charset="0"/>
                  </a:rPr>
                  <a:t>10~20</a:t>
                </a: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분 정도 지난 뒤에 한다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 rot="10800000">
                <a:off x="5357818" y="2643183"/>
                <a:ext cx="576262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gray">
              <a:xfrm>
                <a:off x="6215074" y="3429000"/>
                <a:ext cx="2711408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충분한 수면으로 피로를 극복하자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4" name="AutoShape 23"/>
              <p:cNvSpPr>
                <a:spLocks noChangeArrowheads="1"/>
              </p:cNvSpPr>
              <p:nvPr/>
            </p:nvSpPr>
            <p:spPr bwMode="auto">
              <a:xfrm rot="10800000">
                <a:off x="5500695" y="3615106"/>
                <a:ext cx="685844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AutoShape 24"/>
              <p:cNvSpPr>
                <a:spLocks noChangeArrowheads="1"/>
              </p:cNvSpPr>
              <p:nvPr/>
            </p:nvSpPr>
            <p:spPr bwMode="auto">
              <a:xfrm rot="8456491">
                <a:off x="5133158" y="1877958"/>
                <a:ext cx="504825" cy="59971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그룹 28"/>
            <p:cNvGrpSpPr/>
            <p:nvPr/>
          </p:nvGrpSpPr>
          <p:grpSpPr>
            <a:xfrm>
              <a:off x="214282" y="1428287"/>
              <a:ext cx="3495676" cy="3037647"/>
              <a:chOff x="214282" y="1428287"/>
              <a:chExt cx="3495676" cy="3037647"/>
            </a:xfrm>
          </p:grpSpPr>
          <p:sp>
            <p:nvSpPr>
              <p:cNvPr id="17" name="AutoShape 7"/>
              <p:cNvSpPr>
                <a:spLocks noChangeArrowheads="1"/>
              </p:cNvSpPr>
              <p:nvPr/>
            </p:nvSpPr>
            <p:spPr bwMode="gray">
              <a:xfrm>
                <a:off x="642910" y="2572059"/>
                <a:ext cx="2271708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중 무리하지 </a:t>
                </a:r>
                <a:endParaRPr kumimoji="0" lang="en-US" altLang="ko-KR" sz="1600" b="1" dirty="0" smtClean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말자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214282" y="3643629"/>
                <a:ext cx="2714644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지나친 운동이 지속되고 있는지 살피자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0" name="AutoShape 14"/>
              <p:cNvSpPr>
                <a:spLocks noChangeArrowheads="1"/>
              </p:cNvSpPr>
              <p:nvPr/>
            </p:nvSpPr>
            <p:spPr bwMode="auto">
              <a:xfrm>
                <a:off x="3000345" y="2651776"/>
                <a:ext cx="547688" cy="599712"/>
              </a:xfrm>
              <a:custGeom>
                <a:avLst/>
                <a:gdLst>
                  <a:gd name="T0" fmla="*/ 259 w 21600"/>
                  <a:gd name="T1" fmla="*/ 0 h 21600"/>
                  <a:gd name="T2" fmla="*/ 0 w 21600"/>
                  <a:gd name="T3" fmla="*/ 159 h 21600"/>
                  <a:gd name="T4" fmla="*/ 259 w 21600"/>
                  <a:gd name="T5" fmla="*/ 317 h 21600"/>
                  <a:gd name="T6" fmla="*/ 345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1 w 21600"/>
                  <a:gd name="T13" fmla="*/ 5383 h 21600"/>
                  <a:gd name="T14" fmla="*/ 18908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1" name="AutoShape 15"/>
              <p:cNvSpPr>
                <a:spLocks noChangeArrowheads="1"/>
              </p:cNvSpPr>
              <p:nvPr/>
            </p:nvSpPr>
            <p:spPr bwMode="auto">
              <a:xfrm rot="19482795">
                <a:off x="2882870" y="3574182"/>
                <a:ext cx="827088" cy="599712"/>
              </a:xfrm>
              <a:custGeom>
                <a:avLst/>
                <a:gdLst>
                  <a:gd name="T0" fmla="*/ 238 w 21600"/>
                  <a:gd name="T1" fmla="*/ 0 h 21600"/>
                  <a:gd name="T2" fmla="*/ 0 w 21600"/>
                  <a:gd name="T3" fmla="*/ 159 h 21600"/>
                  <a:gd name="T4" fmla="*/ 238 w 21600"/>
                  <a:gd name="T5" fmla="*/ 317 h 21600"/>
                  <a:gd name="T6" fmla="*/ 318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96 w 21600"/>
                  <a:gd name="T13" fmla="*/ 5383 h 21600"/>
                  <a:gd name="T14" fmla="*/ 1888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536545" y="1428287"/>
                <a:ext cx="2557463" cy="8223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99FF"/>
                  </a:gs>
                  <a:gs pos="100000">
                    <a:schemeClr val="bg1"/>
                  </a:gs>
                </a:gsLst>
                <a:lin ang="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45791" dir="33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600" b="1" dirty="0" smtClean="0">
                    <a:solidFill>
                      <a:srgbClr val="000000"/>
                    </a:solidFill>
                    <a:latin typeface="Arial" charset="0"/>
                    <a:ea typeface="휴먼엑스포" pitchFamily="18" charset="-127"/>
                  </a:rPr>
                  <a:t>운동 후 정돈의 중요성을 인식하자</a:t>
                </a:r>
                <a:endParaRPr kumimoji="0" lang="ko-KR" altLang="en-US" sz="1600" b="1" dirty="0">
                  <a:solidFill>
                    <a:srgbClr val="000000"/>
                  </a:solidFill>
                  <a:latin typeface="Arial" charset="0"/>
                  <a:ea typeface="휴먼엑스포" pitchFamily="18" charset="-127"/>
                </a:endParaRPr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 rot="1372110">
                <a:off x="3167033" y="1702603"/>
                <a:ext cx="431800" cy="599712"/>
              </a:xfrm>
              <a:custGeom>
                <a:avLst/>
                <a:gdLst>
                  <a:gd name="T0" fmla="*/ 204 w 21600"/>
                  <a:gd name="T1" fmla="*/ 0 h 21600"/>
                  <a:gd name="T2" fmla="*/ 0 w 21600"/>
                  <a:gd name="T3" fmla="*/ 159 h 21600"/>
                  <a:gd name="T4" fmla="*/ 204 w 21600"/>
                  <a:gd name="T5" fmla="*/ 317 h 21600"/>
                  <a:gd name="T6" fmla="*/ 272 w 21600"/>
                  <a:gd name="T7" fmla="*/ 15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35 w 21600"/>
                  <a:gd name="T13" fmla="*/ 5383 h 21600"/>
                  <a:gd name="T14" fmla="*/ 18900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2"/>
          <p:cNvSpPr>
            <a:spLocks noChangeArrowheads="1" noChangeShapeType="1" noTextEdit="1"/>
          </p:cNvSpPr>
          <p:nvPr/>
        </p:nvSpPr>
        <p:spPr bwMode="auto">
          <a:xfrm>
            <a:off x="683568" y="476250"/>
            <a:ext cx="453548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주간 프로그램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5" y="1700808"/>
            <a:ext cx="750093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효과적인 운동프로그램을 위해 최소 주기를 </a:t>
            </a:r>
            <a:r>
              <a:rPr lang="en-US" altLang="ko-KR" sz="2600" b="1" kern="0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1</a:t>
            </a: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주간으로 하는 것이 가장 이상적임</a:t>
            </a: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600" b="1" u="sng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주 </a:t>
            </a:r>
            <a:r>
              <a:rPr lang="en-US" altLang="ko-KR" sz="2600" b="1" u="sng" kern="0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3~5</a:t>
            </a:r>
            <a:r>
              <a:rPr lang="ko-KR" altLang="en-US" sz="2600" b="1" u="sng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회 </a:t>
            </a:r>
            <a:r>
              <a:rPr lang="ko-KR" altLang="en-US" sz="2600" b="1" u="sng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운동</a:t>
            </a:r>
            <a:r>
              <a:rPr lang="en-US" altLang="ko-KR" sz="2600" b="1" kern="0" dirty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u="sng" kern="0" dirty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2~4</a:t>
            </a:r>
            <a:r>
              <a:rPr lang="ko-KR" altLang="en-US" sz="2600" b="1" u="sng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일의 휴식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을 배분하여 구성</a:t>
            </a: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최소한 격일제의 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규칙적인 운동이 </a:t>
            </a: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가능하도록 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계획</a:t>
            </a: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운동강도를 잘 배분하여 운동의 효과를 촉진시키고</a:t>
            </a:r>
            <a:r>
              <a:rPr lang="en-US" altLang="ko-KR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지나친 피로가 유발되지 않도록 고려</a:t>
            </a: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체력이 낮은 사람은 근육의 피로회복이 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늦으므로 운동 중에 서로 다른 근육이 사용될 수 있도록 여러 가지 </a:t>
            </a: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운동형태로 구성하며</a:t>
            </a:r>
            <a:r>
              <a:rPr lang="en-US" altLang="ko-KR" sz="2600" b="1" kern="0" dirty="0" smtClean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6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하루에 여러 번으로 나누어 </a:t>
            </a:r>
            <a:r>
              <a:rPr lang="ko-KR" altLang="en-US" sz="26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운동하는 것이 좋음</a:t>
            </a: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endParaRPr lang="en-US" altLang="ko-KR" sz="26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91680" y="1728098"/>
            <a:ext cx="5544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5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운동프로그램 단계</a:t>
            </a:r>
            <a:endParaRPr lang="ko-KR" altLang="en-US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2"/>
          <p:cNvSpPr>
            <a:spLocks noChangeArrowheads="1" noChangeShapeType="1" noTextEdit="1"/>
          </p:cNvSpPr>
          <p:nvPr/>
        </p:nvSpPr>
        <p:spPr bwMode="auto">
          <a:xfrm>
            <a:off x="683568" y="332656"/>
            <a:ext cx="5184576" cy="6468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운동단계</a:t>
            </a:r>
            <a:r>
              <a:rPr lang="en-US" altLang="ko-KR" sz="3600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(Progression)</a:t>
            </a:r>
            <a:endParaRPr lang="ko-KR" altLang="en-US" sz="36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5" y="2071688"/>
            <a:ext cx="6572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초기 적응단계</a:t>
            </a: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800" b="1" kern="0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향상단계</a:t>
            </a: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유지단계로 구분</a:t>
            </a:r>
            <a:endParaRPr lang="en-US" altLang="ko-KR" sz="28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  <a:defRPr/>
            </a:pPr>
            <a:r>
              <a:rPr lang="ko-KR" altLang="en-US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각 단계별 프로그램은 연계성이 있어야 하며</a:t>
            </a:r>
            <a:r>
              <a:rPr lang="en-US" altLang="ko-KR" sz="2800" b="1" kern="0" dirty="0">
                <a:solidFill>
                  <a:srgbClr val="000000"/>
                </a:solidFill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defRPr/>
            </a:pPr>
            <a:r>
              <a:rPr lang="en-US" altLang="ko-KR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lang="ko-KR" altLang="en-US" sz="2800" b="1" kern="0" dirty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</a:rPr>
              <a:t>단계별 특성이 충분히 반영되어야 함</a:t>
            </a:r>
            <a:endParaRPr lang="en-US" altLang="ko-KR" sz="2800" b="1" kern="0" dirty="0">
              <a:solidFill>
                <a:srgbClr val="0000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6" name="Picture 7" descr="namsm12_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861048"/>
            <a:ext cx="2160240" cy="216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539552" y="644851"/>
            <a:ext cx="6953996" cy="623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1)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초기 적응단계</a:t>
            </a: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(initial conditioning stage)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57188" y="1860798"/>
            <a:ext cx="8358187" cy="37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자극에 적응하는 기간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운동요령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방법의 습득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 중 발생할 수 있는 부작용의 최소화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실천운동에 필요한 근육 및 신체기관의 </a:t>
            </a:r>
            <a:endParaRPr lang="en-US" altLang="ko-KR" sz="24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생리적 적응을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목적으로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실시하는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과정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운동경험이 없는 사람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장기간 운동을 하지 않은 사람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스트레칭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맨손체조</a:t>
            </a:r>
            <a:endParaRPr lang="en-US" altLang="ko-KR" sz="24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낮은 강도의 </a:t>
            </a:r>
            <a:r>
              <a:rPr lang="ko-KR" altLang="en-US" sz="24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유산소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운동이나 저항운동</a:t>
            </a:r>
            <a:endParaRPr lang="en-US" altLang="ko-KR" sz="24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초기 </a:t>
            </a:r>
            <a:r>
              <a:rPr lang="en-US" altLang="ko-KR" sz="2400" b="1" u="sng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6</a:t>
            </a: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주간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 적당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gray">
          <a:xfrm>
            <a:off x="2209800" y="21161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gray">
          <a:xfrm>
            <a:off x="2466975" y="2117725"/>
            <a:ext cx="41767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1.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개별 의학병력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2" name="AutoShape 7"/>
          <p:cNvSpPr>
            <a:spLocks noChangeArrowheads="1"/>
          </p:cNvSpPr>
          <p:nvPr/>
        </p:nvSpPr>
        <p:spPr bwMode="gray">
          <a:xfrm>
            <a:off x="2209800" y="34877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gray">
          <a:xfrm>
            <a:off x="2411760" y="3468688"/>
            <a:ext cx="396044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2.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가족력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gray">
          <a:xfrm>
            <a:off x="2209800" y="4859338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gray">
          <a:xfrm>
            <a:off x="2195736" y="4852988"/>
            <a:ext cx="45365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2800" b="1" dirty="0" smtClean="0">
                <a:solidFill>
                  <a:srgbClr val="6600FF"/>
                </a:solidFill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3.</a:t>
            </a:r>
            <a:r>
              <a:rPr kumimoji="0" lang="en-US" altLang="ko-KR" sz="2800" b="1" dirty="0" smtClean="0">
                <a:solidFill>
                  <a:srgbClr val="6600FF"/>
                </a:solidFill>
                <a:latin typeface="Arial" charset="0"/>
                <a:ea typeface="HY견고딕" pitchFamily="18" charset="-127"/>
              </a:rPr>
              <a:t> </a:t>
            </a:r>
            <a:r>
              <a:rPr kumimoji="0" lang="ko-KR" altLang="en-US" sz="2800" b="1" dirty="0" smtClean="0">
                <a:solidFill>
                  <a:srgbClr val="6600FF"/>
                </a:solidFill>
                <a:latin typeface="휴먼엑스포" pitchFamily="18" charset="-127"/>
                <a:ea typeface="휴먼엑스포" pitchFamily="18" charset="-127"/>
              </a:rPr>
              <a:t>생활습관</a:t>
            </a:r>
            <a:endParaRPr kumimoji="0" lang="ko-KR" altLang="en-US" sz="2800" b="1" dirty="0">
              <a:solidFill>
                <a:srgbClr val="6600FF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95600" y="1677988"/>
            <a:ext cx="122238" cy="4030662"/>
            <a:chOff x="1824" y="1212"/>
            <a:chExt cx="77" cy="2539"/>
          </a:xfrm>
        </p:grpSpPr>
        <p:sp>
          <p:nvSpPr>
            <p:cNvPr id="800782" name="Rectangle 14"/>
            <p:cNvSpPr>
              <a:spLocks noChangeArrowheads="1"/>
            </p:cNvSpPr>
            <p:nvPr/>
          </p:nvSpPr>
          <p:spPr bwMode="gray">
            <a:xfrm>
              <a:off x="1825" y="1212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3" name="Rectangle 15"/>
            <p:cNvSpPr>
              <a:spLocks noChangeArrowheads="1"/>
            </p:cNvSpPr>
            <p:nvPr/>
          </p:nvSpPr>
          <p:spPr bwMode="gray">
            <a:xfrm>
              <a:off x="1824" y="1780"/>
              <a:ext cx="58" cy="535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5" name="Rectangle 17"/>
            <p:cNvSpPr>
              <a:spLocks noChangeArrowheads="1"/>
            </p:cNvSpPr>
            <p:nvPr/>
          </p:nvSpPr>
          <p:spPr bwMode="gray">
            <a:xfrm>
              <a:off x="1825" y="2641"/>
              <a:ext cx="57" cy="536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87" name="Rectangle 19"/>
            <p:cNvSpPr>
              <a:spLocks noChangeArrowheads="1"/>
            </p:cNvSpPr>
            <p:nvPr/>
          </p:nvSpPr>
          <p:spPr bwMode="gray">
            <a:xfrm>
              <a:off x="1827" y="3511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894387" y="1676400"/>
            <a:ext cx="122237" cy="4030663"/>
            <a:chOff x="3597" y="1211"/>
            <a:chExt cx="77" cy="2539"/>
          </a:xfrm>
        </p:grpSpPr>
        <p:sp>
          <p:nvSpPr>
            <p:cNvPr id="800789" name="Rectangle 21"/>
            <p:cNvSpPr>
              <a:spLocks noChangeArrowheads="1"/>
            </p:cNvSpPr>
            <p:nvPr/>
          </p:nvSpPr>
          <p:spPr bwMode="gray">
            <a:xfrm>
              <a:off x="3598" y="1211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0" name="Rectangle 22"/>
            <p:cNvSpPr>
              <a:spLocks noChangeArrowheads="1"/>
            </p:cNvSpPr>
            <p:nvPr/>
          </p:nvSpPr>
          <p:spPr bwMode="gray">
            <a:xfrm>
              <a:off x="3597" y="1779"/>
              <a:ext cx="74" cy="536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2" name="Rectangle 24"/>
            <p:cNvSpPr>
              <a:spLocks noChangeArrowheads="1"/>
            </p:cNvSpPr>
            <p:nvPr/>
          </p:nvSpPr>
          <p:spPr bwMode="gray">
            <a:xfrm>
              <a:off x="3598" y="2640"/>
              <a:ext cx="73" cy="537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00794" name="Rectangle 26"/>
            <p:cNvSpPr>
              <a:spLocks noChangeArrowheads="1"/>
            </p:cNvSpPr>
            <p:nvPr/>
          </p:nvSpPr>
          <p:spPr bwMode="gray">
            <a:xfrm>
              <a:off x="3600" y="3510"/>
              <a:ext cx="74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800795" name="Rectangle 27"/>
          <p:cNvSpPr>
            <a:spLocks noChangeArrowheads="1"/>
          </p:cNvSpPr>
          <p:nvPr/>
        </p:nvSpPr>
        <p:spPr bwMode="gray">
          <a:xfrm>
            <a:off x="2286000" y="5697538"/>
            <a:ext cx="4495800" cy="152400"/>
          </a:xfrm>
          <a:prstGeom prst="rect">
            <a:avLst/>
          </a:prstGeom>
          <a:gradFill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gamma/>
                  <a:shade val="46275"/>
                  <a:invGamma/>
                  <a:alpha val="58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0" name="WordArt 3"/>
          <p:cNvSpPr>
            <a:spLocks noChangeArrowheads="1" noChangeShapeType="1" noTextEdit="1"/>
          </p:cNvSpPr>
          <p:nvPr/>
        </p:nvSpPr>
        <p:spPr bwMode="auto">
          <a:xfrm>
            <a:off x="971600" y="476672"/>
            <a:ext cx="3312368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운동전문가 상담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539552" y="747033"/>
            <a:ext cx="5872736" cy="6657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2)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향상단계</a:t>
            </a: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(improvement stage)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28625" y="2145978"/>
            <a:ext cx="8143875" cy="26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최대의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운동효과를 얻기 위해 실시하는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적극적인 단계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운동처방의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원리에 입각하여 운동강도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운동시간</a:t>
            </a:r>
            <a:r>
              <a:rPr lang="en-US" altLang="ko-KR" sz="2400" b="1" kern="0" dirty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운동빈도가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목표가 달성될 때까지 서서히 체계적으로 증가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ko-KR" sz="2400" b="1" u="sng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16~32</a:t>
            </a: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주까지 지속</a:t>
            </a:r>
            <a:endParaRPr lang="en-US" altLang="ko-KR" sz="2400" b="1" u="sng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 효과를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얻기 위해 휴식에 대한 특별한 배려가 </a:t>
            </a:r>
            <a:endParaRPr lang="en-US" altLang="ko-KR" sz="24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요구됨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539552" y="747604"/>
            <a:ext cx="6376791" cy="6651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4000" b="1" kern="10" dirty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3) </a:t>
            </a:r>
            <a:r>
              <a:rPr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유지단계</a:t>
            </a:r>
            <a:r>
              <a:rPr lang="en-US" altLang="ko-KR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(maintenance stage)</a:t>
            </a:r>
            <a:endParaRPr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57188" y="2060848"/>
            <a:ext cx="8358187" cy="299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운동프로그램의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마지막 과정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향상된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체력을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지속적으로 유지하기 위해 실시되는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단계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체력을 유지하기 위한 운동량 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&lt;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체력을 향상시키기 위한 운동량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대상자의 흥미와 관심을 유발하는 여러 가지 운동을 </a:t>
            </a:r>
            <a:endParaRPr lang="en-US" altLang="ko-KR" sz="24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다양한 형태로 </a:t>
            </a:r>
            <a:r>
              <a:rPr lang="ko-KR" altLang="en-US" sz="2400" b="1" kern="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구성하는 것이 필요</a:t>
            </a:r>
            <a:endParaRPr lang="en-US" altLang="ko-KR" sz="2400" b="1" kern="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안전</a:t>
            </a:r>
            <a:r>
              <a:rPr lang="en-US" altLang="ko-KR" sz="2400" b="1" u="sng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(safety), </a:t>
            </a: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효과적</a:t>
            </a:r>
            <a:r>
              <a:rPr lang="en-US" altLang="ko-KR" sz="2400" b="1" u="sng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(effective), </a:t>
            </a:r>
            <a:r>
              <a:rPr lang="ko-KR" altLang="en-US" sz="2400" b="1" u="sng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즐거움</a:t>
            </a:r>
            <a:r>
              <a:rPr lang="en-US" altLang="ko-KR" sz="2400" b="1" u="sng" kern="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(enjoyable)</a:t>
            </a:r>
            <a:endParaRPr lang="en-US" altLang="ko-KR" sz="2400" b="1" u="sng" kern="0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47664" y="1728098"/>
            <a:ext cx="5904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CHAPTER</a:t>
            </a:r>
            <a:r>
              <a:rPr lang="ko-KR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6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훈민로고-B" pitchFamily="18" charset="-127"/>
                <a:ea typeface="훈민로고-B" pitchFamily="18" charset="-127"/>
              </a:rPr>
            </a:br>
            <a:endParaRPr lang="en-US" altLang="ko-K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훈민로고-B" pitchFamily="18" charset="-127"/>
              <a:ea typeface="훈민로고-B" pitchFamily="18" charset="-127"/>
            </a:endParaRPr>
          </a:p>
          <a:p>
            <a:pPr algn="ctr"/>
            <a:r>
              <a:rPr lang="ko-KR" alt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체력검사의 기본지침</a:t>
            </a:r>
            <a:endParaRPr lang="en-US" altLang="ko-KR" sz="4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>
            <p:ph type="body" idx="1"/>
          </p:nvPr>
        </p:nvSpPr>
        <p:spPr>
          <a:xfrm>
            <a:off x="714348" y="2285992"/>
            <a:ext cx="7972452" cy="3786214"/>
          </a:xfrm>
          <a:noFill/>
          <a:ln/>
        </p:spPr>
        <p:txBody>
          <a:bodyPr/>
          <a:lstStyle/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생활양식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나이</a:t>
            </a:r>
            <a:r>
              <a:rPr lang="ko-KR" altLang="en-US" sz="28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성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결혼상태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직업 등</a:t>
            </a:r>
          </a:p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식습관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식사횟수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시간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칼로리 소비량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육류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     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/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채소</a:t>
            </a:r>
          </a:p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음주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심장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신경</a:t>
            </a:r>
          </a:p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흡연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심장병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암</a:t>
            </a:r>
            <a:r>
              <a:rPr lang="ko-KR" altLang="en-US" sz="28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폐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식도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후두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신장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방광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     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췌장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호흡기질환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위궤양</a:t>
            </a:r>
          </a:p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운동습관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종목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시간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강도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빈도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latin typeface="휴먼엑스포" pitchFamily="18" charset="-127"/>
                <a:ea typeface="휴먼엑스포" pitchFamily="18" charset="-127"/>
              </a:rPr>
              <a:t>기간</a:t>
            </a:r>
            <a:endParaRPr lang="ko-KR" altLang="ko-KR" sz="28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57502" y="642918"/>
            <a:ext cx="38862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100" b="1" kern="0" smtClean="0">
                <a:solidFill>
                  <a:srgbClr val="FFFF66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생활습</a:t>
            </a:r>
            <a:r>
              <a:rPr lang="ko-KR" altLang="en-US" sz="4100" b="1" kern="0" smtClean="0">
                <a:solidFill>
                  <a:srgbClr val="FFFF66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관</a:t>
            </a:r>
            <a:endParaRPr kumimoji="1" lang="ko-KR" altLang="en-US" sz="4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>
            <p:ph type="body" idx="1"/>
          </p:nvPr>
        </p:nvSpPr>
        <p:spPr>
          <a:xfrm>
            <a:off x="742952" y="2117747"/>
            <a:ext cx="7758138" cy="4097335"/>
          </a:xfrm>
          <a:noFill/>
          <a:ln/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의학적 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질환</a:t>
            </a:r>
          </a:p>
          <a:p>
            <a:pPr lvl="1">
              <a:lnSpc>
                <a:spcPct val="90000"/>
              </a:lnSpc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이전 신체검사 결과 </a:t>
            </a:r>
            <a:r>
              <a:rPr lang="ko-KR" altLang="en-US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 </a:t>
            </a: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심잡음</a:t>
            </a:r>
            <a:r>
              <a:rPr lang="ko-KR" altLang="en-US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혈압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err="1" smtClean="0">
                <a:latin typeface="휴먼엑스포" pitchFamily="18" charset="-127"/>
                <a:ea typeface="휴먼엑스포" pitchFamily="18" charset="-127"/>
              </a:rPr>
              <a:t>고지혈증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90000"/>
              </a:lnSpc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증상 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err="1" smtClean="0">
                <a:latin typeface="휴먼엑스포" pitchFamily="18" charset="-127"/>
                <a:ea typeface="휴먼엑스포" pitchFamily="18" charset="-127"/>
              </a:rPr>
              <a:t>흉통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어지럼증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호흡곤란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빈맥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90000"/>
              </a:lnSpc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최근 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질환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입원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수술력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90000"/>
              </a:lnSpc>
            </a:pP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근골격계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 문제 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관절염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관절부종</a:t>
            </a:r>
          </a:p>
          <a:p>
            <a:pPr lvl="1">
              <a:lnSpc>
                <a:spcPct val="90000"/>
              </a:lnSpc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약물복용 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유무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알레르기</a:t>
            </a:r>
          </a:p>
          <a:p>
            <a:pPr lvl="1">
              <a:lnSpc>
                <a:spcPct val="90000"/>
              </a:lnSpc>
            </a:pP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운동력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90000"/>
              </a:lnSpc>
            </a:pPr>
            <a:r>
              <a:rPr lang="ko-KR" altLang="en-US" dirty="0" err="1">
                <a:latin typeface="휴먼엑스포" pitchFamily="18" charset="-127"/>
                <a:ea typeface="휴먼엑스포" pitchFamily="18" charset="-127"/>
              </a:rPr>
              <a:t>직업력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90000"/>
              </a:lnSpc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가족력 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심폐질환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대사질환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뇌졸중</a:t>
            </a:r>
            <a:r>
              <a:rPr lang="ko-KR" altLang="en-US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급사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14546" y="571480"/>
            <a:ext cx="500066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1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j-cs"/>
              </a:rPr>
              <a:t>운동 전 병력검사</a:t>
            </a:r>
            <a:endParaRPr kumimoji="1" lang="ko-KR" altLang="en-US" sz="4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0034" y="428604"/>
            <a:ext cx="8143932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ko-KR" altLang="en-US" sz="3600" dirty="0" smtClean="0">
                <a:latin typeface="휴먼엑스포" pitchFamily="18" charset="-127"/>
                <a:ea typeface="휴먼엑스포" pitchFamily="18" charset="-127"/>
              </a:rPr>
              <a:t>신체활동 적정성 </a:t>
            </a:r>
            <a:r>
              <a:rPr lang="ko-KR" altLang="en-US" sz="3600" dirty="0" smtClean="0">
                <a:latin typeface="휴먼엑스포" pitchFamily="18" charset="-127"/>
                <a:ea typeface="휴먼엑스포" pitchFamily="18" charset="-127"/>
              </a:rPr>
              <a:t>설문</a:t>
            </a:r>
            <a:r>
              <a:rPr lang="ko-KR" altLang="en-US" sz="36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36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15-69</a:t>
            </a:r>
            <a:r>
              <a:rPr lang="ko-KR" altLang="en-US" sz="3600" dirty="0" smtClean="0">
                <a:latin typeface="휴먼엑스포" pitchFamily="18" charset="-127"/>
                <a:ea typeface="휴먼엑스포" pitchFamily="18" charset="-127"/>
              </a:rPr>
              <a:t>세</a:t>
            </a:r>
            <a:r>
              <a:rPr lang="ko-KR" altLang="en-US" sz="36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 </a:t>
            </a:r>
            <a:r>
              <a:rPr lang="en-US" altLang="ko-KR" sz="36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PAR-Q</a:t>
            </a:r>
            <a:endParaRPr kumimoji="1" lang="ko-KR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8596" y="1785926"/>
            <a:ext cx="820737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t" latinLnBrk="1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심장질환이 있어서 운동을 할 경우 의사의 권고 하에 하라고 들은 적이 있는가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운동을 할 때 </a:t>
            </a:r>
            <a:r>
              <a:rPr kumimoji="1" lang="ko-KR" alt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흉통을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느낀 적이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지난 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개월간 운동을 하지 않을 때에 </a:t>
            </a:r>
            <a:r>
              <a:rPr kumimoji="1" lang="ko-KR" alt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흉통을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느낀 적이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4.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현기증으로 넘어졌거나 의식을 잃은 적이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5.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운동량을 늘리거나 바꿔서 뼈 또는 관절문제를 경험한 적이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6.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혈압이나 심장문제로 의사에게서 약을 처방 받고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lvl="0" indent="-342900" eaLnBrk="0" fontAlgn="t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7. 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운동을 하지 못하는 다른 이유가 있는가</a:t>
            </a:r>
            <a:r>
              <a:rPr lang="ko-KR" altLang="en-US" sz="2200" b="1" kern="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  <a:endParaRPr kumimoji="1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marR="0" lvl="0" indent="-342900" algn="l" defTabSz="914400" rtl="0" eaLnBrk="0" fontAlgn="t" latinLnBrk="1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Symbol" pitchFamily="18" charset="2"/>
              <a:buChar char="®"/>
              <a:tabLst/>
              <a:defRPr/>
            </a:pP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개 이상에서 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‘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예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’</a:t>
            </a:r>
            <a:r>
              <a:rPr lang="ko-KR" altLang="en-US" sz="2200" kern="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인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경우 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kumimoji="1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의사와 상담 후 운동할 것</a:t>
            </a:r>
            <a:r>
              <a:rPr kumimoji="1" lang="ko-KR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!</a:t>
            </a:r>
            <a:endParaRPr kumimoji="1" lang="ko-KR" altLang="en-US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57290" y="642918"/>
            <a:ext cx="642942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1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j-cs"/>
              </a:rPr>
              <a:t>관상동맥질환 위험요인</a:t>
            </a:r>
            <a:endParaRPr kumimoji="1" lang="ko-KR" altLang="en-US" sz="4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28794" y="2100266"/>
            <a:ext cx="5786478" cy="397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연령 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남자 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&gt;45</a:t>
            </a: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세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여자 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&gt;55</a:t>
            </a: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세</a:t>
            </a: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가족력 </a:t>
            </a: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흡연</a:t>
            </a: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고혈압</a:t>
            </a: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고콜레스테롤혈증</a:t>
            </a:r>
            <a:endParaRPr kumimoji="1" lang="ko-KR" altLang="ko-K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당뇨병</a:t>
            </a:r>
          </a:p>
          <a:p>
            <a:pPr marL="342900" marR="0" lvl="0" indent="-342900" algn="l" defTabSz="914400" rtl="0" eaLnBrk="0" fontAlgn="t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생활습관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1" lang="ko-KR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좌식생활</a:t>
            </a:r>
            <a:r>
              <a:rPr kumimoji="1" lang="ko-KR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endParaRPr kumimoji="1" lang="ko-KR" altLang="ko-KR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000101" y="571480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응급의료계획의 포인트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8596" y="1785926"/>
            <a:ext cx="8215370" cy="457203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t" latinLnBrk="1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응급의료장비 및 약제운동부하검사 및 감독에 참여하는 모든 사람은 기본심폐소생술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(CPR)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과 가능하면 상급심장생명보조기술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(ACLS)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을 익혀야 한다.</a:t>
            </a:r>
          </a:p>
          <a:p>
            <a:pPr marL="342900" marR="0" lvl="0" indent="-342900" algn="l" defTabSz="914400" rtl="0" eaLnBrk="0" fontAlgn="t" latinLnBrk="1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모든 전화기에 응급구조 전화번호가 부착되어 있어야 하고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 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응급</a:t>
            </a:r>
            <a:endParaRPr kumimoji="1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342900" marR="0" lvl="0" indent="-342900" algn="l" defTabSz="914400" rtl="0" eaLnBrk="0" fontAlgn="t" latinLnBrk="1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en-US" altLang="ko-KR" sz="2000" kern="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kern="0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통신장비가 쉽게 접근 가능해야 하며 제대로 작동해야 한다.</a:t>
            </a:r>
          </a:p>
          <a:p>
            <a:pPr marL="342900" marR="0" lvl="0" indent="-342900" algn="l" defTabSz="914400" rtl="0" eaLnBrk="0" fontAlgn="t" latinLnBrk="1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응급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구급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의료계획이 잘 확립되어 붙어있어야 한다. 응급의료계획의 정기적인 연습이 이루어져야 하고 기록되어야 한다</a:t>
            </a:r>
          </a:p>
          <a:p>
            <a:pPr marL="342900" marR="0" lvl="0" indent="-342900" algn="l" defTabSz="914400" rtl="0" eaLnBrk="0" fontAlgn="t" latinLnBrk="1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주기적인 훈련은 모든 사람에게 적어도 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년에 </a:t>
            </a:r>
            <a:r>
              <a:rPr kumimoji="1" lang="ko-KR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4</a:t>
            </a:r>
            <a:r>
              <a:rPr kumimoji="1" lang="ko-KR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회 실시해야 한다.</a:t>
            </a:r>
            <a:endParaRPr kumimoji="1" lang="ko-KR" altLang="ko-KR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1612"/>
            <a:ext cx="8229600" cy="4929222"/>
          </a:xfrm>
        </p:spPr>
        <p:txBody>
          <a:bodyPr/>
          <a:lstStyle/>
          <a:p>
            <a:pPr lvl="1">
              <a:lnSpc>
                <a:spcPct val="70000"/>
              </a:lnSpc>
              <a:buNone/>
            </a:pPr>
            <a:endParaRPr lang="en-US" altLang="ko-KR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70000"/>
              </a:lnSpc>
              <a:buNone/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*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상황 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: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 응급 장비가 없는 운동장 또는 수영장</a:t>
            </a:r>
          </a:p>
          <a:p>
            <a:pPr>
              <a:lnSpc>
                <a:spcPct val="70000"/>
              </a:lnSpc>
            </a:pP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1)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제 </a:t>
            </a:r>
            <a:r>
              <a:rPr lang="ko-KR" altLang="ko-KR" sz="20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구조사</a:t>
            </a:r>
            <a:endParaRPr lang="ko-KR" altLang="ko-KR" sz="2000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환자를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평평한 곳에 눕히고 반응여부를 확인한다.</a:t>
            </a:r>
          </a:p>
          <a:p>
            <a:pPr lvl="1">
              <a:lnSpc>
                <a:spcPct val="70000"/>
              </a:lnSpc>
            </a:pPr>
            <a:r>
              <a:rPr lang="ko-KR" altLang="ko-KR" sz="20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119</a:t>
            </a: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또는 응급의료센터에 연락한다.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기도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유지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열고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),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공기 확인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호흡이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없으면 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번 숨을 불어넣는다.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맥박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확인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경동맥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맥박이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없으면 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15:2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로 심장 압박/인공호흡 시행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호흡이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없으면 인공호흡 지속시행</a:t>
            </a:r>
          </a:p>
          <a:p>
            <a:pPr>
              <a:lnSpc>
                <a:spcPct val="70000"/>
              </a:lnSpc>
            </a:pP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2)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제 </a:t>
            </a:r>
            <a:r>
              <a:rPr lang="ko-KR" altLang="ko-KR" sz="20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구조사</a:t>
            </a:r>
            <a:endParaRPr lang="ko-KR" altLang="ko-KR" sz="2000" dirty="0">
              <a:latin typeface="휴먼엑스포" pitchFamily="18" charset="-127"/>
              <a:ea typeface="휴먼엑스포" pitchFamily="18" charset="-127"/>
            </a:endParaRP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가장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가까운 응급의료팀을 전화로 부름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현장에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돌아와서 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인 </a:t>
            </a: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조 심폐소생술 시행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또는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응급의료팀을 안내함</a:t>
            </a:r>
          </a:p>
          <a:p>
            <a:pPr>
              <a:lnSpc>
                <a:spcPct val="70000"/>
              </a:lnSpc>
            </a:pPr>
            <a:r>
              <a:rPr lang="ko-KR" altLang="ko-KR" sz="2000" b="1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3)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제 </a:t>
            </a:r>
            <a:r>
              <a:rPr lang="ko-KR" altLang="ko-KR" sz="20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구조사</a:t>
            </a:r>
          </a:p>
          <a:p>
            <a:pPr lvl="1">
              <a:lnSpc>
                <a:spcPct val="70000"/>
              </a:lnSpc>
            </a:pPr>
            <a:r>
              <a:rPr lang="ko-KR" altLang="ko-KR" sz="20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인 </a:t>
            </a:r>
            <a:r>
              <a:rPr lang="ko-KR" altLang="ko-KR" sz="2000" dirty="0" err="1">
                <a:latin typeface="휴먼엑스포" pitchFamily="18" charset="-127"/>
                <a:ea typeface="휴먼엑스포" pitchFamily="18" charset="-127"/>
              </a:rPr>
              <a:t>구조팀을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 보조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또는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응급의료팀을 현장에 안내</a:t>
            </a:r>
          </a:p>
          <a:p>
            <a:pPr lvl="1">
              <a:lnSpc>
                <a:spcPct val="70000"/>
              </a:lnSpc>
            </a:pPr>
            <a:r>
              <a:rPr lang="ko-KR" altLang="ko-KR" sz="2000" dirty="0" smtClean="0">
                <a:latin typeface="휴먼엑스포" pitchFamily="18" charset="-127"/>
                <a:ea typeface="휴먼엑스포" pitchFamily="18" charset="-127"/>
              </a:rPr>
              <a:t>주위를 </a:t>
            </a:r>
            <a:r>
              <a:rPr lang="ko-KR" altLang="ko-KR" sz="2000" dirty="0">
                <a:latin typeface="휴먼엑스포" pitchFamily="18" charset="-127"/>
                <a:ea typeface="휴먼엑스포" pitchFamily="18" charset="-127"/>
              </a:rPr>
              <a:t>깨끗하게 정리</a:t>
            </a: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000101" y="571480"/>
            <a:ext cx="5072097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굴림"/>
                <a:cs typeface="Times New Roman" pitchFamily="18" charset="0"/>
              </a:rPr>
              <a:t>생명이 위급한 상황에서의 계획</a:t>
            </a:r>
            <a:endParaRPr kumimoji="0" lang="ko-KR" altLang="en-US" sz="4000" b="1" kern="10" dirty="0">
              <a:ln w="19050">
                <a:solidFill>
                  <a:srgbClr val="33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굴림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31665"/>
            <a:ext cx="7993063" cy="3369543"/>
          </a:xfrm>
          <a:gradFill rotWithShape="1">
            <a:gsLst>
              <a:gs pos="0">
                <a:srgbClr val="E3C9E9"/>
              </a:gs>
              <a:gs pos="100000">
                <a:srgbClr val="FFFF99"/>
              </a:gs>
            </a:gsLst>
            <a:lin ang="0" scaled="1"/>
          </a:gradFill>
        </p:spPr>
        <p:txBody>
          <a:bodyPr/>
          <a:lstStyle/>
          <a:p>
            <a:pPr eaLnBrk="1" hangingPunct="1"/>
            <a:endParaRPr lang="en-US" altLang="ko-KR" sz="2400" b="1" dirty="0" smtClean="0"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검사 복장은 편안하게 입고 운동화를 반드시 갖춘다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적당한 양의 물을 섭취하도록 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검사 시작 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3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시간 전부터 음식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흡연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음주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카페인 등을 피한다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검사 전날 밤은 지나친 운동이나 신체활동을 삼간다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eaLnBrk="1" hangingPunct="1"/>
            <a:r>
              <a:rPr lang="ko-KR" altLang="en-US" sz="2400" b="1" dirty="0" err="1" smtClean="0">
                <a:latin typeface="휴먼매직체" pitchFamily="18" charset="-127"/>
                <a:ea typeface="휴먼매직체" pitchFamily="18" charset="-127"/>
              </a:rPr>
              <a:t>생활습관병이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 있거나 중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,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고령자는 최대하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(</a:t>
            </a:r>
            <a:r>
              <a:rPr lang="en-US" altLang="ko-KR" sz="2400" b="1" dirty="0" err="1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submaximal</a:t>
            </a:r>
            <a:r>
              <a:rPr lang="en-US" altLang="ko-KR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)</a:t>
            </a:r>
            <a:r>
              <a:rPr lang="ko-KR" altLang="en-US" sz="2400" b="1" dirty="0" smtClean="0">
                <a:latin typeface="Times New Roman" pitchFamily="18" charset="0"/>
                <a:ea typeface="휴먼매직체" pitchFamily="18" charset="-127"/>
                <a:cs typeface="Times New Roman" pitchFamily="18" charset="0"/>
              </a:rPr>
              <a:t> </a:t>
            </a:r>
            <a:r>
              <a:rPr lang="ko-KR" altLang="en-US" sz="2400" b="1" dirty="0" smtClean="0">
                <a:latin typeface="휴먼매직체" pitchFamily="18" charset="-127"/>
                <a:ea typeface="휴먼매직체" pitchFamily="18" charset="-127"/>
              </a:rPr>
              <a:t>검사를 권장한다</a:t>
            </a:r>
            <a:r>
              <a:rPr lang="en-US" altLang="ko-KR" sz="2400" b="1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</p:txBody>
      </p:sp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467545" y="500063"/>
            <a:ext cx="3816424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피험자의 준비사항</a:t>
            </a:r>
            <a:endParaRPr lang="ko-KR" altLang="en-US" sz="3600" kern="10" dirty="0">
              <a:ln w="63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네모의 미">
  <a:themeElements>
    <a:clrScheme name="네모의 미 1">
      <a:dk1>
        <a:srgbClr val="000000"/>
      </a:dk1>
      <a:lt1>
        <a:srgbClr val="FFFFBF"/>
      </a:lt1>
      <a:dk2>
        <a:srgbClr val="666633"/>
      </a:dk2>
      <a:lt2>
        <a:srgbClr val="969696"/>
      </a:lt2>
      <a:accent1>
        <a:srgbClr val="99CC00"/>
      </a:accent1>
      <a:accent2>
        <a:srgbClr val="247C41"/>
      </a:accent2>
      <a:accent3>
        <a:srgbClr val="FFFFDC"/>
      </a:accent3>
      <a:accent4>
        <a:srgbClr val="000000"/>
      </a:accent4>
      <a:accent5>
        <a:srgbClr val="CAE2AA"/>
      </a:accent5>
      <a:accent6>
        <a:srgbClr val="20703A"/>
      </a:accent6>
      <a:hlink>
        <a:srgbClr val="EBA9D0"/>
      </a:hlink>
      <a:folHlink>
        <a:srgbClr val="CFBA7D"/>
      </a:folHlink>
    </a:clrScheme>
    <a:fontScheme name="네모의 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네모의 미 1">
        <a:dk1>
          <a:srgbClr val="000000"/>
        </a:dk1>
        <a:lt1>
          <a:srgbClr val="FFFFBF"/>
        </a:lt1>
        <a:dk2>
          <a:srgbClr val="666633"/>
        </a:dk2>
        <a:lt2>
          <a:srgbClr val="969696"/>
        </a:lt2>
        <a:accent1>
          <a:srgbClr val="99CC00"/>
        </a:accent1>
        <a:accent2>
          <a:srgbClr val="247C41"/>
        </a:accent2>
        <a:accent3>
          <a:srgbClr val="FFFFDC"/>
        </a:accent3>
        <a:accent4>
          <a:srgbClr val="000000"/>
        </a:accent4>
        <a:accent5>
          <a:srgbClr val="CAE2AA"/>
        </a:accent5>
        <a:accent6>
          <a:srgbClr val="20703A"/>
        </a:accent6>
        <a:hlink>
          <a:srgbClr val="EBA9D0"/>
        </a:hlink>
        <a:folHlink>
          <a:srgbClr val="CFBA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D26F5E"/>
        </a:accent1>
        <a:accent2>
          <a:srgbClr val="6164DF"/>
        </a:accent2>
        <a:accent3>
          <a:srgbClr val="FFFFFF"/>
        </a:accent3>
        <a:accent4>
          <a:srgbClr val="000000"/>
        </a:accent4>
        <a:accent5>
          <a:srgbClr val="E5BBB6"/>
        </a:accent5>
        <a:accent6>
          <a:srgbClr val="575ACA"/>
        </a:accent6>
        <a:hlink>
          <a:srgbClr val="FFCC66"/>
        </a:hlink>
        <a:folHlink>
          <a:srgbClr val="51AF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3">
        <a:dk1>
          <a:srgbClr val="000000"/>
        </a:dk1>
        <a:lt1>
          <a:srgbClr val="D8F1CD"/>
        </a:lt1>
        <a:dk2>
          <a:srgbClr val="003300"/>
        </a:dk2>
        <a:lt2>
          <a:srgbClr val="969696"/>
        </a:lt2>
        <a:accent1>
          <a:srgbClr val="FF9966"/>
        </a:accent1>
        <a:accent2>
          <a:srgbClr val="2F7171"/>
        </a:accent2>
        <a:accent3>
          <a:srgbClr val="E9F7E3"/>
        </a:accent3>
        <a:accent4>
          <a:srgbClr val="000000"/>
        </a:accent4>
        <a:accent5>
          <a:srgbClr val="FFCAB8"/>
        </a:accent5>
        <a:accent6>
          <a:srgbClr val="2A6666"/>
        </a:accent6>
        <a:hlink>
          <a:srgbClr val="32C69C"/>
        </a:hlink>
        <a:folHlink>
          <a:srgbClr val="B8AA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4">
        <a:dk1>
          <a:srgbClr val="000000"/>
        </a:dk1>
        <a:lt1>
          <a:srgbClr val="CFE1F9"/>
        </a:lt1>
        <a:dk2>
          <a:srgbClr val="000066"/>
        </a:dk2>
        <a:lt2>
          <a:srgbClr val="969696"/>
        </a:lt2>
        <a:accent1>
          <a:srgbClr val="9966FF"/>
        </a:accent1>
        <a:accent2>
          <a:srgbClr val="6164DF"/>
        </a:accent2>
        <a:accent3>
          <a:srgbClr val="E4EEFB"/>
        </a:accent3>
        <a:accent4>
          <a:srgbClr val="000000"/>
        </a:accent4>
        <a:accent5>
          <a:srgbClr val="CAB8FF"/>
        </a:accent5>
        <a:accent6>
          <a:srgbClr val="575ACA"/>
        </a:accent6>
        <a:hlink>
          <a:srgbClr val="EBA9A9"/>
        </a:hlink>
        <a:folHlink>
          <a:srgbClr val="42A8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5">
        <a:dk1>
          <a:srgbClr val="000000"/>
        </a:dk1>
        <a:lt1>
          <a:srgbClr val="F6DB90"/>
        </a:lt1>
        <a:dk2>
          <a:srgbClr val="663300"/>
        </a:dk2>
        <a:lt2>
          <a:srgbClr val="969696"/>
        </a:lt2>
        <a:accent1>
          <a:srgbClr val="99CC00"/>
        </a:accent1>
        <a:accent2>
          <a:srgbClr val="5F50BA"/>
        </a:accent2>
        <a:accent3>
          <a:srgbClr val="FAEAC6"/>
        </a:accent3>
        <a:accent4>
          <a:srgbClr val="000000"/>
        </a:accent4>
        <a:accent5>
          <a:srgbClr val="CAE2AA"/>
        </a:accent5>
        <a:accent6>
          <a:srgbClr val="5548A8"/>
        </a:accent6>
        <a:hlink>
          <a:srgbClr val="C57233"/>
        </a:hlink>
        <a:folHlink>
          <a:srgbClr val="BAAD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6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777777"/>
        </a:accent2>
        <a:accent3>
          <a:srgbClr val="F3F3F3"/>
        </a:accent3>
        <a:accent4>
          <a:srgbClr val="000000"/>
        </a:accent4>
        <a:accent5>
          <a:srgbClr val="D5D5D5"/>
        </a:accent5>
        <a:accent6>
          <a:srgbClr val="6B6B6B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크레용">
  <a:themeElements>
    <a:clrScheme name="크레용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크레용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크레용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흐름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위도와 경도">
  <a:themeElements>
    <a:clrScheme name="위도와 경도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위도와 경도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위도와 경도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위도와 경도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네모의 미">
  <a:themeElements>
    <a:clrScheme name="네모의 미 1">
      <a:dk1>
        <a:srgbClr val="000000"/>
      </a:dk1>
      <a:lt1>
        <a:srgbClr val="FFFFBF"/>
      </a:lt1>
      <a:dk2>
        <a:srgbClr val="666633"/>
      </a:dk2>
      <a:lt2>
        <a:srgbClr val="969696"/>
      </a:lt2>
      <a:accent1>
        <a:srgbClr val="99CC00"/>
      </a:accent1>
      <a:accent2>
        <a:srgbClr val="247C41"/>
      </a:accent2>
      <a:accent3>
        <a:srgbClr val="FFFFDC"/>
      </a:accent3>
      <a:accent4>
        <a:srgbClr val="000000"/>
      </a:accent4>
      <a:accent5>
        <a:srgbClr val="CAE2AA"/>
      </a:accent5>
      <a:accent6>
        <a:srgbClr val="20703A"/>
      </a:accent6>
      <a:hlink>
        <a:srgbClr val="EBA9D0"/>
      </a:hlink>
      <a:folHlink>
        <a:srgbClr val="CFBA7D"/>
      </a:folHlink>
    </a:clrScheme>
    <a:fontScheme name="네모의 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네모의 미 1">
        <a:dk1>
          <a:srgbClr val="000000"/>
        </a:dk1>
        <a:lt1>
          <a:srgbClr val="FFFFBF"/>
        </a:lt1>
        <a:dk2>
          <a:srgbClr val="666633"/>
        </a:dk2>
        <a:lt2>
          <a:srgbClr val="969696"/>
        </a:lt2>
        <a:accent1>
          <a:srgbClr val="99CC00"/>
        </a:accent1>
        <a:accent2>
          <a:srgbClr val="247C41"/>
        </a:accent2>
        <a:accent3>
          <a:srgbClr val="FFFFDC"/>
        </a:accent3>
        <a:accent4>
          <a:srgbClr val="000000"/>
        </a:accent4>
        <a:accent5>
          <a:srgbClr val="CAE2AA"/>
        </a:accent5>
        <a:accent6>
          <a:srgbClr val="20703A"/>
        </a:accent6>
        <a:hlink>
          <a:srgbClr val="EBA9D0"/>
        </a:hlink>
        <a:folHlink>
          <a:srgbClr val="CFBA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D26F5E"/>
        </a:accent1>
        <a:accent2>
          <a:srgbClr val="6164DF"/>
        </a:accent2>
        <a:accent3>
          <a:srgbClr val="FFFFFF"/>
        </a:accent3>
        <a:accent4>
          <a:srgbClr val="000000"/>
        </a:accent4>
        <a:accent5>
          <a:srgbClr val="E5BBB6"/>
        </a:accent5>
        <a:accent6>
          <a:srgbClr val="575ACA"/>
        </a:accent6>
        <a:hlink>
          <a:srgbClr val="FFCC66"/>
        </a:hlink>
        <a:folHlink>
          <a:srgbClr val="51AF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3">
        <a:dk1>
          <a:srgbClr val="000000"/>
        </a:dk1>
        <a:lt1>
          <a:srgbClr val="D8F1CD"/>
        </a:lt1>
        <a:dk2>
          <a:srgbClr val="003300"/>
        </a:dk2>
        <a:lt2>
          <a:srgbClr val="969696"/>
        </a:lt2>
        <a:accent1>
          <a:srgbClr val="FF9966"/>
        </a:accent1>
        <a:accent2>
          <a:srgbClr val="2F7171"/>
        </a:accent2>
        <a:accent3>
          <a:srgbClr val="E9F7E3"/>
        </a:accent3>
        <a:accent4>
          <a:srgbClr val="000000"/>
        </a:accent4>
        <a:accent5>
          <a:srgbClr val="FFCAB8"/>
        </a:accent5>
        <a:accent6>
          <a:srgbClr val="2A6666"/>
        </a:accent6>
        <a:hlink>
          <a:srgbClr val="32C69C"/>
        </a:hlink>
        <a:folHlink>
          <a:srgbClr val="B8AA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4">
        <a:dk1>
          <a:srgbClr val="000000"/>
        </a:dk1>
        <a:lt1>
          <a:srgbClr val="CFE1F9"/>
        </a:lt1>
        <a:dk2>
          <a:srgbClr val="000066"/>
        </a:dk2>
        <a:lt2>
          <a:srgbClr val="969696"/>
        </a:lt2>
        <a:accent1>
          <a:srgbClr val="9966FF"/>
        </a:accent1>
        <a:accent2>
          <a:srgbClr val="6164DF"/>
        </a:accent2>
        <a:accent3>
          <a:srgbClr val="E4EEFB"/>
        </a:accent3>
        <a:accent4>
          <a:srgbClr val="000000"/>
        </a:accent4>
        <a:accent5>
          <a:srgbClr val="CAB8FF"/>
        </a:accent5>
        <a:accent6>
          <a:srgbClr val="575ACA"/>
        </a:accent6>
        <a:hlink>
          <a:srgbClr val="EBA9A9"/>
        </a:hlink>
        <a:folHlink>
          <a:srgbClr val="42A8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5">
        <a:dk1>
          <a:srgbClr val="000000"/>
        </a:dk1>
        <a:lt1>
          <a:srgbClr val="F6DB90"/>
        </a:lt1>
        <a:dk2>
          <a:srgbClr val="663300"/>
        </a:dk2>
        <a:lt2>
          <a:srgbClr val="969696"/>
        </a:lt2>
        <a:accent1>
          <a:srgbClr val="99CC00"/>
        </a:accent1>
        <a:accent2>
          <a:srgbClr val="5F50BA"/>
        </a:accent2>
        <a:accent3>
          <a:srgbClr val="FAEAC6"/>
        </a:accent3>
        <a:accent4>
          <a:srgbClr val="000000"/>
        </a:accent4>
        <a:accent5>
          <a:srgbClr val="CAE2AA"/>
        </a:accent5>
        <a:accent6>
          <a:srgbClr val="5548A8"/>
        </a:accent6>
        <a:hlink>
          <a:srgbClr val="C57233"/>
        </a:hlink>
        <a:folHlink>
          <a:srgbClr val="BAAD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6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777777"/>
        </a:accent2>
        <a:accent3>
          <a:srgbClr val="F3F3F3"/>
        </a:accent3>
        <a:accent4>
          <a:srgbClr val="000000"/>
        </a:accent4>
        <a:accent5>
          <a:srgbClr val="D5D5D5"/>
        </a:accent5>
        <a:accent6>
          <a:srgbClr val="6B6B6B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크레용">
  <a:themeElements>
    <a:clrScheme name="크레용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크레용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크레용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네모의 미">
  <a:themeElements>
    <a:clrScheme name="네모의 미 1">
      <a:dk1>
        <a:srgbClr val="000000"/>
      </a:dk1>
      <a:lt1>
        <a:srgbClr val="FFFFBF"/>
      </a:lt1>
      <a:dk2>
        <a:srgbClr val="666633"/>
      </a:dk2>
      <a:lt2>
        <a:srgbClr val="969696"/>
      </a:lt2>
      <a:accent1>
        <a:srgbClr val="99CC00"/>
      </a:accent1>
      <a:accent2>
        <a:srgbClr val="247C41"/>
      </a:accent2>
      <a:accent3>
        <a:srgbClr val="FFFFDC"/>
      </a:accent3>
      <a:accent4>
        <a:srgbClr val="000000"/>
      </a:accent4>
      <a:accent5>
        <a:srgbClr val="CAE2AA"/>
      </a:accent5>
      <a:accent6>
        <a:srgbClr val="20703A"/>
      </a:accent6>
      <a:hlink>
        <a:srgbClr val="EBA9D0"/>
      </a:hlink>
      <a:folHlink>
        <a:srgbClr val="CFBA7D"/>
      </a:folHlink>
    </a:clrScheme>
    <a:fontScheme name="네모의 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네모의 미 1">
        <a:dk1>
          <a:srgbClr val="000000"/>
        </a:dk1>
        <a:lt1>
          <a:srgbClr val="FFFFBF"/>
        </a:lt1>
        <a:dk2>
          <a:srgbClr val="666633"/>
        </a:dk2>
        <a:lt2>
          <a:srgbClr val="969696"/>
        </a:lt2>
        <a:accent1>
          <a:srgbClr val="99CC00"/>
        </a:accent1>
        <a:accent2>
          <a:srgbClr val="247C41"/>
        </a:accent2>
        <a:accent3>
          <a:srgbClr val="FFFFDC"/>
        </a:accent3>
        <a:accent4>
          <a:srgbClr val="000000"/>
        </a:accent4>
        <a:accent5>
          <a:srgbClr val="CAE2AA"/>
        </a:accent5>
        <a:accent6>
          <a:srgbClr val="20703A"/>
        </a:accent6>
        <a:hlink>
          <a:srgbClr val="EBA9D0"/>
        </a:hlink>
        <a:folHlink>
          <a:srgbClr val="CFBA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D26F5E"/>
        </a:accent1>
        <a:accent2>
          <a:srgbClr val="6164DF"/>
        </a:accent2>
        <a:accent3>
          <a:srgbClr val="FFFFFF"/>
        </a:accent3>
        <a:accent4>
          <a:srgbClr val="000000"/>
        </a:accent4>
        <a:accent5>
          <a:srgbClr val="E5BBB6"/>
        </a:accent5>
        <a:accent6>
          <a:srgbClr val="575ACA"/>
        </a:accent6>
        <a:hlink>
          <a:srgbClr val="FFCC66"/>
        </a:hlink>
        <a:folHlink>
          <a:srgbClr val="51AF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3">
        <a:dk1>
          <a:srgbClr val="000000"/>
        </a:dk1>
        <a:lt1>
          <a:srgbClr val="D8F1CD"/>
        </a:lt1>
        <a:dk2>
          <a:srgbClr val="003300"/>
        </a:dk2>
        <a:lt2>
          <a:srgbClr val="969696"/>
        </a:lt2>
        <a:accent1>
          <a:srgbClr val="FF9966"/>
        </a:accent1>
        <a:accent2>
          <a:srgbClr val="2F7171"/>
        </a:accent2>
        <a:accent3>
          <a:srgbClr val="E9F7E3"/>
        </a:accent3>
        <a:accent4>
          <a:srgbClr val="000000"/>
        </a:accent4>
        <a:accent5>
          <a:srgbClr val="FFCAB8"/>
        </a:accent5>
        <a:accent6>
          <a:srgbClr val="2A6666"/>
        </a:accent6>
        <a:hlink>
          <a:srgbClr val="32C69C"/>
        </a:hlink>
        <a:folHlink>
          <a:srgbClr val="B8AA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4">
        <a:dk1>
          <a:srgbClr val="000000"/>
        </a:dk1>
        <a:lt1>
          <a:srgbClr val="CFE1F9"/>
        </a:lt1>
        <a:dk2>
          <a:srgbClr val="000066"/>
        </a:dk2>
        <a:lt2>
          <a:srgbClr val="969696"/>
        </a:lt2>
        <a:accent1>
          <a:srgbClr val="9966FF"/>
        </a:accent1>
        <a:accent2>
          <a:srgbClr val="6164DF"/>
        </a:accent2>
        <a:accent3>
          <a:srgbClr val="E4EEFB"/>
        </a:accent3>
        <a:accent4>
          <a:srgbClr val="000000"/>
        </a:accent4>
        <a:accent5>
          <a:srgbClr val="CAB8FF"/>
        </a:accent5>
        <a:accent6>
          <a:srgbClr val="575ACA"/>
        </a:accent6>
        <a:hlink>
          <a:srgbClr val="EBA9A9"/>
        </a:hlink>
        <a:folHlink>
          <a:srgbClr val="42A8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5">
        <a:dk1>
          <a:srgbClr val="000000"/>
        </a:dk1>
        <a:lt1>
          <a:srgbClr val="F6DB90"/>
        </a:lt1>
        <a:dk2>
          <a:srgbClr val="663300"/>
        </a:dk2>
        <a:lt2>
          <a:srgbClr val="969696"/>
        </a:lt2>
        <a:accent1>
          <a:srgbClr val="99CC00"/>
        </a:accent1>
        <a:accent2>
          <a:srgbClr val="5F50BA"/>
        </a:accent2>
        <a:accent3>
          <a:srgbClr val="FAEAC6"/>
        </a:accent3>
        <a:accent4>
          <a:srgbClr val="000000"/>
        </a:accent4>
        <a:accent5>
          <a:srgbClr val="CAE2AA"/>
        </a:accent5>
        <a:accent6>
          <a:srgbClr val="5548A8"/>
        </a:accent6>
        <a:hlink>
          <a:srgbClr val="C57233"/>
        </a:hlink>
        <a:folHlink>
          <a:srgbClr val="BAAD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네모의 미 6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777777"/>
        </a:accent2>
        <a:accent3>
          <a:srgbClr val="F3F3F3"/>
        </a:accent3>
        <a:accent4>
          <a:srgbClr val="000000"/>
        </a:accent4>
        <a:accent5>
          <a:srgbClr val="D5D5D5"/>
        </a:accent5>
        <a:accent6>
          <a:srgbClr val="6B6B6B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흐름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2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3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4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네모의 미</Template>
  <TotalTime>1886</TotalTime>
  <Words>4160</Words>
  <Application>Microsoft Office PowerPoint</Application>
  <PresentationFormat>화면 슬라이드 쇼(4:3)</PresentationFormat>
  <Paragraphs>705</Paragraphs>
  <Slides>138</Slides>
  <Notes>25</Notes>
  <HiddenSlides>0</HiddenSlides>
  <MMClips>0</MMClips>
  <ScaleCrop>false</ScaleCrop>
  <HeadingPairs>
    <vt:vector size="6" baseType="variant">
      <vt:variant>
        <vt:lpstr>테마</vt:lpstr>
      </vt:variant>
      <vt:variant>
        <vt:i4>17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138</vt:i4>
      </vt:variant>
    </vt:vector>
  </HeadingPairs>
  <TitlesOfParts>
    <vt:vector size="157" baseType="lpstr">
      <vt:lpstr>네모의 미</vt:lpstr>
      <vt:lpstr>1_네모의 미</vt:lpstr>
      <vt:lpstr>캡슐 구성</vt:lpstr>
      <vt:lpstr>1_크레용</vt:lpstr>
      <vt:lpstr>3_기본 디자인</vt:lpstr>
      <vt:lpstr>기본 디자인</vt:lpstr>
      <vt:lpstr>2_네모의 미</vt:lpstr>
      <vt:lpstr>3_흐름</vt:lpstr>
      <vt:lpstr>1_기본 디자인</vt:lpstr>
      <vt:lpstr>1_캡슐 구성</vt:lpstr>
      <vt:lpstr>2_크레용</vt:lpstr>
      <vt:lpstr>2_기본 디자인</vt:lpstr>
      <vt:lpstr>1_흐름</vt:lpstr>
      <vt:lpstr>4_캡슐 구성</vt:lpstr>
      <vt:lpstr>2_캡슐 구성</vt:lpstr>
      <vt:lpstr>1_위도와 경도</vt:lpstr>
      <vt:lpstr>4_기본 디자인</vt:lpstr>
      <vt:lpstr>Photo Editor 사진</vt:lpstr>
      <vt:lpstr>그림</vt:lpstr>
      <vt:lpstr>슬라이드 1</vt:lpstr>
      <vt:lpstr>슬라이드 2</vt:lpstr>
      <vt:lpstr>슬라이드 3</vt:lpstr>
      <vt:lpstr>슬라이드 4</vt:lpstr>
      <vt:lpstr>슬라이드 5</vt:lpstr>
      <vt:lpstr>운동프로그래밍의 절차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Physical Activity Pyramid</vt:lpstr>
      <vt:lpstr>Activities Goals  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슬라이드 85</vt:lpstr>
      <vt:lpstr>슬라이드 86</vt:lpstr>
      <vt:lpstr>슬라이드 87</vt:lpstr>
      <vt:lpstr>슬라이드 88</vt:lpstr>
      <vt:lpstr>슬라이드 89</vt:lpstr>
      <vt:lpstr>슬라이드 90</vt:lpstr>
      <vt:lpstr>슬라이드 91</vt:lpstr>
      <vt:lpstr>슬라이드 92</vt:lpstr>
      <vt:lpstr>슬라이드 93</vt:lpstr>
      <vt:lpstr>슬라이드 94</vt:lpstr>
      <vt:lpstr>슬라이드 95</vt:lpstr>
      <vt:lpstr>슬라이드 96</vt:lpstr>
      <vt:lpstr>슬라이드 97</vt:lpstr>
      <vt:lpstr>슬라이드 98</vt:lpstr>
      <vt:lpstr>슬라이드 99</vt:lpstr>
      <vt:lpstr>슬라이드 100</vt:lpstr>
      <vt:lpstr>슬라이드 101</vt:lpstr>
      <vt:lpstr>슬라이드 102</vt:lpstr>
      <vt:lpstr>슬라이드 103</vt:lpstr>
      <vt:lpstr>슬라이드 104</vt:lpstr>
      <vt:lpstr>슬라이드 105</vt:lpstr>
      <vt:lpstr>Location of Skinfold Thickness</vt:lpstr>
      <vt:lpstr>Location of Skinfold Thickness</vt:lpstr>
      <vt:lpstr>Location of Skinfold Thickness</vt:lpstr>
      <vt:lpstr>슬라이드 109</vt:lpstr>
      <vt:lpstr>슬라이드 110</vt:lpstr>
      <vt:lpstr>슬라이드 111</vt:lpstr>
      <vt:lpstr>슬라이드 112</vt:lpstr>
      <vt:lpstr>슬라이드 113</vt:lpstr>
      <vt:lpstr>슬라이드 114</vt:lpstr>
      <vt:lpstr>슬라이드 115</vt:lpstr>
      <vt:lpstr>슬라이드 116</vt:lpstr>
      <vt:lpstr>슬라이드 117</vt:lpstr>
      <vt:lpstr>슬라이드 118</vt:lpstr>
      <vt:lpstr>슬라이드 119</vt:lpstr>
      <vt:lpstr>슬라이드 120</vt:lpstr>
      <vt:lpstr>슬라이드 121</vt:lpstr>
      <vt:lpstr>슬라이드 122</vt:lpstr>
      <vt:lpstr>슬라이드 123</vt:lpstr>
      <vt:lpstr>슬라이드 124</vt:lpstr>
      <vt:lpstr>슬라이드 125</vt:lpstr>
      <vt:lpstr>슬라이드 126</vt:lpstr>
      <vt:lpstr>슬라이드 127</vt:lpstr>
      <vt:lpstr>슬라이드 128</vt:lpstr>
      <vt:lpstr>슬라이드 129</vt:lpstr>
      <vt:lpstr>슬라이드 130</vt:lpstr>
      <vt:lpstr>슬라이드 131</vt:lpstr>
      <vt:lpstr>슬라이드 132</vt:lpstr>
      <vt:lpstr>슬라이드 133</vt:lpstr>
      <vt:lpstr>슬라이드 134</vt:lpstr>
      <vt:lpstr>슬라이드 135</vt:lpstr>
      <vt:lpstr>슬라이드 136</vt:lpstr>
      <vt:lpstr>슬라이드 137</vt:lpstr>
      <vt:lpstr>슬라이드 138</vt:lpstr>
    </vt:vector>
  </TitlesOfParts>
  <Company>체육학과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 1장 건 강</dc:title>
  <dc:creator>최돈혁</dc:creator>
  <cp:lastModifiedBy>허선</cp:lastModifiedBy>
  <cp:revision>178</cp:revision>
  <dcterms:created xsi:type="dcterms:W3CDTF">2003-03-10T04:42:27Z</dcterms:created>
  <dcterms:modified xsi:type="dcterms:W3CDTF">2015-09-11T07:44:13Z</dcterms:modified>
</cp:coreProperties>
</file>