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92" r:id="rId4"/>
    <p:sldId id="259" r:id="rId5"/>
    <p:sldId id="260" r:id="rId6"/>
    <p:sldId id="293" r:id="rId7"/>
    <p:sldId id="297" r:id="rId8"/>
    <p:sldId id="301" r:id="rId9"/>
    <p:sldId id="331" r:id="rId10"/>
    <p:sldId id="314" r:id="rId11"/>
    <p:sldId id="312" r:id="rId12"/>
    <p:sldId id="325" r:id="rId13"/>
    <p:sldId id="324" r:id="rId14"/>
    <p:sldId id="262" r:id="rId15"/>
    <p:sldId id="263" r:id="rId16"/>
    <p:sldId id="264" r:id="rId17"/>
    <p:sldId id="323" r:id="rId18"/>
    <p:sldId id="322" r:id="rId19"/>
    <p:sldId id="266" r:id="rId20"/>
    <p:sldId id="332" r:id="rId21"/>
    <p:sldId id="335" r:id="rId22"/>
    <p:sldId id="283" r:id="rId23"/>
    <p:sldId id="351" r:id="rId24"/>
    <p:sldId id="366" r:id="rId25"/>
    <p:sldId id="368" r:id="rId26"/>
    <p:sldId id="363" r:id="rId27"/>
    <p:sldId id="367" r:id="rId28"/>
    <p:sldId id="365" r:id="rId29"/>
    <p:sldId id="364" r:id="rId30"/>
    <p:sldId id="355" r:id="rId31"/>
    <p:sldId id="269" r:id="rId32"/>
    <p:sldId id="356" r:id="rId33"/>
    <p:sldId id="357" r:id="rId34"/>
    <p:sldId id="380" r:id="rId35"/>
    <p:sldId id="275" r:id="rId36"/>
    <p:sldId id="276" r:id="rId37"/>
    <p:sldId id="277" r:id="rId38"/>
    <p:sldId id="381" r:id="rId39"/>
    <p:sldId id="383" r:id="rId40"/>
    <p:sldId id="384" r:id="rId41"/>
    <p:sldId id="401" r:id="rId42"/>
    <p:sldId id="385" r:id="rId43"/>
    <p:sldId id="280" r:id="rId44"/>
    <p:sldId id="290" r:id="rId45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sz="2400" b="1">
                <a:solidFill>
                  <a:srgbClr val="7030A0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 sz="2000"/>
            </a:lvl2pPr>
            <a:lvl3pPr>
              <a:lnSpc>
                <a:spcPct val="110000"/>
              </a:lnSpc>
              <a:spcAft>
                <a:spcPts val="600"/>
              </a:spcAft>
              <a:defRPr sz="1800"/>
            </a:lvl3pPr>
            <a:lvl4pPr>
              <a:lnSpc>
                <a:spcPct val="110000"/>
              </a:lnSpc>
              <a:spcAft>
                <a:spcPts val="600"/>
              </a:spcAft>
              <a:defRPr sz="1600"/>
            </a:lvl4pPr>
            <a:lvl5pPr>
              <a:lnSpc>
                <a:spcPct val="11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531F-58B5-4BC0-A2ED-359FB8340FD6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531F-58B5-4BC0-A2ED-359FB8340FD6}" type="datetimeFigureOut">
              <a:rPr lang="ko-KR" altLang="en-US" smtClean="0"/>
              <a:pPr/>
              <a:t>2014-04-02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45E2-B979-484C-9815-CF3C1C08A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earch.naver.com/search.naver?sm=ext&amp;viewloc=1&amp;where=idetail&amp;rev=17&amp;query=%EC%9A%B4%EB%8F%99%EB%B6%80%ED%95%98%EA%B2%80%EC%82%AC&amp;section=image&amp;sort=0&amp;res_fr=0&amp;res_to=0&amp;start=22&amp;ie=utf8&amp;img_id=cafe20787678|41|16786_2&amp;face=0&amp;color=0&amp;ccl=0&amp;viewtype=2&amp;aq=0&amp;spq=0&amp;nx_search_query=%EC%9A%B4%EB%8F%99%EB%B6%80%ED%95%98%EA%B2%80%EC%82%AC&amp;nx_and_query=&amp;nx_sub_query=&amp;nx_search_hlquery=&amp;nx_search_fasquery=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imagesearch.naver.com/search.naver?sm=ext&amp;viewloc=1&amp;where=idetail&amp;rev=17&amp;query=%EC%9A%B4%EB%8F%99%EB%B6%80%ED%95%98%EA%B2%80%EC%82%AC&amp;section=image&amp;sort=0&amp;res_fr=0&amp;res_to=0&amp;start=36&amp;ie=utf8&amp;img_id=news3430000014373_1&amp;face=0&amp;color=0&amp;ccl=0&amp;viewtype=2&amp;aq=0&amp;spq=0&amp;nx_search_query=%EC%9A%B4%EB%8F%99%EB%B6%80%ED%95%98%EA%B2%80%EC%82%AC&amp;nx_and_query=&amp;nx_sub_query=&amp;nx_search_hlquery=&amp;nx_search_fasquery=" TargetMode="Externa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10499" b="41995"/>
          <a:stretch>
            <a:fillRect/>
          </a:stretch>
        </p:blipFill>
        <p:spPr>
          <a:xfrm>
            <a:off x="0" y="434351"/>
            <a:ext cx="9144000" cy="5873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763688" y="3789040"/>
            <a:ext cx="50405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an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04880" cy="4536504"/>
          </a:xfrm>
          <a:prstGeom prst="rect">
            <a:avLst/>
          </a:prstGeom>
          <a:noFill/>
        </p:spPr>
      </p:pic>
      <p:sp>
        <p:nvSpPr>
          <p:cNvPr id="3" name="내용 개체 틀 3"/>
          <p:cNvSpPr>
            <a:spLocks noGrp="1"/>
          </p:cNvSpPr>
          <p:nvPr>
            <p:ph idx="1"/>
          </p:nvPr>
        </p:nvSpPr>
        <p:spPr>
          <a:xfrm>
            <a:off x="457200" y="548680"/>
            <a:ext cx="5338936" cy="914444"/>
          </a:xfrm>
        </p:spPr>
        <p:txBody>
          <a:bodyPr>
            <a:normAutofit/>
          </a:bodyPr>
          <a:lstStyle/>
          <a:p>
            <a:r>
              <a:rPr lang="ko-KR" altLang="en-US" sz="3600" dirty="0" err="1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코리</a:t>
            </a:r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 사이클</a:t>
            </a:r>
            <a:r>
              <a:rPr lang="en-US" altLang="ko-KR" sz="3600" dirty="0" smtClean="0">
                <a:solidFill>
                  <a:schemeClr val="tx1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(Cori cycle)</a:t>
            </a:r>
            <a:endParaRPr lang="ko-KR" altLang="en-US" sz="3600" dirty="0">
              <a:solidFill>
                <a:schemeClr val="tx1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48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0485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600200" y="2276872"/>
            <a:ext cx="6212160" cy="16855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3) </a:t>
            </a:r>
            <a:r>
              <a:rPr lang="ko-KR" alt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유산소</a:t>
            </a:r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 </a:t>
            </a:r>
            <a:r>
              <a:rPr lang="ko-KR" alt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시스템</a:t>
            </a:r>
            <a:endParaRPr lang="ko-KR" alt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HY그래픽M"/>
              <a:ea typeface="HY그래픽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131840" y="836712"/>
            <a:ext cx="5174316" cy="116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산소를 </a:t>
            </a: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이용해서 </a:t>
            </a: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미토콘드리아</a:t>
            </a:r>
            <a:endParaRPr lang="en-US" altLang="ko-KR" sz="280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에서 </a:t>
            </a: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얻는 경우 </a:t>
            </a:r>
          </a:p>
        </p:txBody>
      </p:sp>
      <p:pic>
        <p:nvPicPr>
          <p:cNvPr id="3" name="Picture 7" descr="EMB000001c44a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2708920"/>
            <a:ext cx="8464579" cy="2961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yraerob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7927"/>
            <a:ext cx="6336704" cy="6571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00100" y="1643050"/>
            <a:ext cx="7929618" cy="50854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354316"/>
            <a:ext cx="8229600" cy="113046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유산소성 시스템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유산소성 해당과정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크렙스</a:t>
            </a:r>
            <a:r>
              <a:rPr lang="ko-KR" altLang="en-US" sz="2600" dirty="0" smtClean="0">
                <a:latin typeface="휴먼엑스포" pitchFamily="18" charset="-127"/>
                <a:ea typeface="휴먼엑스포" pitchFamily="18" charset="-127"/>
              </a:rPr>
              <a:t> 회로</a:t>
            </a:r>
            <a:r>
              <a:rPr lang="en-US" altLang="ko-KR" sz="26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6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600" dirty="0" err="1" smtClean="0">
                <a:latin typeface="휴먼엑스포" pitchFamily="18" charset="-127"/>
                <a:ea typeface="휴먼엑스포" pitchFamily="18" charset="-127"/>
              </a:rPr>
              <a:t>전자전달계</a:t>
            </a:r>
            <a:endParaRPr lang="ko-KR" altLang="en-US" sz="26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643306" y="357166"/>
            <a:ext cx="5450467" cy="65008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</p:spPr>
        <p:txBody>
          <a:bodyPr/>
          <a:lstStyle/>
          <a:p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크렙스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회로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카본산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b="1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tricarboxyl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acid, TCA)</a:t>
            </a:r>
            <a:b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</a:b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또는 시트르산 회로로도</a:t>
            </a:r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/>
            </a:r>
            <a:b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</a:b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알려져 있음</a:t>
            </a:r>
            <a:endParaRPr lang="ko-KR" altLang="en-US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90653"/>
            <a:ext cx="5380056" cy="65673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357554" y="714356"/>
            <a:ext cx="5329246" cy="2426612"/>
          </a:xfrm>
        </p:spPr>
        <p:txBody>
          <a:bodyPr/>
          <a:lstStyle/>
          <a:p>
            <a:r>
              <a:rPr lang="ko-KR" altLang="en-US" sz="3600" b="0" dirty="0" err="1" smtClean="0">
                <a:latin typeface="휴먼엑스포" pitchFamily="18" charset="-127"/>
                <a:ea typeface="휴먼엑스포" pitchFamily="18" charset="-127"/>
              </a:rPr>
              <a:t>전자전달계</a:t>
            </a:r>
            <a:endParaRPr lang="en-US" altLang="ko-KR" sz="3600" b="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호흡연쇄 또는 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시토크롬계라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함</a:t>
            </a: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수소이온과 전자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그리고 일련의 효소 반응을 거쳐 전자전달자에 의해 전달된 산소가 반응하여 물을 형성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59632" y="476027"/>
            <a:ext cx="623617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에너지 시스템의 </a:t>
            </a:r>
            <a:r>
              <a:rPr lang="ko-KR" altLang="en-US" sz="3600" b="1" dirty="0">
                <a:latin typeface="휴먼엑스포" pitchFamily="18" charset="-127"/>
                <a:ea typeface="휴먼엑스포" pitchFamily="18" charset="-127"/>
              </a:rPr>
              <a:t>일반적 특성</a:t>
            </a:r>
            <a:endParaRPr kumimoji="1"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graphicFrame>
        <p:nvGraphicFramePr>
          <p:cNvPr id="3" name="Group 63"/>
          <p:cNvGraphicFramePr>
            <a:graphicFrameLocks/>
          </p:cNvGraphicFramePr>
          <p:nvPr/>
        </p:nvGraphicFramePr>
        <p:xfrm>
          <a:off x="285750" y="1700808"/>
          <a:ext cx="8572560" cy="4328493"/>
        </p:xfrm>
        <a:graphic>
          <a:graphicData uri="http://schemas.openxmlformats.org/drawingml/2006/table">
            <a:tbl>
              <a:tblPr/>
              <a:tblGrid>
                <a:gridCol w="2857520"/>
                <a:gridCol w="2857520"/>
                <a:gridCol w="2857520"/>
              </a:tblGrid>
              <a:tr h="502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ATP-PC </a:t>
                      </a:r>
                      <a:r>
                        <a:rPr kumimoji="1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시스템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젖산 시스템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유산소성 시스템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31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무산소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무산소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유산소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35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매우 빠름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빠름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느림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738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화학적 연료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: PC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음식물연료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: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글리코겐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음식물연료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: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글리코겐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,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지방산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,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아미노산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54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극히 한정적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ATP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생산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한정적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ATP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생산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무한정의 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ATP</a:t>
                      </a: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 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생산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738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한정적으로 근에 축적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부산물인 젖산이 근 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피로 유발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부산물에 의한 피로가 없다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004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짧은 지속시간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(10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초 내</a:t>
                      </a: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)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의 활동</a:t>
                      </a: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엑스포" pitchFamily="18" charset="-127"/>
                        <a:ea typeface="휴먼엑스포" pitchFamily="18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휴먼엑스포" pitchFamily="18" charset="-127"/>
                          <a:cs typeface="Times New Roman" pitchFamily="18" charset="0"/>
                        </a:rPr>
                        <a:t>1~3</a:t>
                      </a: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분 이내의 지속시간을 가진 활동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엑스포" pitchFamily="18" charset="-127"/>
                          <a:ea typeface="휴먼엑스포" pitchFamily="18" charset="-127"/>
                        </a:rPr>
                        <a:t>지구력 또는 오래 지속시간을 갖는 활동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87624" y="350838"/>
            <a:ext cx="6336704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스포츠 활동과 에너지 시스템</a:t>
            </a:r>
            <a:endParaRPr kumimoji="1"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79512" y="1628800"/>
            <a:ext cx="4404961" cy="4740275"/>
            <a:chOff x="-213" y="981"/>
            <a:chExt cx="2866" cy="3175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95" y="981"/>
              <a:ext cx="589" cy="2857"/>
            </a:xfrm>
            <a:prstGeom prst="rect">
              <a:avLst/>
            </a:prstGeom>
            <a:solidFill>
              <a:srgbClr val="CCFFFF">
                <a:alpha val="4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884" y="981"/>
              <a:ext cx="589" cy="2857"/>
            </a:xfrm>
            <a:prstGeom prst="rect">
              <a:avLst/>
            </a:prstGeom>
            <a:solidFill>
              <a:srgbClr val="CCFF33">
                <a:alpha val="4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475" y="981"/>
              <a:ext cx="589" cy="2857"/>
            </a:xfrm>
            <a:prstGeom prst="rect">
              <a:avLst/>
            </a:prstGeom>
            <a:solidFill>
              <a:srgbClr val="FFCC99">
                <a:alpha val="4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2064" y="981"/>
              <a:ext cx="589" cy="2857"/>
            </a:xfrm>
            <a:prstGeom prst="rect">
              <a:avLst/>
            </a:prstGeom>
            <a:solidFill>
              <a:srgbClr val="CC99FF">
                <a:alpha val="4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295" y="981"/>
              <a:ext cx="2358" cy="2857"/>
            </a:xfrm>
            <a:custGeom>
              <a:avLst/>
              <a:gdLst>
                <a:gd name="T0" fmla="*/ 0 w 2358"/>
                <a:gd name="T1" fmla="*/ 0 h 2857"/>
                <a:gd name="T2" fmla="*/ 680 w 2358"/>
                <a:gd name="T3" fmla="*/ 1633 h 2857"/>
                <a:gd name="T4" fmla="*/ 1814 w 2358"/>
                <a:gd name="T5" fmla="*/ 2585 h 2857"/>
                <a:gd name="T6" fmla="*/ 2358 w 2358"/>
                <a:gd name="T7" fmla="*/ 2857 h 28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58"/>
                <a:gd name="T13" fmla="*/ 0 h 2857"/>
                <a:gd name="T14" fmla="*/ 2358 w 2358"/>
                <a:gd name="T15" fmla="*/ 2857 h 28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58" h="2857">
                  <a:moveTo>
                    <a:pt x="0" y="0"/>
                  </a:moveTo>
                  <a:cubicBezTo>
                    <a:pt x="189" y="601"/>
                    <a:pt x="378" y="1202"/>
                    <a:pt x="680" y="1633"/>
                  </a:cubicBezTo>
                  <a:cubicBezTo>
                    <a:pt x="982" y="2064"/>
                    <a:pt x="1534" y="2381"/>
                    <a:pt x="1814" y="2585"/>
                  </a:cubicBezTo>
                  <a:cubicBezTo>
                    <a:pt x="2094" y="2789"/>
                    <a:pt x="2283" y="2812"/>
                    <a:pt x="2358" y="2857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295" y="981"/>
              <a:ext cx="2358" cy="2857"/>
            </a:xfrm>
            <a:custGeom>
              <a:avLst/>
              <a:gdLst>
                <a:gd name="T0" fmla="*/ 2358 w 2358"/>
                <a:gd name="T1" fmla="*/ 0 h 2857"/>
                <a:gd name="T2" fmla="*/ 1723 w 2358"/>
                <a:gd name="T3" fmla="*/ 363 h 2857"/>
                <a:gd name="T4" fmla="*/ 1134 w 2358"/>
                <a:gd name="T5" fmla="*/ 2177 h 2857"/>
                <a:gd name="T6" fmla="*/ 0 w 2358"/>
                <a:gd name="T7" fmla="*/ 2857 h 28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58"/>
                <a:gd name="T13" fmla="*/ 0 h 2857"/>
                <a:gd name="T14" fmla="*/ 2358 w 2358"/>
                <a:gd name="T15" fmla="*/ 2857 h 28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58" h="2857">
                  <a:moveTo>
                    <a:pt x="2358" y="0"/>
                  </a:moveTo>
                  <a:cubicBezTo>
                    <a:pt x="2142" y="0"/>
                    <a:pt x="1927" y="0"/>
                    <a:pt x="1723" y="363"/>
                  </a:cubicBezTo>
                  <a:cubicBezTo>
                    <a:pt x="1519" y="726"/>
                    <a:pt x="1421" y="1761"/>
                    <a:pt x="1134" y="2177"/>
                  </a:cubicBezTo>
                  <a:cubicBezTo>
                    <a:pt x="847" y="2593"/>
                    <a:pt x="197" y="2751"/>
                    <a:pt x="0" y="285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567" y="2697"/>
              <a:ext cx="1859" cy="1141"/>
            </a:xfrm>
            <a:custGeom>
              <a:avLst/>
              <a:gdLst>
                <a:gd name="T0" fmla="*/ 0 w 1859"/>
                <a:gd name="T1" fmla="*/ 1141 h 1141"/>
                <a:gd name="T2" fmla="*/ 907 w 1859"/>
                <a:gd name="T3" fmla="*/ 7 h 1141"/>
                <a:gd name="T4" fmla="*/ 1859 w 1859"/>
                <a:gd name="T5" fmla="*/ 1096 h 1141"/>
                <a:gd name="T6" fmla="*/ 0 60000 65536"/>
                <a:gd name="T7" fmla="*/ 0 60000 65536"/>
                <a:gd name="T8" fmla="*/ 0 60000 65536"/>
                <a:gd name="T9" fmla="*/ 0 w 1859"/>
                <a:gd name="T10" fmla="*/ 0 h 1141"/>
                <a:gd name="T11" fmla="*/ 1859 w 1859"/>
                <a:gd name="T12" fmla="*/ 1141 h 1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59" h="1141">
                  <a:moveTo>
                    <a:pt x="0" y="1141"/>
                  </a:moveTo>
                  <a:cubicBezTo>
                    <a:pt x="298" y="577"/>
                    <a:pt x="597" y="14"/>
                    <a:pt x="907" y="7"/>
                  </a:cubicBezTo>
                  <a:cubicBezTo>
                    <a:pt x="1217" y="0"/>
                    <a:pt x="1700" y="907"/>
                    <a:pt x="1859" y="1096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476" y="1298"/>
              <a:ext cx="226" cy="1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>
                  <a:solidFill>
                    <a:srgbClr val="FFFFFF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1066" y="1298"/>
              <a:ext cx="226" cy="1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>
                  <a:solidFill>
                    <a:srgbClr val="FFFFFF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Oval 21"/>
            <p:cNvSpPr>
              <a:spLocks noChangeArrowheads="1"/>
            </p:cNvSpPr>
            <p:nvPr/>
          </p:nvSpPr>
          <p:spPr bwMode="auto">
            <a:xfrm>
              <a:off x="1655" y="1298"/>
              <a:ext cx="226" cy="1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>
                  <a:solidFill>
                    <a:srgbClr val="FFFFFF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2245" y="1298"/>
              <a:ext cx="226" cy="18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>
                  <a:solidFill>
                    <a:srgbClr val="FFFFFF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15" name="AutoShape 24"/>
            <p:cNvSpPr>
              <a:spLocks noChangeArrowheads="1"/>
            </p:cNvSpPr>
            <p:nvPr/>
          </p:nvSpPr>
          <p:spPr bwMode="auto">
            <a:xfrm>
              <a:off x="612" y="1706"/>
              <a:ext cx="815" cy="409"/>
            </a:xfrm>
            <a:prstGeom prst="leftArrow">
              <a:avLst>
                <a:gd name="adj1" fmla="val 50000"/>
                <a:gd name="adj2" fmla="val 47127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ATP-PC</a:t>
              </a:r>
            </a:p>
          </p:txBody>
        </p:sp>
        <p:sp>
          <p:nvSpPr>
            <p:cNvPr id="16" name="AutoShape 25"/>
            <p:cNvSpPr>
              <a:spLocks noChangeArrowheads="1"/>
            </p:cNvSpPr>
            <p:nvPr/>
          </p:nvSpPr>
          <p:spPr bwMode="auto">
            <a:xfrm>
              <a:off x="1837" y="1752"/>
              <a:ext cx="771" cy="409"/>
            </a:xfrm>
            <a:prstGeom prst="leftArrow">
              <a:avLst>
                <a:gd name="adj1" fmla="val 50000"/>
                <a:gd name="adj2" fmla="val 47127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b="1" dirty="0" err="1">
                  <a:solidFill>
                    <a:srgbClr val="000066"/>
                  </a:solidFill>
                  <a:latin typeface="휴먼엑스포" pitchFamily="18" charset="-127"/>
                  <a:ea typeface="휴먼엑스포" pitchFamily="18" charset="-127"/>
                </a:rPr>
                <a:t>유산소</a:t>
              </a:r>
              <a:r>
                <a:rPr kumimoji="1" lang="ko-KR" altLang="en-US" sz="2400" b="1" dirty="0">
                  <a:solidFill>
                    <a:srgbClr val="000066"/>
                  </a:solidFill>
                  <a:latin typeface="휴먼엑스포" pitchFamily="18" charset="-127"/>
                  <a:ea typeface="휴먼엑스포" pitchFamily="18" charset="-127"/>
                </a:rPr>
                <a:t> </a:t>
              </a:r>
            </a:p>
          </p:txBody>
        </p:sp>
        <p:sp>
          <p:nvSpPr>
            <p:cNvPr id="17" name="AutoShape 26"/>
            <p:cNvSpPr>
              <a:spLocks noChangeArrowheads="1"/>
            </p:cNvSpPr>
            <p:nvPr/>
          </p:nvSpPr>
          <p:spPr bwMode="auto">
            <a:xfrm>
              <a:off x="1791" y="2659"/>
              <a:ext cx="771" cy="409"/>
            </a:xfrm>
            <a:prstGeom prst="leftArrow">
              <a:avLst>
                <a:gd name="adj1" fmla="val 50000"/>
                <a:gd name="adj2" fmla="val 47127"/>
              </a:avLst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b="1" dirty="0" smtClean="0">
                  <a:latin typeface="휴먼엑스포" pitchFamily="18" charset="-127"/>
                  <a:ea typeface="휴먼엑스포" pitchFamily="18" charset="-127"/>
                </a:rPr>
                <a:t>젖산</a:t>
              </a:r>
              <a:endParaRPr kumimoji="1" lang="ko-KR" altLang="en-US" sz="2400" b="1" dirty="0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>
              <a:off x="839" y="3884"/>
              <a:ext cx="117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77" y="3882"/>
              <a:ext cx="772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ko-KR" altLang="en-US" sz="1600" dirty="0">
                  <a:latin typeface="휴먼엑스포" pitchFamily="18" charset="-127"/>
                  <a:ea typeface="휴먼엑스포" pitchFamily="18" charset="-127"/>
                </a:rPr>
                <a:t>운동시간</a:t>
              </a: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>
              <a:off x="1338" y="4065"/>
              <a:ext cx="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2180" y="3930"/>
              <a:ext cx="46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ko-KR" altLang="en-US" sz="1600" dirty="0" smtClean="0">
                  <a:latin typeface="휴먼엑스포" pitchFamily="18" charset="-127"/>
                  <a:ea typeface="휴먼엑스포" pitchFamily="18" charset="-127"/>
                </a:rPr>
                <a:t>파워</a:t>
              </a:r>
              <a:endParaRPr kumimoji="1" lang="ko-KR" altLang="en-US" sz="1600" dirty="0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 flipV="1">
              <a:off x="204" y="2024"/>
              <a:ext cx="0" cy="13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-213" y="1656"/>
              <a:ext cx="357" cy="1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ko-KR" sz="2400" dirty="0">
                  <a:solidFill>
                    <a:srgbClr val="FFFFFF"/>
                  </a:solidFill>
                  <a:latin typeface="Georgia" pitchFamily="18" charset="0"/>
                  <a:ea typeface="HY울릉도M" pitchFamily="18" charset="-127"/>
                </a:rPr>
                <a:t>ATP</a:t>
              </a:r>
              <a:r>
                <a:rPr kumimoji="1" lang="ko-KR" altLang="en-US" sz="2400" dirty="0">
                  <a:solidFill>
                    <a:srgbClr val="FFFFFF"/>
                  </a:solidFill>
                  <a:latin typeface="Georgia" pitchFamily="18" charset="0"/>
                  <a:ea typeface="HY울릉도M" pitchFamily="18" charset="-127"/>
                </a:rPr>
                <a:t>공급비율</a:t>
              </a:r>
              <a:r>
                <a:rPr kumimoji="1" lang="en-US" altLang="ko-KR" sz="2400" dirty="0">
                  <a:solidFill>
                    <a:srgbClr val="FFFFFF"/>
                  </a:solidFill>
                  <a:latin typeface="Georgia" pitchFamily="18" charset="0"/>
                  <a:ea typeface="HY울릉도M" pitchFamily="18" charset="-127"/>
                </a:rPr>
                <a:t>(%)</a:t>
              </a:r>
            </a:p>
          </p:txBody>
        </p:sp>
      </p:grp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51520" y="2704537"/>
            <a:ext cx="553998" cy="25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400" b="1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ATP</a:t>
            </a:r>
            <a:r>
              <a:rPr kumimoji="1" lang="ko-KR" altLang="en-US" sz="2400" dirty="0" smtClean="0">
                <a:latin typeface="휴먼엑스포" pitchFamily="18" charset="-127"/>
                <a:ea typeface="휴먼엑스포" pitchFamily="18" charset="-127"/>
              </a:rPr>
              <a:t>공급비율</a:t>
            </a:r>
            <a:r>
              <a:rPr kumimoji="1" lang="en-US" altLang="ko-KR" sz="2400" b="1" dirty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(%)</a:t>
            </a:r>
          </a:p>
        </p:txBody>
      </p:sp>
      <p:sp>
        <p:nvSpPr>
          <p:cNvPr id="25" name="Rectangle 34"/>
          <p:cNvSpPr txBox="1">
            <a:spLocks noChangeArrowheads="1"/>
          </p:cNvSpPr>
          <p:nvPr/>
        </p:nvSpPr>
        <p:spPr bwMode="auto">
          <a:xfrm>
            <a:off x="5185470" y="1715071"/>
            <a:ext cx="3779018" cy="423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b="1" kern="0" dirty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제</a:t>
            </a:r>
            <a:r>
              <a:rPr kumimoji="1" lang="en-US" altLang="ko-KR" sz="2400" b="1" kern="0" dirty="0">
                <a:solidFill>
                  <a:srgbClr val="C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kumimoji="1" lang="ko-KR" altLang="en-US" sz="2400" b="1" kern="0" dirty="0">
                <a:solidFill>
                  <a:srgbClr val="C00000"/>
                </a:solidFill>
                <a:latin typeface="휴먼엑스포" pitchFamily="18" charset="-127"/>
                <a:ea typeface="휴먼엑스포" pitchFamily="18" charset="-127"/>
              </a:rPr>
              <a:t>영역 </a:t>
            </a:r>
            <a:r>
              <a:rPr kumimoji="1" lang="en-US" altLang="ko-KR" sz="2400" b="1" kern="0" dirty="0">
                <a:solidFill>
                  <a:srgbClr val="C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ATP-PC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r>
              <a:rPr kumimoji="1" lang="ko-KR" altLang="en-US" sz="2000" kern="0" dirty="0">
                <a:latin typeface="휴먼엑스포" pitchFamily="18" charset="-127"/>
                <a:ea typeface="휴먼엑스포" pitchFamily="18" charset="-127"/>
              </a:rPr>
              <a:t>투포환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100m, </a:t>
            </a:r>
            <a:r>
              <a:rPr kumimoji="1" lang="ko-KR" altLang="en-US" sz="2000" kern="0" dirty="0">
                <a:latin typeface="휴먼엑스포" pitchFamily="18" charset="-127"/>
                <a:ea typeface="휴먼엑스포" pitchFamily="18" charset="-127"/>
              </a:rPr>
              <a:t>야구의 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도루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endParaRPr kumimoji="1" lang="en-US" altLang="ko-KR" sz="20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골프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kumimoji="1" lang="ko-KR" altLang="en-US" sz="2000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스윙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 테니스 서브</a:t>
            </a:r>
            <a:endParaRPr kumimoji="1" lang="en-US" altLang="ko-KR" sz="2400" kern="0" dirty="0"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endParaRPr kumimoji="1" lang="en-US" altLang="ko-KR" sz="1000" b="1" kern="0" dirty="0">
              <a:solidFill>
                <a:srgbClr val="FFFFFF"/>
              </a:solidFill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b="1" kern="0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제</a:t>
            </a:r>
            <a:r>
              <a:rPr kumimoji="1" lang="en-US" altLang="ko-KR" sz="2400" b="1" kern="0" dirty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kumimoji="1" lang="ko-KR" altLang="en-US" sz="2400" b="1" kern="0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영역 </a:t>
            </a:r>
            <a:r>
              <a:rPr kumimoji="1" lang="en-US" altLang="ko-KR" sz="2400" b="1" kern="0" dirty="0">
                <a:solidFill>
                  <a:srgbClr val="0000FF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ATP-PC &amp; </a:t>
            </a:r>
            <a:r>
              <a:rPr kumimoji="1" lang="ko-KR" altLang="en-US" sz="2400" b="1" kern="0" dirty="0">
                <a:solidFill>
                  <a:srgbClr val="0000FF"/>
                </a:solidFill>
                <a:latin typeface="휴먼엑스포" pitchFamily="18" charset="-127"/>
                <a:ea typeface="휴먼엑스포" pitchFamily="18" charset="-127"/>
              </a:rPr>
              <a:t>젖산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200m, 400m 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달리기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en-US" altLang="ko-KR" sz="2000" kern="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500m</a:t>
            </a:r>
            <a:r>
              <a:rPr kumimoji="1" lang="en-US" altLang="ko-KR" sz="2000" kern="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스피드스케이팅</a:t>
            </a:r>
            <a:endParaRPr kumimoji="1" lang="ko-KR" altLang="en-US" sz="2000" kern="0" dirty="0"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endParaRPr kumimoji="1" lang="ko-KR" altLang="en-US" sz="1000" b="1" kern="0" dirty="0">
              <a:solidFill>
                <a:srgbClr val="FFFFFF"/>
              </a:solidFill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b="1" kern="0" dirty="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제</a:t>
            </a:r>
            <a:r>
              <a:rPr kumimoji="1" lang="en-US" altLang="ko-KR" sz="2400" b="1" kern="0" dirty="0">
                <a:solidFill>
                  <a:srgbClr val="0099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kumimoji="1" lang="ko-KR" altLang="en-US" sz="2400" b="1" kern="0" dirty="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영역 </a:t>
            </a:r>
            <a:r>
              <a:rPr kumimoji="1" lang="en-US" altLang="ko-KR" sz="2400" b="1" kern="0" dirty="0">
                <a:solidFill>
                  <a:srgbClr val="0099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kumimoji="1" lang="en-US" altLang="ko-KR" sz="2400" b="1" kern="0" dirty="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400" b="1" kern="0" dirty="0" smtClean="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젖산 </a:t>
            </a:r>
            <a:r>
              <a:rPr kumimoji="1" lang="en-US" altLang="ko-KR" sz="2400" b="1" kern="0" dirty="0" smtClean="0">
                <a:solidFill>
                  <a:srgbClr val="0099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&amp; </a:t>
            </a:r>
            <a:r>
              <a:rPr kumimoji="1" lang="ko-KR" altLang="en-US" sz="2400" b="1" kern="0" dirty="0" err="1" smtClean="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유산소</a:t>
            </a:r>
            <a:r>
              <a:rPr kumimoji="1" lang="ko-KR" altLang="en-US" sz="2400" b="1" kern="0" dirty="0" smtClean="0">
                <a:solidFill>
                  <a:srgbClr val="0099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endParaRPr kumimoji="1" lang="ko-KR" altLang="en-US" sz="2400" b="1" kern="0" dirty="0">
              <a:solidFill>
                <a:srgbClr val="0099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800m 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달리기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kumimoji="1" lang="en-US" altLang="ko-KR" sz="2000" kern="0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000" kern="0" dirty="0">
                <a:latin typeface="휴먼엑스포" pitchFamily="18" charset="-127"/>
                <a:ea typeface="휴먼엑스포" pitchFamily="18" charset="-127"/>
              </a:rPr>
              <a:t>체조경기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r>
              <a:rPr kumimoji="1" lang="ko-KR" altLang="en-US" sz="2000" kern="0" dirty="0">
                <a:latin typeface="휴먼엑스포" pitchFamily="18" charset="-127"/>
                <a:ea typeface="휴먼엑스포" pitchFamily="18" charset="-127"/>
              </a:rPr>
              <a:t>권투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(3</a:t>
            </a:r>
            <a:r>
              <a:rPr kumimoji="1" lang="ko-KR" altLang="en-US" sz="2000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분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), </a:t>
            </a:r>
            <a:r>
              <a:rPr kumimoji="1" lang="ko-KR" altLang="en-US" sz="2000" kern="0" dirty="0">
                <a:latin typeface="휴먼엑스포" pitchFamily="18" charset="-127"/>
                <a:ea typeface="휴먼엑스포" pitchFamily="18" charset="-127"/>
              </a:rPr>
              <a:t>레슬링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(2</a:t>
            </a:r>
            <a:r>
              <a:rPr kumimoji="1" lang="ko-KR" altLang="en-US" sz="2000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분</a:t>
            </a:r>
            <a:r>
              <a:rPr kumimoji="1" lang="en-US" altLang="ko-KR" sz="2000" b="1" kern="0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endParaRPr kumimoji="1" lang="en-US" altLang="ko-KR" sz="1000" b="1" kern="0" dirty="0">
              <a:solidFill>
                <a:srgbClr val="FFFFFF"/>
              </a:solidFill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b="1" kern="0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제</a:t>
            </a:r>
            <a:r>
              <a:rPr kumimoji="1" lang="en-US" altLang="ko-KR" sz="2400" b="1" kern="0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</a:t>
            </a:r>
            <a:r>
              <a:rPr kumimoji="1" lang="ko-KR" altLang="en-US" sz="2400" b="1" kern="0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영역 </a:t>
            </a:r>
            <a:r>
              <a:rPr kumimoji="1" lang="en-US" altLang="ko-KR" sz="2400" b="1" kern="0" dirty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kumimoji="1" lang="en-US" altLang="ko-KR" sz="2400" b="1" kern="0" dirty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kumimoji="1" lang="ko-KR" altLang="en-US" sz="2400" b="1" kern="0" dirty="0" err="1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유산소</a:t>
            </a:r>
            <a:endParaRPr kumimoji="1" lang="ko-KR" altLang="en-US" sz="2400" b="1" kern="0" dirty="0">
              <a:solidFill>
                <a:srgbClr val="FF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buFont typeface="Wingdings" pitchFamily="2" charset="2"/>
              <a:buNone/>
              <a:defRPr/>
            </a:pP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스키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kumimoji="1" lang="ko-KR" altLang="en-US" sz="2000" kern="0" dirty="0" smtClean="0">
                <a:latin typeface="휴먼엑스포" pitchFamily="18" charset="-127"/>
                <a:ea typeface="휴먼엑스포" pitchFamily="18" charset="-127"/>
              </a:rPr>
              <a:t>마라톤</a:t>
            </a:r>
            <a:r>
              <a:rPr kumimoji="1" lang="en-US" altLang="ko-KR" sz="20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1,500m </a:t>
            </a:r>
            <a:r>
              <a:rPr kumimoji="1" lang="ko-KR" altLang="en-US" sz="2000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자유형</a:t>
            </a:r>
            <a:endParaRPr kumimoji="1" lang="ko-KR" altLang="en-US" sz="2000" kern="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운동과 에너지 </a:t>
            </a:r>
            <a:r>
              <a:rPr lang="ko-KR" altLang="en-US" sz="3600" b="1" dirty="0" err="1" smtClean="0">
                <a:latin typeface="휴먼엑스포" pitchFamily="18" charset="-127"/>
                <a:ea typeface="휴먼엑스포" pitchFamily="18" charset="-127"/>
              </a:rPr>
              <a:t>대사율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716768"/>
            <a:ext cx="8229600" cy="2072272"/>
          </a:xfrm>
        </p:spPr>
        <p:txBody>
          <a:bodyPr/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운동 시 사용 연료의 측정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호흡교환율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(Respiratory Exchange Ratio, RER or R)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을 이용하여 에너지대사에 사용되는 탄수화물이나 지방의 비율 측정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 제외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endParaRPr lang="ko-KR" altLang="en-US" sz="2400" b="1" dirty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77072"/>
            <a:ext cx="4500594" cy="169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에너지 생성시스템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7" name="Picture 5" descr="HK_energy_cycle"/>
          <p:cNvPicPr>
            <a:picLocks noChangeAspect="1" noChangeArrowheads="1"/>
          </p:cNvPicPr>
          <p:nvPr/>
        </p:nvPicPr>
        <p:blipFill>
          <a:blip r:embed="rId2" cstate="print"/>
          <a:srcRect b="6999"/>
          <a:stretch>
            <a:fillRect/>
          </a:stretch>
        </p:blipFill>
        <p:spPr bwMode="auto">
          <a:xfrm>
            <a:off x="251520" y="1484784"/>
            <a:ext cx="4896544" cy="5161534"/>
          </a:xfrm>
          <a:prstGeom prst="rect">
            <a:avLst/>
          </a:prstGeom>
          <a:noFill/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6084168" y="1628800"/>
            <a:ext cx="27363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산화</a:t>
            </a:r>
            <a:r>
              <a:rPr kumimoji="1" lang="en-US" altLang="ko-KR" sz="2800" b="1" kern="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(oxidation)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en-US" altLang="ko-KR" sz="24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어떤 물질이 </a:t>
            </a:r>
            <a:endParaRPr kumimoji="1" lang="en-US" altLang="ko-KR" sz="24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산소</a:t>
            </a:r>
            <a:r>
              <a:rPr kumimoji="1" lang="en-US" altLang="ko-KR" sz="24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(O)</a:t>
            </a: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를 얻거나 수소</a:t>
            </a:r>
            <a:r>
              <a:rPr kumimoji="1" lang="en-US" altLang="ko-KR" sz="24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(H)</a:t>
            </a: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를 잃어</a:t>
            </a:r>
            <a:endParaRPr kumimoji="1" lang="en-US" altLang="ko-KR" sz="24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버리는 과정</a:t>
            </a:r>
            <a:endParaRPr kumimoji="1" lang="en-US" altLang="ko-KR" sz="24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 smtClean="0">
              <a:latin typeface="Georgia" pitchFamily="18" charset="0"/>
              <a:ea typeface="HY울릉도M" pitchFamily="18" charset="-127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물질대사</a:t>
            </a: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en-US" altLang="ko-KR" sz="2800" b="1" kern="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(metabolism)</a:t>
            </a: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en-US" altLang="ko-KR" sz="24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 </a:t>
            </a: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유기질을 산화</a:t>
            </a:r>
            <a:endParaRPr kumimoji="1" lang="en-US" altLang="ko-KR" sz="24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하여 화학적 </a:t>
            </a:r>
            <a:endParaRPr kumimoji="1" lang="en-US" altLang="ko-KR" sz="24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에너지를 만들어내는 과정</a:t>
            </a:r>
            <a:endParaRPr kumimoji="1" lang="en-US" altLang="ko-KR" sz="2400" b="1" kern="0" dirty="0" smtClean="0">
              <a:latin typeface="Times New Roman" pitchFamily="18" charset="0"/>
              <a:ea typeface="HY울릉도M" pitchFamily="18" charset="-127"/>
              <a:cs typeface="Times New Roman" pitchFamily="18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 smtClean="0">
              <a:latin typeface="Georgia" pitchFamily="18" charset="0"/>
              <a:ea typeface="HY울릉도M" pitchFamily="18" charset="-127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700808"/>
            <a:ext cx="9144000" cy="5157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운동과 에너지 </a:t>
            </a:r>
            <a:r>
              <a:rPr lang="ko-KR" altLang="en-US" sz="3600" b="1" dirty="0" err="1" smtClean="0">
                <a:latin typeface="휴먼엑스포" pitchFamily="18" charset="-127"/>
                <a:ea typeface="휴먼엑스포" pitchFamily="18" charset="-127"/>
              </a:rPr>
              <a:t>대사율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7020272" y="3212976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331640" y="3212976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331640" y="5949280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4139952" y="5949280"/>
            <a:ext cx="714380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06932"/>
          </a:xfrm>
        </p:spPr>
        <p:txBody>
          <a:bodyPr>
            <a:normAutofit lnSpcReduction="10000"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호흡교환율과 탄수화물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에너지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생산량은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4.02kcal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로 단백질과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지방보다 적지만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산소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 생산량은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5.05kcal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로 지방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과 단백질보다 높음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472608" cy="22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34924"/>
          </a:xfrm>
        </p:spPr>
        <p:txBody>
          <a:bodyPr>
            <a:normAutofit lnSpcReduction="10000"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호흡교환율과 지방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endParaRPr lang="en-US" altLang="ko-KR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 에너지 생산량은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8.98kcal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로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탄수화물보다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높지만 산소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에너지 생산량은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4.74kcal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로 탄수화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물보다 낮음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64087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/>
          <p:nvPr/>
        </p:nvGrpSpPr>
        <p:grpSpPr>
          <a:xfrm>
            <a:off x="428596" y="1052736"/>
            <a:ext cx="8286807" cy="5072098"/>
            <a:chOff x="428596" y="1500175"/>
            <a:chExt cx="8286807" cy="5072098"/>
          </a:xfrm>
        </p:grpSpPr>
        <p:grpSp>
          <p:nvGrpSpPr>
            <p:cNvPr id="3" name="그룹 7"/>
            <p:cNvGrpSpPr>
              <a:grpSpLocks/>
            </p:cNvGrpSpPr>
            <p:nvPr/>
          </p:nvGrpSpPr>
          <p:grpSpPr bwMode="auto">
            <a:xfrm>
              <a:off x="428596" y="1500175"/>
              <a:ext cx="8286807" cy="5072098"/>
              <a:chOff x="1116013" y="2060575"/>
              <a:chExt cx="6911975" cy="4105275"/>
            </a:xfrm>
          </p:grpSpPr>
          <p:pic>
            <p:nvPicPr>
              <p:cNvPr id="5" name="Picture 60" descr="열량섭취량과 소비량의 주요요소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16013" y="2060575"/>
                <a:ext cx="6911975" cy="41052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" name="직사각형 5"/>
              <p:cNvSpPr/>
              <p:nvPr/>
            </p:nvSpPr>
            <p:spPr>
              <a:xfrm>
                <a:off x="1500188" y="5857875"/>
                <a:ext cx="571500" cy="285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직사각형 3"/>
            <p:cNvSpPr/>
            <p:nvPr/>
          </p:nvSpPr>
          <p:spPr>
            <a:xfrm>
              <a:off x="3786182" y="2214554"/>
              <a:ext cx="1357322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prstClr val="black"/>
                  </a:solidFill>
                  <a:latin typeface="휴먼모음T" pitchFamily="18" charset="-127"/>
                  <a:ea typeface="휴먼모음T" pitchFamily="18" charset="-127"/>
                </a:rPr>
                <a:t>안정시대사량</a:t>
              </a:r>
              <a:endParaRPr lang="ko-KR" altLang="en-US" sz="1600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" name="타원 6"/>
          <p:cNvSpPr/>
          <p:nvPr/>
        </p:nvSpPr>
        <p:spPr>
          <a:xfrm>
            <a:off x="3635896" y="1556792"/>
            <a:ext cx="288032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084168" y="1916832"/>
            <a:ext cx="288032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4788024" y="1124744"/>
            <a:ext cx="288032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7236296" y="2636912"/>
            <a:ext cx="288032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ko-KR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642910" y="571480"/>
            <a:ext cx="760149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1) </a:t>
            </a: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기초대사량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(BMR; Basal Metabolic Rate)</a:t>
            </a:r>
            <a:endParaRPr lang="ko-KR" altLang="en-US" sz="4000" b="1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66CC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39552" y="2281802"/>
            <a:ext cx="806489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ko-KR" altLang="en-US" sz="24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두뇌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심장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내장기관 등 정상적인 신체기능과 체내 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항상성을 유지하고 자율신경계의 활동에 필요한 </a:t>
            </a:r>
            <a:r>
              <a:rPr lang="ko-KR" altLang="en-US" sz="2400" u="sng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최소한 </a:t>
            </a:r>
            <a:endParaRPr lang="en-US" altLang="ko-KR" sz="2400" u="sng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u="sng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의 에너지량</a:t>
            </a:r>
            <a:endParaRPr lang="en-US" altLang="ko-KR" sz="2800" b="1" u="sng" dirty="0" smtClean="0">
              <a:solidFill>
                <a:srgbClr val="FF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endParaRPr lang="en-US" altLang="ko-KR" sz="1000" b="1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시간 이상의 공복상태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시간 이상의 수면 후 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분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아침에 누운 상태에서 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분간 산소소비량을 측정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하여 산출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실내온도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18~20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℃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marL="0" lvl="1"/>
            <a:endParaRPr lang="en-US" altLang="ko-KR" sz="10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성별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연령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유전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체중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신장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체온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발열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이전의 운동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상태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생리주기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호르몬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식이 </a:t>
            </a:r>
            <a:r>
              <a:rPr lang="ko-KR" altLang="en-US" sz="2400" dirty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등에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영향을 받음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87624" y="1268760"/>
            <a:ext cx="6265264" cy="584201"/>
            <a:chOff x="249" y="346"/>
            <a:chExt cx="7530" cy="368"/>
          </a:xfrm>
        </p:grpSpPr>
        <p:sp>
          <p:nvSpPr>
            <p:cNvPr id="3" name="AutoShape 25"/>
            <p:cNvSpPr>
              <a:spLocks noChangeArrowheads="1"/>
            </p:cNvSpPr>
            <p:nvPr/>
          </p:nvSpPr>
          <p:spPr bwMode="auto">
            <a:xfrm>
              <a:off x="249" y="346"/>
              <a:ext cx="7529" cy="3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solidFill>
                  <a:prstClr val="black"/>
                </a:solidFill>
              </a:endParaRPr>
            </a:p>
          </p:txBody>
        </p:sp>
        <p:sp>
          <p:nvSpPr>
            <p:cNvPr id="4" name="Text Box 26"/>
            <p:cNvSpPr txBox="1">
              <a:spLocks noChangeArrowheads="1"/>
            </p:cNvSpPr>
            <p:nvPr/>
          </p:nvSpPr>
          <p:spPr bwMode="auto">
            <a:xfrm>
              <a:off x="344" y="384"/>
              <a:ext cx="743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b="1" dirty="0" smtClean="0">
                  <a:solidFill>
                    <a:prstClr val="black"/>
                  </a:solidFill>
                  <a:latin typeface="Times New Roman" pitchFamily="18" charset="0"/>
                  <a:ea typeface="휴먼엑스포" pitchFamily="18" charset="-127"/>
                </a:rPr>
                <a:t>체중만을 이용한 기초대사량 산출 공식</a:t>
              </a:r>
              <a:endParaRPr lang="ko-KR" altLang="en-US" sz="2800" b="1" dirty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</a:endParaRPr>
            </a:p>
          </p:txBody>
        </p:sp>
      </p:grp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835696" y="2826449"/>
            <a:ext cx="5112568" cy="1538655"/>
          </a:xfrm>
          <a:prstGeom prst="rect">
            <a:avLst/>
          </a:prstGeom>
          <a:solidFill>
            <a:srgbClr val="660066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남자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kcal) = 14.1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+ 620</a:t>
            </a:r>
            <a:endParaRPr lang="en-US" altLang="ko-KR" sz="2400" b="1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ko-KR" altLang="ko-KR" sz="2400" dirty="0">
              <a:solidFill>
                <a:srgbClr val="FFFF66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여자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kcal</a:t>
            </a:r>
            <a:r>
              <a:rPr lang="en-US" altLang="ko-KR" sz="240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10.8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+ 620</a:t>
            </a:r>
            <a:endParaRPr lang="en-US" altLang="ko-KR" sz="2400" b="1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15616" y="1124744"/>
            <a:ext cx="6624527" cy="584201"/>
            <a:chOff x="249" y="346"/>
            <a:chExt cx="10338" cy="368"/>
          </a:xfrm>
        </p:grpSpPr>
        <p:sp>
          <p:nvSpPr>
            <p:cNvPr id="3" name="AutoShape 25"/>
            <p:cNvSpPr>
              <a:spLocks noChangeArrowheads="1"/>
            </p:cNvSpPr>
            <p:nvPr/>
          </p:nvSpPr>
          <p:spPr bwMode="auto">
            <a:xfrm>
              <a:off x="249" y="346"/>
              <a:ext cx="10338" cy="3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solidFill>
                  <a:prstClr val="black"/>
                </a:solidFill>
              </a:endParaRPr>
            </a:p>
          </p:txBody>
        </p:sp>
        <p:sp>
          <p:nvSpPr>
            <p:cNvPr id="4" name="Text Box 26"/>
            <p:cNvSpPr txBox="1">
              <a:spLocks noChangeArrowheads="1"/>
            </p:cNvSpPr>
            <p:nvPr/>
          </p:nvSpPr>
          <p:spPr bwMode="auto">
            <a:xfrm>
              <a:off x="344" y="384"/>
              <a:ext cx="102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b="1" dirty="0" smtClean="0">
                  <a:solidFill>
                    <a:prstClr val="black"/>
                  </a:solidFill>
                  <a:latin typeface="Times New Roman" pitchFamily="18" charset="0"/>
                  <a:ea typeface="휴먼엑스포" pitchFamily="18" charset="-127"/>
                </a:rPr>
                <a:t>기초대사량을 </a:t>
              </a:r>
              <a:r>
                <a:rPr lang="ko-KR" altLang="en-US" sz="2800" b="1" dirty="0" err="1" smtClean="0">
                  <a:solidFill>
                    <a:prstClr val="black"/>
                  </a:solidFill>
                  <a:latin typeface="Times New Roman" pitchFamily="18" charset="0"/>
                  <a:ea typeface="휴먼엑스포" pitchFamily="18" charset="-127"/>
                </a:rPr>
                <a:t>예측하</a:t>
              </a:r>
              <a:r>
                <a:rPr lang="ko-KR" altLang="en-US" sz="2800" b="1" dirty="0" smtClean="0">
                  <a:solidFill>
                    <a:prstClr val="black"/>
                  </a:solidFill>
                  <a:latin typeface="Times New Roman" pitchFamily="18" charset="0"/>
                  <a:ea typeface="휴먼엑스포" pitchFamily="18" charset="-127"/>
                </a:rPr>
                <a:t> 기 위한 회귀방정식</a:t>
              </a:r>
              <a:endParaRPr lang="ko-KR" altLang="en-US" sz="2800" b="1" dirty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</a:endParaRPr>
            </a:p>
          </p:txBody>
        </p:sp>
      </p:grp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67544" y="2538417"/>
            <a:ext cx="8136904" cy="2390781"/>
          </a:xfrm>
          <a:prstGeom prst="rect">
            <a:avLst/>
          </a:prstGeom>
          <a:solidFill>
            <a:srgbClr val="660066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남자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(kcal/24hr) =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204-[4.0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연령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세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)]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450.5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신장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(m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]+[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11.69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endParaRPr lang="en-US" altLang="ko-KR" sz="2400" b="1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ko-KR" altLang="ko-KR" sz="2400" dirty="0">
              <a:solidFill>
                <a:srgbClr val="FFFF66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여자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(kcal/24hr</a:t>
            </a:r>
            <a:r>
              <a:rPr lang="en-US" altLang="ko-KR" sz="2400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255-[2.35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연령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세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)+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361.6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신장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(m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]+[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9.39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endParaRPr lang="en-US" altLang="ko-KR" sz="2400" b="1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714918" y="698396"/>
            <a:ext cx="767350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안정시대사율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(RMR; Resting Metabolic Rate)</a:t>
            </a:r>
            <a:endParaRPr lang="ko-KR" altLang="en-US" sz="4000" b="1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66CC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02252" y="2132856"/>
            <a:ext cx="785818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</a:pP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식후 </a:t>
            </a:r>
            <a:r>
              <a:rPr lang="en-US" altLang="ko-KR" sz="24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3~4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시간 후 휴식상태에서 측정하며 </a:t>
            </a:r>
            <a:r>
              <a:rPr lang="ko-KR" altLang="en-US" sz="2400" dirty="0" err="1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기초대사율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과 더불어 추가적인 에너지 소비율을 포함</a:t>
            </a:r>
            <a:endParaRPr lang="en-US" altLang="ko-KR" sz="24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4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 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(BMR = RMR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약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83%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추정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endParaRPr lang="en-US" altLang="ko-KR" sz="1000" dirty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FontTx/>
              <a:buChar char="•"/>
            </a:pPr>
            <a:r>
              <a:rPr lang="en-US" altLang="ko-KR" sz="2400" b="1" dirty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>
                <a:latin typeface="휴먼엑스포" pitchFamily="18" charset="-127"/>
                <a:ea typeface="휴먼엑스포" pitchFamily="18" charset="-127"/>
              </a:rPr>
              <a:t>약</a:t>
            </a:r>
            <a:r>
              <a:rPr lang="ko-KR" altLang="en-US" sz="2400" b="1" dirty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60~75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14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908720"/>
            <a:ext cx="8424936" cy="5136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83568" y="1268760"/>
            <a:ext cx="4392488" cy="584201"/>
            <a:chOff x="249" y="346"/>
            <a:chExt cx="4933" cy="368"/>
          </a:xfrm>
        </p:grpSpPr>
        <p:sp>
          <p:nvSpPr>
            <p:cNvPr id="3" name="AutoShape 25"/>
            <p:cNvSpPr>
              <a:spLocks noChangeArrowheads="1"/>
            </p:cNvSpPr>
            <p:nvPr/>
          </p:nvSpPr>
          <p:spPr bwMode="auto">
            <a:xfrm>
              <a:off x="249" y="346"/>
              <a:ext cx="4933" cy="33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b="1">
                <a:solidFill>
                  <a:prstClr val="black"/>
                </a:solidFill>
              </a:endParaRPr>
            </a:p>
          </p:txBody>
        </p:sp>
        <p:sp>
          <p:nvSpPr>
            <p:cNvPr id="4" name="Text Box 26"/>
            <p:cNvSpPr txBox="1">
              <a:spLocks noChangeArrowheads="1"/>
            </p:cNvSpPr>
            <p:nvPr/>
          </p:nvSpPr>
          <p:spPr bwMode="auto">
            <a:xfrm>
              <a:off x="344" y="384"/>
              <a:ext cx="415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b="1" dirty="0" smtClean="0">
                  <a:solidFill>
                    <a:prstClr val="black"/>
                  </a:solidFill>
                  <a:latin typeface="Times New Roman" pitchFamily="18" charset="0"/>
                  <a:ea typeface="휴먼엑스포" pitchFamily="18" charset="-127"/>
                </a:rPr>
                <a:t>안정시대사량 구하는 공식</a:t>
              </a:r>
              <a:endParaRPr lang="ko-KR" altLang="en-US" sz="2800" b="1" dirty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</a:endParaRPr>
            </a:p>
          </p:txBody>
        </p:sp>
      </p:grp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49288" y="2538417"/>
            <a:ext cx="7883152" cy="2390781"/>
          </a:xfrm>
          <a:prstGeom prst="rect">
            <a:avLst/>
          </a:prstGeom>
          <a:solidFill>
            <a:srgbClr val="660066"/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남자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(kcal/24hr) =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66.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13.75×</a:t>
            </a:r>
            <a:r>
              <a:rPr lang="ko-KR" altLang="ko-KR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(kg)]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.0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신장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(cm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6.7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연</a:t>
            </a:r>
            <a:r>
              <a:rPr lang="ko-KR" altLang="ko-KR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령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세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endParaRPr lang="en-US" altLang="ko-KR" sz="2400" b="1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ko-KR" altLang="ko-KR" sz="2400" dirty="0">
              <a:solidFill>
                <a:srgbClr val="FFFF66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ko-KR" altLang="en-US" sz="2400" dirty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여자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(kcal/24hr</a:t>
            </a:r>
            <a:r>
              <a:rPr lang="en-US" altLang="ko-KR" sz="2400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en-US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655.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9.56×</a:t>
            </a:r>
            <a:r>
              <a:rPr lang="ko-KR" altLang="ko-KR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체중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(kg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1.85</a:t>
            </a:r>
            <a:r>
              <a:rPr lang="ko-KR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en-US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신장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(cm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[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86</a:t>
            </a:r>
            <a:r>
              <a:rPr lang="ko-KR" altLang="ko-KR" sz="2400" b="1" dirty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×</a:t>
            </a:r>
            <a:r>
              <a:rPr lang="ko-KR" altLang="ko-KR" sz="2400" dirty="0" smtClean="0">
                <a:solidFill>
                  <a:srgbClr val="FFFF66"/>
                </a:solidFill>
                <a:latin typeface="휴먼엑스포" pitchFamily="18" charset="-127"/>
                <a:ea typeface="휴먼엑스포" pitchFamily="18" charset="-127"/>
              </a:rPr>
              <a:t>연령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세</a:t>
            </a:r>
            <a:r>
              <a:rPr lang="ko-KR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b="1" dirty="0" smtClean="0">
                <a:solidFill>
                  <a:srgbClr val="FFFF66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]</a:t>
            </a:r>
            <a:endParaRPr lang="en-US" altLang="ko-KR" sz="2400" b="1" dirty="0">
              <a:solidFill>
                <a:srgbClr val="FFFF66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419872" y="5301208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해리스</a:t>
            </a:r>
            <a:r>
              <a:rPr lang="en-US" altLang="ko-KR" dirty="0" smtClean="0">
                <a:latin typeface="휴먼엑스포" pitchFamily="18" charset="-127"/>
                <a:ea typeface="휴먼엑스포" pitchFamily="18" charset="-127"/>
              </a:rPr>
              <a:t>-</a:t>
            </a:r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베네딕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(Harris-</a:t>
            </a:r>
            <a:r>
              <a:rPr lang="en-US" altLang="ko-KR" b="1" dirty="0" err="1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Benedic</a:t>
            </a:r>
            <a:r>
              <a:rPr lang="en-US" altLang="ko-KR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공식으로 산출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에너지 생성시스템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grpSp>
        <p:nvGrpSpPr>
          <p:cNvPr id="4" name="그룹 7"/>
          <p:cNvGrpSpPr/>
          <p:nvPr/>
        </p:nvGrpSpPr>
        <p:grpSpPr>
          <a:xfrm>
            <a:off x="899592" y="1484784"/>
            <a:ext cx="7303425" cy="5112568"/>
            <a:chOff x="652951" y="404664"/>
            <a:chExt cx="7663465" cy="6048672"/>
          </a:xfrm>
        </p:grpSpPr>
        <p:pic>
          <p:nvPicPr>
            <p:cNvPr id="5" name="Picture 4" descr="Exercise Physiology_03_f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2951" y="404664"/>
              <a:ext cx="7663465" cy="604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1115616" y="5085184"/>
              <a:ext cx="6840760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2051720" y="5517232"/>
            <a:ext cx="19442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  <a:cs typeface="Times New Roman" pitchFamily="18" charset="0"/>
              </a:rPr>
              <a:t>이화작용</a:t>
            </a:r>
            <a:endParaRPr kumimoji="1" lang="en-US" altLang="ko-KR" sz="2400" kern="0" dirty="0" smtClean="0">
              <a:latin typeface="휴먼엑스포" pitchFamily="18" charset="-127"/>
              <a:ea typeface="휴먼엑스포" pitchFamily="18" charset="-127"/>
              <a:cs typeface="Times New Roman" pitchFamily="18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en-US" altLang="ko-KR" sz="2400" b="1" kern="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(Catabolism)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 smtClean="0">
              <a:latin typeface="Georgia" pitchFamily="18" charset="0"/>
              <a:ea typeface="HY울릉도M" pitchFamily="18" charset="-127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5652120" y="5489848"/>
            <a:ext cx="1872208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r>
              <a:rPr kumimoji="1" lang="ko-KR" altLang="en-US" sz="2400" kern="0" dirty="0" smtClean="0">
                <a:latin typeface="휴먼엑스포" pitchFamily="18" charset="-127"/>
                <a:ea typeface="휴먼엑스포" pitchFamily="18" charset="-127"/>
              </a:rPr>
              <a:t>동화작용</a:t>
            </a:r>
            <a:r>
              <a:rPr kumimoji="1" lang="en-US" altLang="ko-KR" sz="2400" b="1" kern="0" dirty="0" smtClean="0">
                <a:latin typeface="Times New Roman" pitchFamily="18" charset="0"/>
                <a:ea typeface="HY울릉도M" pitchFamily="18" charset="-127"/>
                <a:cs typeface="Times New Roman" pitchFamily="18" charset="0"/>
              </a:rPr>
              <a:t>(Anabolism)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78F0"/>
              </a:buClr>
              <a:buSzPct val="85000"/>
              <a:defRPr/>
            </a:pPr>
            <a:endParaRPr kumimoji="1" lang="en-US" altLang="ko-KR" sz="2400" b="1" kern="0" dirty="0">
              <a:latin typeface="Georgia" pitchFamily="18" charset="0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95536" y="1268760"/>
            <a:ext cx="8352928" cy="874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2) </a:t>
            </a: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신체활동에 의한 </a:t>
            </a:r>
            <a:r>
              <a:rPr lang="ko-KR" altLang="en-US" sz="4000" b="1" kern="10" dirty="0" err="1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열적</a:t>
            </a: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 효과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(TEPA; </a:t>
            </a:r>
            <a:r>
              <a:rPr lang="en-US" altLang="ko-KR" sz="4000" b="1" kern="10" dirty="0" err="1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Thermic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 Effect of Physical Activity)</a:t>
            </a:r>
            <a:endParaRPr lang="ko-KR" altLang="en-US" sz="4000" b="1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66CC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87496" y="2909262"/>
            <a:ext cx="76729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활동대사량</a:t>
            </a:r>
            <a:r>
              <a:rPr lang="en-US" altLang="ko-KR" sz="28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운동 시 에너지 </a:t>
            </a:r>
            <a:r>
              <a:rPr lang="ko-KR" altLang="en-US" sz="2800" dirty="0" err="1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대사율</a:t>
            </a:r>
            <a:endParaRPr lang="en-US" altLang="ko-KR" sz="2800" u="sng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약</a:t>
            </a:r>
            <a:r>
              <a:rPr lang="ko-KR" altLang="en-US" sz="2800" b="1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15~30%</a:t>
            </a:r>
            <a:endParaRPr lang="en-US" altLang="ko-KR" sz="2800" b="1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신체활동과 특정 운동에 참여하여 소비하는 </a:t>
            </a:r>
            <a:endParaRPr lang="en-US" altLang="ko-KR" sz="28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에너지량</a:t>
            </a:r>
            <a:endParaRPr lang="en-US" altLang="ko-KR" sz="2800" dirty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14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8252"/>
          <a:stretch>
            <a:fillRect/>
          </a:stretch>
        </p:blipFill>
        <p:spPr>
          <a:xfrm>
            <a:off x="395536" y="404664"/>
            <a:ext cx="8444239" cy="6239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39552" y="1285860"/>
            <a:ext cx="7961538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3) </a:t>
            </a: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음식의 </a:t>
            </a:r>
            <a:r>
              <a:rPr lang="ko-KR" altLang="en-US" sz="4000" b="1" kern="10" dirty="0" err="1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열적</a:t>
            </a: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 효과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(TEF; </a:t>
            </a:r>
            <a:r>
              <a:rPr lang="en-US" altLang="ko-KR" sz="4000" b="1" kern="10" dirty="0" err="1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Thermic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 Effect of Feeding)</a:t>
            </a:r>
            <a:endParaRPr lang="ko-KR" altLang="en-US" sz="4000" b="1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66CC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74260" y="2708920"/>
            <a:ext cx="78581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u="sng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식품 섭취에 따른 열량 소모량</a:t>
            </a:r>
            <a:endParaRPr lang="en-US" altLang="ko-KR" sz="2800" b="1" u="sng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약</a:t>
            </a:r>
            <a:r>
              <a:rPr lang="ko-KR" altLang="en-US" sz="2800" b="1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10%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미만</a:t>
            </a:r>
            <a:endParaRPr lang="en-US" altLang="ko-KR" sz="2800" b="1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식품을 섭취한 직후에 체내에서 소화</a:t>
            </a:r>
            <a:r>
              <a:rPr lang="en-US" altLang="ko-KR" sz="2800" b="1" dirty="0" smtClean="0">
                <a:solidFill>
                  <a:prstClr val="black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흡수 </a:t>
            </a:r>
            <a:endParaRPr lang="en-US" altLang="ko-KR" sz="28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과정에서 일어나는 필수적인 에너지량</a:t>
            </a:r>
            <a:endParaRPr lang="en-US" altLang="ko-KR" sz="2800" dirty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39552" y="1285860"/>
            <a:ext cx="7200800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4) </a:t>
            </a:r>
            <a:r>
              <a:rPr lang="ko-KR" altLang="en-US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굴림"/>
                <a:ea typeface="굴림"/>
              </a:rPr>
              <a:t>적응대사량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(adaptive </a:t>
            </a:r>
            <a:r>
              <a:rPr lang="en-US" altLang="ko-KR" sz="4000" b="1" kern="10" dirty="0" err="1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thermogenesis</a:t>
            </a:r>
            <a:r>
              <a:rPr lang="en-US" altLang="ko-KR" sz="4000" b="1" kern="10" dirty="0" smtClean="0">
                <a:ln w="1905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Times New Roman" pitchFamily="18" charset="0"/>
                <a:ea typeface="굴림"/>
                <a:cs typeface="Times New Roman" pitchFamily="18" charset="0"/>
              </a:rPr>
              <a:t>)</a:t>
            </a:r>
            <a:endParaRPr lang="ko-KR" altLang="en-US" sz="4000" b="1" kern="10" dirty="0">
              <a:ln w="19050">
                <a:solidFill>
                  <a:srgbClr val="3366FF"/>
                </a:solidFill>
                <a:round/>
                <a:headEnd/>
                <a:tailEnd/>
              </a:ln>
              <a:solidFill>
                <a:srgbClr val="0066CC"/>
              </a:solidFill>
              <a:latin typeface="Times New Roman" pitchFamily="18" charset="0"/>
              <a:ea typeface="굴림"/>
              <a:cs typeface="Times New Roman" pitchFamily="18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74260" y="2708920"/>
            <a:ext cx="78581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 심리상태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주변의 환경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온도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영양 상태</a:t>
            </a:r>
            <a:r>
              <a:rPr lang="en-US" altLang="ko-KR" sz="28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체격 </a:t>
            </a:r>
            <a:endParaRPr lang="en-US" altLang="ko-KR" sz="2800" dirty="0" smtClean="0"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8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800" dirty="0" smtClean="0">
                <a:latin typeface="휴먼엑스포" pitchFamily="18" charset="-127"/>
                <a:ea typeface="휴먼엑스포" pitchFamily="18" charset="-127"/>
              </a:rPr>
              <a:t>등의 </a:t>
            </a:r>
            <a:r>
              <a:rPr lang="ko-KR" altLang="en-US" sz="2800" u="sng" dirty="0" smtClean="0">
                <a:latin typeface="휴먼엑스포" pitchFamily="18" charset="-127"/>
                <a:ea typeface="휴먼엑스포" pitchFamily="18" charset="-127"/>
              </a:rPr>
              <a:t>환경에 적응하기 위한 에너지량</a:t>
            </a:r>
            <a:endParaRPr lang="en-US" altLang="ko-KR" sz="2800" u="sng" dirty="0" smtClean="0">
              <a:latin typeface="휴먼엑스포" pitchFamily="18" charset="-127"/>
              <a:ea typeface="휴먼엑스포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자율신경 및 호르몬에 영향을 받아 증가되기</a:t>
            </a:r>
            <a:endParaRPr lang="en-US" altLang="ko-KR" sz="2800" dirty="0" smtClean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en-US" altLang="ko-KR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800" dirty="0" smtClean="0">
                <a:solidFill>
                  <a:prstClr val="black"/>
                </a:solidFill>
                <a:latin typeface="휴먼엑스포" pitchFamily="18" charset="-127"/>
                <a:ea typeface="휴먼엑스포" pitchFamily="18" charset="-127"/>
              </a:rPr>
              <a:t>도 함</a:t>
            </a:r>
            <a:endParaRPr lang="en-US" altLang="ko-KR" sz="2800" dirty="0">
              <a:solidFill>
                <a:prstClr val="black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그림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727868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직사각형 2"/>
          <p:cNvSpPr/>
          <p:nvPr/>
        </p:nvSpPr>
        <p:spPr>
          <a:xfrm>
            <a:off x="899592" y="5877272"/>
            <a:ext cx="11521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39552" y="476672"/>
            <a:ext cx="6048672" cy="554404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장시간 운동과 에너지대사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9552" y="836712"/>
            <a:ext cx="7929586" cy="56540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내용 개체 틀 3"/>
          <p:cNvSpPr>
            <a:spLocks noGrp="1"/>
          </p:cNvSpPr>
          <p:nvPr>
            <p:ph idx="1"/>
          </p:nvPr>
        </p:nvSpPr>
        <p:spPr>
          <a:xfrm>
            <a:off x="395536" y="260648"/>
            <a:ext cx="6048672" cy="554404"/>
          </a:xfrm>
        </p:spPr>
        <p:txBody>
          <a:bodyPr>
            <a:noAutofit/>
          </a:bodyPr>
          <a:lstStyle/>
          <a:p>
            <a:r>
              <a:rPr lang="ko-KR" altLang="en-US" sz="3600" smtClean="0">
                <a:latin typeface="휴먼엑스포" pitchFamily="18" charset="-127"/>
                <a:ea typeface="휴먼엑스포" pitchFamily="18" charset="-127"/>
              </a:rPr>
              <a:t>장시간 운동과 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에너지대사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24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1520" y="1484784"/>
            <a:ext cx="5895538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332656"/>
            <a:ext cx="6120680" cy="554404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점증부하운동과 에너지대사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5" name="Picture 2" descr="운동부하검사란?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628800"/>
            <a:ext cx="2808312" cy="1872208"/>
          </a:xfrm>
          <a:prstGeom prst="rect">
            <a:avLst/>
          </a:prstGeom>
          <a:noFill/>
        </p:spPr>
      </p:pic>
      <p:pic>
        <p:nvPicPr>
          <p:cNvPr id="6" name="Picture 4" descr="대구, 과학적인 시즌 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005064"/>
            <a:ext cx="2808311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24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15616" y="1700808"/>
            <a:ext cx="6805466" cy="50249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11560" y="548680"/>
            <a:ext cx="6840760" cy="626412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젖산 </a:t>
            </a:r>
            <a:r>
              <a:rPr lang="ko-KR" altLang="en-US" sz="3600" dirty="0" err="1" smtClean="0">
                <a:latin typeface="휴먼엑스포" pitchFamily="18" charset="-127"/>
                <a:ea typeface="휴먼엑스포" pitchFamily="18" charset="-127"/>
              </a:rPr>
              <a:t>역치</a:t>
            </a:r>
            <a:r>
              <a:rPr lang="ko-KR" altLang="en-US" sz="3600" dirty="0" smtClean="0">
                <a:latin typeface="휴먼엑스포" pitchFamily="18" charset="-127"/>
                <a:ea typeface="휴먼엑스포" pitchFamily="18" charset="-127"/>
              </a:rPr>
              <a:t> 강도 시 에너지대사</a:t>
            </a:r>
            <a:endParaRPr lang="en-US" altLang="ko-KR" sz="36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569325" cy="4537075"/>
          </a:xfrm>
          <a:prstGeom prst="rect">
            <a:avLst/>
          </a:prstGeom>
          <a:noFill/>
        </p:spPr>
      </p:pic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27584" y="548680"/>
            <a:ext cx="4434286" cy="738171"/>
            <a:chOff x="295" y="210"/>
            <a:chExt cx="3175" cy="408"/>
          </a:xfrm>
          <a:noFill/>
        </p:grpSpPr>
        <p:sp>
          <p:nvSpPr>
            <p:cNvPr id="4" name="AutoShape 76"/>
            <p:cNvSpPr>
              <a:spLocks noChangeArrowheads="1"/>
            </p:cNvSpPr>
            <p:nvPr/>
          </p:nvSpPr>
          <p:spPr bwMode="auto">
            <a:xfrm>
              <a:off x="338" y="251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3600" b="1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5" name="AutoShape 77"/>
            <p:cNvSpPr>
              <a:spLocks noChangeArrowheads="1"/>
            </p:cNvSpPr>
            <p:nvPr/>
          </p:nvSpPr>
          <p:spPr bwMode="auto">
            <a:xfrm>
              <a:off x="295" y="210"/>
              <a:ext cx="2663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3600" b="1" dirty="0" smtClean="0">
                  <a:latin typeface="휴먼엑스포" pitchFamily="18" charset="-127"/>
                  <a:ea typeface="휴먼엑스포" pitchFamily="18" charset="-127"/>
                </a:rPr>
                <a:t>혈중젖산축적시점</a:t>
              </a:r>
              <a:endParaRPr lang="ko-KR" altLang="en-US" sz="3600" b="1" dirty="0">
                <a:latin typeface="Times New Roman" pitchFamily="18" charset="0"/>
                <a:ea typeface="휴먼엑스포" pitchFamily="18" charset="-127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EMB0e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764" y="500042"/>
            <a:ext cx="7869326" cy="5901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4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698774"/>
            <a:ext cx="9144000" cy="41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에너지 생성시스템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ATP</a:t>
            </a: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 수축에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필요한 직접적인 에너지원으로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ADP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와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Pi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로 분해될 때 약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7~12 kcal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에너지 방출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95536" y="764506"/>
            <a:ext cx="8424936" cy="576262"/>
            <a:chOff x="295" y="210"/>
            <a:chExt cx="3175" cy="408"/>
          </a:xfrm>
          <a:noFill/>
        </p:grpSpPr>
        <p:sp>
          <p:nvSpPr>
            <p:cNvPr id="3" name="AutoShape 76"/>
            <p:cNvSpPr>
              <a:spLocks noChangeArrowheads="1"/>
            </p:cNvSpPr>
            <p:nvPr/>
          </p:nvSpPr>
          <p:spPr bwMode="auto">
            <a:xfrm>
              <a:off x="338" y="251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3600" b="1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4" name="AutoShape 77"/>
            <p:cNvSpPr>
              <a:spLocks noChangeArrowheads="1"/>
            </p:cNvSpPr>
            <p:nvPr/>
          </p:nvSpPr>
          <p:spPr bwMode="auto">
            <a:xfrm>
              <a:off x="295" y="210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3600" b="1" dirty="0" smtClean="0">
                  <a:latin typeface="휴먼엑스포" pitchFamily="18" charset="-127"/>
                  <a:ea typeface="휴먼엑스포" pitchFamily="18" charset="-127"/>
                </a:rPr>
                <a:t>혈중 젖산 농도가 갑자기 증가하는 이유</a:t>
              </a:r>
              <a:endParaRPr lang="ko-KR" altLang="en-US" sz="3600" b="1" dirty="0"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0066" y="1988840"/>
            <a:ext cx="8215338" cy="364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1.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활동 근육의 산소 부족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2.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점증부하운동 시 </a:t>
            </a: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VO</a:t>
            </a:r>
            <a:r>
              <a:rPr kumimoji="1" lang="en-US" altLang="ko-KR" sz="2800" b="1" kern="0" baseline="-250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max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의 </a:t>
            </a: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50~65%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에서 </a:t>
            </a: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kern="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해당과정의 속도를 촉진시킴</a:t>
            </a: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3. 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격렬하고 빠른 운동 시 동원되는 </a:t>
            </a:r>
            <a:r>
              <a:rPr kumimoji="1" lang="ko-KR" alt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속근섬유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kern="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(fast-twitch muscle fibers)</a:t>
            </a:r>
            <a:r>
              <a:rPr kumimoji="1" lang="ko-KR" alt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의 활동 증가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4.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혈중 젖산 농도 </a:t>
            </a:r>
            <a:r>
              <a:rPr kumimoji="1" lang="en-US" altLang="ko-KR" sz="2800" b="1" kern="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</a:t>
            </a:r>
            <a:endParaRPr kumimoji="1" lang="en-US" altLang="ko-KR" sz="2800" kern="0" dirty="0" smtClean="0">
              <a:latin typeface="휴먼엑스포" pitchFamily="18" charset="-127"/>
              <a:ea typeface="휴먼엑스포" pitchFamily="18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ko-KR" sz="2800" kern="0" dirty="0" smtClean="0">
                <a:latin typeface="휴먼엑스포" pitchFamily="18" charset="-127"/>
                <a:ea typeface="휴먼엑스포" pitchFamily="18" charset="-127"/>
              </a:rPr>
              <a:t>            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생성된 젖산 농도 </a:t>
            </a:r>
            <a:r>
              <a:rPr kumimoji="1" lang="en-US" altLang="ko-KR" sz="2800" kern="0" dirty="0" smtClean="0">
                <a:latin typeface="휴먼엑스포" pitchFamily="18" charset="-127"/>
                <a:ea typeface="휴먼엑스포" pitchFamily="18" charset="-127"/>
              </a:rPr>
              <a:t>- </a:t>
            </a:r>
            <a:r>
              <a:rPr kumimoji="1" lang="ko-KR" altLang="en-US" sz="2800" kern="0" dirty="0" smtClean="0">
                <a:latin typeface="휴먼엑스포" pitchFamily="18" charset="-127"/>
                <a:ea typeface="휴먼엑스포" pitchFamily="18" charset="-127"/>
              </a:rPr>
              <a:t>제거된 젖산 농도</a:t>
            </a:r>
            <a:endParaRPr kumimoji="1" lang="en-US" altLang="ko-KR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5626968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에너지 대사작용의 조절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4" name="Picture 9" descr="그림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00174"/>
            <a:ext cx="7675588" cy="5029646"/>
          </a:xfrm>
          <a:noFill/>
          <a:ln/>
        </p:spPr>
      </p:pic>
      <p:sp>
        <p:nvSpPr>
          <p:cNvPr id="5" name="직사각형 4"/>
          <p:cNvSpPr/>
          <p:nvPr/>
        </p:nvSpPr>
        <p:spPr>
          <a:xfrm>
            <a:off x="683568" y="6093296"/>
            <a:ext cx="367240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51520" y="404813"/>
            <a:ext cx="8712968" cy="576262"/>
            <a:chOff x="295" y="210"/>
            <a:chExt cx="3175" cy="408"/>
          </a:xfrm>
          <a:noFill/>
        </p:grpSpPr>
        <p:sp>
          <p:nvSpPr>
            <p:cNvPr id="3" name="AutoShape 76"/>
            <p:cNvSpPr>
              <a:spLocks noChangeArrowheads="1"/>
            </p:cNvSpPr>
            <p:nvPr/>
          </p:nvSpPr>
          <p:spPr bwMode="auto">
            <a:xfrm>
              <a:off x="338" y="251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3600" b="1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4" name="AutoShape 77"/>
            <p:cNvSpPr>
              <a:spLocks noChangeArrowheads="1"/>
            </p:cNvSpPr>
            <p:nvPr/>
          </p:nvSpPr>
          <p:spPr bwMode="auto">
            <a:xfrm>
              <a:off x="295" y="210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3600" b="1" dirty="0" smtClean="0">
                  <a:latin typeface="휴먼엑스포" pitchFamily="18" charset="-127"/>
                  <a:ea typeface="휴먼엑스포" pitchFamily="18" charset="-127"/>
                </a:rPr>
                <a:t>운동강도가 근육 연료 사용에 미치는 영향</a:t>
              </a:r>
              <a:endParaRPr lang="ko-KR" altLang="en-US" sz="3600" b="1" dirty="0"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pic>
        <p:nvPicPr>
          <p:cNvPr id="5" name="Picture 3" descr="그림12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5"/>
            <a:ext cx="7128792" cy="547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5626968" cy="1143000"/>
          </a:xfrm>
        </p:spPr>
        <p:txBody>
          <a:bodyPr>
            <a:normAutofit/>
          </a:bodyPr>
          <a:lstStyle/>
          <a:p>
            <a:r>
              <a:rPr lang="ko-KR" altLang="en-US" sz="3600" b="1" dirty="0" smtClean="0">
                <a:latin typeface="휴먼엑스포" pitchFamily="18" charset="-127"/>
                <a:ea typeface="휴먼엑스포" pitchFamily="18" charset="-127"/>
              </a:rPr>
              <a:t>에너지 대사작용의 조절</a:t>
            </a:r>
            <a:endParaRPr lang="ko-KR" altLang="en-US" sz="3600" b="1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6" name="Picture 9" descr="그림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1412776"/>
            <a:ext cx="6758465" cy="5256584"/>
          </a:xfrm>
          <a:noFill/>
          <a:ln/>
        </p:spPr>
      </p:pic>
      <p:sp>
        <p:nvSpPr>
          <p:cNvPr id="7" name="직사각형 6"/>
          <p:cNvSpPr/>
          <p:nvPr/>
        </p:nvSpPr>
        <p:spPr>
          <a:xfrm>
            <a:off x="1115616" y="6309320"/>
            <a:ext cx="59766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51520" y="404813"/>
            <a:ext cx="8712968" cy="576262"/>
            <a:chOff x="295" y="210"/>
            <a:chExt cx="3175" cy="408"/>
          </a:xfrm>
          <a:noFill/>
        </p:grpSpPr>
        <p:sp>
          <p:nvSpPr>
            <p:cNvPr id="3" name="AutoShape 76"/>
            <p:cNvSpPr>
              <a:spLocks noChangeArrowheads="1"/>
            </p:cNvSpPr>
            <p:nvPr/>
          </p:nvSpPr>
          <p:spPr bwMode="auto">
            <a:xfrm>
              <a:off x="338" y="251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sz="3600" b="1"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4" name="AutoShape 77"/>
            <p:cNvSpPr>
              <a:spLocks noChangeArrowheads="1"/>
            </p:cNvSpPr>
            <p:nvPr/>
          </p:nvSpPr>
          <p:spPr bwMode="auto">
            <a:xfrm>
              <a:off x="295" y="210"/>
              <a:ext cx="3132" cy="367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ko-KR" altLang="en-US" sz="3600" b="1" dirty="0" smtClean="0">
                  <a:latin typeface="휴먼엑스포" pitchFamily="18" charset="-127"/>
                  <a:ea typeface="휴먼엑스포" pitchFamily="18" charset="-127"/>
                </a:rPr>
                <a:t>운동시간이 근육 연료 사용에 미치는 영향</a:t>
              </a:r>
              <a:endParaRPr lang="ko-KR" altLang="en-US" sz="3600" b="1" dirty="0"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pic>
        <p:nvPicPr>
          <p:cNvPr id="5" name="Picture 9" descr="그림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3600" y="1571612"/>
            <a:ext cx="7524750" cy="4929222"/>
          </a:xfrm>
          <a:noFill/>
          <a:ln/>
        </p:spPr>
      </p:pic>
      <p:sp>
        <p:nvSpPr>
          <p:cNvPr id="6" name="직사각형 5"/>
          <p:cNvSpPr/>
          <p:nvPr/>
        </p:nvSpPr>
        <p:spPr>
          <a:xfrm>
            <a:off x="857224" y="5786454"/>
            <a:ext cx="1285884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2장_1-4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54157"/>
            <a:ext cx="9144000" cy="4932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714356"/>
            <a:ext cx="5770984" cy="914444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tx1"/>
                </a:solidFill>
                <a:latin typeface="휴먼엑스포" pitchFamily="18" charset="-127"/>
                <a:ea typeface="휴먼엑스포" pitchFamily="18" charset="-127"/>
              </a:rPr>
              <a:t>생체에너지 생성 시스템</a:t>
            </a:r>
            <a:endParaRPr lang="ko-KR" altLang="en-US" sz="3600" dirty="0">
              <a:solidFill>
                <a:schemeClr val="tx1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48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0485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51520" y="1844824"/>
            <a:ext cx="8640960" cy="2376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742950" indent="-742950" algn="ctr">
              <a:buAutoNum type="arabicParenR"/>
            </a:pPr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ATP-PC </a:t>
            </a:r>
            <a:r>
              <a:rPr lang="ko-KR" alt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시스템</a:t>
            </a:r>
            <a:endParaRPr lang="en-US" altLang="ko-KR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HY그래픽M"/>
              <a:ea typeface="HY그래픽M"/>
            </a:endParaRPr>
          </a:p>
          <a:p>
            <a:pPr marL="742950" indent="-742950" algn="ctr"/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Adenosine </a:t>
            </a:r>
            <a:r>
              <a:rPr lang="en-US" altLang="ko-KR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triphosphate-phosphocreatine</a:t>
            </a:r>
            <a:endParaRPr lang="ko-KR" alt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HY그래픽M"/>
              <a:ea typeface="HY그래픽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27584" y="404664"/>
            <a:ext cx="72728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57250" indent="-857250"/>
            <a:r>
              <a:rPr lang="ko-KR" altLang="en-US" sz="2800" dirty="0" err="1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포스포크레아틴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PhosphoCreatine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; PC) </a:t>
            </a:r>
            <a:r>
              <a:rPr lang="ko-KR" altLang="en-US" sz="2800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또는</a:t>
            </a:r>
            <a:r>
              <a:rPr lang="ko-KR" altLang="en-US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endParaRPr lang="en-US" altLang="ko-KR" sz="2800" b="1" dirty="0" smtClean="0">
              <a:solidFill>
                <a:srgbClr val="000000"/>
              </a:solidFill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marL="857250" indent="-857250"/>
            <a:r>
              <a:rPr lang="ko-KR" altLang="en-US" sz="2800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크레아틴인산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creatine</a:t>
            </a:r>
            <a:r>
              <a:rPr lang="en-US" altLang="ko-KR" sz="2800" b="1" dirty="0" smtClean="0">
                <a:solidFill>
                  <a:srgbClr val="00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phosphate)</a:t>
            </a:r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을 분해</a:t>
            </a:r>
            <a:endParaRPr lang="en-US" altLang="ko-KR" sz="280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pPr marL="857250" indent="-857250"/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해서 </a:t>
            </a:r>
            <a:r>
              <a:rPr lang="ko-KR" altLang="en-US" sz="2800" dirty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얻는 경우 </a:t>
            </a:r>
          </a:p>
        </p:txBody>
      </p:sp>
      <p:pic>
        <p:nvPicPr>
          <p:cNvPr id="5" name="Picture 1026" descr="C:\Documents and Settings\Owner\바탕 화면\27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7848872" cy="3613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48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20485" name="AutoShape 4"/>
            <p:cNvSpPr>
              <a:spLocks noChangeArrowheads="1"/>
            </p:cNvSpPr>
            <p:nvPr/>
          </p:nvSpPr>
          <p:spPr bwMode="auto">
            <a:xfrm>
              <a:off x="113" y="119"/>
              <a:ext cx="5534" cy="40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899592" y="1815480"/>
            <a:ext cx="7272808" cy="1469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2) </a:t>
            </a:r>
            <a:r>
              <a:rPr lang="ko-KR" alt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젖산</a:t>
            </a:r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 </a:t>
            </a:r>
            <a:r>
              <a:rPr lang="ko-KR" alt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시스템</a:t>
            </a:r>
            <a:endParaRPr lang="en-US" altLang="ko-KR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HY그래픽M"/>
              <a:ea typeface="HY그래픽M"/>
            </a:endParaRPr>
          </a:p>
          <a:p>
            <a:pPr algn="ctr"/>
            <a:r>
              <a:rPr lang="en-US" altLang="ko-K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Anaerobic </a:t>
            </a:r>
            <a:r>
              <a:rPr lang="en-US" altLang="ko-KR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HY그래픽M"/>
                <a:ea typeface="HY그래픽M"/>
              </a:rPr>
              <a:t>glycolysis</a:t>
            </a:r>
            <a:endParaRPr lang="ko-KR" alt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HY그래픽M"/>
              <a:ea typeface="HY그래픽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67544" y="692696"/>
            <a:ext cx="3528392" cy="122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포도당이나 글리코겐을 분해해서 얻는 </a:t>
            </a:r>
            <a:endParaRPr lang="en-US" altLang="ko-KR" sz="2800" dirty="0" smtClean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  <a:p>
            <a:r>
              <a:rPr lang="ko-KR" altLang="en-US" sz="2800" dirty="0" smtClean="0">
                <a:solidFill>
                  <a:srgbClr val="000000"/>
                </a:solidFill>
                <a:latin typeface="휴먼엑스포" pitchFamily="18" charset="-127"/>
                <a:ea typeface="휴먼엑스포" pitchFamily="18" charset="-127"/>
              </a:rPr>
              <a:t>경우 </a:t>
            </a:r>
            <a:endParaRPr lang="ko-KR" altLang="en-US" sz="2800" dirty="0">
              <a:solidFill>
                <a:srgbClr val="000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3" name="그림 2" descr="운동영양(개정판)2장_1-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139952" y="620688"/>
            <a:ext cx="4752527" cy="590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894</Words>
  <Application>Microsoft Office PowerPoint</Application>
  <PresentationFormat>화면 슬라이드 쇼(4:3)</PresentationFormat>
  <Paragraphs>187</Paragraphs>
  <Slides>44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Office 테마</vt:lpstr>
      <vt:lpstr>슬라이드 1</vt:lpstr>
      <vt:lpstr>에너지 생성시스템</vt:lpstr>
      <vt:lpstr>에너지 생성시스템</vt:lpstr>
      <vt:lpstr>에너지 생성시스템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운동과 에너지 대사율</vt:lpstr>
      <vt:lpstr>운동과 에너지 대사율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에너지 대사작용의 조절</vt:lpstr>
      <vt:lpstr>슬라이드 42</vt:lpstr>
      <vt:lpstr>에너지 대사작용의 조절</vt:lpstr>
      <vt:lpstr>슬라이드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BB</dc:creator>
  <cp:lastModifiedBy>허선</cp:lastModifiedBy>
  <cp:revision>57</cp:revision>
  <dcterms:created xsi:type="dcterms:W3CDTF">2011-08-24T08:32:43Z</dcterms:created>
  <dcterms:modified xsi:type="dcterms:W3CDTF">2014-04-02T01:00:47Z</dcterms:modified>
</cp:coreProperties>
</file>