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211" r:id="rId1"/>
    <p:sldMasterId id="2147484317" r:id="rId2"/>
    <p:sldMasterId id="2147485605" r:id="rId3"/>
    <p:sldMasterId id="2147485686" r:id="rId4"/>
  </p:sldMasterIdLst>
  <p:notesMasterIdLst>
    <p:notesMasterId r:id="rId35"/>
  </p:notesMasterIdLst>
  <p:handoutMasterIdLst>
    <p:handoutMasterId r:id="rId36"/>
  </p:handoutMasterIdLst>
  <p:sldIdLst>
    <p:sldId id="894" r:id="rId5"/>
    <p:sldId id="798" r:id="rId6"/>
    <p:sldId id="743" r:id="rId7"/>
    <p:sldId id="795" r:id="rId8"/>
    <p:sldId id="796" r:id="rId9"/>
    <p:sldId id="799" r:id="rId10"/>
    <p:sldId id="842" r:id="rId11"/>
    <p:sldId id="844" r:id="rId12"/>
    <p:sldId id="803" r:id="rId13"/>
    <p:sldId id="801" r:id="rId14"/>
    <p:sldId id="764" r:id="rId15"/>
    <p:sldId id="808" r:id="rId16"/>
    <p:sldId id="809" r:id="rId17"/>
    <p:sldId id="804" r:id="rId18"/>
    <p:sldId id="755" r:id="rId19"/>
    <p:sldId id="813" r:id="rId20"/>
    <p:sldId id="812" r:id="rId21"/>
    <p:sldId id="814" r:id="rId22"/>
    <p:sldId id="806" r:id="rId23"/>
    <p:sldId id="840" r:id="rId24"/>
    <p:sldId id="839" r:id="rId25"/>
    <p:sldId id="815" r:id="rId26"/>
    <p:sldId id="807" r:id="rId27"/>
    <p:sldId id="838" r:id="rId28"/>
    <p:sldId id="752" r:id="rId29"/>
    <p:sldId id="727" r:id="rId30"/>
    <p:sldId id="754" r:id="rId31"/>
    <p:sldId id="805" r:id="rId32"/>
    <p:sldId id="762" r:id="rId33"/>
    <p:sldId id="882" r:id="rId3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5000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1pPr>
    <a:lvl2pPr marL="457200" algn="l" rtl="0" fontAlgn="base" latinLnBrk="1">
      <a:spcBef>
        <a:spcPct val="5000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2pPr>
    <a:lvl3pPr marL="914400" algn="l" rtl="0" fontAlgn="base" latinLnBrk="1">
      <a:spcBef>
        <a:spcPct val="5000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3pPr>
    <a:lvl4pPr marL="1371600" algn="l" rtl="0" fontAlgn="base" latinLnBrk="1">
      <a:spcBef>
        <a:spcPct val="5000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4pPr>
    <a:lvl5pPr marL="1828800" algn="l" rtl="0" fontAlgn="base" latinLnBrk="1">
      <a:spcBef>
        <a:spcPct val="5000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99"/>
    <a:srgbClr val="0000FF"/>
    <a:srgbClr val="005828"/>
    <a:srgbClr val="FF0066"/>
    <a:srgbClr val="F204E1"/>
    <a:srgbClr val="6600CC"/>
    <a:srgbClr val="000066"/>
    <a:srgbClr val="993366"/>
  </p:clrMru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14" autoAdjust="0"/>
    <p:restoredTop sz="93051" autoAdjust="0"/>
  </p:normalViewPr>
  <p:slideViewPr>
    <p:cSldViewPr>
      <p:cViewPr varScale="1">
        <p:scale>
          <a:sx n="101" d="100"/>
          <a:sy n="101" d="100"/>
        </p:scale>
        <p:origin x="-252" y="-96"/>
      </p:cViewPr>
      <p:guideLst>
        <p:guide orient="horz" pos="119"/>
        <p:guide pos="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fld id="{6EE0CB61-9150-49D1-B9FF-E8E472B469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문자열 유형을 편집하려면 누르십시오</a:t>
            </a:r>
            <a:r>
              <a:rPr lang="en-US" altLang="ko-KR" noProof="0" smtClean="0"/>
              <a:t>.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세째 수준</a:t>
            </a:r>
          </a:p>
          <a:p>
            <a:pPr lvl="3"/>
            <a:r>
              <a:rPr lang="ko-KR" altLang="en-US" noProof="0" smtClean="0"/>
              <a:t>네째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fld id="{4C864F01-739E-46AB-B8BC-FB326CC57F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405DA-BB2A-4E27-86C8-1C393C9BC2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9CB1A-B963-4C0D-BDA0-EAD07F4C141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82D3A-20D2-4B16-ABC4-C986055224B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9BF67-3D90-4DD7-B347-D33B55F36B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ABC95-8E44-46D5-9CF3-92DE717D20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BC32C-7A48-47A8-9696-2E1D45A209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D35B-7848-4DE4-AE97-6153D42EEE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5D165-77F1-4C5A-BC86-50AE076D26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97BF6-2BDB-49CC-B812-98D389088B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9393D-75CC-4EB4-AAB9-4E8AAE3934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3ECC1-9F5D-4A3B-B8D2-F121B1E9A7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12BF3-8FD2-43EC-92C3-D2A5C90F60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8E5DD-64FF-4037-A6FC-0FB1B969B9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DBCBE-7CCA-406C-8333-AD637D2F19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7CD88-D614-45E1-B3E0-4A0CE5606B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9C857-298E-42A7-A30A-4ECC90D92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96313-51A4-4068-ACC9-518E41BB1A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FDE13-4CC2-42FF-BCE5-B44224018D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220B6-C48F-46DF-8238-D1100CDC66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51A46-01EC-40B1-AA91-82200EB87C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BD666-FC26-4701-9D4E-7467029642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DCDCB-FF4F-4481-863B-40FDB9459B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33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template2 복사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71" r:id="rId1"/>
    <p:sldLayoutId id="2147485772" r:id="rId2"/>
    <p:sldLayoutId id="2147485773" r:id="rId3"/>
    <p:sldLayoutId id="2147485774" r:id="rId4"/>
    <p:sldLayoutId id="2147485775" r:id="rId5"/>
    <p:sldLayoutId id="2147485776" r:id="rId6"/>
    <p:sldLayoutId id="2147485777" r:id="rId7"/>
    <p:sldLayoutId id="2147485778" r:id="rId8"/>
    <p:sldLayoutId id="2147485779" r:id="rId9"/>
    <p:sldLayoutId id="2147485780" r:id="rId10"/>
    <p:sldLayoutId id="214748578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굴림" charset="-127"/>
              </a:defRPr>
            </a:lvl1pPr>
          </a:lstStyle>
          <a:p>
            <a:pPr>
              <a:defRPr/>
            </a:pPr>
            <a:fld id="{3F679A2E-3839-4849-9DA9-5A4D140DAB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82" r:id="rId1"/>
    <p:sldLayoutId id="2147485783" r:id="rId2"/>
    <p:sldLayoutId id="2147485784" r:id="rId3"/>
    <p:sldLayoutId id="2147485785" r:id="rId4"/>
    <p:sldLayoutId id="2147485786" r:id="rId5"/>
    <p:sldLayoutId id="2147485787" r:id="rId6"/>
    <p:sldLayoutId id="2147485788" r:id="rId7"/>
    <p:sldLayoutId id="2147485789" r:id="rId8"/>
    <p:sldLayoutId id="2147485790" r:id="rId9"/>
    <p:sldLayoutId id="2147485791" r:id="rId10"/>
    <p:sldLayoutId id="214748579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굴림" pitchFamily="50" charset="-127"/>
              </a:defRPr>
            </a:lvl1pPr>
          </a:lstStyle>
          <a:p>
            <a:pPr>
              <a:defRPr/>
            </a:pPr>
            <a:fld id="{E902B63A-7373-41DD-9812-2DC07738C0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3" r:id="rId1"/>
    <p:sldLayoutId id="2147485794" r:id="rId2"/>
    <p:sldLayoutId id="2147485795" r:id="rId3"/>
    <p:sldLayoutId id="2147485796" r:id="rId4"/>
    <p:sldLayoutId id="2147485797" r:id="rId5"/>
    <p:sldLayoutId id="2147485798" r:id="rId6"/>
    <p:sldLayoutId id="2147485799" r:id="rId7"/>
    <p:sldLayoutId id="2147485800" r:id="rId8"/>
    <p:sldLayoutId id="2147485801" r:id="rId9"/>
    <p:sldLayoutId id="2147485802" r:id="rId10"/>
    <p:sldLayoutId id="21474858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7" Type="http://schemas.openxmlformats.org/officeDocument/2006/relationships/image" Target="../media/image28.jpeg"/><Relationship Id="rId2" Type="http://schemas.openxmlformats.org/officeDocument/2006/relationships/hyperlink" Target="http://drs.yahoo.com/S=96062883/K=exercise+animation/v=2/l=IVI/*-http:/www.camelotdesign.com/strongman_sm_clr1.gif" TargetMode="Externa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imagesearch.naver.com/search.naver?where=idetail&amp;query=%C4%A5%C6%C7&amp;a=dsi&amp;r=10&amp;u=http://km.naver.com/list/view_detail.php?dir_id=50201&amp;docid=1637363" TargetMode="Externa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9" descr="9003_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6088" y="2690813"/>
            <a:ext cx="5872162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357188" y="571500"/>
            <a:ext cx="842962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ko-KR" altLang="en-US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목각파임B" pitchFamily="18" charset="-127"/>
                <a:ea typeface="HY목각파임B" pitchFamily="18" charset="-127"/>
              </a:rPr>
              <a:t>건강한 체중 만들기</a:t>
            </a:r>
            <a:endParaRPr lang="en-US" altLang="ko-KR" sz="66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500063" y="1214438"/>
            <a:ext cx="8215312" cy="264318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ko-KR" altLang="en-US" sz="6000" b="1" dirty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엑스포" pitchFamily="18" charset="-127"/>
                <a:ea typeface="휴먼엑스포" pitchFamily="18" charset="-127"/>
              </a:rPr>
              <a:t>이상식습관</a:t>
            </a:r>
            <a:endParaRPr lang="en-US" altLang="ko-KR" sz="2000" b="1" dirty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엑스포" pitchFamily="18" charset="-127"/>
              <a:ea typeface="휴먼엑스포" pitchFamily="18" charset="-127"/>
            </a:endParaRPr>
          </a:p>
          <a:p>
            <a:pPr algn="ctr">
              <a:defRPr/>
            </a:pP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휴먼엑스포" pitchFamily="18" charset="-127"/>
                <a:cs typeface="Times New Roman" pitchFamily="18" charset="0"/>
              </a:rPr>
              <a:t>1</a:t>
            </a: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. </a:t>
            </a:r>
            <a:r>
              <a:rPr lang="ko-KR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거식증</a:t>
            </a:r>
            <a:r>
              <a:rPr lang="en-US" altLang="ko-KR" sz="4400" b="1" kern="0" dirty="0">
                <a:solidFill>
                  <a:srgbClr val="FAFD00"/>
                </a:solidFill>
                <a:latin typeface="Arial" pitchFamily="34" charset="0"/>
                <a:ea typeface="굴림" pitchFamily="50" charset="-127"/>
              </a:rPr>
              <a:t> </a:t>
            </a:r>
            <a:r>
              <a:rPr lang="en-US" altLang="ko-KR" sz="4800" b="1" kern="0" dirty="0">
                <a:solidFill>
                  <a:schemeClr val="bg1"/>
                </a:solidFill>
                <a:ea typeface="굴림" pitchFamily="50" charset="-127"/>
                <a:cs typeface="Times New Roman" pitchFamily="18" charset="0"/>
              </a:rPr>
              <a:t>(Anorexia nervosa)</a:t>
            </a:r>
            <a:endParaRPr lang="en-US" altLang="ko-K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85750" y="642938"/>
            <a:ext cx="8429625" cy="2209998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 2" pitchFamily="18" charset="2"/>
              <a:buChar char=""/>
              <a:defRPr/>
            </a:pP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식욕과 공복감을 억누르고 눈에 띄게 체중이 줄어드는 것을 특징으로 하는 정서적 장애</a:t>
            </a:r>
            <a:endParaRPr lang="en-US" altLang="ko-KR" sz="2800" kern="0" dirty="0">
              <a:solidFill>
                <a:srgbClr val="00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ko-KR" altLang="en-US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en-US" altLang="ko-KR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= </a:t>
            </a:r>
            <a:r>
              <a:rPr lang="ko-KR" altLang="en-US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신경성 </a:t>
            </a:r>
            <a:r>
              <a:rPr lang="ko-KR" altLang="en-US" sz="3200" kern="0" dirty="0" err="1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식욕부진증</a:t>
            </a:r>
            <a:endParaRPr lang="en-US" altLang="ko-KR" sz="2800" kern="0" dirty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7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 2" pitchFamily="18" charset="2"/>
              <a:buNone/>
              <a:defRPr/>
            </a:pPr>
            <a:r>
              <a:rPr lang="en-US" altLang="ko-KR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en-US" altLang="ko-KR" sz="24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</a:p>
        </p:txBody>
      </p:sp>
      <p:pic>
        <p:nvPicPr>
          <p:cNvPr id="40963" name="Picture 17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13" y="3429000"/>
            <a:ext cx="275113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chemeClr val="accent2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54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거식증의 진단기준</a:t>
            </a:r>
            <a:endParaRPr lang="en-US" altLang="ko-KR" sz="5400" b="1" kern="0" dirty="0">
              <a:solidFill>
                <a:srgbClr val="FAFD00"/>
              </a:solidFill>
              <a:latin typeface="휴먼엑스포" pitchFamily="18" charset="-127"/>
              <a:ea typeface="휴먼엑스포" pitchFamily="18" charset="-127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42938" y="2214563"/>
            <a:ext cx="7858125" cy="3429000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800" kern="0" dirty="0">
                <a:latin typeface="휴먼엑스포" pitchFamily="18" charset="-127"/>
                <a:ea typeface="휴먼엑스포" pitchFamily="18" charset="-127"/>
              </a:rPr>
              <a:t>표준 체중의 </a:t>
            </a:r>
            <a:r>
              <a:rPr lang="en-US" altLang="ko-KR" sz="2800" b="1" kern="0" dirty="0">
                <a:ea typeface="휴먼엑스포" pitchFamily="18" charset="-127"/>
                <a:cs typeface="Times New Roman" pitchFamily="18" charset="0"/>
              </a:rPr>
              <a:t>15%</a:t>
            </a:r>
            <a:r>
              <a:rPr lang="en-US" altLang="ko-KR" sz="2800" kern="0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800" kern="0" dirty="0">
                <a:latin typeface="휴먼엑스포" pitchFamily="18" charset="-127"/>
                <a:ea typeface="휴먼엑스포" pitchFamily="18" charset="-127"/>
              </a:rPr>
              <a:t>또는 그 미만의 체중</a:t>
            </a:r>
            <a:endParaRPr lang="en-US" altLang="ko-KR" sz="28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800" kern="0" dirty="0">
                <a:latin typeface="휴먼엑스포" pitchFamily="18" charset="-127"/>
                <a:ea typeface="휴먼엑스포" pitchFamily="18" charset="-127"/>
              </a:rPr>
              <a:t>체중 증가에 대한 두려움</a:t>
            </a:r>
            <a:endParaRPr lang="en-US" altLang="ko-KR" sz="28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800" kern="0" dirty="0">
                <a:latin typeface="휴먼엑스포" pitchFamily="18" charset="-127"/>
                <a:ea typeface="휴먼엑스포" pitchFamily="18" charset="-127"/>
              </a:rPr>
              <a:t>왜곡된 신체 이미지</a:t>
            </a:r>
            <a:endParaRPr lang="en-US" altLang="ko-KR" sz="28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ko-KR" sz="2800" b="1" kern="0" dirty="0">
                <a:ea typeface="휴먼엑스포" pitchFamily="18" charset="-127"/>
                <a:cs typeface="Times New Roman" pitchFamily="18" charset="0"/>
              </a:rPr>
              <a:t>3</a:t>
            </a:r>
            <a:r>
              <a:rPr lang="ko-KR" altLang="en-US" sz="2800" kern="0" dirty="0">
                <a:latin typeface="휴먼엑스포" pitchFamily="18" charset="-127"/>
                <a:ea typeface="휴먼엑스포" pitchFamily="18" charset="-127"/>
              </a:rPr>
              <a:t>개월 이상 월경이 중지</a:t>
            </a:r>
            <a:endParaRPr lang="en-US" altLang="ko-KR" sz="28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altLang="ko-KR" sz="2800" kern="0" dirty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en-US" altLang="ko-KR" sz="2800" b="1" kern="0" dirty="0"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800" kern="0" dirty="0">
                <a:latin typeface="휴먼엑스포" pitchFamily="18" charset="-127"/>
                <a:ea typeface="휴먼엑스포" pitchFamily="18" charset="-127"/>
              </a:rPr>
              <a:t>소녀는 초경이 없는 것</a:t>
            </a:r>
            <a:r>
              <a:rPr lang="en-US" altLang="ko-KR" sz="2800" b="1" kern="0" dirty="0"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ko-KR" sz="2800" kern="0" dirty="0"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41988" name="Picture 5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3786188"/>
            <a:ext cx="3000375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chemeClr val="accent2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54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거식증의 특징적 증세</a:t>
            </a:r>
            <a:endParaRPr lang="en-US" altLang="ko-KR" sz="5400" b="1" kern="0" dirty="0">
              <a:solidFill>
                <a:srgbClr val="FAFD00"/>
              </a:solidFill>
              <a:latin typeface="휴먼엑스포" pitchFamily="18" charset="-127"/>
              <a:ea typeface="휴먼엑스포" pitchFamily="18" charset="-127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8625" y="1714500"/>
            <a:ext cx="8429625" cy="4786313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마른 몸매에서 더 마르려고 하는 것</a:t>
            </a:r>
            <a:endParaRPr lang="en-US" altLang="ko-KR" sz="24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식사를 건너뛰고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먹었다는 표시를 하기 위해서 음식을 잘게 썰어 접시 주변에 놓는다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월경기간이 줄어든다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체중이 줄어드는 것을 위장하기 위해 </a:t>
            </a:r>
            <a:r>
              <a:rPr lang="ko-KR" altLang="en-US" sz="2400" kern="0" dirty="0" err="1">
                <a:latin typeface="휴먼엑스포" pitchFamily="18" charset="-127"/>
                <a:ea typeface="휴먼엑스포" pitchFamily="18" charset="-127"/>
              </a:rPr>
              <a:t>레이어드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kern="0" dirty="0" err="1">
                <a:latin typeface="휴먼엑스포" pitchFamily="18" charset="-127"/>
                <a:ea typeface="휴먼엑스포" pitchFamily="18" charset="-127"/>
              </a:rPr>
              <a:t>룩을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 한다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머리카락이 빠진다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얼굴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팔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,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 가슴에 솜털이 난다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추위에 극단적으로 민감하다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</p:txBody>
      </p:sp>
      <p:pic>
        <p:nvPicPr>
          <p:cNvPr id="43012" name="Picture 5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0200" y="5072063"/>
            <a:ext cx="2106613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500063" y="1214438"/>
            <a:ext cx="8215312" cy="264318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ko-KR" altLang="en-US" sz="6000" b="1" dirty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엑스포" pitchFamily="18" charset="-127"/>
                <a:ea typeface="휴먼엑스포" pitchFamily="18" charset="-127"/>
              </a:rPr>
              <a:t>이상식습관</a:t>
            </a:r>
            <a:endParaRPr lang="en-US" altLang="ko-KR" sz="2000" b="1" dirty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엑스포" pitchFamily="18" charset="-127"/>
              <a:ea typeface="휴먼엑스포" pitchFamily="18" charset="-127"/>
            </a:endParaRPr>
          </a:p>
          <a:p>
            <a:pPr algn="ctr">
              <a:defRPr/>
            </a:pP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휴먼엑스포" pitchFamily="18" charset="-127"/>
                <a:cs typeface="Times New Roman" pitchFamily="18" charset="0"/>
              </a:rPr>
              <a:t>2</a:t>
            </a: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. </a:t>
            </a:r>
            <a:r>
              <a:rPr lang="ko-KR" altLang="en-US" sz="48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폭식증</a:t>
            </a:r>
            <a:r>
              <a:rPr lang="en-US" altLang="ko-KR" sz="4400" b="1" kern="0" dirty="0">
                <a:solidFill>
                  <a:srgbClr val="FAFD00"/>
                </a:solidFill>
                <a:latin typeface="Arial" pitchFamily="34" charset="0"/>
                <a:ea typeface="굴림" pitchFamily="50" charset="-127"/>
              </a:rPr>
              <a:t> </a:t>
            </a:r>
            <a:r>
              <a:rPr lang="en-US" altLang="ko-KR" sz="4800" b="1" kern="0" dirty="0">
                <a:solidFill>
                  <a:schemeClr val="bg1"/>
                </a:solidFill>
                <a:ea typeface="굴림" pitchFamily="50" charset="-127"/>
                <a:cs typeface="Times New Roman" pitchFamily="18" charset="0"/>
              </a:rPr>
              <a:t>(Bulimia nervosa)</a:t>
            </a:r>
            <a:endParaRPr lang="en-US" altLang="ko-K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00563" y="785813"/>
            <a:ext cx="4286250" cy="3003227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" pitchFamily="2" charset="2"/>
              <a:buChar char="l"/>
              <a:defRPr/>
            </a:pP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폭식하는 습관을 </a:t>
            </a:r>
            <a:r>
              <a:rPr lang="ko-KR" altLang="en-US" sz="2800" kern="0" dirty="0" smtClean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가진 </a:t>
            </a: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정서적 장애</a:t>
            </a:r>
            <a:endParaRPr lang="en-US" altLang="ko-KR" sz="2800" kern="0" dirty="0">
              <a:solidFill>
                <a:srgbClr val="00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ko-KR" altLang="en-US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  <a:r>
              <a:rPr lang="en-US" altLang="ko-KR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= </a:t>
            </a:r>
            <a:r>
              <a:rPr lang="ko-KR" altLang="en-US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신경성 </a:t>
            </a:r>
            <a:r>
              <a:rPr lang="ko-KR" altLang="en-US" sz="3200" kern="0" dirty="0" err="1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대식증</a:t>
            </a:r>
            <a:endParaRPr lang="en-US" altLang="ko-KR" sz="3200" kern="0" dirty="0">
              <a:solidFill>
                <a:srgbClr val="00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" pitchFamily="2" charset="2"/>
              <a:buChar char="l"/>
              <a:defRPr/>
            </a:pP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구토와 설사가 병행</a:t>
            </a:r>
            <a:endParaRPr lang="en-US" altLang="ko-KR" sz="2800" kern="0" dirty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7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 2" pitchFamily="18" charset="2"/>
              <a:buNone/>
              <a:defRPr/>
            </a:pPr>
            <a:r>
              <a:rPr lang="en-US" altLang="ko-KR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en-US" altLang="ko-KR" sz="24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</a:p>
        </p:txBody>
      </p:sp>
      <p:pic>
        <p:nvPicPr>
          <p:cNvPr id="45059" name="Picture 7" descr="http://postfiles12.naver.net/20111024_299/yjmj80_13194428730137k73G_JPEG/%B0%C5%BD%C4%C1%F5.jpg?type=w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857250"/>
            <a:ext cx="3929062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chemeClr val="accent2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5400" b="1" kern="0" dirty="0" err="1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폭식증의</a:t>
            </a:r>
            <a:r>
              <a:rPr lang="ko-KR" altLang="en-US" sz="54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 진단기준</a:t>
            </a:r>
            <a:endParaRPr lang="en-US" altLang="ko-KR" sz="5400" b="1" kern="0" dirty="0">
              <a:solidFill>
                <a:srgbClr val="FAFD00"/>
              </a:solidFill>
              <a:latin typeface="휴먼엑스포" pitchFamily="18" charset="-127"/>
              <a:ea typeface="휴먼엑스포" pitchFamily="18" charset="-127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71500" y="2286000"/>
            <a:ext cx="8143875" cy="2714625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ko-KR" sz="2600" b="1" u="sng" kern="0" dirty="0">
                <a:ea typeface="휴먼엑스포" pitchFamily="18" charset="-127"/>
                <a:cs typeface="Times New Roman" pitchFamily="18" charset="0"/>
              </a:rPr>
              <a:t>3</a:t>
            </a:r>
            <a:r>
              <a:rPr lang="ko-KR" altLang="en-US" sz="2600" u="sng" kern="0" dirty="0">
                <a:latin typeface="휴먼엑스포" pitchFamily="18" charset="-127"/>
                <a:ea typeface="휴먼엑스포" pitchFamily="18" charset="-127"/>
              </a:rPr>
              <a:t>개월</a:t>
            </a: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 동안 </a:t>
            </a:r>
            <a:r>
              <a:rPr lang="en-US" altLang="ko-KR" sz="2600" b="1" kern="0" dirty="0"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주일에 </a:t>
            </a:r>
            <a:r>
              <a:rPr lang="en-US" altLang="ko-KR" sz="2600" b="1" kern="0" dirty="0">
                <a:ea typeface="휴먼엑스포" pitchFamily="18" charset="-127"/>
                <a:cs typeface="Times New Roman" pitchFamily="18" charset="0"/>
              </a:rPr>
              <a:t>2</a:t>
            </a: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번 또는 그 이상 폭식하는 것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폭식에 대한 통제 결여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ea typeface="휴먼엑스포" pitchFamily="18" charset="-127"/>
                <a:cs typeface="Times New Roman" pitchFamily="18" charset="0"/>
              </a:rPr>
              <a:t>설사약 사용</a:t>
            </a:r>
            <a:endParaRPr lang="en-US" altLang="ko-KR" sz="2600" kern="0" dirty="0">
              <a:ea typeface="휴먼엑스포" pitchFamily="18" charset="-127"/>
              <a:cs typeface="Times New Roman" pitchFamily="18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신체 이미지에 대한 염려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46084" name="Picture 7" descr="http://postfiles14.naver.net/20111024_77/yjmj80_1319442870448tNFR5_JPEG/%B0%C5%BD%C4%C1%F5.jpg?type=w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5" y="3411538"/>
            <a:ext cx="3552825" cy="310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chemeClr val="accent2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5400" b="1" kern="0" dirty="0" err="1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폭식증의</a:t>
            </a:r>
            <a:r>
              <a:rPr lang="ko-KR" altLang="en-US" sz="54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 특징적 증세</a:t>
            </a:r>
            <a:endParaRPr lang="en-US" altLang="ko-KR" sz="5400" b="1" kern="0" dirty="0">
              <a:solidFill>
                <a:srgbClr val="FAFD00"/>
              </a:solidFill>
              <a:latin typeface="휴먼엑스포" pitchFamily="18" charset="-127"/>
              <a:ea typeface="휴먼엑스포" pitchFamily="18" charset="-127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28688" y="1785938"/>
            <a:ext cx="6715125" cy="4786312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식사를 한 후 바로 화장실로 간다</a:t>
            </a:r>
            <a:r>
              <a:rPr lang="en-US" altLang="ko-KR" sz="20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숨어서 식사한다</a:t>
            </a:r>
            <a:r>
              <a:rPr lang="en-US" altLang="ko-KR" sz="20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식품 쇼핑하는 데 지나치게 많은 시간</a:t>
            </a:r>
            <a:r>
              <a:rPr lang="en-US" altLang="ko-KR" sz="2000" b="1" kern="0" dirty="0"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돈</a:t>
            </a:r>
            <a:r>
              <a:rPr lang="en-US" altLang="ko-KR" sz="2000" b="1" kern="0" dirty="0">
                <a:ea typeface="휴먼엑스포" pitchFamily="18" charset="-127"/>
                <a:cs typeface="Times New Roman" pitchFamily="18" charset="0"/>
              </a:rPr>
              <a:t>)</a:t>
            </a: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을 소비한다</a:t>
            </a:r>
            <a:r>
              <a:rPr lang="en-US" altLang="ko-KR" sz="20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한 곳보다는 여러 가게에 들러 식품을 쇼핑한다</a:t>
            </a:r>
            <a:r>
              <a:rPr lang="en-US" altLang="ko-KR" sz="20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월경주기가 불규칙하다</a:t>
            </a:r>
            <a:r>
              <a:rPr lang="en-US" altLang="ko-KR" sz="20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심한 변비가 있다</a:t>
            </a:r>
            <a:r>
              <a:rPr lang="en-US" altLang="ko-KR" sz="20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침샘이 붓거나 염증이 생기고 목이 아프다</a:t>
            </a:r>
            <a:r>
              <a:rPr lang="en-US" altLang="ko-KR" sz="20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눈 속의 혈관이 파열되어 있다</a:t>
            </a:r>
            <a:r>
              <a:rPr lang="en-US" altLang="ko-KR" sz="20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치아와 잇몸 손상</a:t>
            </a:r>
            <a:endParaRPr lang="en-US" altLang="ko-KR" sz="20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000" kern="0" dirty="0">
                <a:latin typeface="휴먼엑스포" pitchFamily="18" charset="-127"/>
                <a:ea typeface="휴먼엑스포" pitchFamily="18" charset="-127"/>
              </a:rPr>
              <a:t>탈수와 신장기능 손상</a:t>
            </a:r>
            <a:endParaRPr lang="en-US" altLang="ko-KR" sz="2000" kern="0" dirty="0"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47108" name="Picture 5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3417888"/>
            <a:ext cx="1790700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500063" y="1214438"/>
            <a:ext cx="8215312" cy="264318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ko-KR" altLang="en-US" sz="6000" b="1" dirty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엑스포" pitchFamily="18" charset="-127"/>
                <a:ea typeface="휴먼엑스포" pitchFamily="18" charset="-127"/>
              </a:rPr>
              <a:t>이상식습관</a:t>
            </a:r>
            <a:endParaRPr lang="en-US" altLang="ko-KR" sz="2000" b="1" dirty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엑스포" pitchFamily="18" charset="-127"/>
              <a:ea typeface="휴먼엑스포" pitchFamily="18" charset="-127"/>
            </a:endParaRPr>
          </a:p>
          <a:p>
            <a:pPr algn="ctr">
              <a:defRPr/>
            </a:pP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휴먼엑스포" pitchFamily="18" charset="-127"/>
                <a:cs typeface="Times New Roman" pitchFamily="18" charset="0"/>
              </a:rPr>
              <a:t>3</a:t>
            </a: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. </a:t>
            </a:r>
            <a:r>
              <a:rPr lang="ko-KR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폭식</a:t>
            </a:r>
            <a:r>
              <a:rPr lang="en-US" altLang="ko-KR" sz="4800" b="1" kern="0" dirty="0">
                <a:solidFill>
                  <a:schemeClr val="bg1"/>
                </a:solidFill>
                <a:ea typeface="굴림" pitchFamily="50" charset="-127"/>
                <a:cs typeface="Times New Roman" pitchFamily="18" charset="0"/>
              </a:rPr>
              <a:t>(Binge)</a:t>
            </a:r>
            <a:endParaRPr lang="en-US" altLang="ko-K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7544" y="980728"/>
            <a:ext cx="7311727" cy="1560215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" pitchFamily="2" charset="2"/>
              <a:buChar char="l"/>
              <a:defRPr/>
            </a:pP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음식을 한꺼번에 지나치게 많이 먹는 것</a:t>
            </a:r>
            <a:endParaRPr lang="en-US" altLang="ko-KR" sz="2800" kern="0" dirty="0">
              <a:solidFill>
                <a:srgbClr val="00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" pitchFamily="2" charset="2"/>
              <a:buChar char="l"/>
              <a:defRPr/>
            </a:pP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먹는 것에 대한 조절상실 </a:t>
            </a: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7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 2" pitchFamily="18" charset="2"/>
              <a:buNone/>
              <a:defRPr/>
            </a:pPr>
            <a:r>
              <a:rPr lang="en-US" altLang="ko-KR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 </a:t>
            </a:r>
            <a:r>
              <a:rPr lang="en-US" altLang="ko-KR" sz="24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</a:p>
        </p:txBody>
      </p:sp>
      <p:pic>
        <p:nvPicPr>
          <p:cNvPr id="49155" name="Picture 12" descr="http://postfiles5.naver.net/20120414_84/lsy_lineage_1334365617805ccYLf_PNG/%C6%F8%BD%C4.png?type=w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901850"/>
            <a:ext cx="6858000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928688" y="1214438"/>
            <a:ext cx="7429500" cy="264318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ko-KR" altLang="en-US" sz="6000" b="1" dirty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엑스포" pitchFamily="18" charset="-127"/>
                <a:ea typeface="휴먼엑스포" pitchFamily="18" charset="-127"/>
              </a:rPr>
              <a:t>비만의 원인</a:t>
            </a:r>
            <a:endParaRPr lang="en-US" altLang="ko-KR" sz="2000" b="1" dirty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엑스포" pitchFamily="18" charset="-127"/>
              <a:ea typeface="휴먼엑스포" pitchFamily="18" charset="-127"/>
            </a:endParaRPr>
          </a:p>
          <a:p>
            <a:pPr algn="ctr">
              <a:defRPr/>
            </a:pP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휴먼엑스포" pitchFamily="18" charset="-127"/>
                <a:cs typeface="Times New Roman" pitchFamily="18" charset="0"/>
              </a:rPr>
              <a:t>1</a:t>
            </a: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. </a:t>
            </a:r>
            <a:r>
              <a:rPr lang="ko-KR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체형</a:t>
            </a:r>
            <a:r>
              <a:rPr lang="en-US" altLang="ko-KR" sz="4400" b="1" kern="0" dirty="0">
                <a:solidFill>
                  <a:srgbClr val="FAFD00"/>
                </a:solidFill>
                <a:latin typeface="Arial" pitchFamily="34" charset="0"/>
                <a:ea typeface="굴림" pitchFamily="50" charset="-127"/>
              </a:rPr>
              <a:t> </a:t>
            </a:r>
            <a:r>
              <a:rPr lang="en-US" altLang="ko-KR" sz="4800" b="1" kern="0" dirty="0">
                <a:solidFill>
                  <a:schemeClr val="bg1"/>
                </a:solidFill>
                <a:ea typeface="굴림" pitchFamily="50" charset="-127"/>
                <a:cs typeface="Times New Roman" pitchFamily="18" charset="0"/>
              </a:rPr>
              <a:t>(</a:t>
            </a:r>
            <a:r>
              <a:rPr lang="en-US" altLang="ko-KR" sz="4800" b="1" kern="0" dirty="0" err="1">
                <a:solidFill>
                  <a:schemeClr val="bg1"/>
                </a:solidFill>
                <a:ea typeface="굴림" pitchFamily="50" charset="-127"/>
                <a:cs typeface="Times New Roman" pitchFamily="18" charset="0"/>
              </a:rPr>
              <a:t>Somatotype</a:t>
            </a:r>
            <a:r>
              <a:rPr lang="en-US" altLang="ko-KR" sz="4800" b="1" kern="0" dirty="0">
                <a:solidFill>
                  <a:schemeClr val="bg1"/>
                </a:solidFill>
                <a:ea typeface="굴림" pitchFamily="50" charset="-127"/>
                <a:cs typeface="Times New Roman" pitchFamily="18" charset="0"/>
              </a:rPr>
              <a:t>)</a:t>
            </a:r>
            <a:endParaRPr lang="en-US" altLang="ko-K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chemeClr val="accent2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54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폭식의 진단기준</a:t>
            </a:r>
            <a:endParaRPr lang="en-US" altLang="ko-KR" sz="5400" b="1" kern="0" dirty="0">
              <a:solidFill>
                <a:srgbClr val="FAFD00"/>
              </a:solidFill>
              <a:latin typeface="휴먼엑스포" pitchFamily="18" charset="-127"/>
              <a:ea typeface="휴먼엑스포" pitchFamily="18" charset="-127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88" y="1785938"/>
            <a:ext cx="8429625" cy="4000500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평소보다 음식을 아주 빨리 먹는다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불쾌할 정도로 배가 부를 때까지 먹는다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배가 고프지 않을 때도 많은 양의 음식을 먹는다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너무 많은 음식을 먹는 것이 창피해서 혼자 먹는다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defRPr/>
            </a:pPr>
            <a:endParaRPr lang="en-US" altLang="ko-KR" sz="10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폭식 때문에 심한 고통을 받는다</a:t>
            </a:r>
            <a:r>
              <a:rPr lang="en-US" altLang="ko-KR" sz="26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폭식이 적어도 평균 </a:t>
            </a:r>
            <a:r>
              <a:rPr lang="en-US" altLang="ko-KR" sz="2600" b="1" u="sng" kern="0" dirty="0">
                <a:ea typeface="휴먼엑스포" pitchFamily="18" charset="-127"/>
                <a:cs typeface="Times New Roman" pitchFamily="18" charset="0"/>
              </a:rPr>
              <a:t>6</a:t>
            </a:r>
            <a:r>
              <a:rPr lang="ko-KR" altLang="en-US" sz="2600" u="sng" kern="0" dirty="0">
                <a:latin typeface="휴먼엑스포" pitchFamily="18" charset="-127"/>
                <a:ea typeface="휴먼엑스포" pitchFamily="18" charset="-127"/>
              </a:rPr>
              <a:t>개월</a:t>
            </a: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 간 </a:t>
            </a:r>
            <a:r>
              <a:rPr lang="en-US" altLang="ko-KR" sz="2600" b="1" kern="0" dirty="0"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주일에 </a:t>
            </a:r>
            <a:r>
              <a:rPr lang="en-US" altLang="ko-KR" sz="2600" b="1" kern="0" dirty="0">
                <a:ea typeface="휴먼엑스포" pitchFamily="18" charset="-127"/>
                <a:cs typeface="Times New Roman" pitchFamily="18" charset="0"/>
              </a:rPr>
              <a:t>2</a:t>
            </a: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회 이상 있다</a:t>
            </a:r>
            <a:r>
              <a:rPr lang="en-US" altLang="ko-KR" sz="26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 txBox="1">
            <a:spLocks noChangeArrowheads="1"/>
          </p:cNvSpPr>
          <p:nvPr/>
        </p:nvSpPr>
        <p:spPr bwMode="auto">
          <a:xfrm>
            <a:off x="0" y="381000"/>
            <a:ext cx="9144000" cy="1143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</a:pPr>
            <a:r>
              <a:rPr lang="ko-KR" altLang="en-US" sz="5400" b="1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rPr>
              <a:t>폭식의 특징적 증세</a:t>
            </a:r>
            <a:endParaRPr lang="en-US" altLang="ko-KR" sz="5400" b="1">
              <a:solidFill>
                <a:srgbClr val="FAFD00"/>
              </a:solidFill>
              <a:latin typeface="휴먼엑스포" pitchFamily="18" charset="-127"/>
              <a:ea typeface="휴먼엑스포" pitchFamily="18" charset="-127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0063" y="1785938"/>
            <a:ext cx="8072437" cy="3286125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일정한 시간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예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; 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2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시간 이내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)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동안 대부분의 사람들이 비슷한 시간이나 상황에서 먹을 수 있는 양보다 확실히 많은 양의 음식을 먹는다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이러한 시간 동안에는 조절 상실감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예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; 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먹는 것을 멈출 수 없을 것 같다는 느낌이나 먹는 음식의 종류나 양을 조절할 수 없을 것 같다는 느낌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)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을 느낀다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</p:txBody>
      </p:sp>
      <p:pic>
        <p:nvPicPr>
          <p:cNvPr id="51204" name="Picture 2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5214938"/>
            <a:ext cx="2106613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500063" y="1214438"/>
            <a:ext cx="8215312" cy="264318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ko-KR" altLang="en-US" sz="6000" b="1" dirty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엑스포" pitchFamily="18" charset="-127"/>
                <a:ea typeface="휴먼엑스포" pitchFamily="18" charset="-127"/>
              </a:rPr>
              <a:t>이상식습관</a:t>
            </a:r>
            <a:endParaRPr lang="en-US" altLang="ko-KR" sz="2000" b="1" dirty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엑스포" pitchFamily="18" charset="-127"/>
              <a:ea typeface="휴먼엑스포" pitchFamily="18" charset="-127"/>
            </a:endParaRPr>
          </a:p>
          <a:p>
            <a:pPr algn="ctr">
              <a:defRPr/>
            </a:pP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휴먼엑스포" pitchFamily="18" charset="-127"/>
                <a:cs typeface="Times New Roman" pitchFamily="18" charset="0"/>
              </a:rPr>
              <a:t>4</a:t>
            </a: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. </a:t>
            </a:r>
            <a:r>
              <a:rPr lang="ko-KR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야식증</a:t>
            </a:r>
            <a:r>
              <a:rPr lang="ko-KR" altLang="en-US" sz="4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휴먼엑스포" pitchFamily="18" charset="-127"/>
              </a:rPr>
              <a:t>후군</a:t>
            </a:r>
            <a:r>
              <a:rPr lang="en-US" altLang="ko-KR" sz="4800" b="1" kern="0" dirty="0">
                <a:solidFill>
                  <a:schemeClr val="bg1"/>
                </a:solidFill>
                <a:ea typeface="굴림" pitchFamily="50" charset="-127"/>
                <a:cs typeface="Times New Roman" pitchFamily="18" charset="0"/>
              </a:rPr>
              <a:t>(Night-Eating Syndrome; NES)</a:t>
            </a:r>
            <a:endParaRPr lang="en-US" altLang="ko-K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933056"/>
            <a:ext cx="3884613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42938" y="785813"/>
            <a:ext cx="7786687" cy="2787203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" pitchFamily="2" charset="2"/>
              <a:buChar char="l"/>
              <a:defRPr/>
            </a:pP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저녁 </a:t>
            </a:r>
            <a:r>
              <a:rPr lang="en-US" altLang="ko-KR" sz="2800" b="1" kern="0" dirty="0">
                <a:solidFill>
                  <a:srgbClr val="000000"/>
                </a:solidFill>
                <a:ea typeface="휴먼엑스포" pitchFamily="18" charset="-127"/>
                <a:cs typeface="Times New Roman" pitchFamily="18" charset="0"/>
              </a:rPr>
              <a:t>7</a:t>
            </a: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시 이후의 식사량이 하루 전체의 </a:t>
            </a:r>
            <a:r>
              <a:rPr lang="en-US" altLang="ko-KR" sz="2800" b="1" kern="0" dirty="0">
                <a:solidFill>
                  <a:srgbClr val="000000"/>
                </a:solidFill>
                <a:ea typeface="휴먼엑스포" pitchFamily="18" charset="-127"/>
                <a:cs typeface="Times New Roman" pitchFamily="18" charset="0"/>
              </a:rPr>
              <a:t>50%</a:t>
            </a: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이상을 차지하는 증상</a:t>
            </a:r>
            <a:endParaRPr lang="en-US" altLang="ko-KR" sz="2800" kern="0" dirty="0">
              <a:solidFill>
                <a:srgbClr val="00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" pitchFamily="2" charset="2"/>
              <a:buChar char="l"/>
              <a:defRPr/>
            </a:pP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불면증 등 수면장애 동반 </a:t>
            </a:r>
            <a:endParaRPr lang="en-US" altLang="ko-KR" sz="2800" kern="0" dirty="0">
              <a:solidFill>
                <a:srgbClr val="00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" pitchFamily="2" charset="2"/>
              <a:buChar char="l"/>
              <a:defRPr/>
            </a:pPr>
            <a:r>
              <a:rPr lang="ko-KR" altLang="en-US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스트레스에 대한 비정상적인 반응</a:t>
            </a:r>
            <a:r>
              <a:rPr lang="en-US" altLang="ko-KR" sz="28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40000"/>
              </a:lnSpc>
              <a:spcBef>
                <a:spcPct val="20000"/>
              </a:spcBef>
              <a:buClr>
                <a:srgbClr val="6A5CD0"/>
              </a:buClr>
              <a:buSzPct val="80000"/>
              <a:defRPr/>
            </a:pPr>
            <a:r>
              <a:rPr lang="en-US" altLang="ko-KR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</a:t>
            </a:r>
          </a:p>
          <a:p>
            <a:pPr marL="482600" indent="-482600" fontAlgn="ctr">
              <a:lnSpc>
                <a:spcPct val="170000"/>
              </a:lnSpc>
              <a:spcBef>
                <a:spcPct val="20000"/>
              </a:spcBef>
              <a:buClr>
                <a:srgbClr val="6A5CD0"/>
              </a:buClr>
              <a:buSzPct val="80000"/>
              <a:buFont typeface="Wingdings 2" pitchFamily="18" charset="2"/>
              <a:buNone/>
              <a:defRPr/>
            </a:pPr>
            <a:r>
              <a:rPr lang="en-US" altLang="ko-KR" sz="3200" kern="0" dirty="0">
                <a:solidFill>
                  <a:srgbClr val="000000"/>
                </a:solidFill>
                <a:latin typeface="휴먼엑스포" pitchFamily="18" charset="-127"/>
                <a:ea typeface="휴먼엑스포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chemeClr val="accent2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en-US" altLang="ko-KR" sz="5400" b="1" kern="0" dirty="0">
                <a:solidFill>
                  <a:srgbClr val="FAFD00"/>
                </a:solidFill>
                <a:ea typeface="휴먼엑스포" pitchFamily="18" charset="-127"/>
                <a:cs typeface="Times New Roman" pitchFamily="18" charset="0"/>
              </a:rPr>
              <a:t>NES</a:t>
            </a:r>
            <a:r>
              <a:rPr lang="ko-KR" altLang="en-US" sz="54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의 특징적 증세</a:t>
            </a:r>
            <a:endParaRPr lang="en-US" altLang="ko-KR" sz="5400" b="1" kern="0" dirty="0">
              <a:solidFill>
                <a:srgbClr val="FAFD00"/>
              </a:solidFill>
              <a:latin typeface="휴먼엑스포" pitchFamily="18" charset="-127"/>
              <a:ea typeface="휴먼엑스포" pitchFamily="18" charset="-127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0063" y="1714500"/>
            <a:ext cx="8072437" cy="4786313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아침에는 배가 고프지 않아 식사를 거르며 점심 때까지도 식욕이 들지 않는다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저녁에는 과식 반복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밤에 포만감을 느낄 정도로 먹어야 만족한다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잠자기 직전 먹지 않으면 잠이 잘 오지 않아 </a:t>
            </a:r>
            <a:r>
              <a:rPr lang="en-US" altLang="ko-KR" sz="2400" b="1" kern="0" dirty="0">
                <a:ea typeface="휴먼엑스포" pitchFamily="18" charset="-127"/>
                <a:cs typeface="Times New Roman" pitchFamily="18" charset="0"/>
              </a:rPr>
              <a:t>30</a:t>
            </a: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분 이상 뒤척인다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한밤중에 자다가 일어나서 먹고 다시 잔다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kern="0" dirty="0">
                <a:latin typeface="휴먼엑스포" pitchFamily="18" charset="-127"/>
                <a:ea typeface="휴먼엑스포" pitchFamily="18" charset="-127"/>
              </a:rPr>
              <a:t>평소 우울한 감정이 자주 든다</a:t>
            </a:r>
            <a:r>
              <a:rPr lang="en-US" altLang="ko-KR" sz="2400" kern="0" dirty="0">
                <a:latin typeface="휴먼엑스포" pitchFamily="18" charset="-127"/>
                <a:ea typeface="휴먼엑스포" pitchFamily="18" charset="-127"/>
              </a:rPr>
              <a:t>.</a:t>
            </a:r>
          </a:p>
        </p:txBody>
      </p:sp>
      <p:pic>
        <p:nvPicPr>
          <p:cNvPr id="55300" name="Picture 2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25" y="4786313"/>
            <a:ext cx="14954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149"/>
          <p:cNvGrpSpPr>
            <a:grpSpLocks/>
          </p:cNvGrpSpPr>
          <p:nvPr/>
        </p:nvGrpSpPr>
        <p:grpSpPr bwMode="auto">
          <a:xfrm>
            <a:off x="693738" y="3286125"/>
            <a:ext cx="7910512" cy="1976438"/>
            <a:chOff x="393" y="1782"/>
            <a:chExt cx="4983" cy="1245"/>
          </a:xfrm>
        </p:grpSpPr>
        <p:grpSp>
          <p:nvGrpSpPr>
            <p:cNvPr id="56324" name="Group 148"/>
            <p:cNvGrpSpPr>
              <a:grpSpLocks/>
            </p:cNvGrpSpPr>
            <p:nvPr/>
          </p:nvGrpSpPr>
          <p:grpSpPr bwMode="auto">
            <a:xfrm>
              <a:off x="669" y="1782"/>
              <a:ext cx="4422" cy="1245"/>
              <a:chOff x="669" y="1782"/>
              <a:chExt cx="4422" cy="1245"/>
            </a:xfrm>
          </p:grpSpPr>
          <p:sp>
            <p:nvSpPr>
              <p:cNvPr id="56326" name="Freeform 81"/>
              <p:cNvSpPr>
                <a:spLocks/>
              </p:cNvSpPr>
              <p:nvPr/>
            </p:nvSpPr>
            <p:spPr bwMode="auto">
              <a:xfrm>
                <a:off x="1464" y="1953"/>
                <a:ext cx="2814" cy="1"/>
              </a:xfrm>
              <a:custGeom>
                <a:avLst/>
                <a:gdLst>
                  <a:gd name="T0" fmla="*/ 0 w 2814"/>
                  <a:gd name="T1" fmla="*/ 0 h 1"/>
                  <a:gd name="T2" fmla="*/ 2814 w 2814"/>
                  <a:gd name="T3" fmla="*/ 0 h 1"/>
                  <a:gd name="T4" fmla="*/ 0 60000 65536"/>
                  <a:gd name="T5" fmla="*/ 0 60000 65536"/>
                  <a:gd name="T6" fmla="*/ 0 w 2814"/>
                  <a:gd name="T7" fmla="*/ 0 h 1"/>
                  <a:gd name="T8" fmla="*/ 2814 w 281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14" h="1">
                    <a:moveTo>
                      <a:pt x="0" y="0"/>
                    </a:moveTo>
                    <a:lnTo>
                      <a:pt x="2814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27" name="Freeform 80"/>
              <p:cNvSpPr>
                <a:spLocks/>
              </p:cNvSpPr>
              <p:nvPr/>
            </p:nvSpPr>
            <p:spPr bwMode="auto">
              <a:xfrm>
                <a:off x="1308" y="2112"/>
                <a:ext cx="3129" cy="1"/>
              </a:xfrm>
              <a:custGeom>
                <a:avLst/>
                <a:gdLst>
                  <a:gd name="T0" fmla="*/ 0 w 3129"/>
                  <a:gd name="T1" fmla="*/ 0 h 1"/>
                  <a:gd name="T2" fmla="*/ 3129 w 3129"/>
                  <a:gd name="T3" fmla="*/ 0 h 1"/>
                  <a:gd name="T4" fmla="*/ 0 60000 65536"/>
                  <a:gd name="T5" fmla="*/ 0 60000 65536"/>
                  <a:gd name="T6" fmla="*/ 0 w 3129"/>
                  <a:gd name="T7" fmla="*/ 0 h 1"/>
                  <a:gd name="T8" fmla="*/ 3129 w 312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129" h="1">
                    <a:moveTo>
                      <a:pt x="0" y="0"/>
                    </a:moveTo>
                    <a:lnTo>
                      <a:pt x="3129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28" name="Freeform 18"/>
              <p:cNvSpPr>
                <a:spLocks/>
              </p:cNvSpPr>
              <p:nvPr/>
            </p:nvSpPr>
            <p:spPr bwMode="auto">
              <a:xfrm>
                <a:off x="669" y="2742"/>
                <a:ext cx="4422" cy="3"/>
              </a:xfrm>
              <a:custGeom>
                <a:avLst/>
                <a:gdLst>
                  <a:gd name="T0" fmla="*/ 0 w 4422"/>
                  <a:gd name="T1" fmla="*/ 0 h 3"/>
                  <a:gd name="T2" fmla="*/ 4422 w 4422"/>
                  <a:gd name="T3" fmla="*/ 3 h 3"/>
                  <a:gd name="T4" fmla="*/ 0 60000 65536"/>
                  <a:gd name="T5" fmla="*/ 0 60000 65536"/>
                  <a:gd name="T6" fmla="*/ 0 w 4422"/>
                  <a:gd name="T7" fmla="*/ 0 h 3"/>
                  <a:gd name="T8" fmla="*/ 4422 w 4422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422" h="3">
                    <a:moveTo>
                      <a:pt x="0" y="0"/>
                    </a:moveTo>
                    <a:lnTo>
                      <a:pt x="4422" y="3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29" name="Freeform 19"/>
              <p:cNvSpPr>
                <a:spLocks/>
              </p:cNvSpPr>
              <p:nvPr/>
            </p:nvSpPr>
            <p:spPr bwMode="auto">
              <a:xfrm>
                <a:off x="849" y="2556"/>
                <a:ext cx="4050" cy="3"/>
              </a:xfrm>
              <a:custGeom>
                <a:avLst/>
                <a:gdLst>
                  <a:gd name="T0" fmla="*/ 0 w 4050"/>
                  <a:gd name="T1" fmla="*/ 3 h 3"/>
                  <a:gd name="T2" fmla="*/ 4050 w 4050"/>
                  <a:gd name="T3" fmla="*/ 0 h 3"/>
                  <a:gd name="T4" fmla="*/ 0 60000 65536"/>
                  <a:gd name="T5" fmla="*/ 0 60000 65536"/>
                  <a:gd name="T6" fmla="*/ 0 w 4050"/>
                  <a:gd name="T7" fmla="*/ 0 h 3"/>
                  <a:gd name="T8" fmla="*/ 4050 w 405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050" h="3">
                    <a:moveTo>
                      <a:pt x="0" y="3"/>
                    </a:moveTo>
                    <a:lnTo>
                      <a:pt x="4050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0" name="Freeform 20"/>
              <p:cNvSpPr>
                <a:spLocks/>
              </p:cNvSpPr>
              <p:nvPr/>
            </p:nvSpPr>
            <p:spPr bwMode="auto">
              <a:xfrm>
                <a:off x="999" y="2415"/>
                <a:ext cx="3756" cy="3"/>
              </a:xfrm>
              <a:custGeom>
                <a:avLst/>
                <a:gdLst>
                  <a:gd name="T0" fmla="*/ 0 w 3756"/>
                  <a:gd name="T1" fmla="*/ 0 h 3"/>
                  <a:gd name="T2" fmla="*/ 3756 w 3756"/>
                  <a:gd name="T3" fmla="*/ 3 h 3"/>
                  <a:gd name="T4" fmla="*/ 0 60000 65536"/>
                  <a:gd name="T5" fmla="*/ 0 60000 65536"/>
                  <a:gd name="T6" fmla="*/ 0 w 3756"/>
                  <a:gd name="T7" fmla="*/ 0 h 3"/>
                  <a:gd name="T8" fmla="*/ 3756 w 3756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756" h="3">
                    <a:moveTo>
                      <a:pt x="0" y="0"/>
                    </a:moveTo>
                    <a:lnTo>
                      <a:pt x="3756" y="3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1" name="Freeform 21"/>
              <p:cNvSpPr>
                <a:spLocks/>
              </p:cNvSpPr>
              <p:nvPr/>
            </p:nvSpPr>
            <p:spPr bwMode="auto">
              <a:xfrm>
                <a:off x="1128" y="2283"/>
                <a:ext cx="3489" cy="1"/>
              </a:xfrm>
              <a:custGeom>
                <a:avLst/>
                <a:gdLst>
                  <a:gd name="T0" fmla="*/ 0 w 3489"/>
                  <a:gd name="T1" fmla="*/ 0 h 1"/>
                  <a:gd name="T2" fmla="*/ 3489 w 3489"/>
                  <a:gd name="T3" fmla="*/ 0 h 1"/>
                  <a:gd name="T4" fmla="*/ 0 60000 65536"/>
                  <a:gd name="T5" fmla="*/ 0 60000 65536"/>
                  <a:gd name="T6" fmla="*/ 0 w 3489"/>
                  <a:gd name="T7" fmla="*/ 0 h 1"/>
                  <a:gd name="T8" fmla="*/ 3489 w 348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489" h="1">
                    <a:moveTo>
                      <a:pt x="0" y="0"/>
                    </a:moveTo>
                    <a:lnTo>
                      <a:pt x="3489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2" name="Freeform 9"/>
              <p:cNvSpPr>
                <a:spLocks/>
              </p:cNvSpPr>
              <p:nvPr/>
            </p:nvSpPr>
            <p:spPr bwMode="auto">
              <a:xfrm>
                <a:off x="1646" y="1785"/>
                <a:ext cx="682" cy="1241"/>
              </a:xfrm>
              <a:custGeom>
                <a:avLst/>
                <a:gdLst>
                  <a:gd name="T0" fmla="*/ 682 w 682"/>
                  <a:gd name="T1" fmla="*/ 0 h 1241"/>
                  <a:gd name="T2" fmla="*/ 0 w 682"/>
                  <a:gd name="T3" fmla="*/ 1241 h 1241"/>
                  <a:gd name="T4" fmla="*/ 0 60000 65536"/>
                  <a:gd name="T5" fmla="*/ 0 60000 65536"/>
                  <a:gd name="T6" fmla="*/ 0 w 682"/>
                  <a:gd name="T7" fmla="*/ 0 h 1241"/>
                  <a:gd name="T8" fmla="*/ 682 w 682"/>
                  <a:gd name="T9" fmla="*/ 1241 h 12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82" h="1241">
                    <a:moveTo>
                      <a:pt x="682" y="0"/>
                    </a:moveTo>
                    <a:lnTo>
                      <a:pt x="0" y="1241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3" name="Freeform 10"/>
              <p:cNvSpPr>
                <a:spLocks/>
              </p:cNvSpPr>
              <p:nvPr/>
            </p:nvSpPr>
            <p:spPr bwMode="auto">
              <a:xfrm>
                <a:off x="2304" y="1785"/>
                <a:ext cx="348" cy="1215"/>
              </a:xfrm>
              <a:custGeom>
                <a:avLst/>
                <a:gdLst>
                  <a:gd name="T0" fmla="*/ 348 w 348"/>
                  <a:gd name="T1" fmla="*/ 0 h 1215"/>
                  <a:gd name="T2" fmla="*/ 0 w 348"/>
                  <a:gd name="T3" fmla="*/ 1215 h 1215"/>
                  <a:gd name="T4" fmla="*/ 0 60000 65536"/>
                  <a:gd name="T5" fmla="*/ 0 60000 65536"/>
                  <a:gd name="T6" fmla="*/ 0 w 348"/>
                  <a:gd name="T7" fmla="*/ 0 h 1215"/>
                  <a:gd name="T8" fmla="*/ 348 w 348"/>
                  <a:gd name="T9" fmla="*/ 1215 h 121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48" h="1215">
                    <a:moveTo>
                      <a:pt x="348" y="0"/>
                    </a:moveTo>
                    <a:lnTo>
                      <a:pt x="0" y="1215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4" name="Freeform 11"/>
              <p:cNvSpPr>
                <a:spLocks/>
              </p:cNvSpPr>
              <p:nvPr/>
            </p:nvSpPr>
            <p:spPr bwMode="auto">
              <a:xfrm>
                <a:off x="2715" y="1788"/>
                <a:ext cx="117" cy="1238"/>
              </a:xfrm>
              <a:custGeom>
                <a:avLst/>
                <a:gdLst>
                  <a:gd name="T0" fmla="*/ 117 w 117"/>
                  <a:gd name="T1" fmla="*/ 0 h 1238"/>
                  <a:gd name="T2" fmla="*/ 0 w 117"/>
                  <a:gd name="T3" fmla="*/ 1238 h 1238"/>
                  <a:gd name="T4" fmla="*/ 0 60000 65536"/>
                  <a:gd name="T5" fmla="*/ 0 60000 65536"/>
                  <a:gd name="T6" fmla="*/ 0 w 117"/>
                  <a:gd name="T7" fmla="*/ 0 h 1238"/>
                  <a:gd name="T8" fmla="*/ 117 w 117"/>
                  <a:gd name="T9" fmla="*/ 1238 h 123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7" h="1238">
                    <a:moveTo>
                      <a:pt x="117" y="0"/>
                    </a:moveTo>
                    <a:lnTo>
                      <a:pt x="0" y="1238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5" name="Freeform 15"/>
              <p:cNvSpPr>
                <a:spLocks/>
              </p:cNvSpPr>
              <p:nvPr/>
            </p:nvSpPr>
            <p:spPr bwMode="auto">
              <a:xfrm>
                <a:off x="914" y="1797"/>
                <a:ext cx="1036" cy="1216"/>
              </a:xfrm>
              <a:custGeom>
                <a:avLst/>
                <a:gdLst>
                  <a:gd name="T0" fmla="*/ 0 w 1036"/>
                  <a:gd name="T1" fmla="*/ 2147483647 h 848"/>
                  <a:gd name="T2" fmla="*/ 1036 w 1036"/>
                  <a:gd name="T3" fmla="*/ 0 h 848"/>
                  <a:gd name="T4" fmla="*/ 0 60000 65536"/>
                  <a:gd name="T5" fmla="*/ 0 60000 65536"/>
                  <a:gd name="T6" fmla="*/ 0 w 1036"/>
                  <a:gd name="T7" fmla="*/ 0 h 848"/>
                  <a:gd name="T8" fmla="*/ 1036 w 1036"/>
                  <a:gd name="T9" fmla="*/ 848 h 84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36" h="848">
                    <a:moveTo>
                      <a:pt x="0" y="848"/>
                    </a:moveTo>
                    <a:lnTo>
                      <a:pt x="1036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6" name="Freeform 48"/>
              <p:cNvSpPr>
                <a:spLocks/>
              </p:cNvSpPr>
              <p:nvPr/>
            </p:nvSpPr>
            <p:spPr bwMode="auto">
              <a:xfrm>
                <a:off x="1984" y="1785"/>
                <a:ext cx="509" cy="1228"/>
              </a:xfrm>
              <a:custGeom>
                <a:avLst/>
                <a:gdLst>
                  <a:gd name="T0" fmla="*/ 509 w 509"/>
                  <a:gd name="T1" fmla="*/ 0 h 1228"/>
                  <a:gd name="T2" fmla="*/ 0 w 509"/>
                  <a:gd name="T3" fmla="*/ 1228 h 1228"/>
                  <a:gd name="T4" fmla="*/ 0 60000 65536"/>
                  <a:gd name="T5" fmla="*/ 0 60000 65536"/>
                  <a:gd name="T6" fmla="*/ 0 w 509"/>
                  <a:gd name="T7" fmla="*/ 0 h 1228"/>
                  <a:gd name="T8" fmla="*/ 509 w 509"/>
                  <a:gd name="T9" fmla="*/ 1228 h 12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09" h="1228">
                    <a:moveTo>
                      <a:pt x="509" y="0"/>
                    </a:moveTo>
                    <a:lnTo>
                      <a:pt x="0" y="1228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7" name="Freeform 49"/>
              <p:cNvSpPr>
                <a:spLocks/>
              </p:cNvSpPr>
              <p:nvPr/>
            </p:nvSpPr>
            <p:spPr bwMode="auto">
              <a:xfrm>
                <a:off x="1248" y="1785"/>
                <a:ext cx="885" cy="1234"/>
              </a:xfrm>
              <a:custGeom>
                <a:avLst/>
                <a:gdLst>
                  <a:gd name="T0" fmla="*/ 885 w 885"/>
                  <a:gd name="T1" fmla="*/ 0 h 1234"/>
                  <a:gd name="T2" fmla="*/ 0 w 885"/>
                  <a:gd name="T3" fmla="*/ 1234 h 1234"/>
                  <a:gd name="T4" fmla="*/ 0 60000 65536"/>
                  <a:gd name="T5" fmla="*/ 0 60000 65536"/>
                  <a:gd name="T6" fmla="*/ 0 w 885"/>
                  <a:gd name="T7" fmla="*/ 0 h 1234"/>
                  <a:gd name="T8" fmla="*/ 885 w 885"/>
                  <a:gd name="T9" fmla="*/ 1234 h 123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85" h="1234">
                    <a:moveTo>
                      <a:pt x="885" y="0"/>
                    </a:moveTo>
                    <a:lnTo>
                      <a:pt x="0" y="1234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8" name="Freeform 51"/>
              <p:cNvSpPr>
                <a:spLocks/>
              </p:cNvSpPr>
              <p:nvPr/>
            </p:nvSpPr>
            <p:spPr bwMode="auto">
              <a:xfrm>
                <a:off x="3513" y="1782"/>
                <a:ext cx="676" cy="1244"/>
              </a:xfrm>
              <a:custGeom>
                <a:avLst/>
                <a:gdLst>
                  <a:gd name="T0" fmla="*/ 0 w 676"/>
                  <a:gd name="T1" fmla="*/ 0 h 1244"/>
                  <a:gd name="T2" fmla="*/ 676 w 676"/>
                  <a:gd name="T3" fmla="*/ 1244 h 1244"/>
                  <a:gd name="T4" fmla="*/ 0 60000 65536"/>
                  <a:gd name="T5" fmla="*/ 0 60000 65536"/>
                  <a:gd name="T6" fmla="*/ 0 w 676"/>
                  <a:gd name="T7" fmla="*/ 0 h 1244"/>
                  <a:gd name="T8" fmla="*/ 676 w 676"/>
                  <a:gd name="T9" fmla="*/ 1244 h 124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76" h="1244">
                    <a:moveTo>
                      <a:pt x="0" y="0"/>
                    </a:moveTo>
                    <a:lnTo>
                      <a:pt x="676" y="1244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39" name="Freeform 52"/>
              <p:cNvSpPr>
                <a:spLocks/>
              </p:cNvSpPr>
              <p:nvPr/>
            </p:nvSpPr>
            <p:spPr bwMode="auto">
              <a:xfrm>
                <a:off x="3183" y="1785"/>
                <a:ext cx="354" cy="1239"/>
              </a:xfrm>
              <a:custGeom>
                <a:avLst/>
                <a:gdLst>
                  <a:gd name="T0" fmla="*/ 0 w 354"/>
                  <a:gd name="T1" fmla="*/ 0 h 1239"/>
                  <a:gd name="T2" fmla="*/ 354 w 354"/>
                  <a:gd name="T3" fmla="*/ 1239 h 1239"/>
                  <a:gd name="T4" fmla="*/ 0 60000 65536"/>
                  <a:gd name="T5" fmla="*/ 0 60000 65536"/>
                  <a:gd name="T6" fmla="*/ 0 w 354"/>
                  <a:gd name="T7" fmla="*/ 0 h 1239"/>
                  <a:gd name="T8" fmla="*/ 354 w 354"/>
                  <a:gd name="T9" fmla="*/ 1239 h 123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54" h="1239">
                    <a:moveTo>
                      <a:pt x="0" y="0"/>
                    </a:moveTo>
                    <a:lnTo>
                      <a:pt x="354" y="1239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40" name="Freeform 53"/>
              <p:cNvSpPr>
                <a:spLocks/>
              </p:cNvSpPr>
              <p:nvPr/>
            </p:nvSpPr>
            <p:spPr bwMode="auto">
              <a:xfrm>
                <a:off x="2997" y="1782"/>
                <a:ext cx="123" cy="1244"/>
              </a:xfrm>
              <a:custGeom>
                <a:avLst/>
                <a:gdLst>
                  <a:gd name="T0" fmla="*/ 0 w 123"/>
                  <a:gd name="T1" fmla="*/ 0 h 1244"/>
                  <a:gd name="T2" fmla="*/ 123 w 123"/>
                  <a:gd name="T3" fmla="*/ 1244 h 1244"/>
                  <a:gd name="T4" fmla="*/ 0 60000 65536"/>
                  <a:gd name="T5" fmla="*/ 0 60000 65536"/>
                  <a:gd name="T6" fmla="*/ 0 w 123"/>
                  <a:gd name="T7" fmla="*/ 0 h 1244"/>
                  <a:gd name="T8" fmla="*/ 123 w 123"/>
                  <a:gd name="T9" fmla="*/ 1244 h 124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3" h="1244">
                    <a:moveTo>
                      <a:pt x="0" y="0"/>
                    </a:moveTo>
                    <a:lnTo>
                      <a:pt x="123" y="1244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41" name="Freeform 55"/>
              <p:cNvSpPr>
                <a:spLocks/>
              </p:cNvSpPr>
              <p:nvPr/>
            </p:nvSpPr>
            <p:spPr bwMode="auto">
              <a:xfrm>
                <a:off x="3336" y="1788"/>
                <a:ext cx="522" cy="1239"/>
              </a:xfrm>
              <a:custGeom>
                <a:avLst/>
                <a:gdLst>
                  <a:gd name="T0" fmla="*/ 0 w 522"/>
                  <a:gd name="T1" fmla="*/ 0 h 1239"/>
                  <a:gd name="T2" fmla="*/ 522 w 522"/>
                  <a:gd name="T3" fmla="*/ 1239 h 1239"/>
                  <a:gd name="T4" fmla="*/ 0 60000 65536"/>
                  <a:gd name="T5" fmla="*/ 0 60000 65536"/>
                  <a:gd name="T6" fmla="*/ 0 w 522"/>
                  <a:gd name="T7" fmla="*/ 0 h 1239"/>
                  <a:gd name="T8" fmla="*/ 522 w 522"/>
                  <a:gd name="T9" fmla="*/ 1239 h 123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22" h="1239">
                    <a:moveTo>
                      <a:pt x="0" y="0"/>
                    </a:moveTo>
                    <a:lnTo>
                      <a:pt x="522" y="1239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56342" name="Freeform 56"/>
              <p:cNvSpPr>
                <a:spLocks/>
              </p:cNvSpPr>
              <p:nvPr/>
            </p:nvSpPr>
            <p:spPr bwMode="auto">
              <a:xfrm>
                <a:off x="3702" y="1782"/>
                <a:ext cx="886" cy="1237"/>
              </a:xfrm>
              <a:custGeom>
                <a:avLst/>
                <a:gdLst>
                  <a:gd name="T0" fmla="*/ 0 w 886"/>
                  <a:gd name="T1" fmla="*/ 0 h 1237"/>
                  <a:gd name="T2" fmla="*/ 886 w 886"/>
                  <a:gd name="T3" fmla="*/ 1237 h 1237"/>
                  <a:gd name="T4" fmla="*/ 0 60000 65536"/>
                  <a:gd name="T5" fmla="*/ 0 60000 65536"/>
                  <a:gd name="T6" fmla="*/ 0 w 886"/>
                  <a:gd name="T7" fmla="*/ 0 h 1237"/>
                  <a:gd name="T8" fmla="*/ 886 w 886"/>
                  <a:gd name="T9" fmla="*/ 1237 h 123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86" h="1237">
                    <a:moveTo>
                      <a:pt x="0" y="0"/>
                    </a:moveTo>
                    <a:lnTo>
                      <a:pt x="886" y="1237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56325" name="Freeform 99"/>
            <p:cNvSpPr>
              <a:spLocks/>
            </p:cNvSpPr>
            <p:nvPr/>
          </p:nvSpPr>
          <p:spPr bwMode="auto">
            <a:xfrm>
              <a:off x="393" y="1783"/>
              <a:ext cx="4983" cy="1243"/>
            </a:xfrm>
            <a:custGeom>
              <a:avLst/>
              <a:gdLst>
                <a:gd name="T0" fmla="*/ 0 w 4983"/>
                <a:gd name="T1" fmla="*/ 1234 h 1243"/>
                <a:gd name="T2" fmla="*/ 1234 w 4983"/>
                <a:gd name="T3" fmla="*/ 9 h 1243"/>
                <a:gd name="T4" fmla="*/ 3703 w 4983"/>
                <a:gd name="T5" fmla="*/ 0 h 1243"/>
                <a:gd name="T6" fmla="*/ 4983 w 4983"/>
                <a:gd name="T7" fmla="*/ 1243 h 1243"/>
                <a:gd name="T8" fmla="*/ 0 w 4983"/>
                <a:gd name="T9" fmla="*/ 1234 h 12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83"/>
                <a:gd name="T16" fmla="*/ 0 h 1243"/>
                <a:gd name="T17" fmla="*/ 4983 w 4983"/>
                <a:gd name="T18" fmla="*/ 1243 h 12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83" h="1243">
                  <a:moveTo>
                    <a:pt x="0" y="1234"/>
                  </a:moveTo>
                  <a:lnTo>
                    <a:pt x="1234" y="9"/>
                  </a:lnTo>
                  <a:lnTo>
                    <a:pt x="3703" y="0"/>
                  </a:lnTo>
                  <a:lnTo>
                    <a:pt x="4983" y="1243"/>
                  </a:lnTo>
                  <a:lnTo>
                    <a:pt x="0" y="1234"/>
                  </a:lnTo>
                  <a:close/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1357313" y="785813"/>
            <a:ext cx="6357937" cy="214312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ko-KR" altLang="en-US" sz="6000" b="1" dirty="0" err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엑스포" pitchFamily="18" charset="-127"/>
                <a:ea typeface="휴먼엑스포" pitchFamily="18" charset="-127"/>
              </a:rPr>
              <a:t>저체중</a:t>
            </a:r>
            <a:endParaRPr lang="en-US" altLang="ko-KR" sz="6000" b="1" dirty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엑스포" pitchFamily="18" charset="-127"/>
              <a:ea typeface="휴먼엑스포" pitchFamily="18" charset="-127"/>
            </a:endParaRPr>
          </a:p>
          <a:p>
            <a:pPr algn="ctr">
              <a:defRPr/>
            </a:pPr>
            <a:r>
              <a:rPr lang="en-US" altLang="ko-KR" sz="4800" b="1" dirty="0">
                <a:solidFill>
                  <a:schemeClr val="bg1"/>
                </a:solidFill>
                <a:ea typeface="휴먼엑스포" pitchFamily="18" charset="-127"/>
                <a:cs typeface="Times New Roman" pitchFamily="18" charset="0"/>
              </a:rPr>
              <a:t>(Underweight)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://postfiles16.naver.net/20110913_31/kynoh07_1315894390972OpPnn_JPEG/7.jpg?type=w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571500"/>
            <a:ext cx="750093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428750" y="1857375"/>
            <a:ext cx="6715125" cy="2571750"/>
            <a:chOff x="1882" y="1842"/>
            <a:chExt cx="2676" cy="1180"/>
          </a:xfrm>
        </p:grpSpPr>
        <p:sp>
          <p:nvSpPr>
            <p:cNvPr id="60420" name="AutoShape 15"/>
            <p:cNvSpPr>
              <a:spLocks noChangeArrowheads="1"/>
            </p:cNvSpPr>
            <p:nvPr/>
          </p:nvSpPr>
          <p:spPr bwMode="auto">
            <a:xfrm>
              <a:off x="1882" y="1842"/>
              <a:ext cx="2676" cy="1180"/>
            </a:xfrm>
            <a:prstGeom prst="irregularSeal1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0421" name="Rectangle 16"/>
            <p:cNvSpPr>
              <a:spLocks noChangeArrowheads="1"/>
            </p:cNvSpPr>
            <p:nvPr/>
          </p:nvSpPr>
          <p:spPr bwMode="auto">
            <a:xfrm>
              <a:off x="2158" y="2160"/>
              <a:ext cx="2087" cy="4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3600" b="1">
                  <a:solidFill>
                    <a:srgbClr val="FF3300"/>
                  </a:solidFill>
                  <a:ea typeface="휴먼엑스포" pitchFamily="18" charset="-127"/>
                  <a:cs typeface="Times New Roman" pitchFamily="18" charset="0"/>
                </a:rPr>
                <a:t>BMI</a:t>
              </a:r>
              <a:r>
                <a:rPr lang="en-US" altLang="ko-KR" sz="3600">
                  <a:solidFill>
                    <a:srgbClr val="FF3300"/>
                  </a:solidFill>
                  <a:latin typeface="휴먼엑스포" pitchFamily="18" charset="-127"/>
                  <a:ea typeface="휴먼엑스포" pitchFamily="18" charset="-127"/>
                  <a:cs typeface="Times New Roman" pitchFamily="18" charset="0"/>
                </a:rPr>
                <a:t> </a:t>
              </a:r>
              <a:r>
                <a:rPr lang="en-US" altLang="ko-KR" sz="3600" b="1">
                  <a:solidFill>
                    <a:srgbClr val="FF3300"/>
                  </a:solidFill>
                  <a:ea typeface="휴먼엑스포" pitchFamily="18" charset="-127"/>
                  <a:cs typeface="Times New Roman" pitchFamily="18" charset="0"/>
                </a:rPr>
                <a:t>18.5kg/m</a:t>
              </a:r>
              <a:r>
                <a:rPr lang="en-US" altLang="ko-KR" sz="3600" b="1" baseline="30000">
                  <a:solidFill>
                    <a:srgbClr val="FF3300"/>
                  </a:solidFill>
                  <a:ea typeface="휴먼엑스포" pitchFamily="18" charset="-127"/>
                  <a:cs typeface="Times New Roman" pitchFamily="18" charset="0"/>
                </a:rPr>
                <a:t>2</a:t>
              </a:r>
              <a:r>
                <a:rPr lang="en-US" altLang="ko-KR" sz="3600">
                  <a:solidFill>
                    <a:srgbClr val="FF3300"/>
                  </a:solidFill>
                  <a:latin typeface="휴먼엑스포" pitchFamily="18" charset="-127"/>
                  <a:ea typeface="휴먼엑스포" pitchFamily="18" charset="-127"/>
                  <a:cs typeface="Times New Roman" pitchFamily="18" charset="0"/>
                </a:rPr>
                <a:t> </a:t>
              </a:r>
              <a:r>
                <a:rPr lang="ko-KR" altLang="en-US" sz="3600">
                  <a:solidFill>
                    <a:srgbClr val="FF3300"/>
                  </a:solidFill>
                  <a:latin typeface="휴먼엑스포" pitchFamily="18" charset="-127"/>
                  <a:ea typeface="휴먼엑스포" pitchFamily="18" charset="-127"/>
                  <a:cs typeface="Times New Roman" pitchFamily="18" charset="0"/>
                </a:rPr>
                <a:t>미만</a:t>
              </a:r>
              <a:endParaRPr lang="en-US" altLang="ko-KR" sz="3600">
                <a:solidFill>
                  <a:srgbClr val="FF3300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rgbClr val="000099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6000" b="1" kern="0" dirty="0" err="1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저체중의</a:t>
            </a:r>
            <a:r>
              <a:rPr lang="ko-KR" altLang="en-US" sz="60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 원인</a:t>
            </a:r>
            <a:endParaRPr lang="en-US" altLang="ko-KR" sz="6000" b="1" kern="0" dirty="0">
              <a:solidFill>
                <a:srgbClr val="FAFD00"/>
              </a:solidFill>
              <a:latin typeface="Arial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88" y="1571625"/>
            <a:ext cx="5429250" cy="5143500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외배엽 체형 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높은 수준의 신진대사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만성적인 질환 또는 상해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장기적인 스트레스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전반적이고 공격적인 다이어트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이상식습관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격렬한 신체적 훈련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채식주의 식단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61444" name="Picture 2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63" y="3214688"/>
            <a:ext cx="3357562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rgbClr val="000099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6000" b="1" kern="0" dirty="0" err="1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저체중의</a:t>
            </a:r>
            <a:r>
              <a:rPr lang="ko-KR" altLang="en-US" sz="60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 신체적 영향</a:t>
            </a:r>
            <a:endParaRPr lang="en-US" altLang="ko-KR" sz="6000" b="1" kern="0" dirty="0">
              <a:solidFill>
                <a:srgbClr val="FAFD00"/>
              </a:solidFill>
              <a:latin typeface="Arial" pitchFamily="34" charset="0"/>
              <a:ea typeface="+mj-ea"/>
              <a:cs typeface="+mj-cs"/>
            </a:endParaRPr>
          </a:p>
        </p:txBody>
      </p:sp>
      <p:pic>
        <p:nvPicPr>
          <p:cNvPr id="62467" name="Picture 23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4500563"/>
            <a:ext cx="2444750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71938" y="2357438"/>
            <a:ext cx="4500562" cy="3429000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월경불순 또는 무월경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골절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골다공증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장기적인 스트레스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600" kern="0" dirty="0">
                <a:latin typeface="휴먼엑스포" pitchFamily="18" charset="-127"/>
                <a:ea typeface="휴먼엑스포" pitchFamily="18" charset="-127"/>
              </a:rPr>
              <a:t>극단적으로 추위에 민감함</a:t>
            </a:r>
            <a:endParaRPr lang="en-US" altLang="ko-KR" sz="2600" kern="0" dirty="0"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62469" name="Picture 6" descr="썸네일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28813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Picture 9" descr="썸네일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50" y="2357438"/>
            <a:ext cx="1819275" cy="224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8" descr="strongman_sm_clr1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4214813"/>
            <a:ext cx="1785938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rgbClr val="000099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60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안전하게 체중 늘리기</a:t>
            </a:r>
            <a:endParaRPr lang="en-US" altLang="ko-KR" sz="6000" b="1" kern="0" dirty="0">
              <a:solidFill>
                <a:srgbClr val="FAFD00"/>
              </a:solidFill>
              <a:latin typeface="Arial" pitchFamily="34" charset="0"/>
              <a:ea typeface="+mj-ea"/>
              <a:cs typeface="+mj-cs"/>
            </a:endParaRPr>
          </a:p>
        </p:txBody>
      </p:sp>
      <p:pic>
        <p:nvPicPr>
          <p:cNvPr id="64516" name="Picture 21" descr="MCj035653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2928938"/>
            <a:ext cx="16922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4" name="Picture 10" descr="http://imgnews.naver.com/image/038/2012/03/19/20120319113804_1_rstarksh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88" y="2500313"/>
            <a:ext cx="271462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그룹 10"/>
          <p:cNvGrpSpPr>
            <a:grpSpLocks/>
          </p:cNvGrpSpPr>
          <p:nvPr/>
        </p:nvGrpSpPr>
        <p:grpSpPr bwMode="auto">
          <a:xfrm>
            <a:off x="2571750" y="1857375"/>
            <a:ext cx="3000375" cy="2357438"/>
            <a:chOff x="2571736" y="1857364"/>
            <a:chExt cx="3000396" cy="2357454"/>
          </a:xfrm>
        </p:grpSpPr>
        <p:grpSp>
          <p:nvGrpSpPr>
            <p:cNvPr id="64519" name="그룹 8"/>
            <p:cNvGrpSpPr>
              <a:grpSpLocks/>
            </p:cNvGrpSpPr>
            <p:nvPr/>
          </p:nvGrpSpPr>
          <p:grpSpPr bwMode="auto">
            <a:xfrm>
              <a:off x="2571736" y="1857364"/>
              <a:ext cx="3000396" cy="1357322"/>
              <a:chOff x="2643174" y="1857364"/>
              <a:chExt cx="3429012" cy="1357322"/>
            </a:xfrm>
          </p:grpSpPr>
          <p:pic>
            <p:nvPicPr>
              <p:cNvPr id="64521" name="Picture 6" descr="썸네일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643174" y="1928802"/>
                <a:ext cx="1714500" cy="12858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4522" name="Picture 8" descr="썸네일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357686" y="1857364"/>
                <a:ext cx="1714500" cy="1357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" name="직사각형 9"/>
            <p:cNvSpPr/>
            <p:nvPr/>
          </p:nvSpPr>
          <p:spPr>
            <a:xfrm>
              <a:off x="3428992" y="3429000"/>
              <a:ext cx="1357323" cy="7858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ko-KR" sz="4800" dirty="0">
                  <a:solidFill>
                    <a:schemeClr val="tx1"/>
                  </a:solidFill>
                  <a:latin typeface="휴먼엑스포" pitchFamily="18" charset="-127"/>
                  <a:ea typeface="휴먼엑스포" pitchFamily="18" charset="-127"/>
                </a:rPr>
                <a:t>+</a:t>
              </a:r>
              <a:endParaRPr lang="ko-KR" altLang="en-US" sz="4800" dirty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rgbClr val="000099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6000" b="1" kern="0" dirty="0" err="1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외배엽형</a:t>
            </a:r>
            <a:r>
              <a:rPr lang="en-US" altLang="ko-KR" sz="6000" b="1" kern="0" dirty="0">
                <a:solidFill>
                  <a:srgbClr val="FAFD00"/>
                </a:solidFill>
                <a:ea typeface="+mj-ea"/>
                <a:cs typeface="Times New Roman" pitchFamily="18" charset="0"/>
              </a:rPr>
              <a:t>(</a:t>
            </a:r>
            <a:r>
              <a:rPr lang="en-US" altLang="ko-KR" sz="6000" b="1" kern="0" dirty="0" err="1">
                <a:solidFill>
                  <a:srgbClr val="FAFD00"/>
                </a:solidFill>
                <a:ea typeface="+mj-ea"/>
                <a:cs typeface="Times New Roman" pitchFamily="18" charset="0"/>
              </a:rPr>
              <a:t>Ectomorph</a:t>
            </a:r>
            <a:r>
              <a:rPr lang="en-US" altLang="ko-KR" sz="6000" b="1" kern="0" dirty="0">
                <a:solidFill>
                  <a:srgbClr val="FAFD00"/>
                </a:solidFill>
                <a:latin typeface="Arial" pitchFamily="34" charset="0"/>
                <a:ea typeface="+mj-ea"/>
                <a:cs typeface="+mj-cs"/>
              </a:rPr>
              <a:t>)</a:t>
            </a:r>
          </a:p>
        </p:txBody>
      </p:sp>
      <p:pic>
        <p:nvPicPr>
          <p:cNvPr id="24579" name="Picture 10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752600"/>
            <a:ext cx="3214687" cy="478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3571875" y="2214563"/>
            <a:ext cx="5357813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ko-KR" altLang="en-US" sz="2800" dirty="0">
                <a:latin typeface="휴먼엑스포" pitchFamily="18" charset="-127"/>
                <a:ea typeface="휴먼엑스포" pitchFamily="18" charset="-127"/>
              </a:rPr>
              <a:t>키가 크고 좁은 어깨와 마른 체형으로 체지방 및 근육이 적음</a:t>
            </a:r>
            <a:endParaRPr lang="en-US" altLang="ko-KR" sz="280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ko-KR" altLang="en-US" sz="2800" dirty="0">
                <a:latin typeface="휴먼엑스포" pitchFamily="18" charset="-127"/>
                <a:ea typeface="휴먼엑스포" pitchFamily="18" charset="-127"/>
              </a:rPr>
              <a:t>체중도 적게 나가며 늘리기가 쉽지 않음</a:t>
            </a:r>
            <a:endParaRPr lang="en-US" altLang="ko-KR" sz="280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ko-KR" altLang="en-US" sz="2800" dirty="0">
                <a:latin typeface="휴먼엑스포" pitchFamily="18" charset="-127"/>
                <a:ea typeface="휴먼엑스포" pitchFamily="18" charset="-127"/>
              </a:rPr>
              <a:t>신진대사가 높아서 </a:t>
            </a:r>
            <a:r>
              <a:rPr lang="en-US" altLang="ko-KR" sz="2800" b="1" dirty="0">
                <a:ea typeface="휴먼엑스포" pitchFamily="18" charset="-127"/>
                <a:cs typeface="Times New Roman" pitchFamily="18" charset="0"/>
              </a:rPr>
              <a:t>3</a:t>
            </a:r>
            <a:r>
              <a:rPr lang="ko-KR" altLang="en-US" sz="2800" dirty="0">
                <a:latin typeface="휴먼엑스포" pitchFamily="18" charset="-127"/>
                <a:ea typeface="휴먼엑스포" pitchFamily="18" charset="-127"/>
              </a:rPr>
              <a:t>가지 체형 중 근육과 근력을 형성하기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가장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어려움</a:t>
            </a:r>
            <a:endParaRPr lang="ko-KR" altLang="en-US" sz="280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ko-KR" sz="28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3254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3255" name="AutoShape 4"/>
            <p:cNvSpPr>
              <a:spLocks noChangeArrowheads="1"/>
            </p:cNvSpPr>
            <p:nvPr/>
          </p:nvSpPr>
          <p:spPr bwMode="auto">
            <a:xfrm>
              <a:off x="113" y="119"/>
              <a:ext cx="5534" cy="408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8" name="Picture 35" descr="km35_163736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313" y="1785938"/>
            <a:ext cx="6361112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rgbClr val="000099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60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중배엽형</a:t>
            </a:r>
            <a:r>
              <a:rPr lang="en-US" altLang="ko-KR" sz="6000" b="1" kern="0" dirty="0">
                <a:solidFill>
                  <a:srgbClr val="FAFD00"/>
                </a:solidFill>
                <a:ea typeface="+mj-ea"/>
                <a:cs typeface="Times New Roman" pitchFamily="18" charset="0"/>
              </a:rPr>
              <a:t>(</a:t>
            </a:r>
            <a:r>
              <a:rPr lang="en-US" altLang="ko-KR" sz="6000" b="1" kern="0" dirty="0" err="1">
                <a:solidFill>
                  <a:srgbClr val="FAFD00"/>
                </a:solidFill>
                <a:ea typeface="+mj-ea"/>
                <a:cs typeface="Times New Roman" pitchFamily="18" charset="0"/>
              </a:rPr>
              <a:t>Mesomorph</a:t>
            </a:r>
            <a:r>
              <a:rPr lang="en-US" altLang="ko-KR" sz="6000" b="1" kern="0" dirty="0">
                <a:solidFill>
                  <a:srgbClr val="FAFD00"/>
                </a:solidFill>
                <a:latin typeface="Arial" pitchFamily="34" charset="0"/>
                <a:ea typeface="+mj-ea"/>
                <a:cs typeface="+mj-cs"/>
              </a:rPr>
              <a:t>)</a:t>
            </a:r>
          </a:p>
        </p:txBody>
      </p:sp>
      <p:pic>
        <p:nvPicPr>
          <p:cNvPr id="25603" name="Picture 6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835150"/>
            <a:ext cx="3357562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8"/>
          <p:cNvSpPr>
            <a:spLocks noChangeArrowheads="1"/>
          </p:cNvSpPr>
          <p:nvPr/>
        </p:nvSpPr>
        <p:spPr bwMode="auto">
          <a:xfrm>
            <a:off x="3786188" y="2071688"/>
            <a:ext cx="496252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ko-KR" altLang="en-US" sz="2800" dirty="0">
                <a:latin typeface="휴먼엑스포" pitchFamily="18" charset="-127"/>
                <a:ea typeface="휴먼엑스포" pitchFamily="18" charset="-127"/>
              </a:rPr>
              <a:t>모든 체형 중 근육형성</a:t>
            </a:r>
            <a:r>
              <a:rPr lang="en-US" altLang="ko-KR" sz="2800" b="1" dirty="0"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800" dirty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800" dirty="0">
                <a:latin typeface="휴먼엑스포" pitchFamily="18" charset="-127"/>
                <a:ea typeface="휴먼엑스포" pitchFamily="18" charset="-127"/>
              </a:rPr>
              <a:t>다이어트 효과가 가장 잘 나타나는 이상적인 체형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ko-KR" altLang="en-US" sz="2800" dirty="0">
                <a:latin typeface="휴먼엑스포" pitchFamily="18" charset="-127"/>
                <a:ea typeface="휴먼엑스포" pitchFamily="18" charset="-127"/>
              </a:rPr>
              <a:t>다른 체형과 비교 시 똑같은 자극을 줘도 근육이 훨씬 더 많이 발달함</a:t>
            </a:r>
            <a:endParaRPr lang="en-US" altLang="ko-KR" sz="2800" dirty="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ko-KR" altLang="en-US" sz="28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381000"/>
            <a:ext cx="9144000" cy="1143000"/>
          </a:xfrm>
          <a:prstGeom prst="rect">
            <a:avLst/>
          </a:prstGeom>
          <a:solidFill>
            <a:srgbClr val="000099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6000" b="1" kern="0" dirty="0" err="1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내배엽형</a:t>
            </a:r>
            <a:r>
              <a:rPr lang="en-US" altLang="ko-KR" sz="6000" b="1" kern="0" dirty="0">
                <a:solidFill>
                  <a:srgbClr val="FAFD00"/>
                </a:solidFill>
                <a:ea typeface="+mj-ea"/>
                <a:cs typeface="Times New Roman" pitchFamily="18" charset="0"/>
              </a:rPr>
              <a:t>(Endomorph</a:t>
            </a:r>
            <a:r>
              <a:rPr lang="en-US" altLang="ko-KR" sz="6000" b="1" kern="0" dirty="0">
                <a:solidFill>
                  <a:srgbClr val="FAFD00"/>
                </a:solidFill>
                <a:latin typeface="Arial" pitchFamily="34" charset="0"/>
                <a:ea typeface="+mj-ea"/>
                <a:cs typeface="+mj-cs"/>
              </a:rPr>
              <a:t>)</a:t>
            </a:r>
          </a:p>
        </p:txBody>
      </p:sp>
      <p:pic>
        <p:nvPicPr>
          <p:cNvPr id="26627" name="Picture 4" descr="썸네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873250"/>
            <a:ext cx="3500438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8"/>
          <p:cNvSpPr>
            <a:spLocks noChangeArrowheads="1"/>
          </p:cNvSpPr>
          <p:nvPr/>
        </p:nvSpPr>
        <p:spPr bwMode="auto">
          <a:xfrm>
            <a:off x="4000500" y="1928813"/>
            <a:ext cx="4748213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ko-KR" altLang="en-US" sz="2800">
                <a:latin typeface="휴먼엑스포" pitchFamily="18" charset="-127"/>
                <a:ea typeface="휴먼엑스포" pitchFamily="18" charset="-127"/>
              </a:rPr>
              <a:t>둥글고 말랑말랑한 체형</a:t>
            </a:r>
            <a:endParaRPr lang="en-US" altLang="ko-KR" sz="280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ko-KR" altLang="en-US" sz="2800">
                <a:latin typeface="휴먼엑스포" pitchFamily="18" charset="-127"/>
                <a:ea typeface="휴먼엑스포" pitchFamily="18" charset="-127"/>
              </a:rPr>
              <a:t>크고 넓은 골격을 가지고 있으며 복부비만 상태</a:t>
            </a:r>
            <a:endParaRPr lang="en-US" altLang="ko-KR" sz="280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ko-KR" altLang="en-US" sz="2800">
                <a:latin typeface="휴먼엑스포" pitchFamily="18" charset="-127"/>
                <a:ea typeface="휴먼엑스포" pitchFamily="18" charset="-127"/>
              </a:rPr>
              <a:t>신진대사가 느려 지방이 쉽게 축적되며 체중이 쉽게 줄지 않음</a:t>
            </a:r>
            <a:endParaRPr lang="en-US" altLang="ko-KR" sz="2800">
              <a:latin typeface="휴먼엑스포" pitchFamily="18" charset="-127"/>
              <a:ea typeface="휴먼엑스포" pitchFamily="18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ko-KR" altLang="en-US" sz="2800">
                <a:latin typeface="휴먼엑스포" pitchFamily="18" charset="-127"/>
                <a:ea typeface="휴먼엑스포" pitchFamily="18" charset="-127"/>
              </a:rPr>
              <a:t>근육을 만드는 일이 어렵지 않으나 만든 근육을 드러나게 하기는 어려움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928688" y="1214438"/>
            <a:ext cx="7429500" cy="264318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ko-KR" altLang="en-US" sz="6000" b="1" dirty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엑스포" pitchFamily="18" charset="-127"/>
                <a:ea typeface="휴먼엑스포" pitchFamily="18" charset="-127"/>
              </a:rPr>
              <a:t>비만의 원인</a:t>
            </a:r>
            <a:endParaRPr lang="en-US" altLang="ko-KR" sz="2000" b="1" dirty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엑스포" pitchFamily="18" charset="-127"/>
              <a:ea typeface="휴먼엑스포" pitchFamily="18" charset="-127"/>
            </a:endParaRPr>
          </a:p>
          <a:p>
            <a:pPr algn="ctr">
              <a:defRPr/>
            </a:pP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휴먼엑스포" pitchFamily="18" charset="-127"/>
                <a:cs typeface="Times New Roman" pitchFamily="18" charset="0"/>
              </a:rPr>
              <a:t>2</a:t>
            </a:r>
            <a:r>
              <a:rPr lang="en-US" altLang="ko-KR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. </a:t>
            </a:r>
            <a:r>
              <a:rPr lang="ko-KR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엑스포" pitchFamily="18" charset="-127"/>
                <a:ea typeface="휴먼엑스포" pitchFamily="18" charset="-127"/>
              </a:rPr>
              <a:t>임신</a:t>
            </a:r>
            <a:r>
              <a:rPr lang="en-US" altLang="ko-KR" sz="4400" b="1" kern="0" dirty="0">
                <a:solidFill>
                  <a:srgbClr val="FAFD00"/>
                </a:solidFill>
                <a:latin typeface="Arial" pitchFamily="34" charset="0"/>
                <a:ea typeface="굴림" pitchFamily="50" charset="-127"/>
              </a:rPr>
              <a:t> </a:t>
            </a:r>
            <a:r>
              <a:rPr lang="en-US" altLang="ko-KR" sz="4800" b="1" kern="0" dirty="0">
                <a:solidFill>
                  <a:schemeClr val="bg1"/>
                </a:solidFill>
                <a:ea typeface="굴림" pitchFamily="50" charset="-127"/>
                <a:cs typeface="Times New Roman" pitchFamily="18" charset="0"/>
              </a:rPr>
              <a:t>(Pregnancy)</a:t>
            </a:r>
            <a:endParaRPr lang="en-US" altLang="ko-K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239713"/>
            <a:ext cx="5357813" cy="65024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</p:pic>
      <p:cxnSp>
        <p:nvCxnSpPr>
          <p:cNvPr id="11" name="직선 연결선 10"/>
          <p:cNvCxnSpPr/>
          <p:nvPr/>
        </p:nvCxnSpPr>
        <p:spPr>
          <a:xfrm rot="5400000">
            <a:off x="1285081" y="5572919"/>
            <a:ext cx="1285875" cy="1588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0" name="Rectangle 2"/>
          <p:cNvSpPr txBox="1">
            <a:spLocks noChangeArrowheads="1"/>
          </p:cNvSpPr>
          <p:nvPr/>
        </p:nvSpPr>
        <p:spPr bwMode="auto">
          <a:xfrm>
            <a:off x="5500688" y="214313"/>
            <a:ext cx="3500437" cy="264318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</a:pPr>
            <a:r>
              <a:rPr lang="ko-KR" altLang="en-US" sz="4000" b="1">
                <a:solidFill>
                  <a:srgbClr val="FAFD00"/>
                </a:solidFill>
                <a:ea typeface="휴먼엑스포" pitchFamily="18" charset="-127"/>
                <a:cs typeface="Times New Roman" pitchFamily="18" charset="0"/>
              </a:rPr>
              <a:t>비만</a:t>
            </a:r>
            <a:r>
              <a:rPr lang="en-US" altLang="ko-KR" sz="4000" b="1">
                <a:solidFill>
                  <a:srgbClr val="FAFD00"/>
                </a:solidFill>
                <a:ea typeface="휴먼엑스포" pitchFamily="18" charset="-127"/>
                <a:cs typeface="Times New Roman" pitchFamily="18" charset="0"/>
              </a:rPr>
              <a:t> &amp; </a:t>
            </a:r>
          </a:p>
          <a:p>
            <a:pPr algn="ctr">
              <a:spcBef>
                <a:spcPct val="0"/>
              </a:spcBef>
            </a:pPr>
            <a:r>
              <a:rPr lang="ko-KR" altLang="en-US" sz="4000" b="1">
                <a:solidFill>
                  <a:srgbClr val="FAFD00"/>
                </a:solidFill>
                <a:ea typeface="휴먼엑스포" pitchFamily="18" charset="-127"/>
                <a:cs typeface="Times New Roman" pitchFamily="18" charset="0"/>
              </a:rPr>
              <a:t>지방증반등</a:t>
            </a:r>
            <a:r>
              <a:rPr lang="en-US" altLang="ko-KR" sz="4000" b="1">
                <a:solidFill>
                  <a:srgbClr val="FAFD00"/>
                </a:solidFill>
                <a:ea typeface="휴먼엑스포" pitchFamily="18" charset="-127"/>
                <a:cs typeface="Times New Roman" pitchFamily="18" charset="0"/>
              </a:rPr>
              <a:t>(Adiposity Rebound; AR)</a:t>
            </a:r>
          </a:p>
        </p:txBody>
      </p:sp>
      <p:grpSp>
        <p:nvGrpSpPr>
          <p:cNvPr id="2" name="그룹 14"/>
          <p:cNvGrpSpPr>
            <a:grpSpLocks/>
          </p:cNvGrpSpPr>
          <p:nvPr/>
        </p:nvGrpSpPr>
        <p:grpSpPr bwMode="auto">
          <a:xfrm>
            <a:off x="5013325" y="5500688"/>
            <a:ext cx="3844925" cy="1071562"/>
            <a:chOff x="5013487" y="5500702"/>
            <a:chExt cx="3844793" cy="1071570"/>
          </a:xfrm>
        </p:grpSpPr>
        <p:sp>
          <p:nvSpPr>
            <p:cNvPr id="13" name="아래쪽 화살표 12"/>
            <p:cNvSpPr/>
            <p:nvPr/>
          </p:nvSpPr>
          <p:spPr>
            <a:xfrm rot="16200000">
              <a:off x="5179363" y="5536439"/>
              <a:ext cx="584204" cy="91595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6072314" y="5500702"/>
              <a:ext cx="2785966" cy="10715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o-KR" altLang="en-US" sz="2400" dirty="0">
                  <a:solidFill>
                    <a:srgbClr val="FF0000"/>
                  </a:solidFill>
                  <a:latin typeface="휴먼엑스포" pitchFamily="18" charset="-127"/>
                  <a:ea typeface="휴먼엑스포" pitchFamily="18" charset="-127"/>
                  <a:cs typeface="Times New Roman" pitchFamily="18" charset="0"/>
                </a:rPr>
                <a:t>약</a:t>
              </a:r>
              <a:r>
                <a:rPr lang="ko-KR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5~6</a:t>
              </a:r>
              <a:r>
                <a:rPr lang="ko-KR" altLang="en-US" sz="2400" dirty="0">
                  <a:solidFill>
                    <a:srgbClr val="FF0000"/>
                  </a:solidFill>
                  <a:latin typeface="휴먼엑스포" pitchFamily="18" charset="-127"/>
                  <a:ea typeface="휴먼엑스포" pitchFamily="18" charset="-127"/>
                  <a:cs typeface="Times New Roman" pitchFamily="18" charset="0"/>
                </a:rPr>
                <a:t>세</a:t>
              </a:r>
              <a:endParaRPr lang="en-US" altLang="ko-KR" sz="2400" dirty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en-US" altLang="ko-KR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ko-KR" altLang="en-US" sz="2400" dirty="0">
                  <a:solidFill>
                    <a:srgbClr val="FF0000"/>
                  </a:solidFill>
                  <a:latin typeface="휴먼엑스포" pitchFamily="18" charset="-127"/>
                  <a:ea typeface="휴먼엑스포" pitchFamily="18" charset="-127"/>
                  <a:cs typeface="Times New Roman" pitchFamily="18" charset="0"/>
                </a:rPr>
                <a:t>우리나라</a:t>
              </a:r>
              <a:r>
                <a:rPr lang="ko-KR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ko-KR" altLang="en-US" sz="2400" dirty="0">
                  <a:solidFill>
                    <a:srgbClr val="FF0000"/>
                  </a:solidFill>
                  <a:latin typeface="휴먼엑스포" pitchFamily="18" charset="-127"/>
                  <a:ea typeface="휴먼엑스포" pitchFamily="18" charset="-127"/>
                  <a:cs typeface="Times New Roman" pitchFamily="18" charset="0"/>
                </a:rPr>
                <a:t>만</a:t>
              </a:r>
              <a:r>
                <a:rPr lang="ko-KR" alt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ko-KR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4~5</a:t>
              </a:r>
              <a:r>
                <a:rPr lang="ko-KR" altLang="en-US" sz="2400" dirty="0">
                  <a:solidFill>
                    <a:srgbClr val="FF0000"/>
                  </a:solidFill>
                  <a:latin typeface="휴먼엑스포" pitchFamily="18" charset="-127"/>
                  <a:ea typeface="휴먼엑스포" pitchFamily="18" charset="-127"/>
                  <a:cs typeface="Times New Roman" pitchFamily="18" charset="0"/>
                </a:rPr>
                <a:t>세</a:t>
              </a:r>
              <a:r>
                <a:rPr lang="en-US" altLang="ko-KR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ko-KR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9025" y="1728788"/>
            <a:ext cx="6911975" cy="484346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285750"/>
            <a:ext cx="9144000" cy="1143000"/>
          </a:xfrm>
          <a:prstGeom prst="rect">
            <a:avLst/>
          </a:prstGeom>
          <a:solidFill>
            <a:srgbClr val="000099"/>
          </a:solidFill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60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비만</a:t>
            </a:r>
            <a:r>
              <a:rPr lang="ko-KR" altLang="en-US" sz="6000" b="1" kern="0" dirty="0">
                <a:solidFill>
                  <a:srgbClr val="FAFD00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altLang="ko-KR" sz="6000" b="1" kern="0" dirty="0">
                <a:solidFill>
                  <a:srgbClr val="FAFD00"/>
                </a:solidFill>
                <a:latin typeface="Arial" pitchFamily="34" charset="0"/>
                <a:ea typeface="+mj-ea"/>
                <a:cs typeface="+mj-cs"/>
              </a:rPr>
              <a:t>&amp; </a:t>
            </a:r>
            <a:r>
              <a:rPr lang="ko-KR" altLang="en-US" sz="6000" b="1" kern="0" dirty="0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조기 </a:t>
            </a:r>
            <a:r>
              <a:rPr lang="ko-KR" altLang="en-US" sz="6000" b="1" kern="0" dirty="0" err="1">
                <a:solidFill>
                  <a:srgbClr val="FAFD00"/>
                </a:solidFill>
                <a:latin typeface="휴먼엑스포" pitchFamily="18" charset="-127"/>
                <a:ea typeface="휴먼엑스포" pitchFamily="18" charset="-127"/>
                <a:cs typeface="+mj-cs"/>
              </a:rPr>
              <a:t>지방증반등</a:t>
            </a:r>
            <a:endParaRPr lang="en-US" altLang="ko-KR" sz="6000" b="1" kern="0" dirty="0">
              <a:solidFill>
                <a:srgbClr val="FAFD00"/>
              </a:solidFill>
              <a:latin typeface="휴먼엑스포" pitchFamily="18" charset="-127"/>
              <a:ea typeface="휴먼엑스포" pitchFamily="18" charset="-127"/>
              <a:cs typeface="+mj-cs"/>
            </a:endParaRPr>
          </a:p>
        </p:txBody>
      </p:sp>
      <p:cxnSp>
        <p:nvCxnSpPr>
          <p:cNvPr id="6" name="직선 연결선 5"/>
          <p:cNvCxnSpPr/>
          <p:nvPr/>
        </p:nvCxnSpPr>
        <p:spPr>
          <a:xfrm flipV="1">
            <a:off x="2571750" y="3214688"/>
            <a:ext cx="5072063" cy="71437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rot="5400000">
            <a:off x="4464844" y="4464844"/>
            <a:ext cx="2359025" cy="1587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/>
          <p:cNvSpPr/>
          <p:nvPr/>
        </p:nvSpPr>
        <p:spPr>
          <a:xfrm>
            <a:off x="5572125" y="3143250"/>
            <a:ext cx="142875" cy="142875"/>
          </a:xfrm>
          <a:prstGeom prst="ellipse">
            <a:avLst/>
          </a:prstGeom>
          <a:solidFill>
            <a:srgbClr val="00B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1" name="아래쪽 화살표 10"/>
          <p:cNvSpPr/>
          <p:nvPr/>
        </p:nvSpPr>
        <p:spPr>
          <a:xfrm rot="10800000">
            <a:off x="3714750" y="5643563"/>
            <a:ext cx="285750" cy="642937"/>
          </a:xfrm>
          <a:prstGeom prst="downArrow">
            <a:avLst/>
          </a:prstGeom>
          <a:solidFill>
            <a:srgbClr val="00B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2" name="아래쪽 화살표 11"/>
          <p:cNvSpPr/>
          <p:nvPr/>
        </p:nvSpPr>
        <p:spPr>
          <a:xfrm rot="10800000">
            <a:off x="3000375" y="5429250"/>
            <a:ext cx="285750" cy="857250"/>
          </a:xfrm>
          <a:prstGeom prst="downArrow">
            <a:avLst/>
          </a:prstGeom>
          <a:solidFill>
            <a:srgbClr val="FF006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149"/>
          <p:cNvGrpSpPr>
            <a:grpSpLocks/>
          </p:cNvGrpSpPr>
          <p:nvPr/>
        </p:nvGrpSpPr>
        <p:grpSpPr bwMode="auto">
          <a:xfrm>
            <a:off x="693738" y="3524250"/>
            <a:ext cx="7910512" cy="1976438"/>
            <a:chOff x="393" y="1782"/>
            <a:chExt cx="4983" cy="1245"/>
          </a:xfrm>
        </p:grpSpPr>
        <p:grpSp>
          <p:nvGrpSpPr>
            <p:cNvPr id="36868" name="Group 148"/>
            <p:cNvGrpSpPr>
              <a:grpSpLocks/>
            </p:cNvGrpSpPr>
            <p:nvPr/>
          </p:nvGrpSpPr>
          <p:grpSpPr bwMode="auto">
            <a:xfrm>
              <a:off x="669" y="1782"/>
              <a:ext cx="4422" cy="1245"/>
              <a:chOff x="669" y="1782"/>
              <a:chExt cx="4422" cy="1245"/>
            </a:xfrm>
          </p:grpSpPr>
          <p:sp>
            <p:nvSpPr>
              <p:cNvPr id="36870" name="Freeform 81"/>
              <p:cNvSpPr>
                <a:spLocks/>
              </p:cNvSpPr>
              <p:nvPr/>
            </p:nvSpPr>
            <p:spPr bwMode="auto">
              <a:xfrm>
                <a:off x="1464" y="1953"/>
                <a:ext cx="2814" cy="1"/>
              </a:xfrm>
              <a:custGeom>
                <a:avLst/>
                <a:gdLst>
                  <a:gd name="T0" fmla="*/ 0 w 2814"/>
                  <a:gd name="T1" fmla="*/ 0 h 1"/>
                  <a:gd name="T2" fmla="*/ 2814 w 2814"/>
                  <a:gd name="T3" fmla="*/ 0 h 1"/>
                  <a:gd name="T4" fmla="*/ 0 60000 65536"/>
                  <a:gd name="T5" fmla="*/ 0 60000 65536"/>
                  <a:gd name="T6" fmla="*/ 0 w 2814"/>
                  <a:gd name="T7" fmla="*/ 0 h 1"/>
                  <a:gd name="T8" fmla="*/ 2814 w 281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14" h="1">
                    <a:moveTo>
                      <a:pt x="0" y="0"/>
                    </a:moveTo>
                    <a:lnTo>
                      <a:pt x="2814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71" name="Freeform 80"/>
              <p:cNvSpPr>
                <a:spLocks/>
              </p:cNvSpPr>
              <p:nvPr/>
            </p:nvSpPr>
            <p:spPr bwMode="auto">
              <a:xfrm>
                <a:off x="1308" y="2112"/>
                <a:ext cx="3129" cy="1"/>
              </a:xfrm>
              <a:custGeom>
                <a:avLst/>
                <a:gdLst>
                  <a:gd name="T0" fmla="*/ 0 w 3129"/>
                  <a:gd name="T1" fmla="*/ 0 h 1"/>
                  <a:gd name="T2" fmla="*/ 3129 w 3129"/>
                  <a:gd name="T3" fmla="*/ 0 h 1"/>
                  <a:gd name="T4" fmla="*/ 0 60000 65536"/>
                  <a:gd name="T5" fmla="*/ 0 60000 65536"/>
                  <a:gd name="T6" fmla="*/ 0 w 3129"/>
                  <a:gd name="T7" fmla="*/ 0 h 1"/>
                  <a:gd name="T8" fmla="*/ 3129 w 312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129" h="1">
                    <a:moveTo>
                      <a:pt x="0" y="0"/>
                    </a:moveTo>
                    <a:lnTo>
                      <a:pt x="3129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72" name="Freeform 18"/>
              <p:cNvSpPr>
                <a:spLocks/>
              </p:cNvSpPr>
              <p:nvPr/>
            </p:nvSpPr>
            <p:spPr bwMode="auto">
              <a:xfrm>
                <a:off x="669" y="2742"/>
                <a:ext cx="4422" cy="3"/>
              </a:xfrm>
              <a:custGeom>
                <a:avLst/>
                <a:gdLst>
                  <a:gd name="T0" fmla="*/ 0 w 4422"/>
                  <a:gd name="T1" fmla="*/ 0 h 3"/>
                  <a:gd name="T2" fmla="*/ 4422 w 4422"/>
                  <a:gd name="T3" fmla="*/ 3 h 3"/>
                  <a:gd name="T4" fmla="*/ 0 60000 65536"/>
                  <a:gd name="T5" fmla="*/ 0 60000 65536"/>
                  <a:gd name="T6" fmla="*/ 0 w 4422"/>
                  <a:gd name="T7" fmla="*/ 0 h 3"/>
                  <a:gd name="T8" fmla="*/ 4422 w 4422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422" h="3">
                    <a:moveTo>
                      <a:pt x="0" y="0"/>
                    </a:moveTo>
                    <a:lnTo>
                      <a:pt x="4422" y="3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73" name="Freeform 19"/>
              <p:cNvSpPr>
                <a:spLocks/>
              </p:cNvSpPr>
              <p:nvPr/>
            </p:nvSpPr>
            <p:spPr bwMode="auto">
              <a:xfrm>
                <a:off x="849" y="2556"/>
                <a:ext cx="4050" cy="3"/>
              </a:xfrm>
              <a:custGeom>
                <a:avLst/>
                <a:gdLst>
                  <a:gd name="T0" fmla="*/ 0 w 4050"/>
                  <a:gd name="T1" fmla="*/ 3 h 3"/>
                  <a:gd name="T2" fmla="*/ 4050 w 4050"/>
                  <a:gd name="T3" fmla="*/ 0 h 3"/>
                  <a:gd name="T4" fmla="*/ 0 60000 65536"/>
                  <a:gd name="T5" fmla="*/ 0 60000 65536"/>
                  <a:gd name="T6" fmla="*/ 0 w 4050"/>
                  <a:gd name="T7" fmla="*/ 0 h 3"/>
                  <a:gd name="T8" fmla="*/ 4050 w 405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050" h="3">
                    <a:moveTo>
                      <a:pt x="0" y="3"/>
                    </a:moveTo>
                    <a:lnTo>
                      <a:pt x="4050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74" name="Freeform 20"/>
              <p:cNvSpPr>
                <a:spLocks/>
              </p:cNvSpPr>
              <p:nvPr/>
            </p:nvSpPr>
            <p:spPr bwMode="auto">
              <a:xfrm>
                <a:off x="999" y="2415"/>
                <a:ext cx="3756" cy="3"/>
              </a:xfrm>
              <a:custGeom>
                <a:avLst/>
                <a:gdLst>
                  <a:gd name="T0" fmla="*/ 0 w 3756"/>
                  <a:gd name="T1" fmla="*/ 0 h 3"/>
                  <a:gd name="T2" fmla="*/ 3756 w 3756"/>
                  <a:gd name="T3" fmla="*/ 3 h 3"/>
                  <a:gd name="T4" fmla="*/ 0 60000 65536"/>
                  <a:gd name="T5" fmla="*/ 0 60000 65536"/>
                  <a:gd name="T6" fmla="*/ 0 w 3756"/>
                  <a:gd name="T7" fmla="*/ 0 h 3"/>
                  <a:gd name="T8" fmla="*/ 3756 w 3756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756" h="3">
                    <a:moveTo>
                      <a:pt x="0" y="0"/>
                    </a:moveTo>
                    <a:lnTo>
                      <a:pt x="3756" y="3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75" name="Freeform 21"/>
              <p:cNvSpPr>
                <a:spLocks/>
              </p:cNvSpPr>
              <p:nvPr/>
            </p:nvSpPr>
            <p:spPr bwMode="auto">
              <a:xfrm>
                <a:off x="1128" y="2283"/>
                <a:ext cx="3489" cy="1"/>
              </a:xfrm>
              <a:custGeom>
                <a:avLst/>
                <a:gdLst>
                  <a:gd name="T0" fmla="*/ 0 w 3489"/>
                  <a:gd name="T1" fmla="*/ 0 h 1"/>
                  <a:gd name="T2" fmla="*/ 3489 w 3489"/>
                  <a:gd name="T3" fmla="*/ 0 h 1"/>
                  <a:gd name="T4" fmla="*/ 0 60000 65536"/>
                  <a:gd name="T5" fmla="*/ 0 60000 65536"/>
                  <a:gd name="T6" fmla="*/ 0 w 3489"/>
                  <a:gd name="T7" fmla="*/ 0 h 1"/>
                  <a:gd name="T8" fmla="*/ 3489 w 348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489" h="1">
                    <a:moveTo>
                      <a:pt x="0" y="0"/>
                    </a:moveTo>
                    <a:lnTo>
                      <a:pt x="3489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76" name="Freeform 9"/>
              <p:cNvSpPr>
                <a:spLocks/>
              </p:cNvSpPr>
              <p:nvPr/>
            </p:nvSpPr>
            <p:spPr bwMode="auto">
              <a:xfrm>
                <a:off x="1646" y="1785"/>
                <a:ext cx="682" cy="1241"/>
              </a:xfrm>
              <a:custGeom>
                <a:avLst/>
                <a:gdLst>
                  <a:gd name="T0" fmla="*/ 682 w 682"/>
                  <a:gd name="T1" fmla="*/ 0 h 1241"/>
                  <a:gd name="T2" fmla="*/ 0 w 682"/>
                  <a:gd name="T3" fmla="*/ 1241 h 1241"/>
                  <a:gd name="T4" fmla="*/ 0 60000 65536"/>
                  <a:gd name="T5" fmla="*/ 0 60000 65536"/>
                  <a:gd name="T6" fmla="*/ 0 w 682"/>
                  <a:gd name="T7" fmla="*/ 0 h 1241"/>
                  <a:gd name="T8" fmla="*/ 682 w 682"/>
                  <a:gd name="T9" fmla="*/ 1241 h 12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82" h="1241">
                    <a:moveTo>
                      <a:pt x="682" y="0"/>
                    </a:moveTo>
                    <a:lnTo>
                      <a:pt x="0" y="1241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77" name="Freeform 10"/>
              <p:cNvSpPr>
                <a:spLocks/>
              </p:cNvSpPr>
              <p:nvPr/>
            </p:nvSpPr>
            <p:spPr bwMode="auto">
              <a:xfrm>
                <a:off x="2304" y="1785"/>
                <a:ext cx="348" cy="1215"/>
              </a:xfrm>
              <a:custGeom>
                <a:avLst/>
                <a:gdLst>
                  <a:gd name="T0" fmla="*/ 348 w 348"/>
                  <a:gd name="T1" fmla="*/ 0 h 1215"/>
                  <a:gd name="T2" fmla="*/ 0 w 348"/>
                  <a:gd name="T3" fmla="*/ 1215 h 1215"/>
                  <a:gd name="T4" fmla="*/ 0 60000 65536"/>
                  <a:gd name="T5" fmla="*/ 0 60000 65536"/>
                  <a:gd name="T6" fmla="*/ 0 w 348"/>
                  <a:gd name="T7" fmla="*/ 0 h 1215"/>
                  <a:gd name="T8" fmla="*/ 348 w 348"/>
                  <a:gd name="T9" fmla="*/ 1215 h 121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48" h="1215">
                    <a:moveTo>
                      <a:pt x="348" y="0"/>
                    </a:moveTo>
                    <a:lnTo>
                      <a:pt x="0" y="1215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78" name="Freeform 11"/>
              <p:cNvSpPr>
                <a:spLocks/>
              </p:cNvSpPr>
              <p:nvPr/>
            </p:nvSpPr>
            <p:spPr bwMode="auto">
              <a:xfrm>
                <a:off x="2715" y="1788"/>
                <a:ext cx="117" cy="1238"/>
              </a:xfrm>
              <a:custGeom>
                <a:avLst/>
                <a:gdLst>
                  <a:gd name="T0" fmla="*/ 117 w 117"/>
                  <a:gd name="T1" fmla="*/ 0 h 1238"/>
                  <a:gd name="T2" fmla="*/ 0 w 117"/>
                  <a:gd name="T3" fmla="*/ 1238 h 1238"/>
                  <a:gd name="T4" fmla="*/ 0 60000 65536"/>
                  <a:gd name="T5" fmla="*/ 0 60000 65536"/>
                  <a:gd name="T6" fmla="*/ 0 w 117"/>
                  <a:gd name="T7" fmla="*/ 0 h 1238"/>
                  <a:gd name="T8" fmla="*/ 117 w 117"/>
                  <a:gd name="T9" fmla="*/ 1238 h 123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7" h="1238">
                    <a:moveTo>
                      <a:pt x="117" y="0"/>
                    </a:moveTo>
                    <a:lnTo>
                      <a:pt x="0" y="1238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79" name="Freeform 15"/>
              <p:cNvSpPr>
                <a:spLocks/>
              </p:cNvSpPr>
              <p:nvPr/>
            </p:nvSpPr>
            <p:spPr bwMode="auto">
              <a:xfrm>
                <a:off x="914" y="1797"/>
                <a:ext cx="1036" cy="1216"/>
              </a:xfrm>
              <a:custGeom>
                <a:avLst/>
                <a:gdLst>
                  <a:gd name="T0" fmla="*/ 0 w 1036"/>
                  <a:gd name="T1" fmla="*/ 2147483647 h 848"/>
                  <a:gd name="T2" fmla="*/ 1036 w 1036"/>
                  <a:gd name="T3" fmla="*/ 0 h 848"/>
                  <a:gd name="T4" fmla="*/ 0 60000 65536"/>
                  <a:gd name="T5" fmla="*/ 0 60000 65536"/>
                  <a:gd name="T6" fmla="*/ 0 w 1036"/>
                  <a:gd name="T7" fmla="*/ 0 h 848"/>
                  <a:gd name="T8" fmla="*/ 1036 w 1036"/>
                  <a:gd name="T9" fmla="*/ 848 h 84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36" h="848">
                    <a:moveTo>
                      <a:pt x="0" y="848"/>
                    </a:moveTo>
                    <a:lnTo>
                      <a:pt x="1036" y="0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80" name="Freeform 48"/>
              <p:cNvSpPr>
                <a:spLocks/>
              </p:cNvSpPr>
              <p:nvPr/>
            </p:nvSpPr>
            <p:spPr bwMode="auto">
              <a:xfrm>
                <a:off x="1984" y="1785"/>
                <a:ext cx="509" cy="1228"/>
              </a:xfrm>
              <a:custGeom>
                <a:avLst/>
                <a:gdLst>
                  <a:gd name="T0" fmla="*/ 509 w 509"/>
                  <a:gd name="T1" fmla="*/ 0 h 1228"/>
                  <a:gd name="T2" fmla="*/ 0 w 509"/>
                  <a:gd name="T3" fmla="*/ 1228 h 1228"/>
                  <a:gd name="T4" fmla="*/ 0 60000 65536"/>
                  <a:gd name="T5" fmla="*/ 0 60000 65536"/>
                  <a:gd name="T6" fmla="*/ 0 w 509"/>
                  <a:gd name="T7" fmla="*/ 0 h 1228"/>
                  <a:gd name="T8" fmla="*/ 509 w 509"/>
                  <a:gd name="T9" fmla="*/ 1228 h 12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09" h="1228">
                    <a:moveTo>
                      <a:pt x="509" y="0"/>
                    </a:moveTo>
                    <a:lnTo>
                      <a:pt x="0" y="1228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81" name="Freeform 49"/>
              <p:cNvSpPr>
                <a:spLocks/>
              </p:cNvSpPr>
              <p:nvPr/>
            </p:nvSpPr>
            <p:spPr bwMode="auto">
              <a:xfrm>
                <a:off x="1248" y="1785"/>
                <a:ext cx="885" cy="1234"/>
              </a:xfrm>
              <a:custGeom>
                <a:avLst/>
                <a:gdLst>
                  <a:gd name="T0" fmla="*/ 885 w 885"/>
                  <a:gd name="T1" fmla="*/ 0 h 1234"/>
                  <a:gd name="T2" fmla="*/ 0 w 885"/>
                  <a:gd name="T3" fmla="*/ 1234 h 1234"/>
                  <a:gd name="T4" fmla="*/ 0 60000 65536"/>
                  <a:gd name="T5" fmla="*/ 0 60000 65536"/>
                  <a:gd name="T6" fmla="*/ 0 w 885"/>
                  <a:gd name="T7" fmla="*/ 0 h 1234"/>
                  <a:gd name="T8" fmla="*/ 885 w 885"/>
                  <a:gd name="T9" fmla="*/ 1234 h 123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85" h="1234">
                    <a:moveTo>
                      <a:pt x="885" y="0"/>
                    </a:moveTo>
                    <a:lnTo>
                      <a:pt x="0" y="1234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82" name="Freeform 51"/>
              <p:cNvSpPr>
                <a:spLocks/>
              </p:cNvSpPr>
              <p:nvPr/>
            </p:nvSpPr>
            <p:spPr bwMode="auto">
              <a:xfrm>
                <a:off x="3513" y="1782"/>
                <a:ext cx="676" cy="1244"/>
              </a:xfrm>
              <a:custGeom>
                <a:avLst/>
                <a:gdLst>
                  <a:gd name="T0" fmla="*/ 0 w 676"/>
                  <a:gd name="T1" fmla="*/ 0 h 1244"/>
                  <a:gd name="T2" fmla="*/ 676 w 676"/>
                  <a:gd name="T3" fmla="*/ 1244 h 1244"/>
                  <a:gd name="T4" fmla="*/ 0 60000 65536"/>
                  <a:gd name="T5" fmla="*/ 0 60000 65536"/>
                  <a:gd name="T6" fmla="*/ 0 w 676"/>
                  <a:gd name="T7" fmla="*/ 0 h 1244"/>
                  <a:gd name="T8" fmla="*/ 676 w 676"/>
                  <a:gd name="T9" fmla="*/ 1244 h 124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76" h="1244">
                    <a:moveTo>
                      <a:pt x="0" y="0"/>
                    </a:moveTo>
                    <a:lnTo>
                      <a:pt x="676" y="1244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83" name="Freeform 52"/>
              <p:cNvSpPr>
                <a:spLocks/>
              </p:cNvSpPr>
              <p:nvPr/>
            </p:nvSpPr>
            <p:spPr bwMode="auto">
              <a:xfrm>
                <a:off x="3183" y="1785"/>
                <a:ext cx="354" cy="1239"/>
              </a:xfrm>
              <a:custGeom>
                <a:avLst/>
                <a:gdLst>
                  <a:gd name="T0" fmla="*/ 0 w 354"/>
                  <a:gd name="T1" fmla="*/ 0 h 1239"/>
                  <a:gd name="T2" fmla="*/ 354 w 354"/>
                  <a:gd name="T3" fmla="*/ 1239 h 1239"/>
                  <a:gd name="T4" fmla="*/ 0 60000 65536"/>
                  <a:gd name="T5" fmla="*/ 0 60000 65536"/>
                  <a:gd name="T6" fmla="*/ 0 w 354"/>
                  <a:gd name="T7" fmla="*/ 0 h 1239"/>
                  <a:gd name="T8" fmla="*/ 354 w 354"/>
                  <a:gd name="T9" fmla="*/ 1239 h 123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54" h="1239">
                    <a:moveTo>
                      <a:pt x="0" y="0"/>
                    </a:moveTo>
                    <a:lnTo>
                      <a:pt x="354" y="1239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84" name="Freeform 53"/>
              <p:cNvSpPr>
                <a:spLocks/>
              </p:cNvSpPr>
              <p:nvPr/>
            </p:nvSpPr>
            <p:spPr bwMode="auto">
              <a:xfrm>
                <a:off x="2997" y="1782"/>
                <a:ext cx="123" cy="1244"/>
              </a:xfrm>
              <a:custGeom>
                <a:avLst/>
                <a:gdLst>
                  <a:gd name="T0" fmla="*/ 0 w 123"/>
                  <a:gd name="T1" fmla="*/ 0 h 1244"/>
                  <a:gd name="T2" fmla="*/ 123 w 123"/>
                  <a:gd name="T3" fmla="*/ 1244 h 1244"/>
                  <a:gd name="T4" fmla="*/ 0 60000 65536"/>
                  <a:gd name="T5" fmla="*/ 0 60000 65536"/>
                  <a:gd name="T6" fmla="*/ 0 w 123"/>
                  <a:gd name="T7" fmla="*/ 0 h 1244"/>
                  <a:gd name="T8" fmla="*/ 123 w 123"/>
                  <a:gd name="T9" fmla="*/ 1244 h 124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3" h="1244">
                    <a:moveTo>
                      <a:pt x="0" y="0"/>
                    </a:moveTo>
                    <a:lnTo>
                      <a:pt x="123" y="1244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85" name="Freeform 55"/>
              <p:cNvSpPr>
                <a:spLocks/>
              </p:cNvSpPr>
              <p:nvPr/>
            </p:nvSpPr>
            <p:spPr bwMode="auto">
              <a:xfrm>
                <a:off x="3336" y="1788"/>
                <a:ext cx="522" cy="1239"/>
              </a:xfrm>
              <a:custGeom>
                <a:avLst/>
                <a:gdLst>
                  <a:gd name="T0" fmla="*/ 0 w 522"/>
                  <a:gd name="T1" fmla="*/ 0 h 1239"/>
                  <a:gd name="T2" fmla="*/ 522 w 522"/>
                  <a:gd name="T3" fmla="*/ 1239 h 1239"/>
                  <a:gd name="T4" fmla="*/ 0 60000 65536"/>
                  <a:gd name="T5" fmla="*/ 0 60000 65536"/>
                  <a:gd name="T6" fmla="*/ 0 w 522"/>
                  <a:gd name="T7" fmla="*/ 0 h 1239"/>
                  <a:gd name="T8" fmla="*/ 522 w 522"/>
                  <a:gd name="T9" fmla="*/ 1239 h 123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22" h="1239">
                    <a:moveTo>
                      <a:pt x="0" y="0"/>
                    </a:moveTo>
                    <a:lnTo>
                      <a:pt x="522" y="1239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886" name="Freeform 56"/>
              <p:cNvSpPr>
                <a:spLocks/>
              </p:cNvSpPr>
              <p:nvPr/>
            </p:nvSpPr>
            <p:spPr bwMode="auto">
              <a:xfrm>
                <a:off x="3702" y="1782"/>
                <a:ext cx="886" cy="1237"/>
              </a:xfrm>
              <a:custGeom>
                <a:avLst/>
                <a:gdLst>
                  <a:gd name="T0" fmla="*/ 0 w 886"/>
                  <a:gd name="T1" fmla="*/ 0 h 1237"/>
                  <a:gd name="T2" fmla="*/ 886 w 886"/>
                  <a:gd name="T3" fmla="*/ 1237 h 1237"/>
                  <a:gd name="T4" fmla="*/ 0 60000 65536"/>
                  <a:gd name="T5" fmla="*/ 0 60000 65536"/>
                  <a:gd name="T6" fmla="*/ 0 w 886"/>
                  <a:gd name="T7" fmla="*/ 0 h 1237"/>
                  <a:gd name="T8" fmla="*/ 886 w 886"/>
                  <a:gd name="T9" fmla="*/ 1237 h 123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86" h="1237">
                    <a:moveTo>
                      <a:pt x="0" y="0"/>
                    </a:moveTo>
                    <a:lnTo>
                      <a:pt x="886" y="1237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36869" name="Freeform 99"/>
            <p:cNvSpPr>
              <a:spLocks/>
            </p:cNvSpPr>
            <p:nvPr/>
          </p:nvSpPr>
          <p:spPr bwMode="auto">
            <a:xfrm>
              <a:off x="393" y="1783"/>
              <a:ext cx="4983" cy="1243"/>
            </a:xfrm>
            <a:custGeom>
              <a:avLst/>
              <a:gdLst>
                <a:gd name="T0" fmla="*/ 0 w 4983"/>
                <a:gd name="T1" fmla="*/ 1234 h 1243"/>
                <a:gd name="T2" fmla="*/ 1234 w 4983"/>
                <a:gd name="T3" fmla="*/ 9 h 1243"/>
                <a:gd name="T4" fmla="*/ 3703 w 4983"/>
                <a:gd name="T5" fmla="*/ 0 h 1243"/>
                <a:gd name="T6" fmla="*/ 4983 w 4983"/>
                <a:gd name="T7" fmla="*/ 1243 h 1243"/>
                <a:gd name="T8" fmla="*/ 0 w 4983"/>
                <a:gd name="T9" fmla="*/ 1234 h 12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83"/>
                <a:gd name="T16" fmla="*/ 0 h 1243"/>
                <a:gd name="T17" fmla="*/ 4983 w 4983"/>
                <a:gd name="T18" fmla="*/ 1243 h 12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83" h="1243">
                  <a:moveTo>
                    <a:pt x="0" y="1234"/>
                  </a:moveTo>
                  <a:lnTo>
                    <a:pt x="1234" y="9"/>
                  </a:lnTo>
                  <a:lnTo>
                    <a:pt x="3703" y="0"/>
                  </a:lnTo>
                  <a:lnTo>
                    <a:pt x="4983" y="1243"/>
                  </a:lnTo>
                  <a:lnTo>
                    <a:pt x="0" y="1234"/>
                  </a:lnTo>
                  <a:close/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1357313" y="1071563"/>
            <a:ext cx="6357937" cy="200025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ko-KR" altLang="en-US" sz="6000" b="1" dirty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엑스포" pitchFamily="18" charset="-127"/>
                <a:ea typeface="휴먼엑스포" pitchFamily="18" charset="-127"/>
              </a:rPr>
              <a:t>이상식습관</a:t>
            </a:r>
            <a:endParaRPr lang="en-US" altLang="ko-KR" sz="6000" b="1" dirty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엑스포" pitchFamily="18" charset="-127"/>
              <a:ea typeface="휴먼엑스포" pitchFamily="18" charset="-127"/>
            </a:endParaRPr>
          </a:p>
          <a:p>
            <a:pPr algn="ctr">
              <a:defRPr/>
            </a:pPr>
            <a:r>
              <a:rPr lang="en-US" altLang="ko-KR" sz="4800" b="1" dirty="0">
                <a:solidFill>
                  <a:schemeClr val="bg1"/>
                </a:solidFill>
                <a:ea typeface="휴먼엑스포" pitchFamily="18" charset="-127"/>
                <a:cs typeface="Times New Roman" pitchFamily="18" charset="0"/>
              </a:rPr>
              <a:t>(Eating Disorders)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디자인 사용자 지정">
  <a:themeElements>
    <a:clrScheme name="2_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2_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디자인 사용자 지정">
  <a:themeElements>
    <a:clrScheme name="3_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3_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11590</TotalTime>
  <Words>613</Words>
  <Application>Microsoft Office PowerPoint</Application>
  <PresentationFormat>화면 슬라이드 쇼(4:3)</PresentationFormat>
  <Paragraphs>122</Paragraphs>
  <Slides>30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30</vt:i4>
      </vt:variant>
    </vt:vector>
  </HeadingPairs>
  <TitlesOfParts>
    <vt:vector size="34" baseType="lpstr">
      <vt:lpstr>2_디자인 사용자 지정</vt:lpstr>
      <vt:lpstr>3_디자인 사용자 지정</vt:lpstr>
      <vt:lpstr>2_기본 디자인</vt:lpstr>
      <vt:lpstr>3_기본 디자인</vt:lpstr>
      <vt:lpstr>슬라이드 0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</vt:vector>
  </TitlesOfParts>
  <Manager>&lt;_x0006_</Manager>
  <Company>4_x0007_ ü0_x0007_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3급생활체육연수강의자료 - 성인병과 운동</dc:title>
  <dc:creator>오수일</dc:creator>
  <cp:lastModifiedBy>허선</cp:lastModifiedBy>
  <cp:revision>1080</cp:revision>
  <dcterms:created xsi:type="dcterms:W3CDTF">2000-11-18T06:14:49Z</dcterms:created>
  <dcterms:modified xsi:type="dcterms:W3CDTF">2014-04-06T01:55:27Z</dcterms:modified>
</cp:coreProperties>
</file>