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74" r:id="rId3"/>
    <p:sldId id="280" r:id="rId4"/>
    <p:sldId id="281" r:id="rId5"/>
    <p:sldId id="282" r:id="rId6"/>
    <p:sldId id="283" r:id="rId7"/>
    <p:sldId id="259" r:id="rId8"/>
    <p:sldId id="284" r:id="rId9"/>
    <p:sldId id="285" r:id="rId10"/>
    <p:sldId id="279" r:id="rId11"/>
    <p:sldId id="307" r:id="rId12"/>
    <p:sldId id="261" r:id="rId13"/>
    <p:sldId id="308" r:id="rId14"/>
    <p:sldId id="309" r:id="rId15"/>
    <p:sldId id="311" r:id="rId16"/>
    <p:sldId id="286" r:id="rId17"/>
    <p:sldId id="310" r:id="rId18"/>
    <p:sldId id="262" r:id="rId19"/>
    <p:sldId id="314" r:id="rId20"/>
    <p:sldId id="315" r:id="rId21"/>
    <p:sldId id="322" r:id="rId22"/>
    <p:sldId id="323" r:id="rId23"/>
    <p:sldId id="324" r:id="rId24"/>
    <p:sldId id="325" r:id="rId25"/>
    <p:sldId id="278" r:id="rId26"/>
    <p:sldId id="288" r:id="rId27"/>
    <p:sldId id="317" r:id="rId28"/>
    <p:sldId id="326" r:id="rId29"/>
    <p:sldId id="327" r:id="rId30"/>
    <p:sldId id="328" r:id="rId31"/>
    <p:sldId id="287" r:id="rId32"/>
    <p:sldId id="329" r:id="rId33"/>
    <p:sldId id="330" r:id="rId34"/>
    <p:sldId id="331" r:id="rId35"/>
    <p:sldId id="332" r:id="rId36"/>
    <p:sldId id="263" r:id="rId37"/>
    <p:sldId id="289" r:id="rId38"/>
    <p:sldId id="290" r:id="rId39"/>
    <p:sldId id="264" r:id="rId40"/>
    <p:sldId id="265" r:id="rId41"/>
    <p:sldId id="291" r:id="rId42"/>
    <p:sldId id="339" r:id="rId43"/>
    <p:sldId id="335" r:id="rId44"/>
    <p:sldId id="336" r:id="rId45"/>
    <p:sldId id="340" r:id="rId46"/>
    <p:sldId id="341" r:id="rId47"/>
    <p:sldId id="337" r:id="rId48"/>
    <p:sldId id="266" r:id="rId49"/>
    <p:sldId id="275" r:id="rId50"/>
    <p:sldId id="338" r:id="rId51"/>
    <p:sldId id="267" r:id="rId52"/>
    <p:sldId id="333" r:id="rId53"/>
    <p:sldId id="334" r:id="rId54"/>
    <p:sldId id="271" r:id="rId55"/>
    <p:sldId id="272" r:id="rId5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35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3004-D977-48E1-AB2F-548621515CA7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9A03-FC82-403D-BAEE-0905FFC762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0D0F-E17E-46CC-8034-0F32E2301938}" type="datetimeFigureOut">
              <a:rPr lang="ko-KR" altLang="en-US" smtClean="0"/>
              <a:pPr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1&amp;where=idetail&amp;rev=17&amp;query=%EC%86%8C%EA%B8%885g&amp;section=image&amp;sort=0&amp;res_fr=0&amp;res_to=0&amp;start=1&amp;ie=utf8&amp;img_id=cafe23895321|87|8233_1&amp;face=0&amp;color=0&amp;ccl=0&amp;viewtype=2&amp;aq=0&amp;spq=0&amp;nx_search_query=%EC%86%8C%EA%B8%885g&amp;nx_and_query=&amp;nx_sub_query=&amp;nx_search_hlquery=&amp;nx_search_fasquery=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-32" y="720792"/>
            <a:ext cx="9119558" cy="585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835696" y="4077072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3_05a"/>
          <p:cNvPicPr>
            <a:picLocks noChangeAspect="1" noChangeArrowheads="1"/>
          </p:cNvPicPr>
          <p:nvPr/>
        </p:nvPicPr>
        <p:blipFill>
          <a:blip r:embed="rId2" cstate="print"/>
          <a:srcRect t="10217" b="61725"/>
          <a:stretch>
            <a:fillRect/>
          </a:stretch>
        </p:blipFill>
        <p:spPr bwMode="auto">
          <a:xfrm>
            <a:off x="467544" y="581871"/>
            <a:ext cx="8209607" cy="198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501203" y="2640335"/>
            <a:ext cx="8204057" cy="3596977"/>
            <a:chOff x="501203" y="2640335"/>
            <a:chExt cx="8204057" cy="3596977"/>
          </a:xfrm>
        </p:grpSpPr>
        <p:pic>
          <p:nvPicPr>
            <p:cNvPr id="4" name="Picture 4" descr="03_05a"/>
            <p:cNvPicPr>
              <a:picLocks noChangeAspect="1" noChangeArrowheads="1"/>
            </p:cNvPicPr>
            <p:nvPr/>
          </p:nvPicPr>
          <p:blipFill>
            <a:blip r:embed="rId2" cstate="print"/>
            <a:srcRect t="45007" b="2245"/>
            <a:stretch>
              <a:fillRect/>
            </a:stretch>
          </p:blipFill>
          <p:spPr bwMode="auto">
            <a:xfrm>
              <a:off x="539551" y="2853433"/>
              <a:ext cx="8165709" cy="3383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01203" y="2640335"/>
              <a:ext cx="8175253" cy="4286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78F0"/>
                </a:buClr>
                <a:buSzPct val="85000"/>
                <a:buFont typeface="Wingdings" pitchFamily="2" charset="2"/>
                <a:buChar char="o"/>
                <a:defRPr/>
              </a:pPr>
              <a:r>
                <a:rPr kumimoji="1" lang="ko-KR" altLang="en-US" sz="2400" b="1" dirty="0">
                  <a:solidFill>
                    <a:srgbClr val="000066">
                      <a:lumMod val="50000"/>
                    </a:srgbClr>
                  </a:solidFill>
                  <a:latin typeface="휴먼엑스포" pitchFamily="18" charset="-127"/>
                  <a:ea typeface="휴먼엑스포" pitchFamily="18" charset="-127"/>
                </a:rPr>
                <a:t>다당류</a:t>
              </a:r>
              <a:r>
                <a:rPr kumimoji="1" lang="en-US" altLang="ko-KR" sz="2400" b="1" dirty="0">
                  <a:solidFill>
                    <a:srgbClr val="000066">
                      <a:lumMod val="50000"/>
                    </a:srgbClr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kumimoji="1" lang="en-US" altLang="ko-KR" sz="2400" b="1" u="sng" dirty="0">
                  <a:solidFill>
                    <a:srgbClr val="000066">
                      <a:lumMod val="50000"/>
                    </a:srgbClr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Poly</a:t>
              </a:r>
              <a:r>
                <a:rPr kumimoji="1" lang="en-US" altLang="ko-KR" sz="2400" b="1" dirty="0">
                  <a:solidFill>
                    <a:srgbClr val="000066">
                      <a:lumMod val="50000"/>
                    </a:srgbClr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saccharides)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5805264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8"/>
          <p:cNvGrpSpPr/>
          <p:nvPr/>
        </p:nvGrpSpPr>
        <p:grpSpPr>
          <a:xfrm>
            <a:off x="395536" y="909191"/>
            <a:ext cx="8212506" cy="5184105"/>
            <a:chOff x="395536" y="909191"/>
            <a:chExt cx="8212506" cy="5184105"/>
          </a:xfrm>
        </p:grpSpPr>
        <p:pic>
          <p:nvPicPr>
            <p:cNvPr id="4" name="Picture 2" descr="그림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909191"/>
              <a:ext cx="8140498" cy="5112097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395536" y="58052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512432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지방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arbon),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ydrogen),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xygen)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로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결합된 유기성분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주요 에너지원</a:t>
            </a:r>
            <a:endParaRPr lang="en-US" altLang="ko-KR" sz="2400" dirty="0" smtClean="0">
              <a:solidFill>
                <a:srgbClr val="7030A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인체조직의 구성성분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세포막 등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/>
            </a:r>
            <a:b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en-US" altLang="ko-KR" sz="28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3568" y="980728"/>
            <a:ext cx="455523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ADD1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중성지방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(triglycerides; TG) </a:t>
            </a:r>
          </a:p>
          <a:p>
            <a:pPr marL="273050" marR="0" lvl="0" indent="-2730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ADD1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개의 지방산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(fatty acid)</a:t>
            </a:r>
          </a:p>
          <a:p>
            <a:pPr marL="273050" marR="0" lvl="0" indent="-2730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ADD1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개의 </a:t>
            </a: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글리세롤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(glycerol)</a:t>
            </a:r>
          </a:p>
        </p:txBody>
      </p:sp>
      <p:pic>
        <p:nvPicPr>
          <p:cNvPr id="3" name="Picture 5" descr="03_03b"/>
          <p:cNvPicPr>
            <a:picLocks noChangeAspect="1" noChangeArrowheads="1"/>
          </p:cNvPicPr>
          <p:nvPr/>
        </p:nvPicPr>
        <p:blipFill>
          <a:blip r:embed="rId2" cstate="print"/>
          <a:srcRect t="51509"/>
          <a:stretch>
            <a:fillRect/>
          </a:stretch>
        </p:blipFill>
        <p:spPr bwMode="auto">
          <a:xfrm>
            <a:off x="467544" y="2852936"/>
            <a:ext cx="8208912" cy="320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323528" y="836712"/>
            <a:ext cx="8318244" cy="5400600"/>
            <a:chOff x="323528" y="836712"/>
            <a:chExt cx="8318244" cy="5400600"/>
          </a:xfrm>
        </p:grpSpPr>
        <p:pic>
          <p:nvPicPr>
            <p:cNvPr id="3" name="Picture 2" descr="그림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5436" y="836712"/>
              <a:ext cx="8216336" cy="5400600"/>
            </a:xfrm>
            <a:prstGeom prst="rect">
              <a:avLst/>
            </a:prstGeom>
            <a:noFill/>
          </p:spPr>
        </p:pic>
        <p:sp>
          <p:nvSpPr>
            <p:cNvPr id="4" name="직사각형 3"/>
            <p:cNvSpPr/>
            <p:nvPr/>
          </p:nvSpPr>
          <p:spPr>
            <a:xfrm>
              <a:off x="323528" y="573325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 4"/>
          <p:cNvPicPr>
            <a:picLocks noChangeAspect="1" noChangeArrowheads="1"/>
          </p:cNvPicPr>
          <p:nvPr/>
        </p:nvPicPr>
        <p:blipFill>
          <a:blip r:embed="rId2" cstate="print"/>
          <a:srcRect b="7733"/>
          <a:stretch>
            <a:fillRect/>
          </a:stretch>
        </p:blipFill>
        <p:spPr bwMode="auto">
          <a:xfrm>
            <a:off x="899592" y="764704"/>
            <a:ext cx="7128792" cy="559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7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5064"/>
            <a:ext cx="91440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24036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단백질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(Protein)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arbon),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ydrogen),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xygen) , 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질소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N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itrogen)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로 구성된 아미노산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약 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종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의 결합물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인체조직의 구성성분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효소</a:t>
            </a:r>
            <a:r>
              <a:rPr lang="en-US" altLang="ko-KR" sz="2400" dirty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및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호르몬 등 인체 대사의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조절 물질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에너지원</a:t>
            </a:r>
            <a:endParaRPr lang="en-US" altLang="ko-KR" sz="2400" dirty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3_03a"/>
          <p:cNvPicPr>
            <a:picLocks noChangeAspect="1" noChangeArrowheads="1"/>
          </p:cNvPicPr>
          <p:nvPr/>
        </p:nvPicPr>
        <p:blipFill>
          <a:blip r:embed="rId2" cstate="print"/>
          <a:srcRect t="11404" b="50581"/>
          <a:stretch>
            <a:fillRect/>
          </a:stretch>
        </p:blipFill>
        <p:spPr bwMode="auto">
          <a:xfrm>
            <a:off x="467544" y="1772816"/>
            <a:ext cx="81369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296408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비타민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(Vitamin)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대사과정에 중요한 역할을 하는 유기 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400" dirty="0" err="1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항산화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작용 등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지용성 비타민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(A, D, E, K)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수용성 비타민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(B, C)</a:t>
            </a:r>
            <a:endParaRPr lang="en-US" altLang="ko-KR" sz="2400" dirty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표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5500" y="357188"/>
            <a:ext cx="7532688" cy="621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932792"/>
            <a:ext cx="8229600" cy="3296408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ko-KR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we could give every individual the right amount of nourishment and exercise, not too little and too much, we would have found the safest way to health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						</a:t>
            </a:r>
            <a:r>
              <a:rPr lang="en-US" altLang="ko-KR" sz="24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– 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히포크라테스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6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고대 그리스 시대의 선수들이 </a:t>
            </a:r>
            <a:r>
              <a:rPr lang="ko-KR" altLang="en-US" sz="2400" b="0" u="sng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경기력을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증강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시키기 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위해 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시합 전에 커피 열매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를 씹었다는 기록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표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3" y="620713"/>
            <a:ext cx="8143875" cy="566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57102" y="1052736"/>
            <a:ext cx="669927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u="sng" kern="0" dirty="0">
                <a:latin typeface="휴먼엑스포" pitchFamily="18" charset="-127"/>
                <a:ea typeface="휴먼엑스포" pitchFamily="18" charset="-127"/>
              </a:rPr>
              <a:t>활성산소</a:t>
            </a:r>
            <a:r>
              <a:rPr kumimoji="1" lang="en-US" altLang="ko-KR" sz="28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(oxygen free radical)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란</a:t>
            </a:r>
            <a:r>
              <a:rPr kumimoji="1"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세포에 </a:t>
            </a:r>
            <a:endParaRPr kumimoji="1"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손상을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입히는 모든 종류의 변형된 산소</a:t>
            </a:r>
          </a:p>
        </p:txBody>
      </p:sp>
      <p:grpSp>
        <p:nvGrpSpPr>
          <p:cNvPr id="3" name="그룹 15"/>
          <p:cNvGrpSpPr>
            <a:grpSpLocks/>
          </p:cNvGrpSpPr>
          <p:nvPr/>
        </p:nvGrpSpPr>
        <p:grpSpPr bwMode="auto">
          <a:xfrm>
            <a:off x="899592" y="2657450"/>
            <a:ext cx="7286625" cy="3075806"/>
            <a:chOff x="1071538" y="3071810"/>
            <a:chExt cx="7286676" cy="2571768"/>
          </a:xfrm>
        </p:grpSpPr>
        <p:pic>
          <p:nvPicPr>
            <p:cNvPr id="4" name="Picture 9" descr="http://postfiles5.naver.net/20120827_164/kst0712_1346073573539rGhS0_JPEG/%C8%B0%BC%BA%BB%EA%BC%D3%A4%A9%A4%A9.png?type=w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8263" y="3071810"/>
              <a:ext cx="7077075" cy="19431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1071538" y="5143511"/>
              <a:ext cx="2428892" cy="50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과산화수소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(H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2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O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2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)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929322" y="5143511"/>
              <a:ext cx="2428892" cy="50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초과산화이온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(O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2</a:t>
              </a:r>
              <a:r>
                <a:rPr kumimoji="1" lang="en-US" altLang="ko-KR" sz="2000" b="1" baseline="30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-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)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500430" y="5143511"/>
              <a:ext cx="2428892" cy="50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수산화 </a:t>
              </a:r>
              <a:r>
                <a:rPr kumimoji="1" lang="ko-KR" altLang="en-US" sz="2000" dirty="0" err="1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라디칼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(</a:t>
              </a:r>
              <a:r>
                <a:rPr kumimoji="1" lang="en-US" sz="2000" b="1" dirty="0">
                  <a:solidFill>
                    <a:srgbClr val="000000"/>
                  </a:solidFill>
                </a:rPr>
                <a:t>·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OH)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1038" y="500063"/>
            <a:ext cx="4748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kumimoji="1" lang="ko-KR" altLang="en-US" sz="36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활성산소 생성 원인</a:t>
            </a:r>
          </a:p>
        </p:txBody>
      </p:sp>
      <p:grpSp>
        <p:nvGrpSpPr>
          <p:cNvPr id="3" name="그룹 40"/>
          <p:cNvGrpSpPr>
            <a:grpSpLocks/>
          </p:cNvGrpSpPr>
          <p:nvPr/>
        </p:nvGrpSpPr>
        <p:grpSpPr bwMode="auto">
          <a:xfrm>
            <a:off x="538163" y="1714500"/>
            <a:ext cx="7748587" cy="4500563"/>
            <a:chOff x="395288" y="928670"/>
            <a:chExt cx="7748612" cy="4500594"/>
          </a:xfrm>
        </p:grpSpPr>
        <p:sp>
          <p:nvSpPr>
            <p:cNvPr id="4" name="Rectangle 23"/>
            <p:cNvSpPr>
              <a:spLocks noChangeArrowheads="1"/>
            </p:cNvSpPr>
            <p:nvPr/>
          </p:nvSpPr>
          <p:spPr bwMode="auto">
            <a:xfrm>
              <a:off x="5286380" y="928670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혈액순환장애</a:t>
              </a:r>
            </a:p>
          </p:txBody>
        </p: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5695975" y="1928802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발암물질</a:t>
              </a:r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435600" y="2924176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스트레스</a:t>
              </a: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5267347" y="3929066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환경오염</a:t>
              </a: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3195645" y="4853002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latin typeface="휴먼엑스포" pitchFamily="18" charset="-127"/>
                  <a:ea typeface="휴먼엑스포" pitchFamily="18" charset="-127"/>
                </a:rPr>
                <a:t>고강도의 운동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714348" y="4071942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음주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611188" y="3000372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자외선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95288" y="2000240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화학물질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000100" y="928670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흡연</a:t>
              </a:r>
            </a:p>
          </p:txBody>
        </p: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2357422" y="928670"/>
              <a:ext cx="4087827" cy="4376751"/>
              <a:chOff x="1610" y="663"/>
              <a:chExt cx="2404" cy="2402"/>
            </a:xfrm>
          </p:grpSpPr>
          <p:sp>
            <p:nvSpPr>
              <p:cNvPr id="14" name="AutoShape 25"/>
              <p:cNvSpPr>
                <a:spLocks noChangeArrowheads="1"/>
              </p:cNvSpPr>
              <p:nvPr/>
            </p:nvSpPr>
            <p:spPr bwMode="auto">
              <a:xfrm rot="431902">
                <a:off x="1610" y="663"/>
                <a:ext cx="2404" cy="2402"/>
              </a:xfrm>
              <a:prstGeom prst="irregularSeal2">
                <a:avLst/>
              </a:prstGeom>
              <a:solidFill>
                <a:srgbClr val="FF7C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ko-K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/>
            </p:nvSpPr>
            <p:spPr bwMode="auto">
              <a:xfrm rot="-1795610">
                <a:off x="1746" y="1502"/>
                <a:ext cx="1905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9600" b="1" smtClean="0">
                    <a:solidFill>
                      <a:srgbClr val="FF3300"/>
                    </a:solidFill>
                    <a:latin typeface="휴먼엑스포" pitchFamily="18" charset="-127"/>
                    <a:ea typeface="휴먼엑스포" pitchFamily="18" charset="-127"/>
                  </a:rPr>
                  <a:t>ROS</a:t>
                </a:r>
              </a:p>
            </p:txBody>
          </p:sp>
          <p:sp>
            <p:nvSpPr>
              <p:cNvPr id="16" name="Oval 45"/>
              <p:cNvSpPr>
                <a:spLocks noChangeArrowheads="1"/>
              </p:cNvSpPr>
              <p:nvPr/>
            </p:nvSpPr>
            <p:spPr bwMode="auto">
              <a:xfrm rot="-157171">
                <a:off x="2608" y="2069"/>
                <a:ext cx="484" cy="31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H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endParaRPr kumimoji="1" lang="ko-KR" altLang="en-US" sz="1600" b="1" baseline="-25000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17" name="Oval 46"/>
              <p:cNvSpPr>
                <a:spLocks noChangeArrowheads="1"/>
              </p:cNvSpPr>
              <p:nvPr/>
            </p:nvSpPr>
            <p:spPr bwMode="auto">
              <a:xfrm rot="-157171">
                <a:off x="2064" y="1525"/>
                <a:ext cx="484" cy="31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ROO</a:t>
                </a:r>
                <a:endParaRPr kumimoji="1" lang="ko-KR" altLang="en-US" sz="1600" b="1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18" name="Oval 47"/>
              <p:cNvSpPr>
                <a:spLocks noChangeArrowheads="1"/>
              </p:cNvSpPr>
              <p:nvPr/>
            </p:nvSpPr>
            <p:spPr bwMode="auto">
              <a:xfrm rot="-157171">
                <a:off x="1927" y="2205"/>
                <a:ext cx="485" cy="317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.</a:t>
                </a: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OH</a:t>
                </a:r>
                <a:endParaRPr kumimoji="1" lang="ko-KR" altLang="en-US" sz="16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19" name="Oval 48"/>
              <p:cNvSpPr>
                <a:spLocks noChangeArrowheads="1"/>
              </p:cNvSpPr>
              <p:nvPr/>
            </p:nvSpPr>
            <p:spPr bwMode="auto">
              <a:xfrm rot="-157171">
                <a:off x="3016" y="1752"/>
                <a:ext cx="484" cy="317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1</a:t>
                </a: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endParaRPr kumimoji="1" lang="ko-KR" altLang="en-US" sz="1600" b="1" baseline="-25000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20" name="Oval 49"/>
              <p:cNvSpPr>
                <a:spLocks noChangeArrowheads="1"/>
              </p:cNvSpPr>
              <p:nvPr/>
            </p:nvSpPr>
            <p:spPr bwMode="auto">
              <a:xfrm rot="-157171">
                <a:off x="2653" y="1207"/>
                <a:ext cx="483" cy="31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r>
                  <a:rPr kumimoji="1" lang="en-US" altLang="ko-KR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-</a:t>
                </a:r>
                <a:endParaRPr kumimoji="1" lang="ko-KR" altLang="en-US" sz="1600" b="1" baseline="30000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47664" y="714375"/>
            <a:ext cx="57648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u="sng" kern="0" dirty="0" err="1" smtClean="0">
                <a:latin typeface="휴먼엑스포" pitchFamily="18" charset="-127"/>
                <a:ea typeface="휴먼엑스포" pitchFamily="18" charset="-127"/>
              </a:rPr>
              <a:t>항산화</a:t>
            </a:r>
            <a:r>
              <a:rPr kumimoji="1" lang="ko-KR" altLang="en-US" sz="2800" u="sng" kern="0" dirty="0" smtClean="0">
                <a:latin typeface="휴먼엑스포" pitchFamily="18" charset="-127"/>
                <a:ea typeface="휴먼엑스포" pitchFamily="18" charset="-127"/>
              </a:rPr>
              <a:t> 효소</a:t>
            </a:r>
            <a:r>
              <a:rPr kumimoji="1" lang="en-US" altLang="ko-KR" sz="28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(Antioxidant enzyme)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란</a:t>
            </a:r>
            <a:r>
              <a:rPr kumimoji="1"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kumimoji="1"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체내에서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만들어지는 물질</a:t>
            </a:r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928688" y="1988840"/>
            <a:ext cx="7286625" cy="4048125"/>
            <a:chOff x="928662" y="2214554"/>
            <a:chExt cx="7286676" cy="4048136"/>
          </a:xfrm>
        </p:grpSpPr>
        <p:pic>
          <p:nvPicPr>
            <p:cNvPr id="4" name="Picture 2" descr="http://ncc.phinf.naver.net/ncc01/2012/4/5/136/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3786190"/>
              <a:ext cx="7286676" cy="24765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5" name="Picture 9" descr="http://postfiles5.naver.net/20120827_164/kst0712_1346073573539rGhS0_JPEG/%C8%B0%BC%BA%BB%EA%BC%D3%A4%A9%A4%A9.png?type=w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2214554"/>
              <a:ext cx="7286676" cy="142876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sp>
        <p:nvSpPr>
          <p:cNvPr id="6" name="직사각형 5"/>
          <p:cNvSpPr/>
          <p:nvPr/>
        </p:nvSpPr>
        <p:spPr>
          <a:xfrm>
            <a:off x="3995936" y="364502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95936" y="436510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95936" y="508518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GPX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39366" y="785812"/>
            <a:ext cx="6989018" cy="13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u="sng" kern="0" dirty="0">
                <a:latin typeface="휴먼엑스포" pitchFamily="18" charset="-127"/>
                <a:ea typeface="휴먼엑스포" pitchFamily="18" charset="-127"/>
              </a:rPr>
              <a:t>항산화제</a:t>
            </a:r>
            <a:r>
              <a:rPr kumimoji="1" lang="en-US" altLang="ko-KR" sz="28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(Antioxidant)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란</a:t>
            </a:r>
            <a:r>
              <a:rPr kumimoji="1"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필요한 물질의 </a:t>
            </a:r>
            <a:endParaRPr kumimoji="1"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산화를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억제하는 것으로 식품을 통해 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섭취</a:t>
            </a:r>
            <a:endParaRPr kumimoji="1"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할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수 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있음</a:t>
            </a:r>
            <a:endParaRPr kumimoji="1" lang="ko-KR" altLang="en-US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1214438" y="2643188"/>
            <a:ext cx="6715125" cy="3357562"/>
            <a:chOff x="1214414" y="2643182"/>
            <a:chExt cx="6715172" cy="3357586"/>
          </a:xfrm>
        </p:grpSpPr>
        <p:grpSp>
          <p:nvGrpSpPr>
            <p:cNvPr id="4" name="그룹 7"/>
            <p:cNvGrpSpPr>
              <a:grpSpLocks/>
            </p:cNvGrpSpPr>
            <p:nvPr/>
          </p:nvGrpSpPr>
          <p:grpSpPr bwMode="auto">
            <a:xfrm>
              <a:off x="1214414" y="2643182"/>
              <a:ext cx="6715172" cy="2778531"/>
              <a:chOff x="1785918" y="2643182"/>
              <a:chExt cx="5643602" cy="2778531"/>
            </a:xfrm>
          </p:grpSpPr>
          <p:pic>
            <p:nvPicPr>
              <p:cNvPr id="7" name="Picture 4" descr="http://ncc.phinf.naver.net/ncc01/2012/4/4/65/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85918" y="2643182"/>
                <a:ext cx="2786082" cy="2763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http://ncc.phinf.naver.net/ncc02/2012/4/4/253/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3438" y="2643182"/>
                <a:ext cx="2786082" cy="2778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직사각형 4"/>
            <p:cNvSpPr/>
            <p:nvPr/>
          </p:nvSpPr>
          <p:spPr>
            <a:xfrm>
              <a:off x="1571603" y="5500702"/>
              <a:ext cx="242889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수용성 비타민 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C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143503" y="5500702"/>
              <a:ext cx="242889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지용성 비타민 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E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95350" y="785813"/>
            <a:ext cx="28908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kumimoji="1"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항산화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비타민</a:t>
            </a:r>
            <a:endParaRPr kumimoji="1" lang="ko-KR" altLang="en-US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395288" y="1214438"/>
            <a:ext cx="8280400" cy="5000625"/>
            <a:chOff x="395288" y="1214422"/>
            <a:chExt cx="8280400" cy="5000641"/>
          </a:xfrm>
        </p:grpSpPr>
        <p:pic>
          <p:nvPicPr>
            <p:cNvPr id="4" name="Picture 4" descr="117_표5-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8" y="1214422"/>
              <a:ext cx="8280400" cy="5000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3071813" y="1714486"/>
              <a:ext cx="785812" cy="3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11560" y="2780928"/>
            <a:ext cx="648072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7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284984"/>
            <a:ext cx="9144000" cy="245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432312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무기질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(Minerals)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 구성성분의 약 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4%,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체액의 균형 조절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조효소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표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38" y="428625"/>
            <a:ext cx="7786687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3_14"/>
          <p:cNvPicPr>
            <a:picLocks noChangeAspect="1" noChangeArrowheads="1"/>
          </p:cNvPicPr>
          <p:nvPr/>
        </p:nvPicPr>
        <p:blipFill>
          <a:blip r:embed="rId2" cstate="print"/>
          <a:srcRect t="2531" r="2495"/>
          <a:stretch>
            <a:fillRect/>
          </a:stretch>
        </p:blipFill>
        <p:spPr bwMode="auto">
          <a:xfrm>
            <a:off x="971550" y="404813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348038" y="3254375"/>
            <a:ext cx="2209800" cy="165100"/>
          </a:xfrm>
          <a:prstGeom prst="rect">
            <a:avLst/>
          </a:prstGeom>
          <a:solidFill>
            <a:srgbClr val="3333FF">
              <a:alpha val="30196"/>
            </a:srgb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557838" y="32131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en-US" altLang="ko-KR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Neutral solutions</a:t>
            </a:r>
            <a:endParaRPr kumimoji="0" lang="en-US" altLang="ko-KR" sz="2000" b="1" baseline="30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51500" y="350043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en-US" altLang="ko-KR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Balance between H+ and OH</a:t>
            </a:r>
            <a:r>
              <a:rPr kumimoji="0" lang="en-US" altLang="ko-KR" sz="2000" b="1" baseline="30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076825" y="981075"/>
            <a:ext cx="2446338" cy="2209800"/>
            <a:chOff x="3552" y="528"/>
            <a:chExt cx="1541" cy="1392"/>
          </a:xfrm>
        </p:grpSpPr>
        <p:sp>
          <p:nvSpPr>
            <p:cNvPr id="7" name="AutoShape 10"/>
            <p:cNvSpPr>
              <a:spLocks/>
            </p:cNvSpPr>
            <p:nvPr/>
          </p:nvSpPr>
          <p:spPr bwMode="auto">
            <a:xfrm>
              <a:off x="3552" y="528"/>
              <a:ext cx="288" cy="1392"/>
            </a:xfrm>
            <a:prstGeom prst="rightBrace">
              <a:avLst>
                <a:gd name="adj1" fmla="val 40278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888" y="1104"/>
              <a:ext cx="12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20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Acidic solutions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076826" y="3573463"/>
            <a:ext cx="2332038" cy="2362200"/>
            <a:chOff x="3600" y="2112"/>
            <a:chExt cx="1469" cy="1488"/>
          </a:xfrm>
        </p:grpSpPr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3600" y="2112"/>
              <a:ext cx="288" cy="1488"/>
            </a:xfrm>
            <a:prstGeom prst="rightBrace">
              <a:avLst>
                <a:gd name="adj1" fmla="val 43056"/>
                <a:gd name="adj2" fmla="val 50000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0"/>
              <a:endParaRPr kumimoji="0" lang="ko-KR" altLang="ko-KR">
                <a:solidFill>
                  <a:srgbClr val="006600"/>
                </a:solidFill>
                <a:latin typeface="Arial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936" y="2736"/>
              <a:ext cx="11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altLang="ko-KR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Basic solutions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그림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4474" y="1147962"/>
            <a:ext cx="8069973" cy="520997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9552" y="5733256"/>
            <a:ext cx="424847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3648" y="242088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H</a:t>
            </a:r>
            <a:r>
              <a:rPr lang="en-US" altLang="ko-KR" sz="2400" b="1" baseline="30000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+</a:t>
            </a:r>
            <a:endParaRPr lang="ko-KR" altLang="en-US" sz="2400" b="1" baseline="30000" dirty="0">
              <a:solidFill>
                <a:srgbClr val="FF0000"/>
              </a:solidFill>
              <a:latin typeface="Times New Roman" pitchFamily="18" charset="0"/>
              <a:ea typeface="휴먼모음T" pitchFamily="18" charset="-127"/>
              <a:cs typeface="Times New Roman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03157" y="2420888"/>
            <a:ext cx="116924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HCO</a:t>
            </a:r>
            <a:r>
              <a:rPr lang="en-US" altLang="ko-KR" sz="2400" b="1" baseline="-25000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3</a:t>
            </a:r>
            <a:r>
              <a:rPr lang="en-US" altLang="ko-KR" sz="2400" b="1" baseline="30000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-</a:t>
            </a:r>
            <a:endParaRPr lang="ko-KR" altLang="en-US" sz="2400" b="1" baseline="30000" dirty="0">
              <a:solidFill>
                <a:srgbClr val="FF0000"/>
              </a:solidFill>
              <a:latin typeface="Times New Roman" pitchFamily="18" charset="0"/>
              <a:ea typeface="휴먼모음T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2076808"/>
            <a:ext cx="8229600" cy="358444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년대 초반 경마에서 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말의 경주 능력을 향상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시키기 위해 말의 사료를 중심으로 경주에 미치는 영양성분의 효능 연구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세계 제 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차 대전 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군인의 급식을 위한 군사영양학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</a:t>
            </a: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1950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년대 </a:t>
            </a:r>
            <a:r>
              <a:rPr lang="ko-KR" altLang="en-US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냉전기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시대 </a:t>
            </a:r>
            <a:r>
              <a:rPr lang="ko-KR" altLang="en-US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올림픽에서의 메달 경쟁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시작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323528" y="572641"/>
            <a:ext cx="8219608" cy="5808687"/>
            <a:chOff x="467544" y="572641"/>
            <a:chExt cx="8219608" cy="5808687"/>
          </a:xfrm>
        </p:grpSpPr>
        <p:pic>
          <p:nvPicPr>
            <p:cNvPr id="3" name="Picture 2" descr="그림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572641"/>
              <a:ext cx="8219608" cy="5736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3"/>
            <p:cNvSpPr/>
            <p:nvPr/>
          </p:nvSpPr>
          <p:spPr bwMode="auto">
            <a:xfrm>
              <a:off x="4110856" y="4293096"/>
              <a:ext cx="965200" cy="28518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dirty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수소이온</a:t>
              </a: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4182864" y="1559644"/>
              <a:ext cx="965200" cy="28518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dirty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수소이온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9552" y="5949280"/>
              <a:ext cx="27363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080384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물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(Water, H</a:t>
            </a:r>
            <a:r>
              <a:rPr lang="en-US" altLang="ko-KR" sz="3600" baseline="-250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인체의 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50~60%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차지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체액의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항상성 유지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체온 조절 등</a:t>
            </a:r>
            <a:endParaRPr lang="ko-KR" altLang="en-US" sz="2400" dirty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6156176" y="2420888"/>
            <a:ext cx="2857500" cy="4214812"/>
            <a:chOff x="5429256" y="3357562"/>
            <a:chExt cx="2448883" cy="2643206"/>
          </a:xfrm>
        </p:grpSpPr>
        <p:pic>
          <p:nvPicPr>
            <p:cNvPr id="5" name="Picture 4" descr="206_그림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9256" y="3357562"/>
              <a:ext cx="2448883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7000622" y="4428782"/>
              <a:ext cx="857109" cy="572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000622" y="5286953"/>
              <a:ext cx="142852" cy="642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467544" y="404664"/>
            <a:ext cx="5461000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체내에서의 수분평형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928813"/>
            <a:ext cx="7858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714375" y="1916832"/>
            <a:ext cx="714375" cy="44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143250" y="4929188"/>
            <a:ext cx="928688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000875" y="4929188"/>
            <a:ext cx="928688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755651" y="714375"/>
            <a:ext cx="5544542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탈수현상</a:t>
            </a:r>
            <a:r>
              <a:rPr lang="en-US" altLang="ko-KR" sz="3600" b="1" dirty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(dehydration)</a:t>
            </a:r>
            <a:endParaRPr lang="ko-KR" altLang="en-US" sz="3600" b="1" dirty="0">
              <a:latin typeface="Times New Roman" pitchFamily="18" charset="0"/>
              <a:ea typeface="HY울릉도M" pitchFamily="18" charset="-127"/>
              <a:cs typeface="Times New Roman" pitchFamily="18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714375" y="2214563"/>
            <a:ext cx="608987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혈압 증가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혈관 면적 감소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소변을 통한 수분 손실 감소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갈증 유도를 통한 수분 섭취 유도</a:t>
            </a:r>
          </a:p>
        </p:txBody>
      </p:sp>
      <p:grpSp>
        <p:nvGrpSpPr>
          <p:cNvPr id="4" name="그룹 9"/>
          <p:cNvGrpSpPr>
            <a:grpSpLocks/>
          </p:cNvGrpSpPr>
          <p:nvPr/>
        </p:nvGrpSpPr>
        <p:grpSpPr bwMode="auto">
          <a:xfrm>
            <a:off x="4214813" y="4445000"/>
            <a:ext cx="4286250" cy="1698625"/>
            <a:chOff x="4787900" y="3141663"/>
            <a:chExt cx="3938588" cy="1341437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 rot="-5400000">
              <a:off x="7621588" y="3332163"/>
              <a:ext cx="1295400" cy="914400"/>
            </a:xfrm>
            <a:prstGeom prst="homePlate">
              <a:avLst>
                <a:gd name="adj" fmla="val 35417"/>
              </a:avLst>
            </a:prstGeom>
            <a:solidFill>
              <a:srgbClr val="3C5E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" name="Picture 17" descr="ani-801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7900" y="3644900"/>
              <a:ext cx="3810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7938770" y="3458025"/>
              <a:ext cx="722074" cy="31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b="1">
                  <a:solidFill>
                    <a:schemeClr val="bg1"/>
                  </a:solidFill>
                  <a:latin typeface="휴먼엑스포" pitchFamily="18" charset="-127"/>
                  <a:ea typeface="휴먼엑스포" pitchFamily="18" charset="-127"/>
                </a:rPr>
                <a:t>WC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611188" y="476250"/>
            <a:ext cx="5461000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인체 내 수분의 균형</a:t>
            </a:r>
          </a:p>
        </p:txBody>
      </p:sp>
      <p:pic>
        <p:nvPicPr>
          <p:cNvPr id="3" name="Picture 3" descr="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97038"/>
            <a:ext cx="78105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467544" y="714375"/>
            <a:ext cx="6173788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수분 공급량의 결정요인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11560" y="2234530"/>
            <a:ext cx="7847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연령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유아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어린이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노인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&gt;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성인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기후 및 외부 온도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운동으로 인한 체온 증가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임신 및 수유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양수 형성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모체의 혈액량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                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증가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모유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생성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음식의 상태 및 약물 섭취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짠 음식 또는 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                               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이뇨제가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포함된                      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                               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음료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9322" y="0"/>
            <a:ext cx="3186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영양소의 소화 및 흡수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00240"/>
            <a:ext cx="5266928" cy="3357586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입 안의 소화작용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endParaRPr lang="en-US" altLang="ko-KR" sz="2800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b="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기계적 소화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씹기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buNone/>
            </a:pP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  탄수화물 일부 분해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(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아밀라아제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9322" y="0"/>
            <a:ext cx="3186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영양소의 소화 및 흡수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00240"/>
            <a:ext cx="5257808" cy="3286148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위의 소화작용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위액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위산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펩신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점액 등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을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통한 박테리아 제거 및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일부 단백질 분해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9322" y="0"/>
            <a:ext cx="3186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영양소의 소화 및 흡수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857364"/>
            <a:ext cx="5257808" cy="3643338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소장의 소화작용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위산의 중화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b="0" dirty="0" err="1" smtClean="0">
                <a:latin typeface="휴먼엑스포" pitchFamily="18" charset="-127"/>
                <a:ea typeface="휴먼엑스포" pitchFamily="18" charset="-127"/>
              </a:rPr>
              <a:t>세크레틴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각각의 영양소들이 이자에서 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분비된 효소에 의해 최소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단위로 분해 흡수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9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32"/>
            <a:ext cx="9144000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4428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1968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년 스포츠영양학이 각광을 받기 시작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1965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스포츠음료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의 탄생으로 대중에게 스포츠영양학의 개념이 알려지기 시작함</a:t>
            </a:r>
            <a:endParaRPr lang="en-US" altLang="ko-KR" sz="2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0726" name="Picture 6" descr="이온음료 식품라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57521"/>
            <a:ext cx="2932931" cy="3185969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2555776" y="4581128"/>
            <a:ext cx="3122613" cy="1981200"/>
            <a:chOff x="5143500" y="4572000"/>
            <a:chExt cx="3122613" cy="19812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25" y="4572000"/>
              <a:ext cx="2122488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0" y="4572000"/>
              <a:ext cx="928688" cy="195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9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46799" y="928694"/>
            <a:ext cx="3197233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5186370" cy="5072098"/>
          </a:xfrm>
        </p:spPr>
        <p:txBody>
          <a:bodyPr/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작은창자에서의 흡수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400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b="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융모의 모세혈관과 림프관을 통한 영양소 흡수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-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단당류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아미노산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무기질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수용성비타민 </a:t>
            </a:r>
            <a:r>
              <a:rPr lang="ko-KR" altLang="en-US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→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 모세혈관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-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err="1" smtClean="0">
                <a:latin typeface="휴먼엑스포" pitchFamily="18" charset="-127"/>
                <a:ea typeface="휴먼엑스포" pitchFamily="18" charset="-127"/>
              </a:rPr>
              <a:t>글리세</a:t>
            </a:r>
            <a:r>
              <a:rPr lang="ko-KR" altLang="en-US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롤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altLang="ko-KR" b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지용성비타민 </a:t>
            </a:r>
            <a:r>
              <a:rPr lang="ko-KR" altLang="en-US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→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 림프관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504" y="1428736"/>
            <a:ext cx="5186370" cy="2714644"/>
          </a:xfrm>
        </p:spPr>
        <p:txBody>
          <a:bodyPr/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큰창자에서의 흡수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물의 흡수 및 약간의 비타민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군과 비타민 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합성</a:t>
            </a:r>
            <a:endParaRPr lang="ko-KR" altLang="en-US" b="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_x68588328" descr="EMB000006c84e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816424" cy="656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영양섭취기준이란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57200" y="2564904"/>
            <a:ext cx="8229600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Dietary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Reference Intake (DRI)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Korean Dietary Reference Intakes (KDRIs)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국민의 건강을 유지하고 증진시키며 만성질환을 예방하는데 도움이 되도록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필요한 에너지 및 각 영양소 섭취량의 기준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을 나타낸 것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평균필요량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Estimated Average Requirement (EAR)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대상 집단을 구성하는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사람들의 절반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(50%)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 해당하는 사람들의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일 필요량을 충족시키는 값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으로 각 영양소 필요량 분포의 중앙값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개인의 에너지 필요량을 정확하게 측정하기는 어려우므로 </a:t>
            </a:r>
            <a:r>
              <a:rPr kumimoji="0" lang="ko-KR" altLang="en-US" sz="24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에너지 필요 </a:t>
            </a:r>
            <a:r>
              <a:rPr kumimoji="0" lang="ko-KR" altLang="en-US" sz="240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추정량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Estimated Energy Requirement; EER)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이라는 용어를 사용</a:t>
            </a:r>
            <a:endParaRPr kumimoji="0" lang="en-US" altLang="ko-K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권장섭취량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Recommended Nutrient Intake (RNI)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각 영양소의 권장섭취량은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거의 모든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(97~98%)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인구 집단의 영양소 필요량을 충족시키는 값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으로 일반적으로 평균필요량에 표준편차의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배를 더하여 정한다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권장섭취량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(RNI)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평균필요량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(EAR) +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표준편차의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배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(2SD)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2060848"/>
            <a:ext cx="8229600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충분섭취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Adequate Intake (AI)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영양소 필요량에 대한 정확한 자료가 부족하거나 필요량의 중앙값과 표준편차를 구하기 어려워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권장섭취량을 산출할 수 없을 경우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 제시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상한섭취량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Tolerable Upper Nutrient Intake Level (UL)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상한섭취량은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인체 건강에 유해한 영향을 미치지 않는 최대 영양소 섭취 수준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으로서 과량 섭취 시 건강에 악영향의 위험이 있다는 자료가 있는 경우에 설정이 가능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식이의 적정한 영양 범위는 권장섭취량과 상한섭취량 사이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628800"/>
            <a:ext cx="8229600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에너지 적정 비율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Acceptable Macronutrient Distribution Range (AMDR)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음식에 함유된 단백질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탄수화물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지방의 바람직한 구성비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의미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탄수화물 에너지 적정 비율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55~70%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지방의 에너지 적정 비율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15~25%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에너지 적정 비율의 설정은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만성질환의 위험을 감소시키고 비타민</a:t>
            </a:r>
            <a:r>
              <a:rPr kumimoji="0" lang="en-US" altLang="ko-K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무기질 등의 필수영양소를 충분히 제공하는 에너지 섭취 비율 범위에 근거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를 둔다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따라서 그 범위를 벗어날 경우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영양 부족이나 만성질환의 위험이 증가할 가능성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이 있다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0034" y="1670025"/>
            <a:ext cx="8072494" cy="468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한국인의 영양섭취기준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활용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628800"/>
            <a:ext cx="8229600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개인 및 집단의 식사 섭취 상태를 평가하고 식단을 짤 때 이용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평균필요량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은 개인의 일상 섭취량이 부적절할 확률을 조사하는데 사용되거나 집단의 부적절한 섭취 정도를 파악하는데 사용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개인의 영양 섭취 목표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는 상한섭취량 미만이면서 권장섭취량 또는 충분섭취량에 가깝게 섭취하는 것이고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집단의 영양 섭취 목표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는 섭취량이 평균필요량 미만인 사람의 비율과 상한섭취량 이상인 사람의 비율을 둘 다 최소화하는 것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상한섭취량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은 과잉 섭취 가능성을 조사하는데 사용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2076808"/>
            <a:ext cx="8229600" cy="264833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1988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 서울올림픽 때 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‘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스포츠의 과학화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’ </a:t>
            </a: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국내에서 학문적으로 본격적인 연구가 시작됨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국내의 체육 관련 학과의 교육과정에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운동영양학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또는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스포츠영양학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 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이라는 과목으로 정착</a:t>
            </a:r>
            <a:endParaRPr lang="en-US" altLang="ko-KR" sz="2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식사 구성안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57200" y="1196752"/>
            <a:ext cx="822960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일반인들이 어떤 식품을 얼마만큼 어떻게 구성해서 먹어야 영양섭취기준을 충족시킬 수 있는지 개념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기초 식품군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은 균형 잡힌 식생활을 위해 매일 반드시 먹어야 하는 식품들을 말하며 주로 식품에 함유되어 있는 영양소의 종류를 중심으로 분류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한국인의 대표적인 식사패턴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식품성분표의 분류체계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식품의 영양소 함량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특정 식품이 총 영양소 섭취에 기여하는 정도 등을 참고하여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곡류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고기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생선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계란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콩류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채소류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과일류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우유 및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유제품류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유지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당류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의 여섯 가지 식품군으로 분류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postfiles5.naver.net/20120917_52/gkffndeogml_1347876317017wSImz_JPEG/3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400600" cy="5659830"/>
          </a:xfrm>
          <a:prstGeom prst="rect">
            <a:avLst/>
          </a:prstGeom>
          <a:noFill/>
        </p:spPr>
      </p:pic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4849688" y="274638"/>
            <a:ext cx="4186808" cy="178621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식품구성탑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(1995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</a:b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녹색 물레방아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(2009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b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ko-KR" altLang="en-US" sz="28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2050" name="Picture 2" descr="http://postfiles5.naver.net/20131213_84/greentable1_1386915482579d3s9I_JPEG/1._%B3%EC%BB%F6%B9%B0%B7%B9%B9%E6%BE%C6%BC%B3%B8%ED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20" y="2031921"/>
            <a:ext cx="8134428" cy="420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</a:t>
            </a:r>
            <a: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식품구성자전거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(2010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b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ko-KR" altLang="en-US" sz="28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1028" name="Picture 4" descr="http://postfiles5.naver.net/20120917_68/gkffndeogml_1347878747296VbGhX_JPEG/2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045"/>
            <a:ext cx="67437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16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1268760"/>
            <a:ext cx="5352294" cy="536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한국인의 식생활 지침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26626" name="Picture 2" descr="이유있는 편식 &amp; 소금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72816"/>
            <a:ext cx="2055953" cy="283917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300192" y="4797152"/>
            <a:ext cx="2520280" cy="13681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양주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잔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포도주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잔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캔맥주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개 또는 작은 </a:t>
            </a:r>
            <a:r>
              <a:rPr lang="ko-KR" altLang="en-US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병맥주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병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소주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¼</a:t>
            </a:r>
            <a:r>
              <a:rPr lang="ko-KR" altLang="en-US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병</a:t>
            </a:r>
            <a:endParaRPr lang="ko-KR" altLang="en-US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16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8300"/>
            <a:ext cx="9144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668130"/>
            <a:ext cx="8229600" cy="4929222"/>
          </a:xfrm>
        </p:spPr>
        <p:txBody>
          <a:bodyPr>
            <a:normAutofit/>
          </a:bodyPr>
          <a:lstStyle/>
          <a:p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현재의 운동영양학 관련 연구들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운동을 위한 최적의 영양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대사와 운동에너지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체중조절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비만 등의 에너지 균형 및 신체구성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식습관 및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운동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습관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영양과 운동의 상호작용을 통한 건강과 수명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영양소의 필요량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산화 스트레스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운동 피로 등의 생리적 기능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영양 </a:t>
            </a:r>
            <a:r>
              <a:rPr lang="ko-KR" altLang="en-US" sz="2400" b="0" dirty="0" err="1" smtClean="0">
                <a:latin typeface="휴먼엑스포" pitchFamily="18" charset="-127"/>
                <a:ea typeface="휴먼엑스포" pitchFamily="18" charset="-127"/>
              </a:rPr>
              <a:t>보조제와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 수분 공급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피로 회복 등의 안정성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err="1" smtClean="0">
                <a:latin typeface="휴먼엑스포" pitchFamily="18" charset="-127"/>
                <a:ea typeface="휴먼엑스포" pitchFamily="18" charset="-127"/>
              </a:rPr>
              <a:t>경기력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 향상을 위한 </a:t>
            </a:r>
            <a:r>
              <a:rPr lang="ko-KR" altLang="en-US" sz="2400" b="0" dirty="0" err="1" smtClean="0">
                <a:latin typeface="휴먼엑스포" pitchFamily="18" charset="-127"/>
                <a:ea typeface="휴먼엑스포" pitchFamily="18" charset="-127"/>
              </a:rPr>
              <a:t>훈련기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시합 전후와 시합 중의 엘리트 스포츠 분야</a:t>
            </a:r>
            <a:endParaRPr lang="en-US" altLang="ko-KR" sz="2400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36913"/>
            <a:ext cx="9144000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영양소의 구성과 기능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788776"/>
            <a:ext cx="2592288" cy="70412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대 영양소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288296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(Carbohydrate)</a:t>
            </a:r>
          </a:p>
          <a:p>
            <a:pPr>
              <a:buNone/>
            </a:pP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arbon),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ydrogen),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xygen)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로 결합된 유기성분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주요 에너지원</a:t>
            </a:r>
            <a:endParaRPr lang="en-US" altLang="ko-KR" b="0" dirty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3600" dirty="0"/>
          </a:p>
          <a:p>
            <a:pPr lvl="1"/>
            <a:endParaRPr lang="en-US" altLang="ko-KR" sz="3600" dirty="0" smtClean="0"/>
          </a:p>
          <a:p>
            <a:endParaRPr lang="en-US" altLang="ko-KR" sz="3600" dirty="0" smtClean="0"/>
          </a:p>
        </p:txBody>
      </p:sp>
      <p:pic>
        <p:nvPicPr>
          <p:cNvPr id="5" name="그림 4" descr="운동영양(개정판)1장_1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52936"/>
            <a:ext cx="9144000" cy="300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96416" y="1196752"/>
            <a:ext cx="4419600" cy="4633664"/>
            <a:chOff x="296416" y="1772816"/>
            <a:chExt cx="4419600" cy="463366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60487" y="1772816"/>
              <a:ext cx="3923481" cy="56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78F0"/>
                </a:buClr>
                <a:buSzPct val="85000"/>
                <a:buFont typeface="Wingdings" pitchFamily="2" charset="2"/>
                <a:buChar char="o"/>
              </a:pPr>
              <a:r>
                <a:rPr kumimoji="1" lang="ko-KR" altLang="en-US" sz="2400" b="1" dirty="0">
                  <a:latin typeface="휴먼엑스포" pitchFamily="18" charset="-127"/>
                  <a:ea typeface="휴먼엑스포" pitchFamily="18" charset="-127"/>
                </a:rPr>
                <a:t>단당류</a:t>
              </a:r>
              <a:r>
                <a:rPr kumimoji="1" lang="en-US" altLang="ko-KR" sz="2400" b="1" dirty="0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kumimoji="1" lang="en-US" altLang="ko-KR" sz="2400" b="1" u="sng" dirty="0" err="1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Mono</a:t>
              </a:r>
              <a:r>
                <a:rPr kumimoji="1" lang="en-US" altLang="ko-KR" sz="2400" b="1" dirty="0" err="1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saccharides</a:t>
              </a:r>
              <a:r>
                <a:rPr kumimoji="1" lang="en-US" altLang="ko-KR" sz="2400" b="1" dirty="0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3" name="Picture 11" descr="03_29"/>
            <p:cNvPicPr>
              <a:picLocks noChangeAspect="1" noChangeArrowheads="1"/>
            </p:cNvPicPr>
            <p:nvPr/>
          </p:nvPicPr>
          <p:blipFill>
            <a:blip r:embed="rId2" cstate="print"/>
            <a:srcRect t="2710"/>
            <a:stretch>
              <a:fillRect/>
            </a:stretch>
          </p:blipFill>
          <p:spPr bwMode="auto">
            <a:xfrm>
              <a:off x="296416" y="2564904"/>
              <a:ext cx="4419600" cy="299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AutoShape 17"/>
            <p:cNvSpPr>
              <a:spLocks noChangeArrowheads="1"/>
            </p:cNvSpPr>
            <p:nvPr/>
          </p:nvSpPr>
          <p:spPr bwMode="auto">
            <a:xfrm>
              <a:off x="1235968" y="5949280"/>
              <a:ext cx="3048000" cy="457200"/>
            </a:xfrm>
            <a:prstGeom prst="wedgeRectCallout">
              <a:avLst>
                <a:gd name="adj1" fmla="val -10102"/>
                <a:gd name="adj2" fmla="val -360764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Chemical formula: C</a:t>
              </a:r>
              <a:r>
                <a:rPr lang="en-US" altLang="ko-KR" b="1" baseline="-25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ko-KR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ko-KR" b="1" baseline="-25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altLang="ko-KR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ko-KR" b="1" baseline="-250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948885" y="4005064"/>
              <a:ext cx="966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Glucose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067300" y="1196752"/>
            <a:ext cx="3825875" cy="4824536"/>
            <a:chOff x="5067300" y="1700808"/>
            <a:chExt cx="3825875" cy="482453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076379" y="1700808"/>
              <a:ext cx="3456061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0078F0"/>
                </a:buClr>
                <a:buSzPct val="85000"/>
                <a:buFont typeface="Wingdings" pitchFamily="2" charset="2"/>
                <a:buChar char="o"/>
              </a:pPr>
              <a:r>
                <a:rPr kumimoji="1" lang="ko-KR" altLang="en-US" sz="2400" b="1" dirty="0">
                  <a:latin typeface="휴먼엑스포" pitchFamily="18" charset="-127"/>
                  <a:ea typeface="휴먼엑스포" pitchFamily="18" charset="-127"/>
                </a:rPr>
                <a:t>이당류</a:t>
              </a:r>
              <a:r>
                <a:rPr kumimoji="1" lang="en-US" altLang="ko-KR" sz="2400" b="1" dirty="0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kumimoji="1" lang="en-US" altLang="ko-KR" sz="2400" b="1" u="sng" dirty="0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Di</a:t>
              </a:r>
              <a:r>
                <a:rPr kumimoji="1" lang="en-US" altLang="ko-KR" sz="2400" b="1" dirty="0"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saccharides)</a:t>
              </a: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067300" y="2366963"/>
              <a:ext cx="3825875" cy="2286000"/>
              <a:chOff x="3360" y="1440"/>
              <a:chExt cx="2157" cy="1440"/>
            </a:xfrm>
          </p:grpSpPr>
          <p:pic>
            <p:nvPicPr>
              <p:cNvPr id="8" name="Picture 6" descr="03_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9124" b="41743"/>
              <a:stretch>
                <a:fillRect/>
              </a:stretch>
            </p:blipFill>
            <p:spPr bwMode="auto">
              <a:xfrm>
                <a:off x="3360" y="2352"/>
                <a:ext cx="2157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7" descr="03_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597" b="64355"/>
              <a:stretch>
                <a:fillRect/>
              </a:stretch>
            </p:blipFill>
            <p:spPr bwMode="auto">
              <a:xfrm>
                <a:off x="3360" y="1440"/>
                <a:ext cx="215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5" descr="03_30"/>
            <p:cNvPicPr>
              <a:picLocks noChangeAspect="1" noChangeArrowheads="1"/>
            </p:cNvPicPr>
            <p:nvPr/>
          </p:nvPicPr>
          <p:blipFill>
            <a:blip r:embed="rId3" cstate="print"/>
            <a:srcRect t="65213" b="5219"/>
            <a:stretch>
              <a:fillRect/>
            </a:stretch>
          </p:blipFill>
          <p:spPr bwMode="auto">
            <a:xfrm>
              <a:off x="5067300" y="4797425"/>
              <a:ext cx="38258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300192" y="6156012"/>
              <a:ext cx="949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Sucrose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1105</Words>
  <Application>Microsoft Office PowerPoint</Application>
  <PresentationFormat>화면 슬라이드 쇼(4:3)</PresentationFormat>
  <Paragraphs>192</Paragraphs>
  <Slides>55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Office 테마</vt:lpstr>
      <vt:lpstr>슬라이드 1</vt:lpstr>
      <vt:lpstr>운동영양학의 역사</vt:lpstr>
      <vt:lpstr>운동영양학의 역사</vt:lpstr>
      <vt:lpstr>운동영양학의 역사</vt:lpstr>
      <vt:lpstr>운동영양학의 역사</vt:lpstr>
      <vt:lpstr>운동영양학의 역사</vt:lpstr>
      <vt:lpstr>영양소의 구성과 기능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영양소의 소화 및 흡수</vt:lpstr>
      <vt:lpstr>영양소의 소화 및 흡수</vt:lpstr>
      <vt:lpstr>영양소의 소화 및 흡수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한국인의 영양섭취기준</vt:lpstr>
      <vt:lpstr>슬라이드 49</vt:lpstr>
      <vt:lpstr>슬라이드 50</vt:lpstr>
      <vt:lpstr>1. 식품구성탑 (1995년) </vt:lpstr>
      <vt:lpstr>2. 녹색 물레방아(2009년) </vt:lpstr>
      <vt:lpstr>3. 식품구성자전거(2010년) </vt:lpstr>
      <vt:lpstr>한국인의 식생활 지침</vt:lpstr>
      <vt:lpstr>슬라이드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76</cp:revision>
  <dcterms:created xsi:type="dcterms:W3CDTF">2011-08-24T07:24:02Z</dcterms:created>
  <dcterms:modified xsi:type="dcterms:W3CDTF">2014-03-13T03:57:02Z</dcterms:modified>
</cp:coreProperties>
</file>