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65" r:id="rId5"/>
    <p:sldId id="287" r:id="rId6"/>
    <p:sldId id="267" r:id="rId7"/>
    <p:sldId id="268" r:id="rId8"/>
    <p:sldId id="270" r:id="rId9"/>
    <p:sldId id="290" r:id="rId10"/>
    <p:sldId id="281" r:id="rId11"/>
    <p:sldId id="282" r:id="rId12"/>
    <p:sldId id="291" r:id="rId13"/>
    <p:sldId id="271" r:id="rId14"/>
    <p:sldId id="274" r:id="rId15"/>
    <p:sldId id="275" r:id="rId16"/>
    <p:sldId id="276" r:id="rId17"/>
  </p:sldIdLst>
  <p:sldSz cx="9144000" cy="6858000" type="screen4x3"/>
  <p:notesSz cx="6858000" cy="9144000"/>
  <p:photoAlbum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600"/>
              </a:spcAft>
              <a:defRPr sz="2400" b="1">
                <a:solidFill>
                  <a:srgbClr val="7030A0"/>
                </a:solidFill>
              </a:defRPr>
            </a:lvl1pPr>
            <a:lvl2pPr>
              <a:lnSpc>
                <a:spcPct val="110000"/>
              </a:lnSpc>
              <a:spcAft>
                <a:spcPts val="600"/>
              </a:spcAft>
              <a:defRPr sz="2000"/>
            </a:lvl2pPr>
            <a:lvl3pPr>
              <a:lnSpc>
                <a:spcPct val="110000"/>
              </a:lnSpc>
              <a:spcAft>
                <a:spcPts val="600"/>
              </a:spcAft>
              <a:defRPr sz="1800"/>
            </a:lvl3pPr>
            <a:lvl4pPr>
              <a:lnSpc>
                <a:spcPct val="110000"/>
              </a:lnSpc>
              <a:spcAft>
                <a:spcPts val="600"/>
              </a:spcAft>
              <a:defRPr sz="1600"/>
            </a:lvl4pPr>
            <a:lvl5pPr>
              <a:lnSpc>
                <a:spcPct val="110000"/>
              </a:lnSpc>
              <a:spcAft>
                <a:spcPts val="600"/>
              </a:spcAft>
              <a:defRPr sz="16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83598-8704-4D9B-AE5D-C9B7B3E038A3}" type="datetimeFigureOut">
              <a:rPr lang="ko-KR" altLang="en-US" smtClean="0"/>
              <a:pPr/>
              <a:t>2014-05-15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80188-04E6-4B4D-97B6-766BB6D5C54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운동영양(개정판)8장_1-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rcRect t="10499" b="41995"/>
          <a:stretch>
            <a:fillRect/>
          </a:stretch>
        </p:blipFill>
        <p:spPr>
          <a:xfrm>
            <a:off x="0" y="571480"/>
            <a:ext cx="9118922" cy="57477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직사각형 2"/>
          <p:cNvSpPr/>
          <p:nvPr/>
        </p:nvSpPr>
        <p:spPr>
          <a:xfrm>
            <a:off x="1763688" y="3789040"/>
            <a:ext cx="5040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300192" y="3789040"/>
            <a:ext cx="136815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176464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ko-KR" altLang="en-US" sz="2800" dirty="0" smtClean="0">
                <a:solidFill>
                  <a:srgbClr val="7030A0"/>
                </a:solidFill>
                <a:latin typeface="휴먼엑스포" pitchFamily="18" charset="-127"/>
                <a:ea typeface="휴먼엑스포" pitchFamily="18" charset="-127"/>
              </a:rPr>
              <a:t>체급경기 종목 전의 주의사항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탄수화물 섭취 시간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약 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시간 전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체중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1kg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당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4~5g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중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운동 후반부 피로 지연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을 위해 시간당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30~60g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스포츠 음료 이용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글리코겐 보충과 피로회복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을 위해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시합 직후 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30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분 이내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체중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1kg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당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 6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 동안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시간마다 계속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308660"/>
            <a:ext cx="8136904" cy="3848532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ko-KR" altLang="en-US" sz="2800" dirty="0" smtClean="0">
                <a:solidFill>
                  <a:srgbClr val="7030A0"/>
                </a:solidFill>
                <a:latin typeface="휴먼엑스포" pitchFamily="18" charset="-127"/>
                <a:ea typeface="휴먼엑스포" pitchFamily="18" charset="-127"/>
              </a:rPr>
              <a:t>체급경기 종목 전의 주의사항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효과적인 수분 보충 방법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20~30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 전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500ml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찬물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중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15~20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 간격으로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소량의 전해질이 포 </a:t>
            </a:r>
            <a:endParaRPr lang="en-US" altLang="ko-KR" sz="2400" u="sng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u="sng" dirty="0" err="1" smtClean="0">
                <a:latin typeface="휴먼엑스포" pitchFamily="18" charset="-127"/>
                <a:ea typeface="휴먼엑스포" pitchFamily="18" charset="-127"/>
              </a:rPr>
              <a:t>함된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 당질 음료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200~300ml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충분한 양의 전해질이 포함된 수분 보충 및 당질 음료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308660"/>
            <a:ext cx="8424936" cy="4424596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ko-KR" altLang="en-US" sz="2800" dirty="0" smtClean="0">
                <a:solidFill>
                  <a:srgbClr val="7030A0"/>
                </a:solidFill>
                <a:latin typeface="휴먼엑스포" pitchFamily="18" charset="-127"/>
                <a:ea typeface="휴먼엑스포" pitchFamily="18" charset="-127"/>
              </a:rPr>
              <a:t>체급경기 종목 전의 주의사항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경기 전 피해야 할 음식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소화계에서 가스 발생 가능 음식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콩류 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역삼투를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일으킬 수 있는 고당도 화합물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과당 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가슴을 답답하게 만들 수 있는 음식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향신료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시간이 지나면서 장내가 확장되어 소화에 부담을 주는 음식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면류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다양한 경험상 본인에게 맞지 않는 음식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운동영양(개정판)8장_1-19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55576" y="4581128"/>
            <a:ext cx="7776864" cy="2204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체급경기에 효과적인 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3528392"/>
          </a:xfrm>
        </p:spPr>
        <p:txBody>
          <a:bodyPr/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체중증가에 효과적인 </a:t>
            </a:r>
            <a:r>
              <a:rPr lang="ko-KR" altLang="en-US" sz="2800" b="0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체중증가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단백질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혼합류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고칼로리와 에너지를 공급하고 근육손실을 최소화시켜 근육성장 또는 체격 증대에 효과적인 식품으로 호르몬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인슐린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성장호르몬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증가와 젖산을 감소시킴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과도한 에너지 섭취로 체지방의 증가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고단백질 섭취로 인한 콩팥 부담 우려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074966"/>
            <a:ext cx="8229600" cy="4298250"/>
          </a:xfrm>
        </p:spPr>
        <p:txBody>
          <a:bodyPr>
            <a:normAutofit/>
          </a:bodyPr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체중감소에 효과적인 </a:t>
            </a:r>
            <a:r>
              <a:rPr lang="ko-KR" altLang="en-US" sz="2800" b="0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단백질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근육량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유지 및 증가를 통한 기초대사량 확보에 따른 지방 분해 증가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카노신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latin typeface="휴먼엑스포" pitchFamily="18" charset="-127"/>
                <a:ea typeface="휴먼엑스포" pitchFamily="18" charset="-127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근력과 근지구력 향상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젖산 완충 역할로 피로 지연 및 회복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유청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단백질</a:t>
            </a:r>
            <a:r>
              <a:rPr lang="ko-KR" altLang="en-US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빠른 흡수로 고강도 운동 후 단백질 합성에 중요 역할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운동영양(개정판)8장_1-22_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259632" y="4149080"/>
            <a:ext cx="6408712" cy="27089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3960440"/>
          </a:xfrm>
        </p:spPr>
        <p:txBody>
          <a:bodyPr>
            <a:normAutofit/>
          </a:bodyPr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지방 산화 </a:t>
            </a:r>
            <a:r>
              <a:rPr lang="ko-KR" altLang="en-US" sz="2800" b="0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L-</a:t>
            </a:r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카르니틴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지방산을 미토콘드리아 내로 이동시키는데 관여하는 효소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지방대사를 증가시켜 운동 중 지방을 효율적으로 사용할 뿐 아니라 근육의 글리코겐이 고갈되는 것을 감소시켜 장시간 운동 시 필요한 에너지를 원활하게 공급할 수 있게 함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/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그 밖의 지방 산화제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하이드록시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시트릭산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지방합성에 관련된 효소 억제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 사용 효소의 활성 증가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캡사이신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매운 고추 맛의 성분으로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카테콜아민과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같은 지방 분해 촉진 호르몬 분비를 증가시킴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카테킨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항산화작용을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가진 녹차의 주성분으로 신진대사 증가를 통해 지방 사용을 촉진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183778"/>
            <a:ext cx="8229600" cy="115699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체중조절을 위한 운동영양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573322"/>
            <a:ext cx="8229600" cy="4519974"/>
          </a:xfrm>
        </p:spPr>
        <p:txBody>
          <a:bodyPr>
            <a:normAutofit/>
          </a:bodyPr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운동선수의 체중감량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성공적인 체중감량은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경기력과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경쟁력에 중요한 요소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체중부하운동의 경우 중력 극복에 도움을 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또한 에너지소비는 신체질량에 직접적으로 비례함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체중지지운동의 경우 체중이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경기력에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큰 영향을 미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치지 않음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체중감량과 더불어 </a:t>
            </a:r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경기력을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향상시키기 위해서는 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체지방을 감량하여 신체질량을 감소시켜야 함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699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체중조절을 위한 운동영양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645330"/>
            <a:ext cx="8568952" cy="4375958"/>
          </a:xfrm>
        </p:spPr>
        <p:txBody>
          <a:bodyPr>
            <a:normAutofit/>
          </a:bodyPr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운동선수의 체중조절을 위한 운동과 영양프로그램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신체구성에 따른 개별화된 체중감량 프로그램 계획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목표 체중 설정 → 감량기간 설정 → 운동과 식사요법 계획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500kcal,</a:t>
            </a:r>
            <a:r>
              <a:rPr lang="en-US" altLang="ko-KR" sz="2400" u="sng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한달 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2kg</a:t>
            </a:r>
            <a:r>
              <a:rPr lang="en-US" altLang="ko-KR" sz="2400" u="sng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내외의 감소가 이상적</a:t>
            </a:r>
            <a:endParaRPr lang="en-US" altLang="ko-KR" sz="2400" u="sng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체중감량 프로그램 실천 및 평가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체중감량 마무리 단계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감량된 체중의 유지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46856" y="858372"/>
            <a:ext cx="8229600" cy="5018900"/>
          </a:xfrm>
        </p:spPr>
        <p:txBody>
          <a:bodyPr>
            <a:normAutofit/>
          </a:bodyPr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체중 감량을 위한 식사요법의 원리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저열량식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삼가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최소 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1,200~1,500kcal</a:t>
            </a:r>
            <a:r>
              <a:rPr lang="en-US" altLang="ko-KR" sz="2400" u="sng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이상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모든 식품군을 골고루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균형 잡힌 열량비율 유지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탄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=55~60:20~25:15~20)</a:t>
            </a: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비타민과 무기질은 추가 보충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충분한 수분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공복감을 최소화 할 수 있는 식사 계획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여러 번 나눠 먹기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세끼 식사와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1~2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회 간식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혈당지수 높은 식품 제한</a:t>
            </a:r>
            <a:endParaRPr lang="en-US" altLang="ko-KR" sz="2400" dirty="0" smtClean="0">
              <a:solidFill>
                <a:srgbClr val="FFC000"/>
              </a:solidFill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32-09204609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3059832" cy="6813550"/>
          </a:xfrm>
          <a:prstGeom prst="rect">
            <a:avLst/>
          </a:prstGeom>
          <a:noFill/>
        </p:spPr>
      </p:pic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51520" y="1196752"/>
            <a:ext cx="5410944" cy="2304256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휴먼엑스포" pitchFamily="18" charset="-127"/>
                <a:ea typeface="휴먼엑스포" pitchFamily="18" charset="-127"/>
              </a:rPr>
              <a:t>당 지수</a:t>
            </a:r>
            <a:r>
              <a:rPr lang="en-US" altLang="ko-KR" sz="28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en-US" altLang="ko-KR" sz="28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glycemic</a:t>
            </a:r>
            <a:r>
              <a:rPr lang="en-US" altLang="ko-KR" sz="28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index; GI)</a:t>
            </a:r>
            <a:endParaRPr lang="en-US" altLang="ko-KR" sz="28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포도당 섭취 시 혈당 상승 농도를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100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으로 하여 식품 섭취 시 혈당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상승 정도를 나타낸 지수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체급경기 종목의 훈련 시 식사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524684"/>
            <a:ext cx="8229600" cy="5000660"/>
          </a:xfrm>
        </p:spPr>
        <p:txBody>
          <a:bodyPr/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체중감량 선수를 위한 훈련 시 식사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정규 훈련 시 식사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운동량을 감안한 에너지 섭취로 영양 균형 유지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평균체중이 체중감량의 적정수준인 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5~8%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범위를 넘지 않도록 유지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탄수화물 섭취는 아침과 점심에 집중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하고 단백질과 복합탄수화물로 구성된 간식을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회에 걸쳐 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비타민과 미네랄 보충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체지방률을 이용한 체지방의 감소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목표체중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=</a:t>
            </a:r>
            <a:r>
              <a:rPr lang="en-US" altLang="ko-KR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제지방량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(kg)/(1.00-</a:t>
            </a:r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원하는 체지방률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4608512"/>
          </a:xfrm>
        </p:spPr>
        <p:txBody>
          <a:bodyPr/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체중증가 선수들을 위한 훈련 시 식사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체중증가를 위한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경기력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극대화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제지방량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증가 필요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(0.45kg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 근육은 약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2,500kcal)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에너지 권장량</a:t>
            </a:r>
            <a:r>
              <a:rPr lang="ko-KR" altLang="en-US" sz="2400" dirty="0" smtClean="0">
                <a:solidFill>
                  <a:srgbClr val="FFC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+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매일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500kcal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섭취 증가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고칼로리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u="sng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err="1" smtClean="0">
                <a:latin typeface="휴먼엑스포" pitchFamily="18" charset="-127"/>
                <a:ea typeface="휴먼엑스포" pitchFamily="18" charset="-127"/>
              </a:rPr>
              <a:t>고탄수화물</a:t>
            </a:r>
            <a:r>
              <a:rPr lang="en-US" altLang="ko-KR" sz="2400" b="1" u="sng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u="sng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고단백질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식이 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1"/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저항성 운동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을 통한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제지방량의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변화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골격근의 적응현상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: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근섬유의 크기 증가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결합조직의 양 증가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근육세포의 대사관련 효소의 기능 향상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단백질과 근 글리코겐 농도의 증가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6" name="제목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체급경기 종목의 훈련 시 식사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체급경기 종목의 경기 전</a:t>
            </a:r>
            <a:r>
              <a:rPr lang="en-US" altLang="ko-KR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·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후 식사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74848" y="1884724"/>
            <a:ext cx="8229600" cy="2840420"/>
          </a:xfrm>
        </p:spPr>
        <p:txBody>
          <a:bodyPr/>
          <a:lstStyle/>
          <a:p>
            <a:pPr lvl="1"/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목표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에너지 공급</a:t>
            </a: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에너지 발생 반응 원활</a:t>
            </a: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조기 피로 예방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음식물의 소화와 흡수고려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500kcal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섭취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권장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당질 위주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지방과 단백질 최소화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날 것과 섬유질 제한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u="sng" dirty="0" smtClean="0">
                <a:latin typeface="휴먼엑스포" pitchFamily="18" charset="-127"/>
                <a:ea typeface="휴먼엑스포" pitchFamily="18" charset="-127"/>
              </a:rPr>
              <a:t>소화가 용이한 조리법과 식품 이용</a:t>
            </a:r>
            <a:endParaRPr lang="en-US" altLang="ko-KR" sz="2400" u="sng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020628"/>
            <a:ext cx="8229600" cy="4712628"/>
          </a:xfrm>
        </p:spPr>
        <p:txBody>
          <a:bodyPr>
            <a:normAutofit lnSpcReduction="10000"/>
          </a:bodyPr>
          <a:lstStyle/>
          <a:p>
            <a:r>
              <a:rPr lang="ko-KR" altLang="en-US" sz="2800" b="0" dirty="0" smtClean="0">
                <a:latin typeface="휴먼엑스포" pitchFamily="18" charset="-127"/>
                <a:ea typeface="휴먼엑스포" pitchFamily="18" charset="-127"/>
              </a:rPr>
              <a:t>체급경기 종목 전의 주의사항</a:t>
            </a:r>
            <a:endParaRPr lang="en-US" altLang="ko-KR" sz="2800" b="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적정 체중의 유지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훈령량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감소를 감안한 섭취량 조절을 통해 에너지 균형 조절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미네랄</a:t>
            </a: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비타민류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 섭취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영양섭취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위의 부담 최소화를 위해 나누어 먹거나 소화제 복용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시합 당일 식사량 조절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보통 식사와 비슷한 양의 식사를 하되 시합 전 끼니의 양을 약간 줄이고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공복이 길어질 경우 가벼운 간식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714</Words>
  <Application>Microsoft Office PowerPoint</Application>
  <PresentationFormat>화면 슬라이드 쇼(4:3)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슬라이드 1</vt:lpstr>
      <vt:lpstr>체중조절을 위한 운동영양</vt:lpstr>
      <vt:lpstr>체중조절을 위한 운동영양</vt:lpstr>
      <vt:lpstr>슬라이드 4</vt:lpstr>
      <vt:lpstr>슬라이드 5</vt:lpstr>
      <vt:lpstr>체급경기 종목의 훈련 시 식사</vt:lpstr>
      <vt:lpstr>체급경기 종목의 훈련 시 식사</vt:lpstr>
      <vt:lpstr>체급경기 종목의 경기 전·후 식사</vt:lpstr>
      <vt:lpstr>슬라이드 9</vt:lpstr>
      <vt:lpstr>슬라이드 10</vt:lpstr>
      <vt:lpstr>슬라이드 11</vt:lpstr>
      <vt:lpstr>슬라이드 12</vt:lpstr>
      <vt:lpstr>체급경기에 효과적인 보충제</vt:lpstr>
      <vt:lpstr>슬라이드 14</vt:lpstr>
      <vt:lpstr>슬라이드 15</vt:lpstr>
      <vt:lpstr>슬라이드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사진 앨범</dc:title>
  <dc:creator>BB</dc:creator>
  <cp:lastModifiedBy>허선</cp:lastModifiedBy>
  <cp:revision>59</cp:revision>
  <dcterms:created xsi:type="dcterms:W3CDTF">2011-08-24T08:44:22Z</dcterms:created>
  <dcterms:modified xsi:type="dcterms:W3CDTF">2014-05-15T03:52:41Z</dcterms:modified>
</cp:coreProperties>
</file>