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211" r:id="rId1"/>
    <p:sldMasterId id="2147484317" r:id="rId2"/>
    <p:sldMasterId id="2147485648" r:id="rId3"/>
    <p:sldMasterId id="2147485697" r:id="rId4"/>
    <p:sldMasterId id="2147485715" r:id="rId5"/>
    <p:sldMasterId id="2147485727" r:id="rId6"/>
  </p:sldMasterIdLst>
  <p:notesMasterIdLst>
    <p:notesMasterId r:id="rId56"/>
  </p:notesMasterIdLst>
  <p:handoutMasterIdLst>
    <p:handoutMasterId r:id="rId57"/>
  </p:handoutMasterIdLst>
  <p:sldIdLst>
    <p:sldId id="899" r:id="rId7"/>
    <p:sldId id="900" r:id="rId8"/>
    <p:sldId id="906" r:id="rId9"/>
    <p:sldId id="907" r:id="rId10"/>
    <p:sldId id="865" r:id="rId11"/>
    <p:sldId id="903" r:id="rId12"/>
    <p:sldId id="908" r:id="rId13"/>
    <p:sldId id="902" r:id="rId14"/>
    <p:sldId id="909" r:id="rId15"/>
    <p:sldId id="904" r:id="rId16"/>
    <p:sldId id="920" r:id="rId17"/>
    <p:sldId id="901" r:id="rId18"/>
    <p:sldId id="921" r:id="rId19"/>
    <p:sldId id="922" r:id="rId20"/>
    <p:sldId id="912" r:id="rId21"/>
    <p:sldId id="866" r:id="rId22"/>
    <p:sldId id="895" r:id="rId23"/>
    <p:sldId id="941" r:id="rId24"/>
    <p:sldId id="896" r:id="rId25"/>
    <p:sldId id="897" r:id="rId26"/>
    <p:sldId id="948" r:id="rId27"/>
    <p:sldId id="919" r:id="rId28"/>
    <p:sldId id="913" r:id="rId29"/>
    <p:sldId id="914" r:id="rId30"/>
    <p:sldId id="944" r:id="rId31"/>
    <p:sldId id="945" r:id="rId32"/>
    <p:sldId id="946" r:id="rId33"/>
    <p:sldId id="947" r:id="rId34"/>
    <p:sldId id="915" r:id="rId35"/>
    <p:sldId id="916" r:id="rId36"/>
    <p:sldId id="942" r:id="rId37"/>
    <p:sldId id="943" r:id="rId38"/>
    <p:sldId id="940" r:id="rId39"/>
    <p:sldId id="931" r:id="rId40"/>
    <p:sldId id="932" r:id="rId41"/>
    <p:sldId id="925" r:id="rId42"/>
    <p:sldId id="917" r:id="rId43"/>
    <p:sldId id="918" r:id="rId44"/>
    <p:sldId id="930" r:id="rId45"/>
    <p:sldId id="934" r:id="rId46"/>
    <p:sldId id="935" r:id="rId47"/>
    <p:sldId id="936" r:id="rId48"/>
    <p:sldId id="937" r:id="rId49"/>
    <p:sldId id="952" r:id="rId50"/>
    <p:sldId id="953" r:id="rId51"/>
    <p:sldId id="954" r:id="rId52"/>
    <p:sldId id="938" r:id="rId53"/>
    <p:sldId id="939" r:id="rId54"/>
    <p:sldId id="894" r:id="rId55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5000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1pPr>
    <a:lvl2pPr marL="457200" algn="l" rtl="0" fontAlgn="base" latinLnBrk="1">
      <a:spcBef>
        <a:spcPct val="5000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2pPr>
    <a:lvl3pPr marL="914400" algn="l" rtl="0" fontAlgn="base" latinLnBrk="1">
      <a:spcBef>
        <a:spcPct val="5000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3pPr>
    <a:lvl4pPr marL="1371600" algn="l" rtl="0" fontAlgn="base" latinLnBrk="1">
      <a:spcBef>
        <a:spcPct val="5000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4pPr>
    <a:lvl5pPr marL="1828800" algn="l" rtl="0" fontAlgn="base" latinLnBrk="1">
      <a:spcBef>
        <a:spcPct val="5000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00"/>
    <a:srgbClr val="000099"/>
    <a:srgbClr val="6600CC"/>
    <a:srgbClr val="FF0066"/>
    <a:srgbClr val="F204E1"/>
    <a:srgbClr val="000066"/>
    <a:srgbClr val="0000FF"/>
    <a:srgbClr val="005828"/>
    <a:srgbClr val="993366"/>
  </p:clrMru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914" autoAdjust="0"/>
    <p:restoredTop sz="93051" autoAdjust="0"/>
  </p:normalViewPr>
  <p:slideViewPr>
    <p:cSldViewPr>
      <p:cViewPr varScale="1">
        <p:scale>
          <a:sx n="67" d="100"/>
          <a:sy n="67" d="100"/>
        </p:scale>
        <p:origin x="-1464" y="-102"/>
      </p:cViewPr>
      <p:guideLst>
        <p:guide orient="horz" pos="119"/>
        <p:guide pos="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4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B926E0-8C8D-4338-B008-0775B5530163}" type="doc">
      <dgm:prSet loTypeId="urn:microsoft.com/office/officeart/2005/8/layout/v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pPr latinLnBrk="1"/>
          <a:endParaRPr lang="ko-KR" altLang="en-US"/>
        </a:p>
      </dgm:t>
    </dgm:pt>
    <dgm:pt modelId="{BDD6FA7E-6C93-4A84-A107-57A7197F76C4}">
      <dgm:prSet custT="1"/>
      <dgm:spPr/>
      <dgm:t>
        <a:bodyPr/>
        <a:lstStyle/>
        <a:p>
          <a:pPr latinLnBrk="1"/>
          <a:r>
            <a:rPr lang="ko-KR" altLang="en-US" sz="2400" b="1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제 </a:t>
          </a:r>
          <a:r>
            <a:rPr lang="en-US" altLang="ko-KR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1</a:t>
          </a:r>
          <a:r>
            <a:rPr lang="ko-KR" altLang="en-US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형 </a:t>
          </a:r>
          <a:r>
            <a:rPr lang="en-US" altLang="ko-KR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(type Ⅰ) </a:t>
          </a:r>
          <a:r>
            <a:rPr lang="ko-KR" altLang="en-US" sz="2400" b="1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당뇨병</a:t>
          </a:r>
          <a:r>
            <a:rPr lang="ko-KR" altLang="en-US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 </a:t>
          </a:r>
          <a:r>
            <a:rPr lang="en-US" altLang="ko-KR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</a:t>
          </a:r>
          <a:r>
            <a:rPr lang="ko-KR" altLang="en-US" sz="2400" b="1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인슐린 의존형</a:t>
          </a:r>
          <a:r>
            <a:rPr lang="en-US" altLang="ko-KR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)</a:t>
          </a:r>
          <a:endParaRPr lang="ko-KR" altLang="en-US" sz="2400" b="1" dirty="0">
            <a:solidFill>
              <a:srgbClr val="000000"/>
            </a:solidFill>
            <a:latin typeface="Times New Roman" pitchFamily="18" charset="0"/>
            <a:ea typeface="휴먼엑스포" pitchFamily="18" charset="-127"/>
            <a:cs typeface="Times New Roman" pitchFamily="18" charset="0"/>
          </a:endParaRPr>
        </a:p>
      </dgm:t>
    </dgm:pt>
    <dgm:pt modelId="{814CAFAA-B31F-4D46-8424-4CB7B425A113}" type="parTrans" cxnId="{A6DB734C-5344-4F29-AC42-11EA0C8EF37A}">
      <dgm:prSet/>
      <dgm:spPr/>
      <dgm:t>
        <a:bodyPr/>
        <a:lstStyle/>
        <a:p>
          <a:pPr latinLnBrk="1"/>
          <a:endParaRPr lang="ko-KR" altLang="en-US"/>
        </a:p>
      </dgm:t>
    </dgm:pt>
    <dgm:pt modelId="{F123E04E-EA28-426F-B7A9-556311B559F9}" type="sibTrans" cxnId="{A6DB734C-5344-4F29-AC42-11EA0C8EF37A}">
      <dgm:prSet/>
      <dgm:spPr/>
      <dgm:t>
        <a:bodyPr/>
        <a:lstStyle/>
        <a:p>
          <a:pPr latinLnBrk="1"/>
          <a:endParaRPr lang="ko-KR" altLang="en-US"/>
        </a:p>
      </dgm:t>
    </dgm:pt>
    <dgm:pt modelId="{A9E49F44-D57A-409A-AAC1-3713CF04922D}">
      <dgm:prSet custT="1"/>
      <dgm:spPr/>
      <dgm:t>
        <a:bodyPr/>
        <a:lstStyle/>
        <a:p>
          <a:pPr latinLnBrk="1"/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췌장의 이상 ⇒ 인슐린 생산이 극소량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 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또는 전무</a:t>
          </a:r>
          <a:endParaRPr lang="ko-KR" altLang="en-US" sz="20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2FB174D3-D670-415A-A73D-431A64BFC9D6}" type="parTrans" cxnId="{947775B5-253B-43C8-AF28-13286FDCA169}">
      <dgm:prSet/>
      <dgm:spPr/>
      <dgm:t>
        <a:bodyPr/>
        <a:lstStyle/>
        <a:p>
          <a:pPr latinLnBrk="1"/>
          <a:endParaRPr lang="ko-KR" altLang="en-US"/>
        </a:p>
      </dgm:t>
    </dgm:pt>
    <dgm:pt modelId="{034C73CE-448D-426E-9AA4-FC5A0F32C4F4}" type="sibTrans" cxnId="{947775B5-253B-43C8-AF28-13286FDCA169}">
      <dgm:prSet/>
      <dgm:spPr/>
      <dgm:t>
        <a:bodyPr/>
        <a:lstStyle/>
        <a:p>
          <a:pPr latinLnBrk="1"/>
          <a:endParaRPr lang="ko-KR" altLang="en-US"/>
        </a:p>
      </dgm:t>
    </dgm:pt>
    <dgm:pt modelId="{1BAA8985-A671-4CE9-811D-4B1F9B4C8E34}">
      <dgm:prSet custT="1"/>
      <dgm:spPr/>
      <dgm:t>
        <a:bodyPr/>
        <a:lstStyle/>
        <a:p>
          <a:pPr latinLnBrk="1"/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신체 면역기능의 손상 ⇒ 자가면역성 질환 발생</a:t>
          </a:r>
          <a:endParaRPr lang="ko-KR" altLang="en-US" sz="20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6B826C9D-2396-4192-BFB2-80C06A345839}" type="parTrans" cxnId="{8684A3BF-605C-4617-8A65-43FF114BA491}">
      <dgm:prSet/>
      <dgm:spPr/>
      <dgm:t>
        <a:bodyPr/>
        <a:lstStyle/>
        <a:p>
          <a:pPr latinLnBrk="1"/>
          <a:endParaRPr lang="ko-KR" altLang="en-US"/>
        </a:p>
      </dgm:t>
    </dgm:pt>
    <dgm:pt modelId="{BE6BF2A6-5CC2-42D6-B091-E4D31AA6C54D}" type="sibTrans" cxnId="{8684A3BF-605C-4617-8A65-43FF114BA491}">
      <dgm:prSet/>
      <dgm:spPr/>
      <dgm:t>
        <a:bodyPr/>
        <a:lstStyle/>
        <a:p>
          <a:pPr latinLnBrk="1"/>
          <a:endParaRPr lang="ko-KR" altLang="en-US"/>
        </a:p>
      </dgm:t>
    </dgm:pt>
    <dgm:pt modelId="{16F14705-5E18-41F7-8163-D56A956E730F}">
      <dgm:prSet custT="1"/>
      <dgm:spPr/>
      <dgm:t>
        <a:bodyPr/>
        <a:lstStyle/>
        <a:p>
          <a:pPr latinLnBrk="1"/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바이러스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</a:t>
          </a:r>
          <a:r>
            <a:rPr lang="en-US" altLang="ko-KR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박테리아 전염 ⇒ 후유증</a:t>
          </a:r>
          <a:endParaRPr lang="ko-KR" altLang="en-US" sz="20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EED63D8E-EE1B-49F0-B7F7-F860C56D0056}" type="parTrans" cxnId="{6C41EB63-5058-41BB-BF23-D7756AEE98ED}">
      <dgm:prSet/>
      <dgm:spPr/>
      <dgm:t>
        <a:bodyPr/>
        <a:lstStyle/>
        <a:p>
          <a:pPr latinLnBrk="1"/>
          <a:endParaRPr lang="ko-KR" altLang="en-US"/>
        </a:p>
      </dgm:t>
    </dgm:pt>
    <dgm:pt modelId="{C54164E2-F5D0-422F-9FD9-6CDF6892EB96}" type="sibTrans" cxnId="{6C41EB63-5058-41BB-BF23-D7756AEE98ED}">
      <dgm:prSet/>
      <dgm:spPr/>
      <dgm:t>
        <a:bodyPr/>
        <a:lstStyle/>
        <a:p>
          <a:pPr latinLnBrk="1"/>
          <a:endParaRPr lang="ko-KR" altLang="en-US"/>
        </a:p>
      </dgm:t>
    </dgm:pt>
    <dgm:pt modelId="{605FF0C9-1780-4F3F-AF52-1EA5F73B1872}">
      <dgm:prSet custT="1"/>
      <dgm:spPr/>
      <dgm:t>
        <a:bodyPr/>
        <a:lstStyle/>
        <a:p>
          <a:pPr latinLnBrk="1"/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전체 환자의 약 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10%</a:t>
          </a:r>
          <a:endParaRPr lang="en-US" altLang="ko-KR" sz="2000" b="1" dirty="0">
            <a:solidFill>
              <a:srgbClr val="000000"/>
            </a:solidFill>
            <a:latin typeface="Times New Roman" pitchFamily="18" charset="0"/>
            <a:ea typeface="휴먼엑스포" pitchFamily="18" charset="-127"/>
            <a:cs typeface="Times New Roman" pitchFamily="18" charset="0"/>
          </a:endParaRPr>
        </a:p>
      </dgm:t>
    </dgm:pt>
    <dgm:pt modelId="{55B012D0-27BD-43BC-AF63-7943FB76AE40}" type="parTrans" cxnId="{73616EFE-509F-477E-A044-87799D0A4C8F}">
      <dgm:prSet/>
      <dgm:spPr/>
      <dgm:t>
        <a:bodyPr/>
        <a:lstStyle/>
        <a:p>
          <a:pPr latinLnBrk="1"/>
          <a:endParaRPr lang="ko-KR" altLang="en-US"/>
        </a:p>
      </dgm:t>
    </dgm:pt>
    <dgm:pt modelId="{B72E0592-170D-4C9D-B4A3-B3770D1C9C74}" type="sibTrans" cxnId="{73616EFE-509F-477E-A044-87799D0A4C8F}">
      <dgm:prSet/>
      <dgm:spPr/>
      <dgm:t>
        <a:bodyPr/>
        <a:lstStyle/>
        <a:p>
          <a:pPr latinLnBrk="1"/>
          <a:endParaRPr lang="ko-KR" altLang="en-US"/>
        </a:p>
      </dgm:t>
    </dgm:pt>
    <dgm:pt modelId="{295EA773-EA1C-4085-B89B-2D7299EAAFD8}">
      <dgm:prSet custT="1"/>
      <dgm:spPr/>
      <dgm:t>
        <a:bodyPr/>
        <a:lstStyle/>
        <a:p>
          <a:pPr latinLnBrk="1"/>
          <a:r>
            <a:rPr lang="ko-KR" altLang="en-US" sz="2400" b="1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제 </a:t>
          </a:r>
          <a:r>
            <a:rPr lang="en-US" altLang="ko-KR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2</a:t>
          </a:r>
          <a:r>
            <a:rPr lang="ko-KR" altLang="en-US" sz="2400" b="1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형</a:t>
          </a:r>
          <a:r>
            <a:rPr lang="en-US" altLang="ko-KR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(type Ⅱ) </a:t>
          </a:r>
          <a:r>
            <a:rPr lang="ko-KR" altLang="en-US" sz="2400" b="1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당뇨병</a:t>
          </a:r>
          <a:r>
            <a:rPr lang="ko-KR" altLang="en-US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 </a:t>
          </a:r>
          <a:r>
            <a:rPr lang="en-US" altLang="ko-KR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</a:t>
          </a:r>
          <a:r>
            <a:rPr lang="ko-KR" altLang="en-US" sz="2400" b="1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인슐린 </a:t>
          </a:r>
          <a:r>
            <a:rPr lang="ko-KR" altLang="en-US" sz="2400" b="1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비의존형</a:t>
          </a:r>
          <a:r>
            <a:rPr lang="en-US" altLang="ko-KR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)</a:t>
          </a:r>
          <a:endParaRPr lang="en-US" altLang="ko-KR" sz="2400" b="1" dirty="0">
            <a:solidFill>
              <a:srgbClr val="000000"/>
            </a:solidFill>
            <a:latin typeface="Times New Roman" pitchFamily="18" charset="0"/>
            <a:ea typeface="휴먼엑스포" pitchFamily="18" charset="-127"/>
            <a:cs typeface="Times New Roman" pitchFamily="18" charset="0"/>
          </a:endParaRPr>
        </a:p>
      </dgm:t>
    </dgm:pt>
    <dgm:pt modelId="{ADC23F4A-9819-4D7E-A758-099D0D88CA25}" type="parTrans" cxnId="{1AB0297B-4153-4313-A37B-72561BA41D87}">
      <dgm:prSet/>
      <dgm:spPr/>
      <dgm:t>
        <a:bodyPr/>
        <a:lstStyle/>
        <a:p>
          <a:pPr latinLnBrk="1"/>
          <a:endParaRPr lang="ko-KR" altLang="en-US"/>
        </a:p>
      </dgm:t>
    </dgm:pt>
    <dgm:pt modelId="{0CAF92D4-2900-4434-84FB-A01B69328762}" type="sibTrans" cxnId="{1AB0297B-4153-4313-A37B-72561BA41D87}">
      <dgm:prSet/>
      <dgm:spPr/>
      <dgm:t>
        <a:bodyPr/>
        <a:lstStyle/>
        <a:p>
          <a:pPr latinLnBrk="1"/>
          <a:endParaRPr lang="ko-KR" altLang="en-US"/>
        </a:p>
      </dgm:t>
    </dgm:pt>
    <dgm:pt modelId="{980702E2-B3A7-411A-BF19-65AAED2DD7BB}">
      <dgm:prSet custT="1"/>
      <dgm:spPr/>
      <dgm:t>
        <a:bodyPr/>
        <a:lstStyle/>
        <a:p>
          <a:pPr latinLnBrk="1"/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전체 환자의 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90%</a:t>
          </a:r>
          <a:r>
            <a:rPr lang="en-US" altLang="ko-KR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⇒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서서히 진행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</a:t>
          </a:r>
          <a:r>
            <a:rPr lang="en-US" altLang="ko-KR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심각한 만성 합병증</a:t>
          </a:r>
          <a:endParaRPr lang="en-US" altLang="ko-KR" sz="20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A10BF1DC-F285-4D4B-BBC8-7F9B7257B202}" type="parTrans" cxnId="{0258D052-436A-4A8F-AC84-83084D8531D2}">
      <dgm:prSet/>
      <dgm:spPr/>
      <dgm:t>
        <a:bodyPr/>
        <a:lstStyle/>
        <a:p>
          <a:pPr latinLnBrk="1"/>
          <a:endParaRPr lang="ko-KR" altLang="en-US"/>
        </a:p>
      </dgm:t>
    </dgm:pt>
    <dgm:pt modelId="{71563143-8777-40F3-B708-835C9027A4E2}" type="sibTrans" cxnId="{0258D052-436A-4A8F-AC84-83084D8531D2}">
      <dgm:prSet/>
      <dgm:spPr/>
      <dgm:t>
        <a:bodyPr/>
        <a:lstStyle/>
        <a:p>
          <a:pPr latinLnBrk="1"/>
          <a:endParaRPr lang="ko-KR" altLang="en-US"/>
        </a:p>
      </dgm:t>
    </dgm:pt>
    <dgm:pt modelId="{F8CCE0DB-6032-4586-93C8-67EFF7337F4A}">
      <dgm:prSet custT="1"/>
      <dgm:spPr/>
      <dgm:t>
        <a:bodyPr/>
        <a:lstStyle/>
        <a:p>
          <a:pPr latinLnBrk="1"/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유전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</a:t>
          </a:r>
          <a:r>
            <a:rPr lang="en-US" altLang="ko-KR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연령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(45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세 이상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), 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비만</a:t>
          </a:r>
          <a:endParaRPr lang="en-US" altLang="ko-KR" sz="20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DEDF561D-C808-4167-8B80-337FFC5EBB8B}" type="parTrans" cxnId="{F790EAAE-7689-4826-8FAE-AE69E8BC2A1F}">
      <dgm:prSet/>
      <dgm:spPr/>
      <dgm:t>
        <a:bodyPr/>
        <a:lstStyle/>
        <a:p>
          <a:pPr latinLnBrk="1"/>
          <a:endParaRPr lang="ko-KR" altLang="en-US"/>
        </a:p>
      </dgm:t>
    </dgm:pt>
    <dgm:pt modelId="{A1C1BCD2-88EB-4EA6-84B2-212E3AD7DB37}" type="sibTrans" cxnId="{F790EAAE-7689-4826-8FAE-AE69E8BC2A1F}">
      <dgm:prSet/>
      <dgm:spPr/>
      <dgm:t>
        <a:bodyPr/>
        <a:lstStyle/>
        <a:p>
          <a:pPr latinLnBrk="1"/>
          <a:endParaRPr lang="ko-KR" altLang="en-US"/>
        </a:p>
      </dgm:t>
    </dgm:pt>
    <dgm:pt modelId="{3A803335-A7E6-43FF-8E6F-A98CB70667A9}">
      <dgm:prSet custT="1"/>
      <dgm:spPr/>
      <dgm:t>
        <a:bodyPr/>
        <a:lstStyle/>
        <a:p>
          <a:pPr latinLnBrk="1"/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스트레스 ⇒ 심한 병이나 큰 사고경험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</a:t>
          </a:r>
          <a:r>
            <a:rPr lang="en-US" altLang="ko-KR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배우자 사망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</a:t>
          </a:r>
          <a:r>
            <a:rPr lang="en-US" altLang="ko-KR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실직 등</a:t>
          </a:r>
          <a:endParaRPr lang="en-US" altLang="ko-KR" sz="20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76983957-918C-474D-B7A7-EC1947061FE9}" type="parTrans" cxnId="{CF69ECCF-15CA-4C1F-968B-7DB9C564F1E9}">
      <dgm:prSet/>
      <dgm:spPr/>
      <dgm:t>
        <a:bodyPr/>
        <a:lstStyle/>
        <a:p>
          <a:pPr latinLnBrk="1"/>
          <a:endParaRPr lang="ko-KR" altLang="en-US"/>
        </a:p>
      </dgm:t>
    </dgm:pt>
    <dgm:pt modelId="{686758F8-D0CE-4A58-9444-2C158F95229A}" type="sibTrans" cxnId="{CF69ECCF-15CA-4C1F-968B-7DB9C564F1E9}">
      <dgm:prSet/>
      <dgm:spPr/>
      <dgm:t>
        <a:bodyPr/>
        <a:lstStyle/>
        <a:p>
          <a:pPr latinLnBrk="1"/>
          <a:endParaRPr lang="ko-KR" altLang="en-US"/>
        </a:p>
      </dgm:t>
    </dgm:pt>
    <dgm:pt modelId="{BDFECF58-3966-4C1B-A3FD-641095A6C96D}">
      <dgm:prSet custT="1"/>
      <dgm:spPr/>
      <dgm:t>
        <a:bodyPr/>
        <a:lstStyle/>
        <a:p>
          <a:pPr latinLnBrk="1"/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고혈압 및 </a:t>
          </a:r>
          <a:r>
            <a:rPr lang="ko-KR" altLang="en-US" sz="2000" b="0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고지혈증</a:t>
          </a:r>
          <a:endParaRPr lang="en-US" altLang="ko-KR" sz="20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4F369714-3196-485A-BF8F-79483CB38D9B}" type="parTrans" cxnId="{2CDAF05B-3A6A-43A6-85E9-07F1449A977B}">
      <dgm:prSet/>
      <dgm:spPr/>
      <dgm:t>
        <a:bodyPr/>
        <a:lstStyle/>
        <a:p>
          <a:pPr latinLnBrk="1"/>
          <a:endParaRPr lang="ko-KR" altLang="en-US"/>
        </a:p>
      </dgm:t>
    </dgm:pt>
    <dgm:pt modelId="{89CDF424-6087-4726-AE36-7F40548C9411}" type="sibTrans" cxnId="{2CDAF05B-3A6A-43A6-85E9-07F1449A977B}">
      <dgm:prSet/>
      <dgm:spPr/>
      <dgm:t>
        <a:bodyPr/>
        <a:lstStyle/>
        <a:p>
          <a:pPr latinLnBrk="1"/>
          <a:endParaRPr lang="ko-KR" altLang="en-US"/>
        </a:p>
      </dgm:t>
    </dgm:pt>
    <dgm:pt modelId="{140C13A2-D139-47CF-9B98-C58FCC47FE5F}">
      <dgm:prSet custT="1"/>
      <dgm:spPr/>
      <dgm:t>
        <a:bodyPr/>
        <a:lstStyle/>
        <a:p>
          <a:pPr latinLnBrk="1"/>
          <a:r>
            <a:rPr lang="ko-KR" altLang="en-US" sz="2000" b="0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임신성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당뇨 또는 </a:t>
          </a:r>
          <a:r>
            <a:rPr lang="ko-KR" altLang="en-US" sz="2000" b="0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거대아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(4kg</a:t>
          </a:r>
          <a:r>
            <a:rPr lang="en-US" altLang="ko-KR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이상</a:t>
          </a:r>
          <a:r>
            <a:rPr lang="en-US" altLang="ko-KR" sz="20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)</a:t>
          </a:r>
          <a:r>
            <a:rPr lang="en-US" altLang="ko-KR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출산여성</a:t>
          </a:r>
          <a:endParaRPr lang="ko-KR" altLang="en-US" sz="20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B87801A7-8507-44A8-AD5E-C2A878E3AE8E}" type="parTrans" cxnId="{15BE728D-E1D7-43EF-8111-E8D24D2F302E}">
      <dgm:prSet/>
      <dgm:spPr/>
      <dgm:t>
        <a:bodyPr/>
        <a:lstStyle/>
        <a:p>
          <a:pPr latinLnBrk="1"/>
          <a:endParaRPr lang="ko-KR" altLang="en-US"/>
        </a:p>
      </dgm:t>
    </dgm:pt>
    <dgm:pt modelId="{9BBCF7F8-4545-435F-9743-8CE255188A8A}" type="sibTrans" cxnId="{15BE728D-E1D7-43EF-8111-E8D24D2F302E}">
      <dgm:prSet/>
      <dgm:spPr/>
      <dgm:t>
        <a:bodyPr/>
        <a:lstStyle/>
        <a:p>
          <a:pPr latinLnBrk="1"/>
          <a:endParaRPr lang="ko-KR" altLang="en-US"/>
        </a:p>
      </dgm:t>
    </dgm:pt>
    <dgm:pt modelId="{ADDB0577-F01E-495B-9E67-92DB4D55EB15}" type="pres">
      <dgm:prSet presAssocID="{63B926E0-8C8D-4338-B008-0775B55301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25D11CA-44CF-4156-8458-4951F6223E5C}" type="pres">
      <dgm:prSet presAssocID="{BDD6FA7E-6C93-4A84-A107-57A7197F76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B49C114-038A-4FFB-93F6-AA49CB86DBD0}" type="pres">
      <dgm:prSet presAssocID="{BDD6FA7E-6C93-4A84-A107-57A7197F76C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E7F2856-F419-4CAE-A5E1-06C17F34FFCA}" type="pres">
      <dgm:prSet presAssocID="{295EA773-EA1C-4085-B89B-2D7299EAAFD8}" presName="parentText" presStyleLbl="node1" presStyleIdx="1" presStyleCnt="2" custLinFactNeighborY="-124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1875B0B-190B-4A40-9BD8-CDCF57501015}" type="pres">
      <dgm:prSet presAssocID="{295EA773-EA1C-4085-B89B-2D7299EAAFD8}" presName="childText" presStyleLbl="revTx" presStyleIdx="1" presStyleCnt="2" custLinFactNeighborY="268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B8F0F60-A885-4234-9D33-B58F3A7D21B6}" type="presOf" srcId="{1BAA8985-A671-4CE9-811D-4B1F9B4C8E34}" destId="{6B49C114-038A-4FFB-93F6-AA49CB86DBD0}" srcOrd="0" destOrd="1" presId="urn:microsoft.com/office/officeart/2005/8/layout/vList2"/>
    <dgm:cxn modelId="{013787BF-E42C-4232-80FD-5E7D482648AF}" type="presOf" srcId="{63B926E0-8C8D-4338-B008-0775B5530163}" destId="{ADDB0577-F01E-495B-9E67-92DB4D55EB15}" srcOrd="0" destOrd="0" presId="urn:microsoft.com/office/officeart/2005/8/layout/vList2"/>
    <dgm:cxn modelId="{0258D052-436A-4A8F-AC84-83084D8531D2}" srcId="{295EA773-EA1C-4085-B89B-2D7299EAAFD8}" destId="{980702E2-B3A7-411A-BF19-65AAED2DD7BB}" srcOrd="0" destOrd="0" parTransId="{A10BF1DC-F285-4D4B-BBC8-7F9B7257B202}" sibTransId="{71563143-8777-40F3-B708-835C9027A4E2}"/>
    <dgm:cxn modelId="{F7DA8424-58F4-4012-B06B-284F7C5847CC}" type="presOf" srcId="{295EA773-EA1C-4085-B89B-2D7299EAAFD8}" destId="{0E7F2856-F419-4CAE-A5E1-06C17F34FFCA}" srcOrd="0" destOrd="0" presId="urn:microsoft.com/office/officeart/2005/8/layout/vList2"/>
    <dgm:cxn modelId="{A7A22B62-7BE5-4A6E-8FCB-A7BF486FB7D7}" type="presOf" srcId="{16F14705-5E18-41F7-8163-D56A956E730F}" destId="{6B49C114-038A-4FFB-93F6-AA49CB86DBD0}" srcOrd="0" destOrd="2" presId="urn:microsoft.com/office/officeart/2005/8/layout/vList2"/>
    <dgm:cxn modelId="{059EB9F0-D58C-4D6D-81C2-3C57C8311722}" type="presOf" srcId="{3A803335-A7E6-43FF-8E6F-A98CB70667A9}" destId="{D1875B0B-190B-4A40-9BD8-CDCF57501015}" srcOrd="0" destOrd="2" presId="urn:microsoft.com/office/officeart/2005/8/layout/vList2"/>
    <dgm:cxn modelId="{1AB0297B-4153-4313-A37B-72561BA41D87}" srcId="{63B926E0-8C8D-4338-B008-0775B5530163}" destId="{295EA773-EA1C-4085-B89B-2D7299EAAFD8}" srcOrd="1" destOrd="0" parTransId="{ADC23F4A-9819-4D7E-A758-099D0D88CA25}" sibTransId="{0CAF92D4-2900-4434-84FB-A01B69328762}"/>
    <dgm:cxn modelId="{6C41EB63-5058-41BB-BF23-D7756AEE98ED}" srcId="{BDD6FA7E-6C93-4A84-A107-57A7197F76C4}" destId="{16F14705-5E18-41F7-8163-D56A956E730F}" srcOrd="2" destOrd="0" parTransId="{EED63D8E-EE1B-49F0-B7F7-F860C56D0056}" sibTransId="{C54164E2-F5D0-422F-9FD9-6CDF6892EB96}"/>
    <dgm:cxn modelId="{73616EFE-509F-477E-A044-87799D0A4C8F}" srcId="{BDD6FA7E-6C93-4A84-A107-57A7197F76C4}" destId="{605FF0C9-1780-4F3F-AF52-1EA5F73B1872}" srcOrd="3" destOrd="0" parTransId="{55B012D0-27BD-43BC-AF63-7943FB76AE40}" sibTransId="{B72E0592-170D-4C9D-B4A3-B3770D1C9C74}"/>
    <dgm:cxn modelId="{CF69ECCF-15CA-4C1F-968B-7DB9C564F1E9}" srcId="{295EA773-EA1C-4085-B89B-2D7299EAAFD8}" destId="{3A803335-A7E6-43FF-8E6F-A98CB70667A9}" srcOrd="2" destOrd="0" parTransId="{76983957-918C-474D-B7A7-EC1947061FE9}" sibTransId="{686758F8-D0CE-4A58-9444-2C158F95229A}"/>
    <dgm:cxn modelId="{0B546BD7-A84A-41FA-B297-5578FB10CEC0}" type="presOf" srcId="{A9E49F44-D57A-409A-AAC1-3713CF04922D}" destId="{6B49C114-038A-4FFB-93F6-AA49CB86DBD0}" srcOrd="0" destOrd="0" presId="urn:microsoft.com/office/officeart/2005/8/layout/vList2"/>
    <dgm:cxn modelId="{BCD601CE-14A9-4E75-A1A7-2B1D6522C383}" type="presOf" srcId="{980702E2-B3A7-411A-BF19-65AAED2DD7BB}" destId="{D1875B0B-190B-4A40-9BD8-CDCF57501015}" srcOrd="0" destOrd="0" presId="urn:microsoft.com/office/officeart/2005/8/layout/vList2"/>
    <dgm:cxn modelId="{2CDAF05B-3A6A-43A6-85E9-07F1449A977B}" srcId="{295EA773-EA1C-4085-B89B-2D7299EAAFD8}" destId="{BDFECF58-3966-4C1B-A3FD-641095A6C96D}" srcOrd="3" destOrd="0" parTransId="{4F369714-3196-485A-BF8F-79483CB38D9B}" sibTransId="{89CDF424-6087-4726-AE36-7F40548C9411}"/>
    <dgm:cxn modelId="{9B860ECA-434F-4611-BDBB-C65993334251}" type="presOf" srcId="{140C13A2-D139-47CF-9B98-C58FCC47FE5F}" destId="{D1875B0B-190B-4A40-9BD8-CDCF57501015}" srcOrd="0" destOrd="4" presId="urn:microsoft.com/office/officeart/2005/8/layout/vList2"/>
    <dgm:cxn modelId="{8684A3BF-605C-4617-8A65-43FF114BA491}" srcId="{BDD6FA7E-6C93-4A84-A107-57A7197F76C4}" destId="{1BAA8985-A671-4CE9-811D-4B1F9B4C8E34}" srcOrd="1" destOrd="0" parTransId="{6B826C9D-2396-4192-BFB2-80C06A345839}" sibTransId="{BE6BF2A6-5CC2-42D6-B091-E4D31AA6C54D}"/>
    <dgm:cxn modelId="{956A7A33-4550-4341-90C7-B9F771485605}" type="presOf" srcId="{605FF0C9-1780-4F3F-AF52-1EA5F73B1872}" destId="{6B49C114-038A-4FFB-93F6-AA49CB86DBD0}" srcOrd="0" destOrd="3" presId="urn:microsoft.com/office/officeart/2005/8/layout/vList2"/>
    <dgm:cxn modelId="{148FFF2A-398D-4702-AE9D-9926BC5CA2D6}" type="presOf" srcId="{F8CCE0DB-6032-4586-93C8-67EFF7337F4A}" destId="{D1875B0B-190B-4A40-9BD8-CDCF57501015}" srcOrd="0" destOrd="1" presId="urn:microsoft.com/office/officeart/2005/8/layout/vList2"/>
    <dgm:cxn modelId="{44FEC0F4-328E-4456-91C1-C6A4DD443994}" type="presOf" srcId="{BDFECF58-3966-4C1B-A3FD-641095A6C96D}" destId="{D1875B0B-190B-4A40-9BD8-CDCF57501015}" srcOrd="0" destOrd="3" presId="urn:microsoft.com/office/officeart/2005/8/layout/vList2"/>
    <dgm:cxn modelId="{A6DB734C-5344-4F29-AC42-11EA0C8EF37A}" srcId="{63B926E0-8C8D-4338-B008-0775B5530163}" destId="{BDD6FA7E-6C93-4A84-A107-57A7197F76C4}" srcOrd="0" destOrd="0" parTransId="{814CAFAA-B31F-4D46-8424-4CB7B425A113}" sibTransId="{F123E04E-EA28-426F-B7A9-556311B559F9}"/>
    <dgm:cxn modelId="{15BE728D-E1D7-43EF-8111-E8D24D2F302E}" srcId="{295EA773-EA1C-4085-B89B-2D7299EAAFD8}" destId="{140C13A2-D139-47CF-9B98-C58FCC47FE5F}" srcOrd="4" destOrd="0" parTransId="{B87801A7-8507-44A8-AD5E-C2A878E3AE8E}" sibTransId="{9BBCF7F8-4545-435F-9743-8CE255188A8A}"/>
    <dgm:cxn modelId="{F790EAAE-7689-4826-8FAE-AE69E8BC2A1F}" srcId="{295EA773-EA1C-4085-B89B-2D7299EAAFD8}" destId="{F8CCE0DB-6032-4586-93C8-67EFF7337F4A}" srcOrd="1" destOrd="0" parTransId="{DEDF561D-C808-4167-8B80-337FFC5EBB8B}" sibTransId="{A1C1BCD2-88EB-4EA6-84B2-212E3AD7DB37}"/>
    <dgm:cxn modelId="{947775B5-253B-43C8-AF28-13286FDCA169}" srcId="{BDD6FA7E-6C93-4A84-A107-57A7197F76C4}" destId="{A9E49F44-D57A-409A-AAC1-3713CF04922D}" srcOrd="0" destOrd="0" parTransId="{2FB174D3-D670-415A-A73D-431A64BFC9D6}" sibTransId="{034C73CE-448D-426E-9AA4-FC5A0F32C4F4}"/>
    <dgm:cxn modelId="{7013C404-2A75-4727-85D5-DFAE7439B447}" type="presOf" srcId="{BDD6FA7E-6C93-4A84-A107-57A7197F76C4}" destId="{325D11CA-44CF-4156-8458-4951F6223E5C}" srcOrd="0" destOrd="0" presId="urn:microsoft.com/office/officeart/2005/8/layout/vList2"/>
    <dgm:cxn modelId="{5A3A40CD-8CB5-429F-A8D0-9AA7174F5725}" type="presParOf" srcId="{ADDB0577-F01E-495B-9E67-92DB4D55EB15}" destId="{325D11CA-44CF-4156-8458-4951F6223E5C}" srcOrd="0" destOrd="0" presId="urn:microsoft.com/office/officeart/2005/8/layout/vList2"/>
    <dgm:cxn modelId="{F50E4A05-8C8C-4C4D-9F04-DF6EF46BD5C6}" type="presParOf" srcId="{ADDB0577-F01E-495B-9E67-92DB4D55EB15}" destId="{6B49C114-038A-4FFB-93F6-AA49CB86DBD0}" srcOrd="1" destOrd="0" presId="urn:microsoft.com/office/officeart/2005/8/layout/vList2"/>
    <dgm:cxn modelId="{405BDB46-5776-4546-8DF8-7C31B6F9BE8C}" type="presParOf" srcId="{ADDB0577-F01E-495B-9E67-92DB4D55EB15}" destId="{0E7F2856-F419-4CAE-A5E1-06C17F34FFCA}" srcOrd="2" destOrd="0" presId="urn:microsoft.com/office/officeart/2005/8/layout/vList2"/>
    <dgm:cxn modelId="{A9B29BDC-86C2-4C6D-8BE1-5501684E4DE6}" type="presParOf" srcId="{ADDB0577-F01E-495B-9E67-92DB4D55EB15}" destId="{D1875B0B-190B-4A40-9BD8-CDCF5750101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CAB777-5B32-4812-B4EC-7C4C6C36E6A4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pPr latinLnBrk="1"/>
          <a:endParaRPr lang="ko-KR" altLang="en-US"/>
        </a:p>
      </dgm:t>
    </dgm:pt>
    <dgm:pt modelId="{F88C578D-1DA9-4E8B-A764-E19663B5D816}">
      <dgm:prSet custT="1"/>
      <dgm:spPr/>
      <dgm:t>
        <a:bodyPr/>
        <a:lstStyle/>
        <a:p>
          <a:pPr latinLnBrk="1"/>
          <a:r>
            <a:rPr lang="ko-KR" altLang="en-US" sz="2400" b="1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운동 시 발생하는 </a:t>
          </a:r>
          <a:r>
            <a:rPr lang="ko-KR" altLang="en-US" sz="2400" b="1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저혈당을</a:t>
          </a:r>
          <a:r>
            <a:rPr lang="ko-KR" altLang="en-US" sz="2400" b="1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피하기 위해서는</a:t>
          </a:r>
          <a:r>
            <a:rPr lang="en-US" altLang="ko-KR" sz="24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?</a:t>
          </a:r>
          <a:endParaRPr lang="ko-KR" altLang="en-US" sz="2400" b="1" dirty="0">
            <a:solidFill>
              <a:srgbClr val="000000"/>
            </a:solidFill>
            <a:latin typeface="Times New Roman" pitchFamily="18" charset="0"/>
            <a:ea typeface="휴먼엑스포" pitchFamily="18" charset="-127"/>
            <a:cs typeface="Times New Roman" pitchFamily="18" charset="0"/>
          </a:endParaRPr>
        </a:p>
      </dgm:t>
    </dgm:pt>
    <dgm:pt modelId="{1A664136-AD01-4DEE-90F7-0953EE98E02E}" type="parTrans" cxnId="{789FF6C2-9567-4C75-8EAC-2F431503D293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F2C7BE68-84B9-4FDA-A7FC-7EF2E029CC77}" type="sibTrans" cxnId="{789FF6C2-9567-4C75-8EAC-2F431503D293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47C042AE-436E-4360-9181-720CDB0FBF3E}">
      <dgm:prSet custT="1"/>
      <dgm:spPr/>
      <dgm:t>
        <a:bodyPr/>
        <a:lstStyle/>
        <a:p>
          <a:pPr latinLnBrk="1"/>
          <a:r>
            <a:rPr lang="ko-KR" altLang="en-US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운동 시작할 때 혈당을 체크한다</a:t>
          </a:r>
          <a:r>
            <a:rPr lang="en-US" altLang="ko-KR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AA17DEF6-0335-4884-AF13-1D0F57885F28}" type="parTrans" cxnId="{D2F1DA6B-EB92-470F-B040-7489F7DA46F5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815A3549-4C5C-406A-93FB-91952ED19C1E}" type="sibTrans" cxnId="{D2F1DA6B-EB92-470F-B040-7489F7DA46F5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B0CD4343-178A-45F3-BF73-E93FDA4F3ECE}">
      <dgm:prSet custT="1"/>
      <dgm:spPr/>
      <dgm:t>
        <a:bodyPr/>
        <a:lstStyle/>
        <a:p>
          <a:pPr latinLnBrk="1"/>
          <a:r>
            <a:rPr lang="ko-KR" altLang="en-US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운동 전 인슐린 용량을 </a:t>
          </a:r>
          <a:r>
            <a:rPr lang="en-US" altLang="ko-KR" sz="22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1~2</a:t>
          </a:r>
          <a:r>
            <a:rPr lang="ko-KR" altLang="en-US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단위 낮추거나 운동 </a:t>
          </a:r>
          <a:r>
            <a:rPr lang="en-US" altLang="ko-KR" sz="22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30</a:t>
          </a:r>
          <a:r>
            <a:rPr lang="ko-KR" altLang="en-US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분당 </a:t>
          </a:r>
          <a:r>
            <a:rPr lang="en-US" altLang="ko-KR" sz="22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10~15g</a:t>
          </a:r>
          <a:r>
            <a:rPr lang="ko-KR" altLang="en-US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의 당분을 섭취한다</a:t>
          </a:r>
          <a:r>
            <a:rPr lang="en-US" altLang="ko-KR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11B3D22F-8687-4CA8-9C16-A96647021138}" type="parTrans" cxnId="{EF544DEB-104D-43FE-AB83-CBFA73E217C0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322627BB-5ED6-417C-925E-E177488C58DE}" type="sibTrans" cxnId="{EF544DEB-104D-43FE-AB83-CBFA73E217C0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D1CCCB52-8F77-449F-89FB-6D35D4A349AB}">
      <dgm:prSet custT="1"/>
      <dgm:spPr/>
      <dgm:t>
        <a:bodyPr/>
        <a:lstStyle/>
        <a:p>
          <a:pPr latinLnBrk="1"/>
          <a:r>
            <a:rPr lang="ko-KR" altLang="en-US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운동하는 동안 복부에 인슐린을 주사한다</a:t>
          </a:r>
          <a:r>
            <a:rPr lang="en-US" altLang="ko-KR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E385F9C7-0493-4FA0-BC43-4CEDCBDEA77C}" type="parTrans" cxnId="{AE69B8D0-2C19-4593-9A2B-61C6CBBED120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53C04B49-4195-4945-9569-66472F4E1283}" type="sibTrans" cxnId="{AE69B8D0-2C19-4593-9A2B-61C6CBBED120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69B3BAA2-7FC4-4503-877D-2A836B83FFEE}">
      <dgm:prSet custT="1"/>
      <dgm:spPr/>
      <dgm:t>
        <a:bodyPr/>
        <a:lstStyle/>
        <a:p>
          <a:pPr latinLnBrk="1"/>
          <a:r>
            <a:rPr lang="ko-KR" altLang="en-US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인슐린의 최고 작용시간에는 운동을 삼간다</a:t>
          </a:r>
          <a:r>
            <a:rPr lang="en-US" altLang="ko-KR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82E57B8E-4482-414C-A312-59D1F5004660}" type="parTrans" cxnId="{347AA03D-2902-4AF0-B14F-5B7BCA12A695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21DE28BA-E5D9-4587-BB94-13F358D011B3}" type="sibTrans" cxnId="{347AA03D-2902-4AF0-B14F-5B7BCA12A695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64BD8723-F050-4999-9717-12987BDC4453}">
      <dgm:prSet custT="1"/>
      <dgm:spPr/>
      <dgm:t>
        <a:bodyPr/>
        <a:lstStyle/>
        <a:p>
          <a:pPr latinLnBrk="1"/>
          <a:r>
            <a:rPr lang="ko-KR" altLang="en-US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운동 전이나 운동 중간에 당분을 섭취한다</a:t>
          </a:r>
          <a:r>
            <a:rPr lang="en-US" altLang="ko-KR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72DA093E-0784-4624-B68F-6313E8034E8D}" type="parTrans" cxnId="{553860F6-C322-4878-9496-F656F3BF0B8A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6C9D2C9E-D13F-4E9D-8167-D767654D2706}" type="sibTrans" cxnId="{553860F6-C322-4878-9496-F656F3BF0B8A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FDE1B7F3-7F36-486A-9854-A971341A0226}">
      <dgm:prSet custT="1"/>
      <dgm:spPr/>
      <dgm:t>
        <a:bodyPr/>
        <a:lstStyle/>
        <a:p>
          <a:pPr latinLnBrk="1"/>
          <a:r>
            <a:rPr lang="ko-KR" altLang="en-US" sz="2200" b="0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저혈당의</a:t>
          </a:r>
          <a:r>
            <a:rPr lang="ko-KR" altLang="en-US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증후나 증상을 잘 알고 있어야 한다</a:t>
          </a:r>
          <a:r>
            <a:rPr lang="en-US" altLang="ko-KR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C7DC7E2D-E5A5-4700-866E-B17AAAFC6BA3}" type="parTrans" cxnId="{EC906D89-9690-42A3-A3A6-3DD9D5C1E3D8}">
      <dgm:prSet/>
      <dgm:spPr/>
      <dgm:t>
        <a:bodyPr/>
        <a:lstStyle/>
        <a:p>
          <a:pPr latinLnBrk="1"/>
          <a:endParaRPr lang="ko-KR" altLang="en-US"/>
        </a:p>
      </dgm:t>
    </dgm:pt>
    <dgm:pt modelId="{24CE3115-495D-45A7-BAC2-F045C7B0160C}" type="sibTrans" cxnId="{EC906D89-9690-42A3-A3A6-3DD9D5C1E3D8}">
      <dgm:prSet/>
      <dgm:spPr/>
      <dgm:t>
        <a:bodyPr/>
        <a:lstStyle/>
        <a:p>
          <a:pPr latinLnBrk="1"/>
          <a:endParaRPr lang="ko-KR" altLang="en-US"/>
        </a:p>
      </dgm:t>
    </dgm:pt>
    <dgm:pt modelId="{7C22F90B-D8F1-4A99-BC00-D3487DBA2950}">
      <dgm:prSet custT="1"/>
      <dgm:spPr/>
      <dgm:t>
        <a:bodyPr/>
        <a:lstStyle/>
        <a:p>
          <a:pPr latinLnBrk="1"/>
          <a:r>
            <a:rPr lang="ko-KR" altLang="en-US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혼자서 운동하는 것을 피한다</a:t>
          </a:r>
          <a:r>
            <a:rPr lang="en-US" altLang="ko-KR" sz="2200" b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E882426D-8E85-47AB-9E71-24B8C44251A5}" type="parTrans" cxnId="{0FC8F8D5-F81F-41B4-8403-52C4D8E8EB4B}">
      <dgm:prSet/>
      <dgm:spPr/>
      <dgm:t>
        <a:bodyPr/>
        <a:lstStyle/>
        <a:p>
          <a:pPr latinLnBrk="1"/>
          <a:endParaRPr lang="ko-KR" altLang="en-US"/>
        </a:p>
      </dgm:t>
    </dgm:pt>
    <dgm:pt modelId="{B95D4418-E706-49D3-9767-483DAFF6FA81}" type="sibTrans" cxnId="{0FC8F8D5-F81F-41B4-8403-52C4D8E8EB4B}">
      <dgm:prSet/>
      <dgm:spPr/>
      <dgm:t>
        <a:bodyPr/>
        <a:lstStyle/>
        <a:p>
          <a:pPr latinLnBrk="1"/>
          <a:endParaRPr lang="ko-KR" altLang="en-US"/>
        </a:p>
      </dgm:t>
    </dgm:pt>
    <dgm:pt modelId="{26E3D9A1-0475-441B-8CDD-C466BD982585}" type="pres">
      <dgm:prSet presAssocID="{F6CAB777-5B32-4812-B4EC-7C4C6C36E6A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BCF04FE-BDBF-4C07-A06C-AF4906799AC8}" type="pres">
      <dgm:prSet presAssocID="{F88C578D-1DA9-4E8B-A764-E19663B5D816}" presName="parentLin" presStyleCnt="0"/>
      <dgm:spPr/>
    </dgm:pt>
    <dgm:pt modelId="{F5EF71C7-2A7F-4C4D-B5F8-AE105A8AD5AB}" type="pres">
      <dgm:prSet presAssocID="{F88C578D-1DA9-4E8B-A764-E19663B5D816}" presName="parentLeftMargin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2BC6864E-6EE7-4C5B-878F-AD1F25E456D2}" type="pres">
      <dgm:prSet presAssocID="{F88C578D-1DA9-4E8B-A764-E19663B5D816}" presName="parentText" presStyleLbl="node1" presStyleIdx="0" presStyleCnt="1" custScaleX="142857" custScaleY="108305" custLinFactNeighborX="-64912" custLinFactNeighborY="-1191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FF95CC-5F32-4719-B7A2-03CBC442FFDC}" type="pres">
      <dgm:prSet presAssocID="{F88C578D-1DA9-4E8B-A764-E19663B5D816}" presName="negativeSpace" presStyleCnt="0"/>
      <dgm:spPr/>
    </dgm:pt>
    <dgm:pt modelId="{6A012F5B-586A-4050-99FF-0D34CA5560BE}" type="pres">
      <dgm:prSet presAssocID="{F88C578D-1DA9-4E8B-A764-E19663B5D816}" presName="childText" presStyleLbl="conFgAcc1" presStyleIdx="0" presStyleCnt="1" custLinFactNeighborY="-1340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C48441D-00AB-4222-8A99-26D97761DA3A}" type="presOf" srcId="{F6CAB777-5B32-4812-B4EC-7C4C6C36E6A4}" destId="{26E3D9A1-0475-441B-8CDD-C466BD982585}" srcOrd="0" destOrd="0" presId="urn:microsoft.com/office/officeart/2005/8/layout/list1"/>
    <dgm:cxn modelId="{347AA03D-2902-4AF0-B14F-5B7BCA12A695}" srcId="{F88C578D-1DA9-4E8B-A764-E19663B5D816}" destId="{69B3BAA2-7FC4-4503-877D-2A836B83FFEE}" srcOrd="3" destOrd="0" parTransId="{82E57B8E-4482-414C-A312-59D1F5004660}" sibTransId="{21DE28BA-E5D9-4587-BB94-13F358D011B3}"/>
    <dgm:cxn modelId="{E9C1848B-3AA3-4CE7-AEAA-81F781AD2CBE}" type="presOf" srcId="{F88C578D-1DA9-4E8B-A764-E19663B5D816}" destId="{F5EF71C7-2A7F-4C4D-B5F8-AE105A8AD5AB}" srcOrd="0" destOrd="0" presId="urn:microsoft.com/office/officeart/2005/8/layout/list1"/>
    <dgm:cxn modelId="{9255353F-E0A8-437C-A3D2-71FB89721EAC}" type="presOf" srcId="{47C042AE-436E-4360-9181-720CDB0FBF3E}" destId="{6A012F5B-586A-4050-99FF-0D34CA5560BE}" srcOrd="0" destOrd="0" presId="urn:microsoft.com/office/officeart/2005/8/layout/list1"/>
    <dgm:cxn modelId="{738487D1-E096-44C8-8AB1-4C45678B787B}" type="presOf" srcId="{7C22F90B-D8F1-4A99-BC00-D3487DBA2950}" destId="{6A012F5B-586A-4050-99FF-0D34CA5560BE}" srcOrd="0" destOrd="6" presId="urn:microsoft.com/office/officeart/2005/8/layout/list1"/>
    <dgm:cxn modelId="{CCF2E255-B852-421E-BF5E-7DA1D393BF20}" type="presOf" srcId="{69B3BAA2-7FC4-4503-877D-2A836B83FFEE}" destId="{6A012F5B-586A-4050-99FF-0D34CA5560BE}" srcOrd="0" destOrd="3" presId="urn:microsoft.com/office/officeart/2005/8/layout/list1"/>
    <dgm:cxn modelId="{AE69B8D0-2C19-4593-9A2B-61C6CBBED120}" srcId="{F88C578D-1DA9-4E8B-A764-E19663B5D816}" destId="{D1CCCB52-8F77-449F-89FB-6D35D4A349AB}" srcOrd="2" destOrd="0" parTransId="{E385F9C7-0493-4FA0-BC43-4CEDCBDEA77C}" sibTransId="{53C04B49-4195-4945-9569-66472F4E1283}"/>
    <dgm:cxn modelId="{BB3C5C4F-F4F8-414F-9C1D-1BA4AA88AC28}" type="presOf" srcId="{D1CCCB52-8F77-449F-89FB-6D35D4A349AB}" destId="{6A012F5B-586A-4050-99FF-0D34CA5560BE}" srcOrd="0" destOrd="2" presId="urn:microsoft.com/office/officeart/2005/8/layout/list1"/>
    <dgm:cxn modelId="{97A3B249-32D8-4D40-A5CA-34912BF341C8}" type="presOf" srcId="{64BD8723-F050-4999-9717-12987BDC4453}" destId="{6A012F5B-586A-4050-99FF-0D34CA5560BE}" srcOrd="0" destOrd="4" presId="urn:microsoft.com/office/officeart/2005/8/layout/list1"/>
    <dgm:cxn modelId="{0FC8F8D5-F81F-41B4-8403-52C4D8E8EB4B}" srcId="{F88C578D-1DA9-4E8B-A764-E19663B5D816}" destId="{7C22F90B-D8F1-4A99-BC00-D3487DBA2950}" srcOrd="6" destOrd="0" parTransId="{E882426D-8E85-47AB-9E71-24B8C44251A5}" sibTransId="{B95D4418-E706-49D3-9767-483DAFF6FA81}"/>
    <dgm:cxn modelId="{EC906D89-9690-42A3-A3A6-3DD9D5C1E3D8}" srcId="{F88C578D-1DA9-4E8B-A764-E19663B5D816}" destId="{FDE1B7F3-7F36-486A-9854-A971341A0226}" srcOrd="5" destOrd="0" parTransId="{C7DC7E2D-E5A5-4700-866E-B17AAAFC6BA3}" sibTransId="{24CE3115-495D-45A7-BAC2-F045C7B0160C}"/>
    <dgm:cxn modelId="{789FF6C2-9567-4C75-8EAC-2F431503D293}" srcId="{F6CAB777-5B32-4812-B4EC-7C4C6C36E6A4}" destId="{F88C578D-1DA9-4E8B-A764-E19663B5D816}" srcOrd="0" destOrd="0" parTransId="{1A664136-AD01-4DEE-90F7-0953EE98E02E}" sibTransId="{F2C7BE68-84B9-4FDA-A7FC-7EF2E029CC77}"/>
    <dgm:cxn modelId="{EF544DEB-104D-43FE-AB83-CBFA73E217C0}" srcId="{F88C578D-1DA9-4E8B-A764-E19663B5D816}" destId="{B0CD4343-178A-45F3-BF73-E93FDA4F3ECE}" srcOrd="1" destOrd="0" parTransId="{11B3D22F-8687-4CA8-9C16-A96647021138}" sibTransId="{322627BB-5ED6-417C-925E-E177488C58DE}"/>
    <dgm:cxn modelId="{9630EDFB-8AD6-4AAF-B032-249D93D24DFD}" type="presOf" srcId="{B0CD4343-178A-45F3-BF73-E93FDA4F3ECE}" destId="{6A012F5B-586A-4050-99FF-0D34CA5560BE}" srcOrd="0" destOrd="1" presId="urn:microsoft.com/office/officeart/2005/8/layout/list1"/>
    <dgm:cxn modelId="{0A4D39AD-34B9-47BC-B6DE-B322C6A35E85}" type="presOf" srcId="{F88C578D-1DA9-4E8B-A764-E19663B5D816}" destId="{2BC6864E-6EE7-4C5B-878F-AD1F25E456D2}" srcOrd="1" destOrd="0" presId="urn:microsoft.com/office/officeart/2005/8/layout/list1"/>
    <dgm:cxn modelId="{553860F6-C322-4878-9496-F656F3BF0B8A}" srcId="{F88C578D-1DA9-4E8B-A764-E19663B5D816}" destId="{64BD8723-F050-4999-9717-12987BDC4453}" srcOrd="4" destOrd="0" parTransId="{72DA093E-0784-4624-B68F-6313E8034E8D}" sibTransId="{6C9D2C9E-D13F-4E9D-8167-D767654D2706}"/>
    <dgm:cxn modelId="{D2F1DA6B-EB92-470F-B040-7489F7DA46F5}" srcId="{F88C578D-1DA9-4E8B-A764-E19663B5D816}" destId="{47C042AE-436E-4360-9181-720CDB0FBF3E}" srcOrd="0" destOrd="0" parTransId="{AA17DEF6-0335-4884-AF13-1D0F57885F28}" sibTransId="{815A3549-4C5C-406A-93FB-91952ED19C1E}"/>
    <dgm:cxn modelId="{0BD186B3-1CA6-4CAC-A74C-4F3E8555C1E0}" type="presOf" srcId="{FDE1B7F3-7F36-486A-9854-A971341A0226}" destId="{6A012F5B-586A-4050-99FF-0D34CA5560BE}" srcOrd="0" destOrd="5" presId="urn:microsoft.com/office/officeart/2005/8/layout/list1"/>
    <dgm:cxn modelId="{8286CB90-05F1-47F6-B7D8-0537654ABC85}" type="presParOf" srcId="{26E3D9A1-0475-441B-8CDD-C466BD982585}" destId="{EBCF04FE-BDBF-4C07-A06C-AF4906799AC8}" srcOrd="0" destOrd="0" presId="urn:microsoft.com/office/officeart/2005/8/layout/list1"/>
    <dgm:cxn modelId="{4860CDA5-C503-410F-AD28-2F447ED4E940}" type="presParOf" srcId="{EBCF04FE-BDBF-4C07-A06C-AF4906799AC8}" destId="{F5EF71C7-2A7F-4C4D-B5F8-AE105A8AD5AB}" srcOrd="0" destOrd="0" presId="urn:microsoft.com/office/officeart/2005/8/layout/list1"/>
    <dgm:cxn modelId="{00C103D4-D440-43BA-A651-97274C18F2C4}" type="presParOf" srcId="{EBCF04FE-BDBF-4C07-A06C-AF4906799AC8}" destId="{2BC6864E-6EE7-4C5B-878F-AD1F25E456D2}" srcOrd="1" destOrd="0" presId="urn:microsoft.com/office/officeart/2005/8/layout/list1"/>
    <dgm:cxn modelId="{D2A2CFF4-0931-4AE8-AB81-F9D2B37C2D3B}" type="presParOf" srcId="{26E3D9A1-0475-441B-8CDD-C466BD982585}" destId="{F7FF95CC-5F32-4719-B7A2-03CBC442FFDC}" srcOrd="1" destOrd="0" presId="urn:microsoft.com/office/officeart/2005/8/layout/list1"/>
    <dgm:cxn modelId="{C49A30D6-DD5E-44CD-94F7-A1D598FDA0ED}" type="presParOf" srcId="{26E3D9A1-0475-441B-8CDD-C466BD982585}" destId="{6A012F5B-586A-4050-99FF-0D34CA5560B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5D11CA-44CF-4156-8458-4951F6223E5C}">
      <dsp:nvSpPr>
        <dsp:cNvPr id="0" name=""/>
        <dsp:cNvSpPr/>
      </dsp:nvSpPr>
      <dsp:spPr>
        <a:xfrm>
          <a:off x="0" y="2477"/>
          <a:ext cx="7000924" cy="63721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제 </a:t>
          </a:r>
          <a:r>
            <a:rPr lang="en-US" altLang="ko-KR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1</a:t>
          </a:r>
          <a:r>
            <a:rPr lang="ko-KR" altLang="en-US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형 </a:t>
          </a:r>
          <a:r>
            <a:rPr lang="en-US" altLang="ko-KR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(type Ⅰ) </a:t>
          </a:r>
          <a:r>
            <a:rPr lang="ko-KR" altLang="en-US" sz="2400" b="1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당뇨병</a:t>
          </a:r>
          <a:r>
            <a:rPr lang="ko-KR" altLang="en-US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 </a:t>
          </a:r>
          <a:r>
            <a:rPr lang="en-US" altLang="ko-KR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</a:t>
          </a:r>
          <a:r>
            <a:rPr lang="ko-KR" altLang="en-US" sz="2400" b="1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인슐린 의존형</a:t>
          </a:r>
          <a:r>
            <a:rPr lang="en-US" altLang="ko-KR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)</a:t>
          </a:r>
          <a:endParaRPr lang="ko-KR" altLang="en-US" sz="2400" b="1" kern="1200" dirty="0">
            <a:solidFill>
              <a:srgbClr val="000000"/>
            </a:solidFill>
            <a:latin typeface="Times New Roman" pitchFamily="18" charset="0"/>
            <a:ea typeface="휴먼엑스포" pitchFamily="18" charset="-127"/>
            <a:cs typeface="Times New Roman" pitchFamily="18" charset="0"/>
          </a:endParaRPr>
        </a:p>
      </dsp:txBody>
      <dsp:txXfrm>
        <a:off x="0" y="2477"/>
        <a:ext cx="7000924" cy="637215"/>
      </dsp:txXfrm>
    </dsp:sp>
    <dsp:sp modelId="{6B49C114-038A-4FFB-93F6-AA49CB86DBD0}">
      <dsp:nvSpPr>
        <dsp:cNvPr id="0" name=""/>
        <dsp:cNvSpPr/>
      </dsp:nvSpPr>
      <dsp:spPr>
        <a:xfrm>
          <a:off x="0" y="639693"/>
          <a:ext cx="7000924" cy="1598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79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췌장의 이상 ⇒ 인슐린 생산이 극소량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 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또는 전무</a:t>
          </a:r>
          <a:endParaRPr lang="ko-KR" altLang="en-US" sz="20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신체 면역기능의 손상 ⇒ 자가면역성 질환 발생</a:t>
          </a:r>
          <a:endParaRPr lang="ko-KR" altLang="en-US" sz="20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바이러스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</a:t>
          </a:r>
          <a:r>
            <a:rPr lang="en-US" altLang="ko-KR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박테리아 전염 ⇒ 후유증</a:t>
          </a:r>
          <a:endParaRPr lang="ko-KR" altLang="en-US" sz="20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전체 환자의 약 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10%</a:t>
          </a:r>
          <a:endParaRPr lang="en-US" altLang="ko-KR" sz="2000" b="1" kern="1200" dirty="0">
            <a:solidFill>
              <a:srgbClr val="000000"/>
            </a:solidFill>
            <a:latin typeface="Times New Roman" pitchFamily="18" charset="0"/>
            <a:ea typeface="휴먼엑스포" pitchFamily="18" charset="-127"/>
            <a:cs typeface="Times New Roman" pitchFamily="18" charset="0"/>
          </a:endParaRPr>
        </a:p>
      </dsp:txBody>
      <dsp:txXfrm>
        <a:off x="0" y="639693"/>
        <a:ext cx="7000924" cy="1598832"/>
      </dsp:txXfrm>
    </dsp:sp>
    <dsp:sp modelId="{0E7F2856-F419-4CAE-A5E1-06C17F34FFCA}">
      <dsp:nvSpPr>
        <dsp:cNvPr id="0" name=""/>
        <dsp:cNvSpPr/>
      </dsp:nvSpPr>
      <dsp:spPr>
        <a:xfrm>
          <a:off x="0" y="2209409"/>
          <a:ext cx="7000924" cy="63721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제 </a:t>
          </a:r>
          <a:r>
            <a:rPr lang="en-US" altLang="ko-KR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2</a:t>
          </a:r>
          <a:r>
            <a:rPr lang="ko-KR" altLang="en-US" sz="2400" b="1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형</a:t>
          </a:r>
          <a:r>
            <a:rPr lang="en-US" altLang="ko-KR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(type Ⅱ) </a:t>
          </a:r>
          <a:r>
            <a:rPr lang="ko-KR" altLang="en-US" sz="2400" b="1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당뇨병</a:t>
          </a:r>
          <a:r>
            <a:rPr lang="ko-KR" altLang="en-US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 </a:t>
          </a:r>
          <a:r>
            <a:rPr lang="en-US" altLang="ko-KR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</a:t>
          </a:r>
          <a:r>
            <a:rPr lang="ko-KR" altLang="en-US" sz="2400" b="1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인슐린 </a:t>
          </a:r>
          <a:r>
            <a:rPr lang="ko-KR" altLang="en-US" sz="2400" b="1" kern="1200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비의존형</a:t>
          </a:r>
          <a:r>
            <a:rPr lang="en-US" altLang="ko-KR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)</a:t>
          </a:r>
          <a:endParaRPr lang="en-US" altLang="ko-KR" sz="2400" b="1" kern="1200" dirty="0">
            <a:solidFill>
              <a:srgbClr val="000000"/>
            </a:solidFill>
            <a:latin typeface="Times New Roman" pitchFamily="18" charset="0"/>
            <a:ea typeface="휴먼엑스포" pitchFamily="18" charset="-127"/>
            <a:cs typeface="Times New Roman" pitchFamily="18" charset="0"/>
          </a:endParaRPr>
        </a:p>
      </dsp:txBody>
      <dsp:txXfrm>
        <a:off x="0" y="2209409"/>
        <a:ext cx="7000924" cy="637215"/>
      </dsp:txXfrm>
    </dsp:sp>
    <dsp:sp modelId="{D1875B0B-190B-4A40-9BD8-CDCF57501015}">
      <dsp:nvSpPr>
        <dsp:cNvPr id="0" name=""/>
        <dsp:cNvSpPr/>
      </dsp:nvSpPr>
      <dsp:spPr>
        <a:xfrm>
          <a:off x="0" y="2878218"/>
          <a:ext cx="7000924" cy="2336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79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전체 환자의 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90%</a:t>
          </a:r>
          <a:r>
            <a:rPr lang="en-US" altLang="ko-KR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⇒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서서히 진행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</a:t>
          </a:r>
          <a:r>
            <a:rPr lang="en-US" altLang="ko-KR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심각한 만성 합병증</a:t>
          </a:r>
          <a:endParaRPr lang="en-US" altLang="ko-KR" sz="20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유전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</a:t>
          </a:r>
          <a:r>
            <a:rPr lang="en-US" altLang="ko-KR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연령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(45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세 이상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), 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비만</a:t>
          </a:r>
          <a:endParaRPr lang="en-US" altLang="ko-KR" sz="20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스트레스 ⇒ 심한 병이나 큰 사고경험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</a:t>
          </a:r>
          <a:r>
            <a:rPr lang="en-US" altLang="ko-KR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배우자 사망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,</a:t>
          </a:r>
          <a:r>
            <a:rPr lang="en-US" altLang="ko-KR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실직 등</a:t>
          </a:r>
          <a:endParaRPr lang="en-US" altLang="ko-KR" sz="20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고혈압 및 </a:t>
          </a:r>
          <a:r>
            <a:rPr lang="ko-KR" altLang="en-US" sz="2000" b="0" kern="1200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고지혈증</a:t>
          </a:r>
          <a:endParaRPr lang="en-US" altLang="ko-KR" sz="20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b="0" kern="1200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임신성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당뇨 또는 </a:t>
          </a:r>
          <a:r>
            <a:rPr lang="ko-KR" altLang="en-US" sz="2000" b="0" kern="1200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거대아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(4kg</a:t>
          </a:r>
          <a:r>
            <a:rPr lang="en-US" altLang="ko-KR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이상</a:t>
          </a:r>
          <a:r>
            <a:rPr lang="en-US" altLang="ko-KR" sz="20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)</a:t>
          </a:r>
          <a:r>
            <a:rPr lang="en-US" altLang="ko-KR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ko-KR" altLang="en-US" sz="20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출산여성</a:t>
          </a:r>
          <a:endParaRPr lang="ko-KR" altLang="en-US" sz="20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sp:txBody>
      <dsp:txXfrm>
        <a:off x="0" y="2878218"/>
        <a:ext cx="7000924" cy="233675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012F5B-586A-4050-99FF-0D34CA5560BE}">
      <dsp:nvSpPr>
        <dsp:cNvPr id="0" name=""/>
        <dsp:cNvSpPr/>
      </dsp:nvSpPr>
      <dsp:spPr>
        <a:xfrm>
          <a:off x="0" y="416055"/>
          <a:ext cx="8715436" cy="4013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15" tIns="541528" rIns="676415" bIns="156464" numCol="1" spcCol="1270" anchor="t" anchorCtr="0">
          <a:noAutofit/>
        </a:bodyPr>
        <a:lstStyle/>
        <a:p>
          <a:pPr marL="228600" lvl="1" indent="-228600" algn="l" defTabSz="9779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운동 시작할 때 혈당을 체크한다</a:t>
          </a:r>
          <a:r>
            <a:rPr lang="en-US" altLang="ko-KR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9779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운동 전 인슐린 용량을 </a:t>
          </a:r>
          <a:r>
            <a:rPr lang="en-US" altLang="ko-KR" sz="22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1~2</a:t>
          </a:r>
          <a:r>
            <a:rPr lang="ko-KR" altLang="en-US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단위 낮추거나 운동 </a:t>
          </a:r>
          <a:r>
            <a:rPr lang="en-US" altLang="ko-KR" sz="22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30</a:t>
          </a:r>
          <a:r>
            <a:rPr lang="ko-KR" altLang="en-US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분당 </a:t>
          </a:r>
          <a:r>
            <a:rPr lang="en-US" altLang="ko-KR" sz="22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10~15g</a:t>
          </a:r>
          <a:r>
            <a:rPr lang="ko-KR" altLang="en-US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의 당분을 섭취한다</a:t>
          </a:r>
          <a:r>
            <a:rPr lang="en-US" altLang="ko-KR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9779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운동하는 동안 복부에 인슐린을 주사한다</a:t>
          </a:r>
          <a:r>
            <a:rPr lang="en-US" altLang="ko-KR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9779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인슐린의 최고 작용시간에는 운동을 삼간다</a:t>
          </a:r>
          <a:r>
            <a:rPr lang="en-US" altLang="ko-KR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9779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운동 전이나 운동 중간에 당분을 섭취한다</a:t>
          </a:r>
          <a:r>
            <a:rPr lang="en-US" altLang="ko-KR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9779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200" b="0" kern="1200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저혈당의</a:t>
          </a:r>
          <a:r>
            <a:rPr lang="ko-KR" altLang="en-US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증후나 증상을 잘 알고 있어야 한다</a:t>
          </a:r>
          <a:r>
            <a:rPr lang="en-US" altLang="ko-KR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  <a:p>
          <a:pPr marL="228600" lvl="1" indent="-228600" algn="l" defTabSz="9779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혼자서 운동하는 것을 피한다</a:t>
          </a:r>
          <a:r>
            <a:rPr lang="en-US" altLang="ko-KR" sz="2200" b="0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.</a:t>
          </a:r>
          <a:endParaRPr lang="ko-KR" altLang="en-US" sz="2200" b="0" kern="1200" dirty="0">
            <a:solidFill>
              <a:srgbClr val="000000"/>
            </a:solidFill>
            <a:latin typeface="휴먼엑스포" pitchFamily="18" charset="-127"/>
            <a:ea typeface="휴먼엑스포" pitchFamily="18" charset="-127"/>
          </a:endParaRPr>
        </a:p>
      </dsp:txBody>
      <dsp:txXfrm>
        <a:off x="0" y="416055"/>
        <a:ext cx="8715436" cy="4013100"/>
      </dsp:txXfrm>
    </dsp:sp>
    <dsp:sp modelId="{2BC6864E-6EE7-4C5B-878F-AD1F25E456D2}">
      <dsp:nvSpPr>
        <dsp:cNvPr id="0" name=""/>
        <dsp:cNvSpPr/>
      </dsp:nvSpPr>
      <dsp:spPr>
        <a:xfrm>
          <a:off x="145586" y="0"/>
          <a:ext cx="8298380" cy="831262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96" tIns="0" rIns="230596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운동 시 발생하는 </a:t>
          </a:r>
          <a:r>
            <a:rPr lang="ko-KR" altLang="en-US" sz="2400" b="1" kern="1200" dirty="0" err="1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저혈당을</a:t>
          </a:r>
          <a:r>
            <a:rPr lang="ko-KR" altLang="en-US" sz="2400" b="1" kern="12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rPr>
            <a:t> 피하기 위해서는</a:t>
          </a:r>
          <a:r>
            <a:rPr lang="en-US" altLang="ko-KR" sz="2400" b="1" kern="12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rPr>
            <a:t>?</a:t>
          </a:r>
          <a:endParaRPr lang="ko-KR" altLang="en-US" sz="2400" b="1" kern="1200" dirty="0">
            <a:solidFill>
              <a:srgbClr val="000000"/>
            </a:solidFill>
            <a:latin typeface="Times New Roman" pitchFamily="18" charset="0"/>
            <a:ea typeface="휴먼엑스포" pitchFamily="18" charset="-127"/>
            <a:cs typeface="Times New Roman" pitchFamily="18" charset="0"/>
          </a:endParaRPr>
        </a:p>
      </dsp:txBody>
      <dsp:txXfrm>
        <a:off x="145586" y="0"/>
        <a:ext cx="8298380" cy="831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fld id="{DA1F6AE0-F418-40D8-AF86-931B25A3252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문자열 유형을 편집하려면 누르십시오</a:t>
            </a:r>
            <a:r>
              <a:rPr lang="en-US" altLang="ko-KR" noProof="0" smtClean="0"/>
              <a:t>.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세째 수준</a:t>
            </a:r>
          </a:p>
          <a:p>
            <a:pPr lvl="3"/>
            <a:r>
              <a:rPr lang="ko-KR" altLang="en-US" noProof="0" smtClean="0"/>
              <a:t>네째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굴림" pitchFamily="50" charset="-127"/>
              </a:defRPr>
            </a:lvl1pPr>
          </a:lstStyle>
          <a:p>
            <a:pPr>
              <a:defRPr/>
            </a:pPr>
            <a:fld id="{B28E63E3-3198-4061-AD00-6E7804EED9B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audio1.wav"/><Relationship Id="rId1" Type="http://schemas.openxmlformats.org/officeDocument/2006/relationships/themeOverride" Target="../theme/themeOverride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71838-C326-4AEA-B18B-CE37849F99A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E6878-3336-495C-AFF1-12BBF3DFBF4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608D5-11E9-48CB-BB7E-FF46406DD6B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96773-F14E-4B42-BA11-A5447032C49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790B-CF91-4BB7-A7B0-F892F1FDB99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47B66-50E5-45BB-9EF7-D966FF17E1D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AD2E0-BFAC-4950-9E88-69B9078550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2A641-68FA-4636-98BB-5B5A2DE2B5D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6EC92-1410-4067-989E-8DB4C1E702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757E1-20BE-4CE1-BDF6-F25BD3693A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E38A8-0ED8-4D73-BBF6-01E3F2D664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제목, 내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48AA4-1696-482D-9D9E-193F0B95C55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3" y="1714500"/>
            <a:ext cx="8286750" cy="1157288"/>
            <a:chOff x="315" y="1080"/>
            <a:chExt cx="5220" cy="72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315" y="1203"/>
              <a:ext cx="5202" cy="606"/>
            </a:xfrm>
            <a:custGeom>
              <a:avLst/>
              <a:gdLst/>
              <a:ahLst/>
              <a:cxnLst>
                <a:cxn ang="0">
                  <a:pos x="3" y="435"/>
                </a:cxn>
                <a:cxn ang="0">
                  <a:pos x="4710" y="438"/>
                </a:cxn>
                <a:cxn ang="0">
                  <a:pos x="4863" y="438"/>
                </a:cxn>
                <a:cxn ang="0">
                  <a:pos x="4971" y="367"/>
                </a:cxn>
                <a:cxn ang="0">
                  <a:pos x="5124" y="3"/>
                </a:cxn>
                <a:cxn ang="0">
                  <a:pos x="241" y="2"/>
                </a:cxn>
                <a:cxn ang="0">
                  <a:pos x="200" y="0"/>
                </a:cxn>
                <a:cxn ang="0">
                  <a:pos x="150" y="0"/>
                </a:cxn>
                <a:cxn ang="0">
                  <a:pos x="118" y="9"/>
                </a:cxn>
                <a:cxn ang="0">
                  <a:pos x="86" y="24"/>
                </a:cxn>
                <a:cxn ang="0">
                  <a:pos x="57" y="47"/>
                </a:cxn>
                <a:cxn ang="0">
                  <a:pos x="25" y="83"/>
                </a:cxn>
                <a:cxn ang="0">
                  <a:pos x="7" y="109"/>
                </a:cxn>
                <a:cxn ang="0">
                  <a:pos x="0" y="142"/>
                </a:cxn>
                <a:cxn ang="0">
                  <a:pos x="3" y="435"/>
                </a:cxn>
              </a:cxnLst>
              <a:rect l="0" t="0" r="r" b="b"/>
              <a:pathLst>
                <a:path w="5124" h="439">
                  <a:moveTo>
                    <a:pt x="3" y="435"/>
                  </a:moveTo>
                  <a:lnTo>
                    <a:pt x="4710" y="438"/>
                  </a:lnTo>
                  <a:lnTo>
                    <a:pt x="4863" y="438"/>
                  </a:lnTo>
                  <a:cubicBezTo>
                    <a:pt x="4906" y="426"/>
                    <a:pt x="4928" y="439"/>
                    <a:pt x="4971" y="367"/>
                  </a:cubicBezTo>
                  <a:lnTo>
                    <a:pt x="5124" y="3"/>
                  </a:lnTo>
                  <a:lnTo>
                    <a:pt x="241" y="2"/>
                  </a:lnTo>
                  <a:lnTo>
                    <a:pt x="200" y="0"/>
                  </a:lnTo>
                  <a:lnTo>
                    <a:pt x="150" y="0"/>
                  </a:lnTo>
                  <a:lnTo>
                    <a:pt x="118" y="9"/>
                  </a:lnTo>
                  <a:lnTo>
                    <a:pt x="86" y="24"/>
                  </a:lnTo>
                  <a:lnTo>
                    <a:pt x="57" y="47"/>
                  </a:lnTo>
                  <a:lnTo>
                    <a:pt x="25" y="83"/>
                  </a:lnTo>
                  <a:lnTo>
                    <a:pt x="7" y="109"/>
                  </a:lnTo>
                  <a:lnTo>
                    <a:pt x="0" y="142"/>
                  </a:lnTo>
                  <a:lnTo>
                    <a:pt x="3" y="435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noFill/>
              <a:prstDash val="solid"/>
              <a:round/>
              <a:headEnd/>
              <a:tailEnd/>
            </a:ln>
            <a:effectLst>
              <a:outerShdw dist="85194" dir="3806097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5032" y="1203"/>
              <a:ext cx="503" cy="561"/>
            </a:xfrm>
            <a:custGeom>
              <a:avLst/>
              <a:gdLst/>
              <a:ahLst/>
              <a:cxnLst>
                <a:cxn ang="0">
                  <a:pos x="488" y="0"/>
                </a:cxn>
                <a:cxn ang="0">
                  <a:pos x="320" y="444"/>
                </a:cxn>
                <a:cxn ang="0">
                  <a:pos x="242" y="270"/>
                </a:cxn>
                <a:cxn ang="0">
                  <a:pos x="41" y="269"/>
                </a:cxn>
                <a:cxn ang="0">
                  <a:pos x="488" y="0"/>
                </a:cxn>
              </a:cxnLst>
              <a:rect l="0" t="0" r="r" b="b"/>
              <a:pathLst>
                <a:path w="488" h="489">
                  <a:moveTo>
                    <a:pt x="488" y="0"/>
                  </a:moveTo>
                  <a:lnTo>
                    <a:pt x="320" y="444"/>
                  </a:lnTo>
                  <a:cubicBezTo>
                    <a:pt x="279" y="489"/>
                    <a:pt x="374" y="318"/>
                    <a:pt x="242" y="270"/>
                  </a:cubicBezTo>
                  <a:cubicBezTo>
                    <a:pt x="110" y="222"/>
                    <a:pt x="0" y="316"/>
                    <a:pt x="41" y="269"/>
                  </a:cubicBezTo>
                  <a:lnTo>
                    <a:pt x="48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70" y="1080"/>
              <a:ext cx="295" cy="602"/>
            </a:xfrm>
            <a:custGeom>
              <a:avLst/>
              <a:gdLst/>
              <a:ahLst/>
              <a:cxnLst>
                <a:cxn ang="0">
                  <a:pos x="146" y="133"/>
                </a:cxn>
                <a:cxn ang="0">
                  <a:pos x="167" y="136"/>
                </a:cxn>
                <a:cxn ang="0">
                  <a:pos x="102" y="378"/>
                </a:cxn>
                <a:cxn ang="0">
                  <a:pos x="96" y="388"/>
                </a:cxn>
                <a:cxn ang="0">
                  <a:pos x="89" y="402"/>
                </a:cxn>
                <a:cxn ang="0">
                  <a:pos x="75" y="412"/>
                </a:cxn>
                <a:cxn ang="0">
                  <a:pos x="59" y="417"/>
                </a:cxn>
                <a:cxn ang="0">
                  <a:pos x="35" y="412"/>
                </a:cxn>
                <a:cxn ang="0">
                  <a:pos x="23" y="405"/>
                </a:cxn>
                <a:cxn ang="0">
                  <a:pos x="14" y="399"/>
                </a:cxn>
                <a:cxn ang="0">
                  <a:pos x="3" y="382"/>
                </a:cxn>
                <a:cxn ang="0">
                  <a:pos x="0" y="372"/>
                </a:cxn>
                <a:cxn ang="0">
                  <a:pos x="3" y="346"/>
                </a:cxn>
                <a:cxn ang="0">
                  <a:pos x="86" y="34"/>
                </a:cxn>
                <a:cxn ang="0">
                  <a:pos x="90" y="22"/>
                </a:cxn>
                <a:cxn ang="0">
                  <a:pos x="99" y="12"/>
                </a:cxn>
                <a:cxn ang="0">
                  <a:pos x="110" y="4"/>
                </a:cxn>
                <a:cxn ang="0">
                  <a:pos x="123" y="0"/>
                </a:cxn>
                <a:cxn ang="0">
                  <a:pos x="149" y="1"/>
                </a:cxn>
                <a:cxn ang="0">
                  <a:pos x="162" y="6"/>
                </a:cxn>
                <a:cxn ang="0">
                  <a:pos x="173" y="16"/>
                </a:cxn>
                <a:cxn ang="0">
                  <a:pos x="177" y="31"/>
                </a:cxn>
                <a:cxn ang="0">
                  <a:pos x="180" y="43"/>
                </a:cxn>
                <a:cxn ang="0">
                  <a:pos x="179" y="60"/>
                </a:cxn>
                <a:cxn ang="0">
                  <a:pos x="171" y="90"/>
                </a:cxn>
                <a:cxn ang="0">
                  <a:pos x="149" y="90"/>
                </a:cxn>
                <a:cxn ang="0">
                  <a:pos x="155" y="61"/>
                </a:cxn>
                <a:cxn ang="0">
                  <a:pos x="158" y="51"/>
                </a:cxn>
                <a:cxn ang="0">
                  <a:pos x="158" y="40"/>
                </a:cxn>
                <a:cxn ang="0">
                  <a:pos x="155" y="27"/>
                </a:cxn>
                <a:cxn ang="0">
                  <a:pos x="146" y="22"/>
                </a:cxn>
                <a:cxn ang="0">
                  <a:pos x="131" y="19"/>
                </a:cxn>
                <a:cxn ang="0">
                  <a:pos x="119" y="25"/>
                </a:cxn>
                <a:cxn ang="0">
                  <a:pos x="113" y="36"/>
                </a:cxn>
                <a:cxn ang="0">
                  <a:pos x="107" y="49"/>
                </a:cxn>
                <a:cxn ang="0">
                  <a:pos x="104" y="61"/>
                </a:cxn>
                <a:cxn ang="0">
                  <a:pos x="24" y="357"/>
                </a:cxn>
                <a:cxn ang="0">
                  <a:pos x="21" y="372"/>
                </a:cxn>
                <a:cxn ang="0">
                  <a:pos x="27" y="384"/>
                </a:cxn>
                <a:cxn ang="0">
                  <a:pos x="41" y="391"/>
                </a:cxn>
                <a:cxn ang="0">
                  <a:pos x="51" y="393"/>
                </a:cxn>
                <a:cxn ang="0">
                  <a:pos x="71" y="390"/>
                </a:cxn>
                <a:cxn ang="0">
                  <a:pos x="81" y="373"/>
                </a:cxn>
                <a:cxn ang="0">
                  <a:pos x="84" y="360"/>
                </a:cxn>
                <a:cxn ang="0">
                  <a:pos x="146" y="133"/>
                </a:cxn>
              </a:cxnLst>
              <a:rect l="0" t="0" r="r" b="b"/>
              <a:pathLst>
                <a:path w="180" h="417">
                  <a:moveTo>
                    <a:pt x="146" y="133"/>
                  </a:moveTo>
                  <a:lnTo>
                    <a:pt x="167" y="136"/>
                  </a:lnTo>
                  <a:lnTo>
                    <a:pt x="102" y="378"/>
                  </a:lnTo>
                  <a:lnTo>
                    <a:pt x="96" y="388"/>
                  </a:lnTo>
                  <a:lnTo>
                    <a:pt x="89" y="402"/>
                  </a:lnTo>
                  <a:lnTo>
                    <a:pt x="75" y="412"/>
                  </a:lnTo>
                  <a:lnTo>
                    <a:pt x="59" y="417"/>
                  </a:lnTo>
                  <a:lnTo>
                    <a:pt x="35" y="412"/>
                  </a:lnTo>
                  <a:lnTo>
                    <a:pt x="23" y="405"/>
                  </a:lnTo>
                  <a:lnTo>
                    <a:pt x="14" y="399"/>
                  </a:lnTo>
                  <a:lnTo>
                    <a:pt x="3" y="382"/>
                  </a:lnTo>
                  <a:lnTo>
                    <a:pt x="0" y="372"/>
                  </a:lnTo>
                  <a:lnTo>
                    <a:pt x="3" y="346"/>
                  </a:lnTo>
                  <a:lnTo>
                    <a:pt x="86" y="34"/>
                  </a:lnTo>
                  <a:lnTo>
                    <a:pt x="90" y="22"/>
                  </a:lnTo>
                  <a:lnTo>
                    <a:pt x="99" y="12"/>
                  </a:lnTo>
                  <a:lnTo>
                    <a:pt x="110" y="4"/>
                  </a:lnTo>
                  <a:lnTo>
                    <a:pt x="123" y="0"/>
                  </a:lnTo>
                  <a:lnTo>
                    <a:pt x="149" y="1"/>
                  </a:lnTo>
                  <a:lnTo>
                    <a:pt x="162" y="6"/>
                  </a:lnTo>
                  <a:lnTo>
                    <a:pt x="173" y="16"/>
                  </a:lnTo>
                  <a:lnTo>
                    <a:pt x="177" y="31"/>
                  </a:lnTo>
                  <a:lnTo>
                    <a:pt x="180" y="43"/>
                  </a:lnTo>
                  <a:lnTo>
                    <a:pt x="179" y="60"/>
                  </a:lnTo>
                  <a:lnTo>
                    <a:pt x="171" y="90"/>
                  </a:lnTo>
                  <a:lnTo>
                    <a:pt x="149" y="90"/>
                  </a:lnTo>
                  <a:lnTo>
                    <a:pt x="155" y="61"/>
                  </a:lnTo>
                  <a:lnTo>
                    <a:pt x="158" y="51"/>
                  </a:lnTo>
                  <a:lnTo>
                    <a:pt x="158" y="40"/>
                  </a:lnTo>
                  <a:lnTo>
                    <a:pt x="155" y="27"/>
                  </a:lnTo>
                  <a:lnTo>
                    <a:pt x="146" y="22"/>
                  </a:lnTo>
                  <a:lnTo>
                    <a:pt x="131" y="19"/>
                  </a:lnTo>
                  <a:lnTo>
                    <a:pt x="119" y="25"/>
                  </a:lnTo>
                  <a:lnTo>
                    <a:pt x="113" y="36"/>
                  </a:lnTo>
                  <a:lnTo>
                    <a:pt x="107" y="49"/>
                  </a:lnTo>
                  <a:lnTo>
                    <a:pt x="104" y="61"/>
                  </a:lnTo>
                  <a:lnTo>
                    <a:pt x="24" y="357"/>
                  </a:lnTo>
                  <a:lnTo>
                    <a:pt x="21" y="372"/>
                  </a:lnTo>
                  <a:lnTo>
                    <a:pt x="27" y="384"/>
                  </a:lnTo>
                  <a:lnTo>
                    <a:pt x="41" y="391"/>
                  </a:lnTo>
                  <a:lnTo>
                    <a:pt x="51" y="393"/>
                  </a:lnTo>
                  <a:lnTo>
                    <a:pt x="71" y="390"/>
                  </a:lnTo>
                  <a:lnTo>
                    <a:pt x="81" y="373"/>
                  </a:lnTo>
                  <a:lnTo>
                    <a:pt x="84" y="360"/>
                  </a:lnTo>
                  <a:lnTo>
                    <a:pt x="146" y="133"/>
                  </a:lnTo>
                  <a:close/>
                </a:path>
              </a:pathLst>
            </a:custGeom>
            <a:gradFill rotWithShape="0">
              <a:gsLst>
                <a:gs pos="0">
                  <a:srgbClr val="B2B2B2">
                    <a:gamma/>
                    <a:tint val="20000"/>
                    <a:invGamma/>
                  </a:srgbClr>
                </a:gs>
                <a:gs pos="100000">
                  <a:srgbClr val="B2B2B2"/>
                </a:gs>
              </a:gsLst>
              <a:path path="rect">
                <a:fillToRect l="50000" t="50000" r="50000" b="50000"/>
              </a:path>
            </a:gradFill>
            <a:ln w="3175" cap="flat" cmpd="sng">
              <a:noFill/>
              <a:prstDash val="solid"/>
              <a:round/>
              <a:headEnd/>
              <a:tailEnd/>
            </a:ln>
            <a:effectLst>
              <a:outerShdw dist="254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55302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1071563" y="2000250"/>
            <a:ext cx="7643812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14450" y="3571875"/>
            <a:ext cx="6400800" cy="1966913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z="2600"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B43C7-7177-4DFB-A765-20D276E6C5A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 dir="in"/>
    <p:sndAc>
      <p:stSnd>
        <p:snd r:embed="rId2" name="type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5C8D4-45D9-4B76-8D0A-9E6772F7E2A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38117-0DDD-411E-A265-B2D6B39340F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00063" y="1571625"/>
            <a:ext cx="4016375" cy="4554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68838" y="1571625"/>
            <a:ext cx="4017962" cy="4554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C8B9F-A9CD-4A0C-925D-447C0467810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09EA5-E3B2-4219-B4C8-481269ABFDB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9D214-5F7B-4925-957F-8A300FBB8A2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D7591-5383-41ED-B384-25088042AB4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3254D-DB21-40EB-AB67-5B8865DD790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A5C-7CCE-4FBD-9B14-429512F8C02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D4D5B-2061-408B-8CFB-39483EE692E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40513" y="390525"/>
            <a:ext cx="2046287" cy="57356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00063" y="390525"/>
            <a:ext cx="5988050" cy="57356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F7B91-BB58-4C21-8140-CDDD0B0EA3B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6325" y="390525"/>
            <a:ext cx="7543800" cy="8572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500063" y="1571625"/>
            <a:ext cx="4016375" cy="45545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68838" y="1571625"/>
            <a:ext cx="4017962" cy="45545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EB5E2-EF4F-4128-9B90-7E668D566D0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6325" y="390525"/>
            <a:ext cx="7543800" cy="8572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500063" y="1571625"/>
            <a:ext cx="4016375" cy="45545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68838" y="1571625"/>
            <a:ext cx="4017962" cy="22002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68838" y="3924300"/>
            <a:ext cx="4017962" cy="22018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FE6CA-43D0-4CA2-8A89-729D934D733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1076325" y="390525"/>
            <a:ext cx="7543800" cy="8572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500063" y="1571625"/>
            <a:ext cx="4016375" cy="22002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68838" y="1571625"/>
            <a:ext cx="4017962" cy="22002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500063" y="3924300"/>
            <a:ext cx="4016375" cy="22018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68838" y="3924300"/>
            <a:ext cx="4017962" cy="22018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BE687-C3EB-4130-8946-C9AA745D7ED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zoom dir="in"/>
    <p:sndAc>
      <p:stSnd>
        <p:snd r:embed="rId1" name="type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제목, 내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3AE5A-5E98-486C-B104-AFA442C5D62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제목, 내용 2개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84386-E785-46F0-8424-032A7A4E2BD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7210-2EFE-4BC4-A852-3042B6E468A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3D5C-D545-4F8F-AC4B-836491A20B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>
              <a:solidFill>
                <a:srgbClr val="5B5249"/>
              </a:solidFill>
              <a:latin typeface="굴림"/>
              <a:ea typeface="굴림"/>
            </a:endParaRPr>
          </a:p>
        </p:txBody>
      </p:sp>
      <p:pic>
        <p:nvPicPr>
          <p:cNvPr id="5" name="Picture 3" descr="ANABNR2"/>
          <p:cNvPicPr>
            <a:picLocks noChangeAspect="1" noChangeArrowheads="1"/>
          </p:cNvPicPr>
          <p:nvPr/>
        </p:nvPicPr>
        <p:blipFill>
          <a:blip r:embed="rId2" cstate="print"/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>
              <a:solidFill>
                <a:srgbClr val="5B5249"/>
              </a:solidFill>
              <a:latin typeface="굴림"/>
              <a:ea typeface="굴림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50402067-CE9D-4877-81B1-38DD2BF576F1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99DE2-55AB-4303-B6E7-69268E8374BE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B56D5-3EAE-4FE5-9880-4FF43E8E4F9D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6D3CA-0361-4D60-9F3B-D8CD1A0A14D0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3103B-0598-4126-A85C-9940395BEA71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46CA0-F08F-4D1D-B841-842A1D45BD79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9CC07-B400-4067-B4F9-CDAAB2B95DA6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A220E-B8E6-4B04-8A4B-4913AA7B42C7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97837-EB3B-4FF3-9A5A-4600C3105A21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B66D7-5A65-4EFE-A4D2-D87B08692E8F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5309B-4EE8-4C66-9129-B6290A392208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1066800" y="2101850"/>
            <a:ext cx="77724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2A3D7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38B7F-2A7D-4481-9C8E-E0226408E6DE}" type="slidenum">
              <a:rPr lang="en-US" altLang="ko-KR">
                <a:solidFill>
                  <a:srgbClr val="2A3D7A"/>
                </a:solidFill>
              </a:rPr>
              <a:pPr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33"/>
          <p:cNvPicPr>
            <a:picLocks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49" r:id="rId1"/>
    <p:sldLayoutId id="2147485650" r:id="rId2"/>
    <p:sldLayoutId id="2147485651" r:id="rId3"/>
    <p:sldLayoutId id="2147485652" r:id="rId4"/>
    <p:sldLayoutId id="2147485653" r:id="rId5"/>
    <p:sldLayoutId id="2147485654" r:id="rId6"/>
    <p:sldLayoutId id="2147485655" r:id="rId7"/>
    <p:sldLayoutId id="2147485656" r:id="rId8"/>
    <p:sldLayoutId id="2147485657" r:id="rId9"/>
    <p:sldLayoutId id="2147485658" r:id="rId10"/>
    <p:sldLayoutId id="214748565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template2 복사"/>
          <p:cNvPicPr>
            <a:picLocks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26CFE39-D6B0-499F-BA90-F103F9A874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1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reeform 2"/>
          <p:cNvSpPr>
            <a:spLocks/>
          </p:cNvSpPr>
          <p:nvPr/>
        </p:nvSpPr>
        <p:spPr bwMode="auto">
          <a:xfrm>
            <a:off x="500063" y="415925"/>
            <a:ext cx="8134350" cy="869950"/>
          </a:xfrm>
          <a:custGeom>
            <a:avLst/>
            <a:gdLst/>
            <a:ahLst/>
            <a:cxnLst>
              <a:cxn ang="0">
                <a:pos x="3" y="435"/>
              </a:cxn>
              <a:cxn ang="0">
                <a:pos x="4710" y="438"/>
              </a:cxn>
              <a:cxn ang="0">
                <a:pos x="4863" y="438"/>
              </a:cxn>
              <a:cxn ang="0">
                <a:pos x="4971" y="367"/>
              </a:cxn>
              <a:cxn ang="0">
                <a:pos x="5124" y="3"/>
              </a:cxn>
              <a:cxn ang="0">
                <a:pos x="241" y="2"/>
              </a:cxn>
              <a:cxn ang="0">
                <a:pos x="200" y="0"/>
              </a:cxn>
              <a:cxn ang="0">
                <a:pos x="150" y="0"/>
              </a:cxn>
              <a:cxn ang="0">
                <a:pos x="118" y="9"/>
              </a:cxn>
              <a:cxn ang="0">
                <a:pos x="86" y="24"/>
              </a:cxn>
              <a:cxn ang="0">
                <a:pos x="57" y="47"/>
              </a:cxn>
              <a:cxn ang="0">
                <a:pos x="25" y="83"/>
              </a:cxn>
              <a:cxn ang="0">
                <a:pos x="7" y="109"/>
              </a:cxn>
              <a:cxn ang="0">
                <a:pos x="0" y="142"/>
              </a:cxn>
              <a:cxn ang="0">
                <a:pos x="3" y="435"/>
              </a:cxn>
            </a:cxnLst>
            <a:rect l="0" t="0" r="r" b="b"/>
            <a:pathLst>
              <a:path w="5124" h="439">
                <a:moveTo>
                  <a:pt x="3" y="435"/>
                </a:moveTo>
                <a:lnTo>
                  <a:pt x="4710" y="438"/>
                </a:lnTo>
                <a:lnTo>
                  <a:pt x="4863" y="438"/>
                </a:lnTo>
                <a:cubicBezTo>
                  <a:pt x="4906" y="426"/>
                  <a:pt x="4928" y="439"/>
                  <a:pt x="4971" y="367"/>
                </a:cubicBezTo>
                <a:lnTo>
                  <a:pt x="5124" y="3"/>
                </a:lnTo>
                <a:lnTo>
                  <a:pt x="241" y="2"/>
                </a:lnTo>
                <a:lnTo>
                  <a:pt x="200" y="0"/>
                </a:lnTo>
                <a:lnTo>
                  <a:pt x="150" y="0"/>
                </a:lnTo>
                <a:lnTo>
                  <a:pt x="118" y="9"/>
                </a:lnTo>
                <a:lnTo>
                  <a:pt x="86" y="24"/>
                </a:lnTo>
                <a:lnTo>
                  <a:pt x="57" y="47"/>
                </a:lnTo>
                <a:lnTo>
                  <a:pt x="25" y="83"/>
                </a:lnTo>
                <a:lnTo>
                  <a:pt x="7" y="109"/>
                </a:lnTo>
                <a:lnTo>
                  <a:pt x="0" y="142"/>
                </a:lnTo>
                <a:lnTo>
                  <a:pt x="3" y="435"/>
                </a:lnTo>
                <a:close/>
              </a:path>
            </a:pathLst>
          </a:custGeom>
          <a:solidFill>
            <a:schemeClr val="accent1"/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4275" name="Freeform 3"/>
          <p:cNvSpPr>
            <a:spLocks/>
          </p:cNvSpPr>
          <p:nvPr/>
        </p:nvSpPr>
        <p:spPr bwMode="auto">
          <a:xfrm>
            <a:off x="7967663" y="412750"/>
            <a:ext cx="671512" cy="801688"/>
          </a:xfrm>
          <a:custGeom>
            <a:avLst/>
            <a:gdLst/>
            <a:ahLst/>
            <a:cxnLst>
              <a:cxn ang="0">
                <a:pos x="423" y="0"/>
              </a:cxn>
              <a:cxn ang="0">
                <a:pos x="270" y="363"/>
              </a:cxn>
              <a:cxn ang="0">
                <a:pos x="219" y="246"/>
              </a:cxn>
              <a:cxn ang="0">
                <a:pos x="37" y="229"/>
              </a:cxn>
              <a:cxn ang="0">
                <a:pos x="423" y="0"/>
              </a:cxn>
            </a:cxnLst>
            <a:rect l="0" t="0" r="r" b="b"/>
            <a:pathLst>
              <a:path w="423" h="404">
                <a:moveTo>
                  <a:pt x="423" y="0"/>
                </a:moveTo>
                <a:lnTo>
                  <a:pt x="270" y="363"/>
                </a:lnTo>
                <a:cubicBezTo>
                  <a:pt x="236" y="404"/>
                  <a:pt x="300" y="318"/>
                  <a:pt x="219" y="246"/>
                </a:cubicBezTo>
                <a:cubicBezTo>
                  <a:pt x="138" y="174"/>
                  <a:pt x="0" y="272"/>
                  <a:pt x="37" y="229"/>
                </a:cubicBezTo>
                <a:lnTo>
                  <a:pt x="423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4276" name="Freeform 4"/>
          <p:cNvSpPr>
            <a:spLocks/>
          </p:cNvSpPr>
          <p:nvPr/>
        </p:nvSpPr>
        <p:spPr bwMode="auto">
          <a:xfrm>
            <a:off x="828675" y="228600"/>
            <a:ext cx="341313" cy="846138"/>
          </a:xfrm>
          <a:custGeom>
            <a:avLst/>
            <a:gdLst/>
            <a:ahLst/>
            <a:cxnLst>
              <a:cxn ang="0">
                <a:pos x="146" y="133"/>
              </a:cxn>
              <a:cxn ang="0">
                <a:pos x="167" y="136"/>
              </a:cxn>
              <a:cxn ang="0">
                <a:pos x="102" y="378"/>
              </a:cxn>
              <a:cxn ang="0">
                <a:pos x="96" y="388"/>
              </a:cxn>
              <a:cxn ang="0">
                <a:pos x="89" y="402"/>
              </a:cxn>
              <a:cxn ang="0">
                <a:pos x="75" y="412"/>
              </a:cxn>
              <a:cxn ang="0">
                <a:pos x="59" y="417"/>
              </a:cxn>
              <a:cxn ang="0">
                <a:pos x="35" y="412"/>
              </a:cxn>
              <a:cxn ang="0">
                <a:pos x="23" y="405"/>
              </a:cxn>
              <a:cxn ang="0">
                <a:pos x="14" y="399"/>
              </a:cxn>
              <a:cxn ang="0">
                <a:pos x="3" y="382"/>
              </a:cxn>
              <a:cxn ang="0">
                <a:pos x="0" y="372"/>
              </a:cxn>
              <a:cxn ang="0">
                <a:pos x="3" y="346"/>
              </a:cxn>
              <a:cxn ang="0">
                <a:pos x="86" y="34"/>
              </a:cxn>
              <a:cxn ang="0">
                <a:pos x="90" y="22"/>
              </a:cxn>
              <a:cxn ang="0">
                <a:pos x="99" y="12"/>
              </a:cxn>
              <a:cxn ang="0">
                <a:pos x="110" y="4"/>
              </a:cxn>
              <a:cxn ang="0">
                <a:pos x="123" y="0"/>
              </a:cxn>
              <a:cxn ang="0">
                <a:pos x="149" y="1"/>
              </a:cxn>
              <a:cxn ang="0">
                <a:pos x="162" y="6"/>
              </a:cxn>
              <a:cxn ang="0">
                <a:pos x="173" y="16"/>
              </a:cxn>
              <a:cxn ang="0">
                <a:pos x="177" y="31"/>
              </a:cxn>
              <a:cxn ang="0">
                <a:pos x="180" y="43"/>
              </a:cxn>
              <a:cxn ang="0">
                <a:pos x="179" y="60"/>
              </a:cxn>
              <a:cxn ang="0">
                <a:pos x="171" y="90"/>
              </a:cxn>
              <a:cxn ang="0">
                <a:pos x="149" y="90"/>
              </a:cxn>
              <a:cxn ang="0">
                <a:pos x="155" y="61"/>
              </a:cxn>
              <a:cxn ang="0">
                <a:pos x="158" y="51"/>
              </a:cxn>
              <a:cxn ang="0">
                <a:pos x="158" y="40"/>
              </a:cxn>
              <a:cxn ang="0">
                <a:pos x="155" y="27"/>
              </a:cxn>
              <a:cxn ang="0">
                <a:pos x="146" y="22"/>
              </a:cxn>
              <a:cxn ang="0">
                <a:pos x="131" y="19"/>
              </a:cxn>
              <a:cxn ang="0">
                <a:pos x="119" y="25"/>
              </a:cxn>
              <a:cxn ang="0">
                <a:pos x="113" y="36"/>
              </a:cxn>
              <a:cxn ang="0">
                <a:pos x="107" y="49"/>
              </a:cxn>
              <a:cxn ang="0">
                <a:pos x="104" y="61"/>
              </a:cxn>
              <a:cxn ang="0">
                <a:pos x="24" y="357"/>
              </a:cxn>
              <a:cxn ang="0">
                <a:pos x="21" y="372"/>
              </a:cxn>
              <a:cxn ang="0">
                <a:pos x="27" y="384"/>
              </a:cxn>
              <a:cxn ang="0">
                <a:pos x="41" y="391"/>
              </a:cxn>
              <a:cxn ang="0">
                <a:pos x="51" y="393"/>
              </a:cxn>
              <a:cxn ang="0">
                <a:pos x="71" y="390"/>
              </a:cxn>
              <a:cxn ang="0">
                <a:pos x="81" y="373"/>
              </a:cxn>
              <a:cxn ang="0">
                <a:pos x="84" y="360"/>
              </a:cxn>
              <a:cxn ang="0">
                <a:pos x="146" y="133"/>
              </a:cxn>
            </a:cxnLst>
            <a:rect l="0" t="0" r="r" b="b"/>
            <a:pathLst>
              <a:path w="180" h="417">
                <a:moveTo>
                  <a:pt x="146" y="133"/>
                </a:moveTo>
                <a:lnTo>
                  <a:pt x="167" y="136"/>
                </a:lnTo>
                <a:lnTo>
                  <a:pt x="102" y="378"/>
                </a:lnTo>
                <a:lnTo>
                  <a:pt x="96" y="388"/>
                </a:lnTo>
                <a:lnTo>
                  <a:pt x="89" y="402"/>
                </a:lnTo>
                <a:lnTo>
                  <a:pt x="75" y="412"/>
                </a:lnTo>
                <a:lnTo>
                  <a:pt x="59" y="417"/>
                </a:lnTo>
                <a:lnTo>
                  <a:pt x="35" y="412"/>
                </a:lnTo>
                <a:lnTo>
                  <a:pt x="23" y="405"/>
                </a:lnTo>
                <a:lnTo>
                  <a:pt x="14" y="399"/>
                </a:lnTo>
                <a:lnTo>
                  <a:pt x="3" y="382"/>
                </a:lnTo>
                <a:lnTo>
                  <a:pt x="0" y="372"/>
                </a:lnTo>
                <a:lnTo>
                  <a:pt x="3" y="346"/>
                </a:lnTo>
                <a:lnTo>
                  <a:pt x="86" y="34"/>
                </a:lnTo>
                <a:lnTo>
                  <a:pt x="90" y="22"/>
                </a:lnTo>
                <a:lnTo>
                  <a:pt x="99" y="12"/>
                </a:lnTo>
                <a:lnTo>
                  <a:pt x="110" y="4"/>
                </a:lnTo>
                <a:lnTo>
                  <a:pt x="123" y="0"/>
                </a:lnTo>
                <a:lnTo>
                  <a:pt x="149" y="1"/>
                </a:lnTo>
                <a:lnTo>
                  <a:pt x="162" y="6"/>
                </a:lnTo>
                <a:lnTo>
                  <a:pt x="173" y="16"/>
                </a:lnTo>
                <a:lnTo>
                  <a:pt x="177" y="31"/>
                </a:lnTo>
                <a:lnTo>
                  <a:pt x="180" y="43"/>
                </a:lnTo>
                <a:lnTo>
                  <a:pt x="179" y="60"/>
                </a:lnTo>
                <a:lnTo>
                  <a:pt x="171" y="90"/>
                </a:lnTo>
                <a:lnTo>
                  <a:pt x="149" y="90"/>
                </a:lnTo>
                <a:lnTo>
                  <a:pt x="155" y="61"/>
                </a:lnTo>
                <a:lnTo>
                  <a:pt x="158" y="51"/>
                </a:lnTo>
                <a:lnTo>
                  <a:pt x="158" y="40"/>
                </a:lnTo>
                <a:lnTo>
                  <a:pt x="155" y="27"/>
                </a:lnTo>
                <a:lnTo>
                  <a:pt x="146" y="22"/>
                </a:lnTo>
                <a:lnTo>
                  <a:pt x="131" y="19"/>
                </a:lnTo>
                <a:lnTo>
                  <a:pt x="119" y="25"/>
                </a:lnTo>
                <a:lnTo>
                  <a:pt x="113" y="36"/>
                </a:lnTo>
                <a:lnTo>
                  <a:pt x="107" y="49"/>
                </a:lnTo>
                <a:lnTo>
                  <a:pt x="104" y="61"/>
                </a:lnTo>
                <a:lnTo>
                  <a:pt x="24" y="357"/>
                </a:lnTo>
                <a:lnTo>
                  <a:pt x="21" y="372"/>
                </a:lnTo>
                <a:lnTo>
                  <a:pt x="27" y="384"/>
                </a:lnTo>
                <a:lnTo>
                  <a:pt x="41" y="391"/>
                </a:lnTo>
                <a:lnTo>
                  <a:pt x="51" y="393"/>
                </a:lnTo>
                <a:lnTo>
                  <a:pt x="71" y="390"/>
                </a:lnTo>
                <a:lnTo>
                  <a:pt x="81" y="373"/>
                </a:lnTo>
                <a:lnTo>
                  <a:pt x="84" y="360"/>
                </a:lnTo>
                <a:lnTo>
                  <a:pt x="146" y="133"/>
                </a:lnTo>
                <a:close/>
              </a:path>
            </a:pathLst>
          </a:custGeom>
          <a:gradFill rotWithShape="0">
            <a:gsLst>
              <a:gs pos="0">
                <a:srgbClr val="B2B2B2">
                  <a:gamma/>
                  <a:tint val="3922"/>
                  <a:invGamma/>
                </a:srgbClr>
              </a:gs>
              <a:gs pos="100000">
                <a:srgbClr val="B2B2B2"/>
              </a:gs>
            </a:gsLst>
            <a:path path="rect">
              <a:fillToRect l="50000" t="50000" r="50000" b="50000"/>
            </a:path>
          </a:gradFill>
          <a:ln w="3175" cap="flat" cmpd="sng">
            <a:noFill/>
            <a:prstDash val="solid"/>
            <a:round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76325" y="390525"/>
            <a:ext cx="75438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571625"/>
            <a:ext cx="8186737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C413B39C-C434-4C70-BEF9-9C7AABB97EA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8" r:id="rId1"/>
    <p:sldLayoutId id="2147485699" r:id="rId2"/>
    <p:sldLayoutId id="2147485700" r:id="rId3"/>
    <p:sldLayoutId id="2147485701" r:id="rId4"/>
    <p:sldLayoutId id="2147485702" r:id="rId5"/>
    <p:sldLayoutId id="2147485703" r:id="rId6"/>
    <p:sldLayoutId id="2147485704" r:id="rId7"/>
    <p:sldLayoutId id="2147485705" r:id="rId8"/>
    <p:sldLayoutId id="2147485706" r:id="rId9"/>
    <p:sldLayoutId id="2147485707" r:id="rId10"/>
    <p:sldLayoutId id="2147485708" r:id="rId11"/>
    <p:sldLayoutId id="2147485709" r:id="rId12"/>
    <p:sldLayoutId id="2147485710" r:id="rId13"/>
    <p:sldLayoutId id="2147485711" r:id="rId14"/>
    <p:sldLayoutId id="2147485712" r:id="rId15"/>
    <p:sldLayoutId id="2147485713" r:id="rId16"/>
    <p:sldLayoutId id="2147485714" r:id="rId17"/>
  </p:sldLayoutIdLst>
  <p:transition>
    <p:zoom dir="in"/>
    <p:sndAc>
      <p:stSnd>
        <p:snd r:embed="rId19" name="type.wav"/>
      </p:stSnd>
    </p:sndAc>
  </p:transition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 2" pitchFamily="18" charset="2"/>
        <a:buBlip>
          <a:blip r:embed="rId21"/>
        </a:buBlip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 2" pitchFamily="18" charset="2"/>
        <a:buChar char=""/>
        <a:defRPr kumimoji="1"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 2" pitchFamily="18" charset="2"/>
        <a:buChar char=""/>
        <a:defRPr kumimoji="1"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 2" pitchFamily="18" charset="2"/>
        <a:buChar char=""/>
        <a:defRPr kumimoji="1"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 2" pitchFamily="18" charset="2"/>
        <a:buChar char=""/>
        <a:defRPr kumimoji="1"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 2" pitchFamily="18" charset="2"/>
        <a:buChar char=""/>
        <a:defRPr kumimoji="1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 2" pitchFamily="18" charset="2"/>
        <a:buChar char=""/>
        <a:defRPr kumimoji="1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 2" pitchFamily="18" charset="2"/>
        <a:buChar char=""/>
        <a:defRPr kumimoji="1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 2" pitchFamily="18" charset="2"/>
        <a:buChar char="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A7B7210-2EFE-4BC4-A852-3042B6E468A8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2015-10-26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9773D5C-D545-4F8F-AC4B-836491A20B22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6" r:id="rId1"/>
    <p:sldLayoutId id="2147485717" r:id="rId2"/>
    <p:sldLayoutId id="2147485718" r:id="rId3"/>
    <p:sldLayoutId id="2147485719" r:id="rId4"/>
    <p:sldLayoutId id="2147485720" r:id="rId5"/>
    <p:sldLayoutId id="2147485721" r:id="rId6"/>
    <p:sldLayoutId id="2147485722" r:id="rId7"/>
    <p:sldLayoutId id="2147485723" r:id="rId8"/>
    <p:sldLayoutId id="2147485724" r:id="rId9"/>
    <p:sldLayoutId id="2147485725" r:id="rId10"/>
    <p:sldLayoutId id="2147485726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>
              <a:solidFill>
                <a:srgbClr val="5B5249"/>
              </a:solidFill>
              <a:latin typeface="굴림"/>
              <a:ea typeface="굴림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>
              <a:solidFill>
                <a:srgbClr val="5B5249"/>
              </a:solidFill>
              <a:latin typeface="굴림"/>
              <a:ea typeface="굴림"/>
            </a:endParaRPr>
          </a:p>
        </p:txBody>
      </p:sp>
      <p:sp>
        <p:nvSpPr>
          <p:cNvPr id="3076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>
              <a:solidFill>
                <a:srgbClr val="5B5249"/>
              </a:solidFill>
              <a:latin typeface="굴림"/>
              <a:ea typeface="굴림"/>
            </a:endParaRPr>
          </a:p>
        </p:txBody>
      </p:sp>
      <p:sp>
        <p:nvSpPr>
          <p:cNvPr id="3077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>
              <a:solidFill>
                <a:srgbClr val="5B5249"/>
              </a:solidFill>
              <a:latin typeface="굴림"/>
              <a:ea typeface="굴림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2A3D7A"/>
              </a:solidFill>
              <a:ea typeface="굴림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2A3D7A"/>
              </a:solidFill>
              <a:ea typeface="굴림"/>
            </a:endParaRPr>
          </a:p>
        </p:txBody>
      </p:sp>
      <p:pic>
        <p:nvPicPr>
          <p:cNvPr id="1033" name="Picture 9" descr="anabnr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>
              <a:solidFill>
                <a:srgbClr val="5B5249"/>
              </a:solidFill>
              <a:latin typeface="굴림"/>
              <a:ea typeface="굴림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mtClean="0">
                <a:solidFill>
                  <a:schemeClr val="tx2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BE417EE-2BD3-4B5F-9931-98B6347F5B84}" type="slidenum">
              <a:rPr lang="en-US" altLang="ko-KR">
                <a:solidFill>
                  <a:srgbClr val="2A3D7A"/>
                </a:solidFill>
                <a:ea typeface="굴림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ko-KR" sz="1400">
              <a:solidFill>
                <a:srgbClr val="2A3D7A"/>
              </a:solidFill>
              <a:ea typeface="굴림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8" r:id="rId1"/>
    <p:sldLayoutId id="2147485729" r:id="rId2"/>
    <p:sldLayoutId id="2147485730" r:id="rId3"/>
    <p:sldLayoutId id="2147485731" r:id="rId4"/>
    <p:sldLayoutId id="2147485732" r:id="rId5"/>
    <p:sldLayoutId id="2147485733" r:id="rId6"/>
    <p:sldLayoutId id="2147485734" r:id="rId7"/>
    <p:sldLayoutId id="2147485735" r:id="rId8"/>
    <p:sldLayoutId id="2147485736" r:id="rId9"/>
    <p:sldLayoutId id="2147485737" r:id="rId10"/>
    <p:sldLayoutId id="2147485738" r:id="rId11"/>
    <p:sldLayoutId id="2147485739" r:id="rId12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57200" indent="-457200" algn="l" rtl="0" eaLnBrk="0" fontAlgn="base" latinLnBrk="1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370013" indent="-228600" algn="l" rtl="0" eaLnBrk="0" fontAlgn="base" latinLnBrk="1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712913" indent="-228600" algn="l" rtl="0" eaLnBrk="0" fontAlgn="base" latinLnBrk="1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microsoft.com/office/2007/relationships/diagramDrawing" Target="../diagrams/drawing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drs.yahoo.com/S=96062857/K=LDL/v=2/SID=w/l=II/R=3/*-http:/images.search.yahoo.com/search/images/view?back=http://images.search.yahoo.com/search/images?p=LDL&amp;ei=UTF-8&amp;cop=mss&amp;tab=3&amp;h=345&amp;w=435&amp;imgurl=www.aeb.org/images/hdl-ldl.jpg&amp;name=hdl-%3cb%3eldl%3c/b%3e.jpg&amp;p=LDL&amp;rurl=http://www.aeb.org/food/eggs-health.html&amp;no=3&amp;tt=2,680" TargetMode="Externa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rs.yahoo.com/S=96062857/K=LDL/v=2/SID=w/l=II/R=3/*-http:/images.search.yahoo.com/search/images/view?back=http://images.search.yahoo.com/search/images?p=LDL&amp;ei=UTF-8&amp;cop=mss&amp;tab=3&amp;h=345&amp;w=435&amp;imgurl=www.aeb.org/images/hdl-ldl.jpg&amp;name=hdl-%3cb%3eldl%3c/b%3e.jpg&amp;p=LDL&amp;rurl=http://www.aeb.org/food/eggs-health.html&amp;no=3&amp;tt=2,680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diagramDrawing" Target="../diagrams/drawing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7315" y="2000250"/>
            <a:ext cx="5214949" cy="85725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6000" dirty="0" smtClean="0">
                <a:solidFill>
                  <a:schemeClr val="tx2">
                    <a:lumMod val="7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당뇨</a:t>
            </a:r>
            <a:r>
              <a:rPr lang="en-US" altLang="ko-KR" sz="6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(Diabetes)</a:t>
            </a:r>
            <a:endParaRPr lang="ko-KR" altLang="en-US" sz="6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\\건강증진101\C\TEMP\당뇨병.pc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429000"/>
            <a:ext cx="506338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14438" y="428625"/>
            <a:ext cx="542926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ko-KR" altLang="en-US" sz="5400" b="1" kern="0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당뇨병의 합병증</a:t>
            </a:r>
            <a:endParaRPr lang="ko-KR" altLang="en-US" sz="54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pic>
        <p:nvPicPr>
          <p:cNvPr id="13" name="Picture 2" descr="http://img.kormedi.com/webeditor/2009-04/20090401184259.jpg"/>
          <p:cNvPicPr>
            <a:picLocks noChangeAspect="1" noChangeArrowheads="1"/>
          </p:cNvPicPr>
          <p:nvPr/>
        </p:nvPicPr>
        <p:blipFill>
          <a:blip r:embed="rId3" cstate="print"/>
          <a:srcRect t="6871"/>
          <a:stretch>
            <a:fillRect/>
          </a:stretch>
        </p:blipFill>
        <p:spPr bwMode="auto">
          <a:xfrm>
            <a:off x="285720" y="1428736"/>
            <a:ext cx="8715436" cy="5214973"/>
          </a:xfrm>
          <a:prstGeom prst="rect">
            <a:avLst/>
          </a:prstGeom>
          <a:noFill/>
          <a:ln w="82550" cmpd="dbl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428763" y="428625"/>
            <a:ext cx="3571865" cy="78581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ko-KR" altLang="en-US" sz="4800" b="1" kern="0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혈당 측정법</a:t>
            </a:r>
            <a:endParaRPr lang="en-US" altLang="ko-KR" sz="48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pic>
        <p:nvPicPr>
          <p:cNvPr id="4" name="Picture 3" descr="http://img.kormedi.com/webeditor/2008-08/20080829182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571646"/>
            <a:ext cx="8143904" cy="4857750"/>
          </a:xfrm>
          <a:prstGeom prst="rect">
            <a:avLst/>
          </a:prstGeom>
          <a:noFill/>
          <a:ln w="92075" cmpd="thickThin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428750" y="5441950"/>
            <a:ext cx="6215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71500" y="428625"/>
            <a:ext cx="5000625" cy="78581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ko-KR" altLang="en-US" sz="4800" b="1" kern="0" dirty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  </a:t>
            </a:r>
            <a:r>
              <a:rPr lang="ko-KR" altLang="en-US" sz="4800" b="1" kern="0" dirty="0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당뇨병의 진단</a:t>
            </a:r>
            <a:endParaRPr lang="en-US" altLang="ko-KR" sz="48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pic>
        <p:nvPicPr>
          <p:cNvPr id="9" name="Picture 45" descr="http://postfiles6.naver.net/20120821_5/lje2110_1345518426508ga1OQ_JPEG/%B4%E7%B4%A2%BA%B4%B0%ED%C0%A7%C7%E8%B1%BA.jpg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643050"/>
            <a:ext cx="8328025" cy="4857784"/>
          </a:xfrm>
          <a:prstGeom prst="rect">
            <a:avLst/>
          </a:prstGeom>
          <a:solidFill>
            <a:srgbClr val="000099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>
            <a:off x="714374" y="3571881"/>
            <a:ext cx="7715277" cy="6429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714348" y="5357831"/>
            <a:ext cx="7715277" cy="6429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57314" y="428625"/>
            <a:ext cx="571501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ko-KR" altLang="en-US" sz="5400" b="1" kern="0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혈당 측정의 종류</a:t>
            </a:r>
            <a:endParaRPr lang="ko-KR" altLang="en-US" sz="54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571472" y="1428736"/>
            <a:ext cx="7715304" cy="5188545"/>
            <a:chOff x="1115616" y="260648"/>
            <a:chExt cx="6840760" cy="6356633"/>
          </a:xfrm>
        </p:grpSpPr>
        <p:pic>
          <p:nvPicPr>
            <p:cNvPr id="7" name="Picture 2" descr="http://postfiles8.naver.net/20120827_103/dshospital1_1346024749187Qp0JU_JPEG/dsh_co_kr_20120827_085212.jpg?type=w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260648"/>
              <a:ext cx="6840760" cy="635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직사각형 7"/>
            <p:cNvSpPr/>
            <p:nvPr/>
          </p:nvSpPr>
          <p:spPr>
            <a:xfrm>
              <a:off x="1403648" y="2636912"/>
              <a:ext cx="6480720" cy="3960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/>
            <p:cNvSpPr txBox="1">
              <a:spLocks noChangeArrowheads="1"/>
            </p:cNvSpPr>
            <p:nvPr/>
          </p:nvSpPr>
          <p:spPr>
            <a:xfrm>
              <a:off x="1259632" y="2924944"/>
              <a:ext cx="6552728" cy="1974302"/>
            </a:xfrm>
            <a:prstGeom prst="rect">
              <a:avLst/>
            </a:prstGeom>
          </p:spPr>
          <p:txBody>
            <a:bodyPr/>
            <a:lstStyle/>
            <a:p>
              <a:pPr marL="342900" marR="0" lvl="0" indent="-342900" algn="l" defTabSz="914400" rtl="0" eaLnBrk="0" fontAlgn="base" latinLnBrk="1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 2" pitchFamily="18" charset="2"/>
                <a:buNone/>
                <a:tabLst/>
                <a:defRPr/>
              </a:pPr>
              <a:r>
                <a:rPr kumimoji="1" lang="en-US" altLang="ko-KR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1. </a:t>
              </a:r>
              <a:r>
                <a:rPr kumimoji="1" lang="ko-KR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공복 시 혈당</a:t>
              </a:r>
              <a:endParaRPr kumimoji="1" lang="en-US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  <a:cs typeface="+mn-cs"/>
              </a:endParaRPr>
            </a:p>
            <a:p>
              <a:pPr marL="342900" marR="0" lvl="0" indent="-342900" algn="l" defTabSz="914400" rtl="0" eaLnBrk="0" fontAlgn="base" latinLnBrk="1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 2" pitchFamily="18" charset="2"/>
                <a:buNone/>
                <a:tabLst/>
                <a:defRPr/>
              </a:pPr>
              <a:r>
                <a:rPr lang="en-US" altLang="ko-KR" sz="2800" kern="0" dirty="0" smtClean="0">
                  <a:solidFill>
                    <a:srgbClr val="0000FF"/>
                  </a:solidFill>
                  <a:latin typeface="휴먼엑스포" pitchFamily="18" charset="-127"/>
                  <a:ea typeface="휴먼엑스포" pitchFamily="18" charset="-127"/>
                </a:rPr>
                <a:t>   </a:t>
              </a:r>
              <a:r>
                <a:rPr kumimoji="1" lang="en-US" altLang="ko-KR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(</a:t>
              </a:r>
              <a:r>
                <a:rPr lang="en-US" altLang="ko-KR" sz="2800" b="1" kern="0" noProof="0" dirty="0" smtClean="0">
                  <a:solidFill>
                    <a:srgbClr val="0000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Fasting Blood Sugar; FBS</a:t>
              </a:r>
              <a:r>
                <a:rPr lang="en-US" altLang="ko-KR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)</a:t>
              </a:r>
            </a:p>
            <a:p>
              <a:pPr marL="342900" marR="0" lvl="0" indent="-342900" algn="l" defTabSz="914400" rtl="0" eaLnBrk="0" fontAlgn="base" latinLnBrk="1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 2" pitchFamily="18" charset="2"/>
                <a:buNone/>
                <a:tabLst/>
                <a:defRPr/>
              </a:pPr>
              <a:r>
                <a:rPr kumimoji="1" lang="en-US" altLang="ko-KR" sz="28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휴먼엑스포" pitchFamily="18" charset="-127"/>
                  <a:ea typeface="휴먼엑스포" pitchFamily="18" charset="-127"/>
                  <a:cs typeface="Times New Roman" pitchFamily="18" charset="0"/>
                </a:rPr>
                <a:t>   </a:t>
              </a:r>
              <a:r>
                <a:rPr kumimoji="1" lang="en-US" altLang="ko-KR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100</a:t>
              </a:r>
              <a:r>
                <a:rPr lang="en-US" altLang="ko-KR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mg/dl</a:t>
              </a:r>
              <a:r>
                <a:rPr lang="en-US" altLang="ko-KR" sz="2800" kern="0" dirty="0" smtClean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  <a:cs typeface="Times New Roman" pitchFamily="18" charset="0"/>
                </a:rPr>
                <a:t> </a:t>
              </a:r>
              <a:r>
                <a:rPr lang="ko-KR" altLang="en-US" sz="2800" kern="0" dirty="0" smtClean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  <a:cs typeface="Times New Roman" pitchFamily="18" charset="0"/>
                </a:rPr>
                <a:t>미만</a:t>
              </a:r>
              <a:endParaRPr kumimoji="1" lang="en-US" altLang="ko-KR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57314" y="428625"/>
            <a:ext cx="571501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ko-KR" altLang="en-US" sz="5400" b="1" kern="0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혈당 측정의 종류</a:t>
            </a:r>
            <a:endParaRPr lang="ko-KR" altLang="en-US" sz="54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642910" y="1500174"/>
            <a:ext cx="7671226" cy="5117107"/>
            <a:chOff x="1115616" y="173127"/>
            <a:chExt cx="6840760" cy="6444154"/>
          </a:xfrm>
        </p:grpSpPr>
        <p:grpSp>
          <p:nvGrpSpPr>
            <p:cNvPr id="11" name="그룹 10"/>
            <p:cNvGrpSpPr/>
            <p:nvPr/>
          </p:nvGrpSpPr>
          <p:grpSpPr>
            <a:xfrm>
              <a:off x="1115616" y="173127"/>
              <a:ext cx="6840760" cy="6444154"/>
              <a:chOff x="1115616" y="173127"/>
              <a:chExt cx="6840760" cy="6444154"/>
            </a:xfrm>
          </p:grpSpPr>
          <p:pic>
            <p:nvPicPr>
              <p:cNvPr id="12" name="Picture 2" descr="http://postfiles8.naver.net/20120827_103/dshospital1_1346024749187Qp0JU_JPEG/dsh_co_kr_20120827_085212.jpg?type=w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15616" y="173127"/>
                <a:ext cx="6840760" cy="6444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직사각형 12"/>
              <p:cNvSpPr/>
              <p:nvPr/>
            </p:nvSpPr>
            <p:spPr>
              <a:xfrm>
                <a:off x="1331640" y="548680"/>
                <a:ext cx="6408712" cy="20882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" name="Rectangle 8"/>
            <p:cNvSpPr txBox="1">
              <a:spLocks noChangeArrowheads="1"/>
            </p:cNvSpPr>
            <p:nvPr/>
          </p:nvSpPr>
          <p:spPr>
            <a:xfrm>
              <a:off x="1243025" y="443020"/>
              <a:ext cx="6552728" cy="1889252"/>
            </a:xfrm>
            <a:prstGeom prst="rect">
              <a:avLst/>
            </a:prstGeom>
          </p:spPr>
          <p:txBody>
            <a:bodyPr/>
            <a:lstStyle/>
            <a:p>
              <a:pPr marL="342900" marR="0" lvl="0" indent="-342900" algn="l" defTabSz="914400" rtl="0" eaLnBrk="0" fontAlgn="base" latinLnBrk="1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 2" pitchFamily="18" charset="2"/>
                <a:buNone/>
                <a:tabLst/>
                <a:defRPr/>
              </a:pPr>
              <a:r>
                <a:rPr kumimoji="1" lang="en-US" altLang="ko-KR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2. </a:t>
              </a:r>
              <a:r>
                <a:rPr kumimoji="1" lang="ko-KR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식후 </a:t>
              </a:r>
              <a:r>
                <a:rPr kumimoji="1" lang="en-US" altLang="ko-KR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2</a:t>
              </a:r>
              <a:r>
                <a:rPr kumimoji="1" lang="ko-KR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시간 후 혈당</a:t>
              </a:r>
              <a:endParaRPr kumimoji="1" lang="en-US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  <a:cs typeface="+mn-cs"/>
              </a:endParaRPr>
            </a:p>
            <a:p>
              <a:pPr marL="342900" marR="0" lvl="0" indent="-342900" algn="l" defTabSz="914400" rtl="0" eaLnBrk="0" fontAlgn="base" latinLnBrk="1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 2" pitchFamily="18" charset="2"/>
                <a:buNone/>
                <a:tabLst/>
                <a:defRPr/>
              </a:pPr>
              <a:r>
                <a:rPr lang="en-US" altLang="ko-KR" sz="2800" kern="0" dirty="0" smtClean="0">
                  <a:solidFill>
                    <a:srgbClr val="0000FF"/>
                  </a:solidFill>
                  <a:latin typeface="휴먼엑스포" pitchFamily="18" charset="-127"/>
                  <a:ea typeface="휴먼엑스포" pitchFamily="18" charset="-127"/>
                </a:rPr>
                <a:t>   </a:t>
              </a:r>
              <a:r>
                <a:rPr kumimoji="1" lang="en-US" altLang="ko-KR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(Post </a:t>
              </a:r>
              <a:r>
                <a:rPr kumimoji="1" lang="en-US" altLang="ko-KR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Prandial</a:t>
              </a:r>
              <a:r>
                <a:rPr kumimoji="1" lang="en-US" altLang="ko-KR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 2hours</a:t>
              </a:r>
              <a:r>
                <a:rPr lang="en-US" altLang="ko-KR" sz="2800" b="1" kern="0" noProof="0" dirty="0" smtClean="0">
                  <a:solidFill>
                    <a:srgbClr val="0000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; PP2hours</a:t>
              </a:r>
              <a:r>
                <a:rPr lang="en-US" altLang="ko-KR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)</a:t>
              </a:r>
            </a:p>
            <a:p>
              <a:pPr marL="342900" marR="0" lvl="0" indent="-342900" algn="l" defTabSz="914400" rtl="0" eaLnBrk="0" fontAlgn="base" latinLnBrk="1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 2" pitchFamily="18" charset="2"/>
                <a:buNone/>
                <a:tabLst/>
                <a:defRPr/>
              </a:pPr>
              <a:r>
                <a:rPr kumimoji="1" lang="en-US" altLang="ko-KR" sz="28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휴먼엑스포" pitchFamily="18" charset="-127"/>
                  <a:ea typeface="휴먼엑스포" pitchFamily="18" charset="-127"/>
                  <a:cs typeface="Times New Roman" pitchFamily="18" charset="0"/>
                </a:rPr>
                <a:t>   </a:t>
              </a:r>
              <a:r>
                <a:rPr kumimoji="1" lang="en-US" altLang="ko-KR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140</a:t>
              </a:r>
              <a:r>
                <a:rPr lang="en-US" altLang="ko-KR" sz="2800" b="1" kern="0" dirty="0" smtClean="0">
                  <a:solidFill>
                    <a:srgbClr val="000000"/>
                  </a:solidFill>
                  <a:latin typeface="Times New Roman" pitchFamily="18" charset="0"/>
                  <a:ea typeface="휴먼엑스포" pitchFamily="18" charset="-127"/>
                  <a:cs typeface="Times New Roman" pitchFamily="18" charset="0"/>
                </a:rPr>
                <a:t>mg/dl</a:t>
              </a:r>
              <a:r>
                <a:rPr lang="en-US" altLang="ko-KR" sz="2800" kern="0" dirty="0" smtClean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  <a:cs typeface="Times New Roman" pitchFamily="18" charset="0"/>
                </a:rPr>
                <a:t> </a:t>
              </a:r>
              <a:r>
                <a:rPr lang="ko-KR" altLang="en-US" sz="2800" kern="0" dirty="0" smtClean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  <a:cs typeface="Times New Roman" pitchFamily="18" charset="0"/>
                </a:rPr>
                <a:t>미만</a:t>
              </a:r>
              <a:endParaRPr kumimoji="1" lang="en-US" altLang="ko-KR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74638"/>
            <a:ext cx="7643838" cy="1143000"/>
          </a:xfrm>
        </p:spPr>
        <p:txBody>
          <a:bodyPr/>
          <a:lstStyle/>
          <a:p>
            <a:r>
              <a:rPr lang="ko-KR" altLang="en-US" sz="4800" smtClean="0">
                <a:latin typeface="휴먼엑스포" pitchFamily="18" charset="-127"/>
                <a:ea typeface="휴먼엑스포" pitchFamily="18" charset="-127"/>
              </a:rPr>
              <a:t>   당화혈색소에 </a:t>
            </a:r>
            <a:r>
              <a:rPr lang="ko-KR" altLang="en-US" sz="4800" dirty="0" smtClean="0">
                <a:latin typeface="휴먼엑스포" pitchFamily="18" charset="-127"/>
                <a:ea typeface="휴먼엑스포" pitchFamily="18" charset="-127"/>
              </a:rPr>
              <a:t>대하여</a:t>
            </a:r>
            <a:r>
              <a:rPr lang="en-US" altLang="ko-KR" sz="4800" dirty="0" smtClean="0">
                <a:latin typeface="휴먼엑스포" pitchFamily="18" charset="-127"/>
                <a:ea typeface="휴먼엑스포" pitchFamily="18" charset="-127"/>
              </a:rPr>
              <a:t>…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71463" y="1357313"/>
            <a:ext cx="8458200" cy="26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819150" marR="0" lvl="1" indent="-2857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혈액 중에는 적혈구가 있고 그 안에는 산소를 운반하는 </a:t>
            </a:r>
            <a:endParaRPr kumimoji="1" lang="en-US" altLang="ko-K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819150" marR="0" lvl="1" indent="-2857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혈색소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1" lang="en-US" altLang="ko-K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hemoglobin;Hb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가 있는데 오랫동안 혈당이 높아</a:t>
            </a:r>
            <a:endParaRPr kumimoji="1" lang="en-US" altLang="ko-K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819150" marR="0" lvl="1" indent="-2857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져 있으면 적혈구의 혈색소에 당이 달라붙게 </a:t>
            </a:r>
            <a:r>
              <a:rPr lang="ko-KR" altLang="en-US" sz="24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되는데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이</a:t>
            </a:r>
            <a:endParaRPr kumimoji="1" lang="en-US" altLang="ko-K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819150" marR="0" lvl="1" indent="-2857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를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1" lang="ko-KR" altLang="en-US" sz="2400" b="0" i="0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당화혈색소</a:t>
            </a:r>
            <a:r>
              <a:rPr kumimoji="1" lang="en-US" altLang="ko-KR" sz="2400" b="1" i="0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(HbA1c)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라고 함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pPr marL="819150" marR="0" lvl="1" indent="-2857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당화혈색소는 최근 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2~3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개월 동안 혈당이 평균적으로 </a:t>
            </a:r>
            <a:endParaRPr kumimoji="1" lang="en-US" altLang="ko-K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  <a:p>
            <a:pPr marL="819150" marR="0" lvl="1" indent="-2857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어느 정도 조절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(4.3~5.6%,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 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정상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되는지를 알려줌</a:t>
            </a:r>
            <a:endParaRPr kumimoji="1" lang="en-US" altLang="ko-K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6" name="Picture 4" descr="http://postfiles7.naver.net/20091210_102/kfdazzang_1260412135947lbO2e_jpg/1210_소아_당뇨병_당화_혈색소_kfdazzang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14818"/>
            <a:ext cx="76438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048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0485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869380" name="Picture 4" descr="http://postfiles9.naver.net/data42/2009/6/23/120/%B4%E7%C8%AD%C7%F7%BB%F6%BC%D2-konokuni.jpg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81128"/>
            <a:ext cx="7434240" cy="5805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74638"/>
            <a:ext cx="4543425" cy="1143000"/>
          </a:xfrm>
        </p:spPr>
        <p:txBody>
          <a:bodyPr/>
          <a:lstStyle/>
          <a:p>
            <a:r>
              <a:rPr lang="ko-KR" altLang="en-US" sz="4800" dirty="0" smtClean="0"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ko-KR" altLang="en-US" sz="4800" dirty="0" err="1" smtClean="0">
                <a:latin typeface="휴먼엑스포" pitchFamily="18" charset="-127"/>
                <a:ea typeface="휴먼엑스포" pitchFamily="18" charset="-127"/>
              </a:rPr>
              <a:t>저혈당이란</a:t>
            </a:r>
            <a:r>
              <a:rPr lang="en-US" altLang="ko-KR" sz="48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?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95288" y="579438"/>
            <a:ext cx="82296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ko-KR" altLang="ko-KR" sz="3600">
              <a:solidFill>
                <a:schemeClr val="tx2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57200" y="1844675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Blip>
                <a:blip r:embed="rId4"/>
              </a:buBlip>
            </a:pPr>
            <a:endParaRPr lang="ko-KR" altLang="ko-KR" sz="3000"/>
          </a:p>
        </p:txBody>
      </p:sp>
      <p:grpSp>
        <p:nvGrpSpPr>
          <p:cNvPr id="16" name="그룹 15"/>
          <p:cNvGrpSpPr/>
          <p:nvPr/>
        </p:nvGrpSpPr>
        <p:grpSpPr>
          <a:xfrm>
            <a:off x="6715140" y="785794"/>
            <a:ext cx="2146302" cy="2714644"/>
            <a:chOff x="6500826" y="1571612"/>
            <a:chExt cx="1860550" cy="2536825"/>
          </a:xfrm>
        </p:grpSpPr>
        <p:graphicFrame>
          <p:nvGraphicFramePr>
            <p:cNvPr id="113666" name="Object 2"/>
            <p:cNvGraphicFramePr>
              <a:graphicFrameLocks noChangeAspect="1"/>
            </p:cNvGraphicFramePr>
            <p:nvPr/>
          </p:nvGraphicFramePr>
          <p:xfrm>
            <a:off x="6500826" y="1571612"/>
            <a:ext cx="1860550" cy="2536825"/>
          </p:xfrm>
          <a:graphic>
            <a:graphicData uri="http://schemas.openxmlformats.org/presentationml/2006/ole">
              <p:oleObj spid="_x0000_s113666" name="비트맵 이미지" r:id="rId5" imgW="2276370" imgH="3104623" progId="PBrush">
                <p:embed/>
              </p:oleObj>
            </a:graphicData>
          </a:graphic>
        </p:graphicFrame>
        <p:sp>
          <p:nvSpPr>
            <p:cNvPr id="10" name="직사각형 9"/>
            <p:cNvSpPr/>
            <p:nvPr/>
          </p:nvSpPr>
          <p:spPr>
            <a:xfrm rot="20935625">
              <a:off x="6825804" y="1796965"/>
              <a:ext cx="914400" cy="5729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 smtClean="0">
                  <a:solidFill>
                    <a:srgbClr val="00CC00"/>
                  </a:solidFill>
                  <a:latin typeface="Bodoni MT Black" pitchFamily="18" charset="0"/>
                </a:rPr>
                <a:t>65</a:t>
              </a:r>
              <a:endParaRPr lang="ko-KR" altLang="en-US" sz="2800" b="1" dirty="0">
                <a:solidFill>
                  <a:srgbClr val="00CC00"/>
                </a:solidFill>
                <a:latin typeface="Bodoni MT Black" pitchFamily="18" charset="0"/>
              </a:endParaRPr>
            </a:p>
          </p:txBody>
        </p:sp>
      </p:grpSp>
      <p:grpSp>
        <p:nvGrpSpPr>
          <p:cNvPr id="11" name="그룹 12"/>
          <p:cNvGrpSpPr/>
          <p:nvPr/>
        </p:nvGrpSpPr>
        <p:grpSpPr>
          <a:xfrm>
            <a:off x="214282" y="3857628"/>
            <a:ext cx="8715436" cy="2714644"/>
            <a:chOff x="428625" y="4214813"/>
            <a:chExt cx="8215313" cy="1928812"/>
          </a:xfrm>
        </p:grpSpPr>
        <p:pic>
          <p:nvPicPr>
            <p:cNvPr id="13" name="그림 12" descr="저혈당.gif"/>
            <p:cNvPicPr>
              <a:picLocks noChangeAspect="1"/>
            </p:cNvPicPr>
            <p:nvPr/>
          </p:nvPicPr>
          <p:blipFill>
            <a:blip r:embed="rId6" cstate="print"/>
            <a:srcRect l="6268" t="43564" r="52280" b="34325"/>
            <a:stretch>
              <a:fillRect/>
            </a:stretch>
          </p:blipFill>
          <p:spPr bwMode="auto">
            <a:xfrm>
              <a:off x="428625" y="4214813"/>
              <a:ext cx="2714625" cy="1928812"/>
            </a:xfrm>
            <a:prstGeom prst="rect">
              <a:avLst/>
            </a:prstGeom>
            <a:noFill/>
            <a:ln w="66675" cmpd="dbl">
              <a:solidFill>
                <a:srgbClr val="FF0066"/>
              </a:solidFill>
              <a:miter lim="800000"/>
              <a:headEnd/>
              <a:tailEnd/>
            </a:ln>
          </p:spPr>
        </p:pic>
        <p:pic>
          <p:nvPicPr>
            <p:cNvPr id="14" name="그림 13" descr="저혈당.gif"/>
            <p:cNvPicPr>
              <a:picLocks noChangeAspect="1"/>
            </p:cNvPicPr>
            <p:nvPr/>
          </p:nvPicPr>
          <p:blipFill>
            <a:blip r:embed="rId6" cstate="print"/>
            <a:srcRect l="7265" t="65016" r="54274" b="14192"/>
            <a:stretch>
              <a:fillRect/>
            </a:stretch>
          </p:blipFill>
          <p:spPr bwMode="auto">
            <a:xfrm>
              <a:off x="3357563" y="4214813"/>
              <a:ext cx="2571750" cy="1914525"/>
            </a:xfrm>
            <a:prstGeom prst="rect">
              <a:avLst/>
            </a:prstGeom>
            <a:noFill/>
            <a:ln w="57150" cmpd="dbl">
              <a:solidFill>
                <a:srgbClr val="FF0066"/>
              </a:solidFill>
              <a:miter lim="800000"/>
              <a:headEnd/>
              <a:tailEnd/>
            </a:ln>
          </p:spPr>
        </p:pic>
        <p:pic>
          <p:nvPicPr>
            <p:cNvPr id="15" name="그림 14" descr="저혈당.gif"/>
            <p:cNvPicPr>
              <a:picLocks noChangeAspect="1"/>
            </p:cNvPicPr>
            <p:nvPr/>
          </p:nvPicPr>
          <p:blipFill>
            <a:blip r:embed="rId6" cstate="print"/>
            <a:srcRect l="5841" t="85808" r="54274" b="-163"/>
            <a:stretch>
              <a:fillRect/>
            </a:stretch>
          </p:blipFill>
          <p:spPr bwMode="auto">
            <a:xfrm>
              <a:off x="6143625" y="4214813"/>
              <a:ext cx="2500313" cy="1900237"/>
            </a:xfrm>
            <a:prstGeom prst="rect">
              <a:avLst/>
            </a:prstGeom>
            <a:noFill/>
            <a:ln w="57150" cmpd="dbl">
              <a:solidFill>
                <a:srgbClr val="FF0066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95288" y="579438"/>
            <a:ext cx="82296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ko-KR" altLang="ko-KR" sz="3600">
              <a:solidFill>
                <a:schemeClr val="tx2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57200" y="1844675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Blip>
                <a:blip r:embed="rId3"/>
              </a:buBlip>
            </a:pPr>
            <a:endParaRPr lang="ko-KR" altLang="ko-KR" sz="3000"/>
          </a:p>
        </p:txBody>
      </p:sp>
      <p:pic>
        <p:nvPicPr>
          <p:cNvPr id="215043" name="Picture 3" descr="G:\허선\허선(강의)\강의\2015년 2학기\운동처방(대구대)\당뇨 및 고지혈증\20150214_002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1" descr="G:\허선\허선(강의)\강의\2015년 2학기\운동처방(대구대)\당뇨 및 고지혈증\20150214_002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74638"/>
            <a:ext cx="4543425" cy="1143000"/>
          </a:xfrm>
        </p:spPr>
        <p:txBody>
          <a:bodyPr/>
          <a:lstStyle/>
          <a:p>
            <a:r>
              <a:rPr lang="ko-KR" altLang="en-US" sz="4800" dirty="0" smtClean="0">
                <a:latin typeface="휴먼엑스포" pitchFamily="18" charset="-127"/>
                <a:ea typeface="휴먼엑스포" pitchFamily="18" charset="-127"/>
              </a:rPr>
              <a:t>   당뇨병이란</a:t>
            </a:r>
            <a:r>
              <a:rPr lang="en-US" altLang="ko-KR" sz="48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?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395288" y="579438"/>
            <a:ext cx="82296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ko-KR" altLang="ko-KR" sz="3600">
              <a:solidFill>
                <a:schemeClr val="tx2"/>
              </a:solidFill>
            </a:endParaRP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457200" y="1844675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Blip>
                <a:blip r:embed="rId3"/>
              </a:buBlip>
            </a:pPr>
            <a:endParaRPr lang="ko-KR" altLang="ko-KR" sz="3000"/>
          </a:p>
        </p:txBody>
      </p:sp>
      <p:pic>
        <p:nvPicPr>
          <p:cNvPr id="10" name="Picture 4" descr="http://imgnews.naver.com/image/028/2011/10/31/1320061598_00409181101_20111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3728" y="4357695"/>
            <a:ext cx="249216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357158" y="1681167"/>
            <a:ext cx="850112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소변</a:t>
            </a:r>
            <a:r>
              <a:rPr lang="en-US" altLang="ko-KR" sz="2800" b="1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err="1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尿</a:t>
            </a:r>
            <a:r>
              <a:rPr lang="en-US" altLang="ko-KR" sz="2800" b="1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에서 당</a:t>
            </a:r>
            <a:r>
              <a:rPr lang="en-US" altLang="ko-KR" sz="2800" b="1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糖</a:t>
            </a:r>
            <a:r>
              <a:rPr lang="en-US" altLang="ko-KR" sz="2800" b="1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이 배설되는 것</a:t>
            </a:r>
            <a:endParaRPr lang="en-US" altLang="ko-KR" sz="28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lvl="0">
              <a:buFont typeface="Arial" pitchFamily="34" charset="0"/>
              <a:buChar char="•"/>
            </a:pP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음식물로부터 섭취되어 혈액으로 흡수된 당</a:t>
            </a:r>
            <a:r>
              <a:rPr lang="en-US" altLang="ko-KR" sz="2800" b="1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포도당</a:t>
            </a:r>
            <a:r>
              <a:rPr lang="en-US" altLang="ko-KR" sz="2800" b="1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이 영양분을 필요로 하는 우리 몸 각 부분</a:t>
            </a:r>
            <a:r>
              <a:rPr lang="en-US" altLang="ko-KR" sz="2800" b="1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세포</a:t>
            </a:r>
            <a:r>
              <a:rPr lang="en-US" altLang="ko-KR" sz="2800" b="1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에서 제대로 이용 못하고 혈액에 쌓이다</a:t>
            </a:r>
            <a:r>
              <a:rPr lang="en-US" altLang="ko-KR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결국 소변으로 넘쳐 흐르는 것</a:t>
            </a:r>
            <a:endParaRPr lang="ko-KR" altLang="en-US" sz="280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28596" y="4553400"/>
            <a:ext cx="6143668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  <a:defRPr/>
            </a:pP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당뇨병은 포도당을 세포로 운반</a:t>
            </a:r>
            <a:endParaRPr lang="en-US" altLang="ko-KR" sz="28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하는 호르몬</a:t>
            </a:r>
            <a:r>
              <a:rPr lang="en-US" altLang="ko-KR" sz="2800" b="1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(hormone) 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분비의 이상</a:t>
            </a:r>
            <a:endParaRPr lang="en-US" altLang="ko-KR" sz="280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다이어그램 4"/>
          <p:cNvGraphicFramePr/>
          <p:nvPr/>
        </p:nvGraphicFramePr>
        <p:xfrm>
          <a:off x="214282" y="214290"/>
          <a:ext cx="8715436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http://cfile217.uf.daum.net/image/1715AD0E4B20584229356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0996" y="285728"/>
            <a:ext cx="96441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썸네일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2071678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postfiles2.naver.net/20111215_113/flawltn62_1323919462747uG3H6_JPEG/%B4%E7%B4%A2_%C0%FA%C7%F7%B4%E7_%C0%C0%B1%DE%BD%C4%C7%B0.gif?type=w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8794" y="5072063"/>
            <a:ext cx="6929485" cy="157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800" dirty="0">
                <a:latin typeface="휴먼엑스포" pitchFamily="18" charset="-127"/>
                <a:ea typeface="휴먼엑스포" pitchFamily="18" charset="-127"/>
              </a:rPr>
              <a:t>당뇨병의 식사요법 지침</a:t>
            </a:r>
          </a:p>
        </p:txBody>
      </p:sp>
      <p:sp>
        <p:nvSpPr>
          <p:cNvPr id="258051" name="Rectangle 3" descr="캔버스"/>
          <p:cNvSpPr>
            <a:spLocks noChangeArrowheads="1"/>
          </p:cNvSpPr>
          <p:nvPr/>
        </p:nvSpPr>
        <p:spPr bwMode="auto">
          <a:xfrm>
            <a:off x="755651" y="1916112"/>
            <a:ext cx="7674001" cy="33702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rgbClr val="CC99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27088" y="1989138"/>
            <a:ext cx="7489825" cy="3225812"/>
          </a:xfrm>
          <a:noFill/>
          <a:ln/>
        </p:spPr>
        <p:txBody>
          <a:bodyPr/>
          <a:lstStyle/>
          <a:p>
            <a:r>
              <a:rPr lang="ko-KR" altLang="en-US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정상에 가까운 혈당을 유지한다</a:t>
            </a:r>
          </a:p>
          <a:p>
            <a:r>
              <a:rPr lang="ko-KR" altLang="en-US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적절한 혈중지질농도를 유지한다</a:t>
            </a:r>
            <a:r>
              <a:rPr lang="en-US" altLang="ko-KR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r>
              <a:rPr lang="ko-KR" altLang="en-US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적정체중을 유지한다</a:t>
            </a:r>
            <a:r>
              <a:rPr lang="en-US" altLang="ko-KR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r>
              <a:rPr lang="ko-KR" altLang="en-US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합병증을 예방하거나 최대한으로 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지연시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킨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다</a:t>
            </a:r>
            <a:r>
              <a:rPr lang="en-US" altLang="ko-KR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r>
              <a:rPr lang="ko-KR" altLang="en-US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적절한 영양상태를 유지하게 한다</a:t>
            </a:r>
            <a:r>
              <a:rPr lang="en-US" altLang="ko-KR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.</a:t>
            </a:r>
          </a:p>
        </p:txBody>
      </p:sp>
    </p:spTree>
  </p:cSld>
  <p:clrMapOvr>
    <a:masterClrMapping/>
  </p:clrMapOvr>
  <p:transition>
    <p:zoom dir="in"/>
    <p:sndAc>
      <p:stSnd>
        <p:snd r:embed="rId2" name="typ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71500" y="428625"/>
            <a:ext cx="7572400" cy="78581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ko-KR" altLang="en-US" sz="4800" b="1" kern="0" dirty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  </a:t>
            </a:r>
            <a:r>
              <a:rPr lang="ko-KR" altLang="en-US" sz="4800" b="1" kern="0" dirty="0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당뇨병의 치료</a:t>
            </a:r>
            <a:endParaRPr lang="en-US" altLang="ko-KR" sz="48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grpSp>
        <p:nvGrpSpPr>
          <p:cNvPr id="3" name="그룹 5"/>
          <p:cNvGrpSpPr>
            <a:grpSpLocks/>
          </p:cNvGrpSpPr>
          <p:nvPr/>
        </p:nvGrpSpPr>
        <p:grpSpPr bwMode="auto">
          <a:xfrm>
            <a:off x="500034" y="1428750"/>
            <a:ext cx="1785950" cy="639763"/>
            <a:chOff x="142877" y="0"/>
            <a:chExt cx="5700752" cy="639432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142877" y="0"/>
              <a:ext cx="5700752" cy="63943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모서리가 둥근 직사각형 4"/>
            <p:cNvSpPr/>
            <p:nvPr/>
          </p:nvSpPr>
          <p:spPr>
            <a:xfrm>
              <a:off x="174627" y="31734"/>
              <a:ext cx="5637252" cy="5759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475" tIns="0" rIns="215475" bIns="0" spcCol="1270" anchor="ctr"/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ko-KR" altLang="en-US" sz="2400" smtClean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식사요법</a:t>
              </a:r>
              <a:endParaRPr lang="ko-KR" altLang="en-US" sz="24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214313" y="1071546"/>
            <a:ext cx="8929719" cy="5572142"/>
            <a:chOff x="214313" y="1071546"/>
            <a:chExt cx="8929719" cy="5572142"/>
          </a:xfrm>
        </p:grpSpPr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214313" y="2428875"/>
              <a:ext cx="4094162" cy="642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>
                <a:buFont typeface="Arial" pitchFamily="34" charset="0"/>
                <a:buChar char="•"/>
              </a:pPr>
              <a:r>
                <a:rPr lang="en-US" altLang="ko-KR" sz="240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40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당뇨식 </a:t>
              </a:r>
              <a:r>
                <a:rPr lang="en-US" altLang="ko-KR" sz="240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= </a:t>
              </a:r>
              <a:r>
                <a:rPr lang="ko-KR" altLang="en-US" sz="240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건강식  환자식</a:t>
              </a:r>
            </a:p>
            <a:p>
              <a:pPr>
                <a:lnSpc>
                  <a:spcPct val="190000"/>
                </a:lnSpc>
              </a:pPr>
              <a:endParaRPr lang="ko-KR" altLang="en-US" sz="240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endParaRPr>
            </a:p>
            <a:p>
              <a:endParaRPr lang="en-US" altLang="ko-KR" sz="240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  <p:graphicFrame>
          <p:nvGraphicFramePr>
            <p:cNvPr id="16" name="Object 2"/>
            <p:cNvGraphicFramePr>
              <a:graphicFrameLocks noChangeAspect="1"/>
            </p:cNvGraphicFramePr>
            <p:nvPr/>
          </p:nvGraphicFramePr>
          <p:xfrm>
            <a:off x="4714875" y="3306763"/>
            <a:ext cx="3962400" cy="3336925"/>
          </p:xfrm>
          <a:graphic>
            <a:graphicData uri="http://schemas.openxmlformats.org/presentationml/2006/ole">
              <p:oleObj spid="_x0000_s116738" name="비트맵 이미지" r:id="rId3" imgW="5134584" imgH="4324644" progId="PBrush">
                <p:embed/>
              </p:oleObj>
            </a:graphicData>
          </a:graphic>
        </p:graphicFrame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4643438" y="1071546"/>
              <a:ext cx="4500594" cy="1857388"/>
            </a:xfrm>
            <a:prstGeom prst="wedgeEllipseCallout">
              <a:avLst>
                <a:gd name="adj1" fmla="val 5546"/>
                <a:gd name="adj2" fmla="val 94509"/>
              </a:avLst>
            </a:prstGeom>
            <a:solidFill>
              <a:srgbClr val="FFCC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190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당뇨식은 병이 없는 건강인에게도 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90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권장되는 식사 방법이므로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90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온 가족이 함께 참여할 수 있다</a:t>
              </a:r>
              <a:r>
                <a:rPr lang="en-US" altLang="ko-KR" sz="190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.</a:t>
              </a:r>
            </a:p>
          </p:txBody>
        </p:sp>
        <p:pic>
          <p:nvPicPr>
            <p:cNvPr id="18" name="Picture 14" descr="http://postfiles2.naver.net/20111221_161/ahdghks37_13244758341257mc92_JPEG/7.jpg?type=w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50" y="3071813"/>
              <a:ext cx="4214813" cy="319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0" name="직선 연결선 19"/>
          <p:cNvCxnSpPr/>
          <p:nvPr/>
        </p:nvCxnSpPr>
        <p:spPr>
          <a:xfrm rot="5400000">
            <a:off x="3143240" y="2357430"/>
            <a:ext cx="428628" cy="4286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3143240" y="2357430"/>
            <a:ext cx="500066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71500" y="428625"/>
            <a:ext cx="7572400" cy="78581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ko-KR" altLang="en-US" sz="4800" b="1" kern="0" dirty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  </a:t>
            </a:r>
            <a:r>
              <a:rPr lang="ko-KR" altLang="en-US" sz="4800" b="1" kern="0" dirty="0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당뇨병의 치료</a:t>
            </a:r>
            <a:endParaRPr lang="en-US" altLang="ko-KR" sz="48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pic>
        <p:nvPicPr>
          <p:cNvPr id="4" name="Picture 12" descr="http://postfiles15.naver.net/20091210_222/kfdazzang_12604119320991etWv_jpg/1210_소아_당뇨병_인슐린주사부위_kfdazzang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85992"/>
            <a:ext cx="3990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postfiles16.naver.net/20091210_223/kfdazzang_1260412036392rIOsu_jpg/1210_소아_당뇨병_인슐린종류_kfdazzang.jpg?type=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938528"/>
            <a:ext cx="2786082" cy="177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11"/>
          <p:cNvGrpSpPr>
            <a:grpSpLocks/>
          </p:cNvGrpSpPr>
          <p:nvPr/>
        </p:nvGrpSpPr>
        <p:grpSpPr bwMode="auto">
          <a:xfrm>
            <a:off x="4643438" y="1777571"/>
            <a:ext cx="4286280" cy="4723263"/>
            <a:chOff x="5143754" y="1928802"/>
            <a:chExt cx="4000246" cy="4404424"/>
          </a:xfrm>
        </p:grpSpPr>
        <p:sp>
          <p:nvSpPr>
            <p:cNvPr id="7" name="TextBox 9"/>
            <p:cNvSpPr txBox="1">
              <a:spLocks noChangeArrowheads="1"/>
            </p:cNvSpPr>
            <p:nvPr/>
          </p:nvSpPr>
          <p:spPr bwMode="auto">
            <a:xfrm>
              <a:off x="5214942" y="1928802"/>
              <a:ext cx="3929058" cy="2296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200" b="1" dirty="0">
                  <a:solidFill>
                    <a:srgbClr val="000000"/>
                  </a:solidFill>
                  <a:ea typeface="휴먼엑스포" pitchFamily="18" charset="-127"/>
                  <a:cs typeface="Times New Roman" pitchFamily="18" charset="0"/>
                </a:rPr>
                <a:t>&lt;</a:t>
              </a:r>
              <a:r>
                <a:rPr lang="ko-KR" altLang="en-US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대상</a:t>
              </a:r>
              <a:r>
                <a:rPr lang="en-US" altLang="ko-KR" sz="2200" b="1" dirty="0">
                  <a:solidFill>
                    <a:srgbClr val="000000"/>
                  </a:solidFill>
                  <a:ea typeface="휴먼엑스포" pitchFamily="18" charset="-127"/>
                  <a:cs typeface="Times New Roman" pitchFamily="18" charset="0"/>
                </a:rPr>
                <a:t>&gt;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altLang="ko-KR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인슐린 생산이 불가한 제</a:t>
              </a:r>
              <a:r>
                <a:rPr lang="en-US" altLang="ko-KR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Ⅰ</a:t>
              </a:r>
              <a:r>
                <a:rPr lang="ko-KR" altLang="en-US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형 당뇨병</a:t>
              </a:r>
              <a:endParaRPr lang="en-US" altLang="ko-KR" sz="22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endParaRPr>
            </a:p>
            <a:p>
              <a:pPr>
                <a:buFont typeface="Wingdings" pitchFamily="2" charset="2"/>
                <a:buChar char="§"/>
              </a:pPr>
              <a:r>
                <a:rPr lang="en-US" altLang="ko-KR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식이요법으로 조절이 되지 않으며</a:t>
              </a:r>
              <a:r>
                <a:rPr lang="en-US" altLang="ko-KR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,</a:t>
              </a:r>
              <a:r>
                <a:rPr lang="ko-KR" altLang="en-US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 약물로도</a:t>
              </a:r>
              <a:r>
                <a:rPr lang="ko-KR" altLang="en-US" sz="2200" dirty="0"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조절이 어려운 제</a:t>
              </a:r>
              <a:r>
                <a:rPr lang="en-US" altLang="ko-KR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Ⅱ</a:t>
              </a:r>
              <a:r>
                <a:rPr lang="ko-KR" altLang="en-US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형 당뇨병</a:t>
              </a:r>
            </a:p>
          </p:txBody>
        </p: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5143754" y="4460197"/>
              <a:ext cx="3857064" cy="187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200" b="1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  <a:cs typeface="Times New Roman" pitchFamily="18" charset="0"/>
                </a:rPr>
                <a:t>&lt;</a:t>
              </a:r>
              <a:r>
                <a:rPr lang="ko-KR" altLang="en-US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인슐린 주사 투여</a:t>
              </a:r>
              <a:r>
                <a:rPr lang="en-US" altLang="ko-KR" sz="2200" b="1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  <a:cs typeface="Times New Roman" pitchFamily="18" charset="0"/>
                </a:rPr>
                <a:t>&gt;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altLang="ko-KR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피부아래 지방층에 주사</a:t>
              </a:r>
              <a:endParaRPr lang="en-US" altLang="ko-KR" sz="22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endParaRPr>
            </a:p>
            <a:p>
              <a:pPr>
                <a:buFont typeface="Wingdings" pitchFamily="2" charset="2"/>
                <a:buChar char="§"/>
              </a:pPr>
              <a:r>
                <a:rPr lang="en-US" altLang="ko-KR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2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투여부위는 자리를 바꿔가며 주사</a:t>
              </a:r>
            </a:p>
          </p:txBody>
        </p:sp>
      </p:grpSp>
      <p:grpSp>
        <p:nvGrpSpPr>
          <p:cNvPr id="10" name="그룹 5"/>
          <p:cNvGrpSpPr>
            <a:grpSpLocks/>
          </p:cNvGrpSpPr>
          <p:nvPr/>
        </p:nvGrpSpPr>
        <p:grpSpPr bwMode="auto">
          <a:xfrm>
            <a:off x="500034" y="1428750"/>
            <a:ext cx="3000396" cy="639763"/>
            <a:chOff x="142877" y="0"/>
            <a:chExt cx="5700752" cy="639432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142877" y="0"/>
              <a:ext cx="5700752" cy="63943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모서리가 둥근 직사각형 4"/>
            <p:cNvSpPr/>
            <p:nvPr/>
          </p:nvSpPr>
          <p:spPr>
            <a:xfrm>
              <a:off x="174627" y="31734"/>
              <a:ext cx="5637252" cy="5759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475" tIns="0" rIns="215475" bIns="0" spcCol="1270" anchor="ctr"/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ko-KR" altLang="en-US" sz="2400" smtClean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인슐린 직접 투여</a:t>
              </a:r>
              <a:endParaRPr lang="ko-KR" altLang="en-US" sz="24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71500" y="428625"/>
            <a:ext cx="7572400" cy="78581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ko-KR" altLang="en-US" sz="4800" b="1" kern="0" dirty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  </a:t>
            </a:r>
            <a:r>
              <a:rPr lang="ko-KR" altLang="en-US" sz="4800" b="1" kern="0" dirty="0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당뇨병의 치료</a:t>
            </a:r>
            <a:endParaRPr lang="en-US" altLang="ko-KR" sz="48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571471" y="2211399"/>
            <a:ext cx="8072495" cy="4360873"/>
            <a:chOff x="1000125" y="2214563"/>
            <a:chExt cx="7072313" cy="4146550"/>
          </a:xfrm>
        </p:grpSpPr>
        <p:pic>
          <p:nvPicPr>
            <p:cNvPr id="10" name="Picture 13" descr="http://postfiles1.naver.net/data42/2009/3/16/32/46322_kimseockwon.jpg?type=w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0125" y="2286000"/>
              <a:ext cx="1798638" cy="207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5" descr="http://postfiles6.naver.net/20120703_37/jhd5487707_1341294645470rgzn8_JPEG/%B1%DE%BC%BA%C8%A3%C8%ED%B0%EF%B6%F5%C1%F5%C8%C4%B1%BA.jpg?type=w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43250" y="2286000"/>
              <a:ext cx="2281238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7" descr="http://postfiles3.naver.net/data5/2005/3/11/50/1-gameryu.jpg?type=w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5063" y="2214563"/>
              <a:ext cx="1857375" cy="1960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9" descr="http://postfiles15.naver.net/20111209_62/laelae53_13234109844122luNj_JPEG/2010-03-05_03%3B01%3B32_msystemm.jpg?type=w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86313" y="4572000"/>
              <a:ext cx="1927225" cy="173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1" descr="썸네일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57375" y="4572000"/>
              <a:ext cx="1928813" cy="178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그룹 5"/>
          <p:cNvGrpSpPr>
            <a:grpSpLocks/>
          </p:cNvGrpSpPr>
          <p:nvPr/>
        </p:nvGrpSpPr>
        <p:grpSpPr bwMode="auto">
          <a:xfrm>
            <a:off x="500034" y="1428750"/>
            <a:ext cx="5929354" cy="639763"/>
            <a:chOff x="142877" y="0"/>
            <a:chExt cx="5700752" cy="639432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142877" y="0"/>
              <a:ext cx="5700752" cy="63943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모서리가 둥근 직사각형 4"/>
            <p:cNvSpPr/>
            <p:nvPr/>
          </p:nvSpPr>
          <p:spPr>
            <a:xfrm>
              <a:off x="174627" y="31734"/>
              <a:ext cx="5637252" cy="5759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475" tIns="0" rIns="215475" bIns="0" spcCol="1270" anchor="ctr"/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ko-KR" altLang="en-US" sz="2400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운동 중 즉시 운동을 중단해야 할 경우</a:t>
              </a:r>
            </a:p>
          </p:txBody>
        </p:sp>
      </p:grp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>
                <a:latin typeface="휴먼엑스포" pitchFamily="18" charset="-127"/>
                <a:ea typeface="휴먼엑스포" pitchFamily="18" charset="-127"/>
              </a:rPr>
              <a:t>당뇨병 운동요법의 적응과 금기</a:t>
            </a:r>
          </a:p>
        </p:txBody>
      </p:sp>
      <p:pic>
        <p:nvPicPr>
          <p:cNvPr id="253957" name="Picture 5" descr="2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71612"/>
            <a:ext cx="8001056" cy="4857783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  <p:sndAc>
      <p:stSnd>
        <p:snd r:embed="rId2" name="typ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6325" y="390525"/>
            <a:ext cx="5638815" cy="857250"/>
          </a:xfrm>
        </p:spPr>
        <p:txBody>
          <a:bodyPr/>
          <a:lstStyle/>
          <a:p>
            <a:r>
              <a:rPr lang="ko-KR" altLang="en-US" sz="4800" dirty="0">
                <a:latin typeface="휴먼엑스포" pitchFamily="18" charset="-127"/>
                <a:ea typeface="휴먼엑스포" pitchFamily="18" charset="-127"/>
              </a:rPr>
              <a:t>당뇨병의 운동처방</a:t>
            </a:r>
          </a:p>
        </p:txBody>
      </p:sp>
      <p:sp>
        <p:nvSpPr>
          <p:cNvPr id="254979" name="Rectangle 3" descr="신문 용지"/>
          <p:cNvSpPr>
            <a:spLocks noChangeArrowheads="1"/>
          </p:cNvSpPr>
          <p:nvPr/>
        </p:nvSpPr>
        <p:spPr bwMode="auto">
          <a:xfrm>
            <a:off x="396875" y="2349500"/>
            <a:ext cx="3671888" cy="863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 dirty="0">
              <a:solidFill>
                <a:schemeClr val="bg2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107950" y="2635250"/>
            <a:ext cx="35274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- 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산보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조깅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맨손체조</a:t>
            </a:r>
          </a:p>
        </p:txBody>
      </p:sp>
      <p:sp>
        <p:nvSpPr>
          <p:cNvPr id="254981" name="Rectangle 5" descr="캔버스"/>
          <p:cNvSpPr>
            <a:spLocks noChangeArrowheads="1"/>
          </p:cNvSpPr>
          <p:nvPr/>
        </p:nvSpPr>
        <p:spPr bwMode="auto">
          <a:xfrm>
            <a:off x="107950" y="1989138"/>
            <a:ext cx="3602038" cy="5032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>
            <a:solidFill>
              <a:srgbClr val="CC99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/>
          </a:p>
        </p:txBody>
      </p:sp>
      <p:sp>
        <p:nvSpPr>
          <p:cNvPr id="2549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2413" y="1989138"/>
            <a:ext cx="4176712" cy="792162"/>
          </a:xfrm>
          <a:noFill/>
          <a:ln/>
        </p:spPr>
        <p:txBody>
          <a:bodyPr/>
          <a:lstStyle/>
          <a:p>
            <a:r>
              <a:rPr lang="ko-KR" altLang="en-US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운동종목</a:t>
            </a:r>
          </a:p>
        </p:txBody>
      </p:sp>
      <p:sp>
        <p:nvSpPr>
          <p:cNvPr id="254983" name="Rectangle 7" descr="신문 용지"/>
          <p:cNvSpPr>
            <a:spLocks noChangeArrowheads="1"/>
          </p:cNvSpPr>
          <p:nvPr/>
        </p:nvSpPr>
        <p:spPr bwMode="auto">
          <a:xfrm>
            <a:off x="4606925" y="2349500"/>
            <a:ext cx="4321175" cy="15430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>
              <a:solidFill>
                <a:schemeClr val="bg2"/>
              </a:solidFill>
            </a:endParaRPr>
          </a:p>
        </p:txBody>
      </p:sp>
      <p:sp>
        <p:nvSpPr>
          <p:cNvPr id="254984" name="Rectangle 8"/>
          <p:cNvSpPr>
            <a:spLocks noChangeArrowheads="1"/>
          </p:cNvSpPr>
          <p:nvPr/>
        </p:nvSpPr>
        <p:spPr bwMode="auto">
          <a:xfrm>
            <a:off x="4248150" y="2636838"/>
            <a:ext cx="48958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altLang="ko-KR" sz="2000" dirty="0" smtClean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- </a:t>
            </a:r>
            <a:r>
              <a:rPr lang="en-US" altLang="ko-KR" sz="2000" b="1" baseline="0" dirty="0" smtClean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VO</a:t>
            </a:r>
            <a:r>
              <a:rPr lang="en-US" altLang="ko-KR" sz="1400" b="1" baseline="0" dirty="0" smtClean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2</a:t>
            </a:r>
            <a:r>
              <a:rPr lang="en-US" altLang="ko-KR" sz="2000" b="1" baseline="0" dirty="0" smtClean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max 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50%(LT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레벨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altLang="ko-KR" sz="2000" b="1" baseline="0" dirty="0" smtClean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- 50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대까지 맥박 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129/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분 이하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altLang="ko-KR" sz="2000" b="1" baseline="0" dirty="0" smtClean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- 60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∼70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세까지 맥박 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100/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분 이하</a:t>
            </a:r>
          </a:p>
        </p:txBody>
      </p:sp>
      <p:sp>
        <p:nvSpPr>
          <p:cNvPr id="254985" name="Rectangle 9" descr="캔버스"/>
          <p:cNvSpPr>
            <a:spLocks noChangeArrowheads="1"/>
          </p:cNvSpPr>
          <p:nvPr/>
        </p:nvSpPr>
        <p:spPr bwMode="auto">
          <a:xfrm>
            <a:off x="4318000" y="1989138"/>
            <a:ext cx="3602038" cy="5032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>
            <a:solidFill>
              <a:srgbClr val="CC99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sz="3000" b="0" baseline="0" dirty="0"/>
          </a:p>
        </p:txBody>
      </p:sp>
      <p:sp>
        <p:nvSpPr>
          <p:cNvPr id="254986" name="Rectangle 10"/>
          <p:cNvSpPr>
            <a:spLocks noChangeArrowheads="1"/>
          </p:cNvSpPr>
          <p:nvPr/>
        </p:nvSpPr>
        <p:spPr bwMode="auto">
          <a:xfrm>
            <a:off x="4462463" y="1989138"/>
            <a:ext cx="41767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ko-KR" altLang="en-US" sz="3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운동강도</a:t>
            </a:r>
          </a:p>
        </p:txBody>
      </p:sp>
      <p:sp>
        <p:nvSpPr>
          <p:cNvPr id="254993" name="Rectangle 17" descr="신문 용지"/>
          <p:cNvSpPr>
            <a:spLocks noChangeArrowheads="1"/>
          </p:cNvSpPr>
          <p:nvPr/>
        </p:nvSpPr>
        <p:spPr bwMode="auto">
          <a:xfrm>
            <a:off x="396875" y="4652963"/>
            <a:ext cx="3671888" cy="863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>
              <a:solidFill>
                <a:schemeClr val="bg2"/>
              </a:solidFill>
            </a:endParaRPr>
          </a:p>
        </p:txBody>
      </p:sp>
      <p:sp>
        <p:nvSpPr>
          <p:cNvPr id="254994" name="Rectangle 18"/>
          <p:cNvSpPr>
            <a:spLocks noChangeArrowheads="1"/>
          </p:cNvSpPr>
          <p:nvPr/>
        </p:nvSpPr>
        <p:spPr bwMode="auto">
          <a:xfrm>
            <a:off x="107950" y="4938713"/>
            <a:ext cx="42481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10∼30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분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가능하면 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1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일 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2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회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)</a:t>
            </a:r>
          </a:p>
        </p:txBody>
      </p:sp>
      <p:sp>
        <p:nvSpPr>
          <p:cNvPr id="254995" name="Rectangle 19" descr="캔버스"/>
          <p:cNvSpPr>
            <a:spLocks noChangeArrowheads="1"/>
          </p:cNvSpPr>
          <p:nvPr/>
        </p:nvSpPr>
        <p:spPr bwMode="auto">
          <a:xfrm>
            <a:off x="107950" y="4292600"/>
            <a:ext cx="3602038" cy="50323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>
            <a:solidFill>
              <a:srgbClr val="CC99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/>
          </a:p>
        </p:txBody>
      </p:sp>
      <p:sp>
        <p:nvSpPr>
          <p:cNvPr id="254996" name="Rectangle 20"/>
          <p:cNvSpPr>
            <a:spLocks noChangeArrowheads="1"/>
          </p:cNvSpPr>
          <p:nvPr/>
        </p:nvSpPr>
        <p:spPr bwMode="auto">
          <a:xfrm>
            <a:off x="252413" y="4292600"/>
            <a:ext cx="41767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ko-KR" altLang="en-US" sz="3000" b="0" baseline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지속시간</a:t>
            </a:r>
          </a:p>
        </p:txBody>
      </p:sp>
      <p:sp>
        <p:nvSpPr>
          <p:cNvPr id="254997" name="Rectangle 21" descr="신문 용지"/>
          <p:cNvSpPr>
            <a:spLocks noChangeArrowheads="1"/>
          </p:cNvSpPr>
          <p:nvPr/>
        </p:nvSpPr>
        <p:spPr bwMode="auto">
          <a:xfrm>
            <a:off x="4716463" y="4652963"/>
            <a:ext cx="3671887" cy="863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 dirty="0">
              <a:solidFill>
                <a:schemeClr val="bg2"/>
              </a:solidFill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</p:txBody>
      </p:sp>
      <p:sp>
        <p:nvSpPr>
          <p:cNvPr id="254998" name="Rectangle 22"/>
          <p:cNvSpPr>
            <a:spLocks noChangeArrowheads="1"/>
          </p:cNvSpPr>
          <p:nvPr/>
        </p:nvSpPr>
        <p:spPr bwMode="auto">
          <a:xfrm>
            <a:off x="4427538" y="4938713"/>
            <a:ext cx="352742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3∼5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일</a:t>
            </a: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/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주</a:t>
            </a:r>
          </a:p>
        </p:txBody>
      </p:sp>
      <p:sp>
        <p:nvSpPr>
          <p:cNvPr id="254999" name="Rectangle 23" descr="캔버스"/>
          <p:cNvSpPr>
            <a:spLocks noChangeArrowheads="1"/>
          </p:cNvSpPr>
          <p:nvPr/>
        </p:nvSpPr>
        <p:spPr bwMode="auto">
          <a:xfrm>
            <a:off x="4427538" y="4292600"/>
            <a:ext cx="3602037" cy="50323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>
            <a:solidFill>
              <a:srgbClr val="CC99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/>
          </a:p>
        </p:txBody>
      </p:sp>
      <p:sp>
        <p:nvSpPr>
          <p:cNvPr id="255000" name="Rectangle 24"/>
          <p:cNvSpPr>
            <a:spLocks noChangeArrowheads="1"/>
          </p:cNvSpPr>
          <p:nvPr/>
        </p:nvSpPr>
        <p:spPr bwMode="auto">
          <a:xfrm>
            <a:off x="4572000" y="4292600"/>
            <a:ext cx="41767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ko-KR" altLang="en-US" sz="3000" b="0" baseline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운동종목</a:t>
            </a:r>
          </a:p>
        </p:txBody>
      </p:sp>
    </p:spTree>
  </p:cSld>
  <p:clrMapOvr>
    <a:masterClrMapping/>
  </p:clrMapOvr>
  <p:transition>
    <p:zoom dir="in"/>
    <p:sndAc>
      <p:stSnd>
        <p:snd r:embed="rId2" name="typ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400" dirty="0">
                <a:latin typeface="휴먼엑스포" pitchFamily="18" charset="-127"/>
                <a:ea typeface="휴먼엑스포" pitchFamily="18" charset="-127"/>
              </a:rPr>
              <a:t>당뇨병환자의 운동시 주의점</a:t>
            </a:r>
          </a:p>
        </p:txBody>
      </p:sp>
      <p:pic>
        <p:nvPicPr>
          <p:cNvPr id="256009" name="Picture 9" descr="2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643050"/>
            <a:ext cx="7818464" cy="488474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  <p:sndAc>
      <p:stSnd>
        <p:snd r:embed="rId2" name="typ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당뇨병성 </a:t>
            </a:r>
            <a:r>
              <a:rPr lang="en-US" altLang="ko-KR" dirty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</a:t>
            </a: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대 합병증과 운동적합성</a:t>
            </a:r>
          </a:p>
        </p:txBody>
      </p:sp>
      <p:pic>
        <p:nvPicPr>
          <p:cNvPr id="257044" name="Picture 20" descr="2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714488"/>
            <a:ext cx="7929618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  <p:sndAc>
      <p:stSnd>
        <p:snd r:embed="rId2" name="typ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74638"/>
            <a:ext cx="6215078" cy="1143000"/>
          </a:xfrm>
        </p:spPr>
        <p:txBody>
          <a:bodyPr/>
          <a:lstStyle/>
          <a:p>
            <a:r>
              <a:rPr lang="ko-KR" altLang="en-US" sz="4800" dirty="0" smtClean="0">
                <a:latin typeface="휴먼엑스포" pitchFamily="18" charset="-127"/>
                <a:ea typeface="휴먼엑스포" pitchFamily="18" charset="-127"/>
              </a:rPr>
              <a:t>   운동을 하게 되면</a:t>
            </a:r>
            <a:r>
              <a:rPr lang="en-US" altLang="ko-KR" sz="48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…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42910" y="1785926"/>
            <a:ext cx="727280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/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1. 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인슐린 민감성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(insulin sensibility) </a:t>
            </a:r>
            <a:r>
              <a:rPr lang="ko-KR" altLang="en-US" sz="280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증가</a:t>
            </a:r>
            <a:endParaRPr lang="en-US" altLang="ko-KR" sz="28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514350" indent="-514350"/>
            <a:endParaRPr lang="en-US" altLang="ko-KR" sz="100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514350" indent="-514350"/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2. </a:t>
            </a:r>
            <a:r>
              <a:rPr lang="ko-KR" altLang="en-US" sz="280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당에 대한 저항성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80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당</a:t>
            </a:r>
            <a:r>
              <a:rPr lang="en-US" altLang="ko-KR" sz="280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내성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80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향상</a:t>
            </a:r>
            <a:endParaRPr lang="en-US" altLang="ko-KR" sz="2800" b="1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ko-KR" altLang="en-US" sz="2800" dirty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785813" y="3719533"/>
            <a:ext cx="7429500" cy="2566987"/>
            <a:chOff x="785813" y="4286250"/>
            <a:chExt cx="7429500" cy="1852613"/>
          </a:xfrm>
        </p:grpSpPr>
        <p:graphicFrame>
          <p:nvGraphicFramePr>
            <p:cNvPr id="114691" name="Object 2"/>
            <p:cNvGraphicFramePr>
              <a:graphicFrameLocks noChangeAspect="1"/>
            </p:cNvGraphicFramePr>
            <p:nvPr/>
          </p:nvGraphicFramePr>
          <p:xfrm>
            <a:off x="785813" y="4335463"/>
            <a:ext cx="1601787" cy="1720850"/>
          </p:xfrm>
          <a:graphic>
            <a:graphicData uri="http://schemas.openxmlformats.org/presentationml/2006/ole">
              <p:oleObj spid="_x0000_s114691" name="비트맵 이미지" r:id="rId3" imgW="4001076" imgH="5115282" progId="PBrush">
                <p:embed/>
              </p:oleObj>
            </a:graphicData>
          </a:graphic>
        </p:graphicFrame>
        <p:graphicFrame>
          <p:nvGraphicFramePr>
            <p:cNvPr id="114692" name="Object 3"/>
            <p:cNvGraphicFramePr>
              <a:graphicFrameLocks noChangeAspect="1"/>
            </p:cNvGraphicFramePr>
            <p:nvPr/>
          </p:nvGraphicFramePr>
          <p:xfrm>
            <a:off x="6294438" y="4286250"/>
            <a:ext cx="1920875" cy="1695450"/>
          </p:xfrm>
          <a:graphic>
            <a:graphicData uri="http://schemas.openxmlformats.org/presentationml/2006/ole">
              <p:oleObj spid="_x0000_s114692" name="비트맵 이미지" r:id="rId4" imgW="5266881" imgH="4800644" progId="PBrush">
                <p:embed/>
              </p:oleObj>
            </a:graphicData>
          </a:graphic>
        </p:graphicFrame>
        <p:graphicFrame>
          <p:nvGraphicFramePr>
            <p:cNvPr id="114693" name="Object 4"/>
            <p:cNvGraphicFramePr>
              <a:graphicFrameLocks noChangeAspect="1"/>
            </p:cNvGraphicFramePr>
            <p:nvPr/>
          </p:nvGraphicFramePr>
          <p:xfrm>
            <a:off x="4243388" y="4286250"/>
            <a:ext cx="1917700" cy="1714500"/>
          </p:xfrm>
          <a:graphic>
            <a:graphicData uri="http://schemas.openxmlformats.org/presentationml/2006/ole">
              <p:oleObj spid="_x0000_s114693" name="비트맵 이미지" r:id="rId5" imgW="4648591" imgH="3676637" progId="PBrush">
                <p:embed/>
              </p:oleObj>
            </a:graphicData>
          </a:graphic>
        </p:graphicFrame>
        <p:graphicFrame>
          <p:nvGraphicFramePr>
            <p:cNvPr id="114694" name="Object 5"/>
            <p:cNvGraphicFramePr>
              <a:graphicFrameLocks noChangeAspect="1"/>
            </p:cNvGraphicFramePr>
            <p:nvPr/>
          </p:nvGraphicFramePr>
          <p:xfrm>
            <a:off x="2579688" y="4286250"/>
            <a:ext cx="1535112" cy="1852613"/>
          </p:xfrm>
          <a:graphic>
            <a:graphicData uri="http://schemas.openxmlformats.org/presentationml/2006/ole">
              <p:oleObj spid="_x0000_s114694" name="비트맵 이미지" r:id="rId6" imgW="4200000" imgH="5239346" progId="PBrush">
                <p:embed/>
              </p:oleObj>
            </a:graphicData>
          </a:graphic>
        </p:graphicFrame>
      </p:grp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74638"/>
            <a:ext cx="6215078" cy="1143000"/>
          </a:xfrm>
        </p:spPr>
        <p:txBody>
          <a:bodyPr/>
          <a:lstStyle/>
          <a:p>
            <a:r>
              <a:rPr lang="ko-KR" altLang="en-US" sz="4800" dirty="0" smtClean="0">
                <a:latin typeface="휴먼엑스포" pitchFamily="18" charset="-127"/>
                <a:ea typeface="휴먼엑스포" pitchFamily="18" charset="-127"/>
              </a:rPr>
              <a:t>   포도당에 대해서</a:t>
            </a:r>
            <a:r>
              <a:rPr lang="en-US" altLang="ko-KR" sz="48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…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1463" y="1500175"/>
            <a:ext cx="84582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 2" pitchFamily="18" charset="2"/>
              <a:buBlip>
                <a:blip r:embed="rId3"/>
              </a:buBlip>
              <a:tabLst/>
              <a:defRPr/>
            </a:pPr>
            <a:r>
              <a:rPr kumimoji="1" lang="en-US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1" lang="ko-KR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포도당은 우리 몸의 </a:t>
            </a:r>
            <a:r>
              <a:rPr kumimoji="1" lang="ko-KR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가장 중요한 에너지원</a:t>
            </a:r>
          </a:p>
          <a:p>
            <a:pPr marL="819150" marR="0" lvl="1" indent="-325438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endParaRPr lang="en-US" altLang="ko-KR" sz="19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819150" marR="0" lvl="1" indent="-325438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섭취한 음식물 중 탄수화물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밥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빵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감자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고구마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등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은 </a:t>
            </a:r>
          </a:p>
          <a:p>
            <a:pPr marL="819150" marR="0" lvl="1" indent="-325438" algn="l" defTabSz="914400" rtl="0" eaLnBrk="1" fontAlgn="base" latinLnBrk="1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1.  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위장을 지나</a:t>
            </a:r>
          </a:p>
          <a:p>
            <a:pPr marL="819150" marR="0" lvl="1" indent="-325438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2. 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소장에서 포도당으로 분해되어 혈액으로 흡수된 후 </a:t>
            </a:r>
          </a:p>
          <a:p>
            <a:pPr marL="819150" marR="0" lvl="1" indent="-325438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3. 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혈액을 따라 우리 몸 각 부분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세포</a:t>
            </a: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휴먼엑스포" pitchFamily="18" charset="-127"/>
                <a:cs typeface="Times New Roman" pitchFamily="18" charset="0"/>
              </a:rPr>
              <a:t>)</a:t>
            </a: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으로 이동하여 에너지원으로 사용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785786" y="4903788"/>
          <a:ext cx="7500990" cy="1739922"/>
        </p:xfrm>
        <a:graphic>
          <a:graphicData uri="http://schemas.openxmlformats.org/presentationml/2006/ole">
            <p:oleObj spid="_x0000_s108546" name="비트맵 이미지" r:id="rId4" imgW="5010459" imgH="1342984" progId="PBrush">
              <p:embed/>
            </p:oleObj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74638"/>
            <a:ext cx="6215078" cy="1143000"/>
          </a:xfrm>
        </p:spPr>
        <p:txBody>
          <a:bodyPr/>
          <a:lstStyle/>
          <a:p>
            <a:r>
              <a:rPr lang="ko-KR" altLang="en-US" sz="4800" dirty="0" smtClean="0">
                <a:latin typeface="휴먼엑스포" pitchFamily="18" charset="-127"/>
                <a:ea typeface="휴먼엑스포" pitchFamily="18" charset="-127"/>
              </a:rPr>
              <a:t>   운동을 하게 되면</a:t>
            </a:r>
            <a:r>
              <a:rPr lang="en-US" altLang="ko-KR" sz="48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…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0034" y="1714488"/>
            <a:ext cx="560123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/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3. </a:t>
            </a:r>
            <a:r>
              <a:rPr lang="ko-KR" altLang="en-US" sz="2800" dirty="0" err="1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고지혈증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(hyper </a:t>
            </a:r>
            <a:r>
              <a:rPr lang="en-US" altLang="ko-KR" sz="2800" b="1" dirty="0" err="1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lipidemia</a:t>
            </a: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개선</a:t>
            </a:r>
            <a:endParaRPr lang="en-US" altLang="ko-KR" sz="2800" dirty="0" smtClean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637139" y="2643182"/>
            <a:ext cx="7935389" cy="3721323"/>
            <a:chOff x="395536" y="2780928"/>
            <a:chExt cx="7506761" cy="3721323"/>
          </a:xfrm>
        </p:grpSpPr>
        <p:pic>
          <p:nvPicPr>
            <p:cNvPr id="11" name="Picture 5" descr="graph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780928"/>
              <a:ext cx="4981501" cy="2837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 descr="http://postfiles11.naver.net/20120221_10/hanny6060_132981914716435vkx_JPEG/calinatural10513.jpg?type=w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6016" y="4293097"/>
              <a:ext cx="3186281" cy="220915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G:\허선\허선(강의)\강의\2015년 2학기\운동처방(대구대)\당뇨 및 고지혈증\20150214_002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G:\허선\허선(강의)\강의\2015년 2학기\운동처방(대구대)\당뇨 및 고지혈증\20150214_002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6391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6392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16390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3500438" y="571500"/>
            <a:ext cx="92868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857496"/>
            <a:ext cx="5367350" cy="329565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내용 개체 틀 2"/>
          <p:cNvSpPr txBox="1">
            <a:spLocks/>
          </p:cNvSpPr>
          <p:nvPr/>
        </p:nvSpPr>
        <p:spPr bwMode="auto">
          <a:xfrm>
            <a:off x="785813" y="571500"/>
            <a:ext cx="350043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atinLnBrk="0">
              <a:spcBef>
                <a:spcPct val="0"/>
              </a:spcBef>
              <a:defRPr/>
            </a:pPr>
            <a:r>
              <a:rPr lang="ko-KR" altLang="en-US" sz="6000" b="1" i="1" kern="0" dirty="0" err="1" smtClean="0">
                <a:solidFill>
                  <a:srgbClr val="0000FF"/>
                </a:solidFill>
                <a:latin typeface="휴먼둥근헤드라인" pitchFamily="18" charset="-127"/>
                <a:ea typeface="휴먼둥근헤드라인" pitchFamily="18" charset="-127"/>
              </a:rPr>
              <a:t>고지혈증</a:t>
            </a:r>
            <a:endParaRPr kumimoji="0" lang="ko-KR" altLang="en-US" sz="6000" b="1" i="1" kern="0" dirty="0">
              <a:solidFill>
                <a:srgbClr val="0000FF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6391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6392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16390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5B5249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3500438" y="571500"/>
            <a:ext cx="92868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71472" y="2000240"/>
            <a:ext cx="77724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32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혈중 콜레스테롤이나 </a:t>
            </a:r>
            <a:r>
              <a:rPr lang="en-US" altLang="ko-KR" sz="32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TG</a:t>
            </a:r>
            <a:r>
              <a:rPr lang="ko-KR" altLang="en-US" sz="32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의 증가 또는 </a:t>
            </a:r>
            <a:r>
              <a:rPr lang="en-US" altLang="ko-KR" sz="32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HDL-C</a:t>
            </a:r>
            <a:r>
              <a:rPr lang="ko-KR" altLang="en-US" sz="32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이 감소되어 동맥경화</a:t>
            </a:r>
            <a:r>
              <a:rPr lang="en-US" altLang="ko-KR" sz="32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32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32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고혈압</a:t>
            </a:r>
            <a:r>
              <a:rPr lang="en-US" altLang="ko-KR" sz="32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32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심혈관계 질환 등의 위험률이 증가된 상태</a:t>
            </a:r>
            <a:endParaRPr lang="en-US" altLang="ko-KR" sz="32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3200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이상지질혈증</a:t>
            </a:r>
            <a:r>
              <a:rPr lang="en-US" altLang="ko-KR" sz="32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(</a:t>
            </a:r>
            <a:r>
              <a:rPr lang="en-US" altLang="ko-KR" sz="3200" b="1" kern="0" dirty="0" err="1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Dyslipidemia</a:t>
            </a:r>
            <a:r>
              <a:rPr lang="en-US" altLang="ko-KR" sz="32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)</a:t>
            </a:r>
            <a:endParaRPr lang="ko-KR" altLang="en-US" sz="3200" b="1" kern="0" dirty="0" smtClean="0">
              <a:solidFill>
                <a:srgbClr val="000000"/>
              </a:solidFill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11" name="Picture 6" descr="썸네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4536290"/>
            <a:ext cx="2571756" cy="1928818"/>
          </a:xfrm>
          <a:prstGeom prst="rect">
            <a:avLst/>
          </a:prstGeom>
          <a:noFill/>
        </p:spPr>
      </p:pic>
      <p:sp>
        <p:nvSpPr>
          <p:cNvPr id="13" name="AutoShape 52"/>
          <p:cNvSpPr>
            <a:spLocks noChangeArrowheads="1"/>
          </p:cNvSpPr>
          <p:nvPr/>
        </p:nvSpPr>
        <p:spPr bwMode="auto">
          <a:xfrm>
            <a:off x="571472" y="652449"/>
            <a:ext cx="7286676" cy="776287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b="1" dirty="0" err="1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고지혈증</a:t>
            </a:r>
            <a:r>
              <a:rPr kumimoji="0" lang="en-US" altLang="ko-KR" sz="4400" b="1" dirty="0" smtClean="0">
                <a:solidFill>
                  <a:srgbClr val="C00000"/>
                </a:solidFill>
                <a:ea typeface="휴먼엑스포" pitchFamily="18" charset="-127"/>
                <a:cs typeface="Times New Roman" pitchFamily="18" charset="0"/>
              </a:rPr>
              <a:t>(</a:t>
            </a:r>
            <a:r>
              <a:rPr kumimoji="0" lang="en-US" altLang="ko-KR" sz="4400" b="1" dirty="0" err="1" smtClean="0">
                <a:solidFill>
                  <a:srgbClr val="C00000"/>
                </a:solidFill>
                <a:ea typeface="휴먼엑스포" pitchFamily="18" charset="-127"/>
                <a:cs typeface="Times New Roman" pitchFamily="18" charset="0"/>
              </a:rPr>
              <a:t>Hyperlipidemia</a:t>
            </a:r>
            <a:r>
              <a:rPr kumimoji="0" lang="en-US" altLang="ko-KR" sz="4400" b="1" dirty="0" smtClean="0">
                <a:solidFill>
                  <a:srgbClr val="C00000"/>
                </a:solidFill>
                <a:ea typeface="휴먼엑스포" pitchFamily="18" charset="-127"/>
                <a:cs typeface="Times New Roman" pitchFamily="18" charset="0"/>
              </a:rPr>
              <a:t>)</a:t>
            </a:r>
            <a:endParaRPr kumimoji="0" lang="en-US" altLang="ko-KR" sz="4400" b="1" dirty="0">
              <a:solidFill>
                <a:srgbClr val="C00000"/>
              </a:solidFill>
              <a:ea typeface="휴먼엑스포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6391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6392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16390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5B5249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3500438" y="571500"/>
            <a:ext cx="92868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42976" y="1528778"/>
            <a:ext cx="7143800" cy="504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1</a:t>
            </a:r>
            <a:r>
              <a:rPr lang="ko-KR" altLang="en-US" sz="3200" b="1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차성</a:t>
            </a:r>
            <a:r>
              <a:rPr lang="ko-KR" altLang="en-US" sz="32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3200" b="1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고지혈증</a:t>
            </a:r>
            <a:endParaRPr lang="ko-KR" altLang="en-US" sz="3200" b="1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1027113" lvl="1" indent="-455613">
              <a:spcBef>
                <a:spcPct val="20000"/>
              </a:spcBef>
              <a:buClr>
                <a:srgbClr val="FAC164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유전성</a:t>
            </a:r>
            <a:endParaRPr lang="en-US" altLang="ko-KR" sz="2800" b="1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1027113" lvl="1" indent="-455613">
              <a:spcBef>
                <a:spcPct val="20000"/>
              </a:spcBef>
              <a:buClr>
                <a:srgbClr val="FAC164"/>
              </a:buClr>
              <a:buSzPct val="75000"/>
              <a:defRPr/>
            </a:pPr>
            <a:endParaRPr lang="ko-KR" altLang="en-US" sz="1000" b="1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45720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2</a:t>
            </a:r>
            <a:r>
              <a:rPr lang="ko-KR" altLang="en-US" sz="3200" b="1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차성</a:t>
            </a:r>
            <a:r>
              <a:rPr lang="ko-KR" altLang="en-US" sz="32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3200" b="1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고지혈증</a:t>
            </a:r>
            <a:endParaRPr lang="ko-KR" altLang="en-US" sz="3200" b="1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1027113" lvl="1" indent="-455613">
              <a:spcBef>
                <a:spcPct val="20000"/>
              </a:spcBef>
              <a:buClr>
                <a:srgbClr val="FAC164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포화지방산의 과도한 섭취</a:t>
            </a:r>
          </a:p>
          <a:p>
            <a:pPr marL="1027113" lvl="1" indent="-455613">
              <a:spcBef>
                <a:spcPct val="20000"/>
              </a:spcBef>
              <a:buClr>
                <a:srgbClr val="FAC164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비만</a:t>
            </a:r>
            <a:r>
              <a:rPr lang="en-US" altLang="ko-KR" sz="28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과도한 음주</a:t>
            </a:r>
            <a:r>
              <a:rPr lang="en-US" altLang="ko-KR" sz="28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운동부족</a:t>
            </a:r>
          </a:p>
          <a:p>
            <a:pPr marL="1027113" lvl="1" indent="-455613">
              <a:spcBef>
                <a:spcPct val="20000"/>
              </a:spcBef>
              <a:buClr>
                <a:srgbClr val="FAC164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당뇨병</a:t>
            </a:r>
            <a:r>
              <a:rPr lang="en-US" altLang="ko-KR" sz="28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만성신부전증</a:t>
            </a:r>
            <a:r>
              <a:rPr lang="en-US" altLang="ko-KR" sz="28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만성간질환</a:t>
            </a:r>
          </a:p>
          <a:p>
            <a:pPr marL="1027113" lvl="1" indent="-455613">
              <a:spcBef>
                <a:spcPct val="20000"/>
              </a:spcBef>
              <a:buClr>
                <a:srgbClr val="FAC164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갑상선 </a:t>
            </a:r>
            <a:r>
              <a:rPr lang="ko-KR" altLang="en-US" sz="2800" b="1" kern="0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기능저하증</a:t>
            </a:r>
            <a:endParaRPr lang="ko-KR" altLang="en-US" sz="2800" b="1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1027113" lvl="1" indent="-455613">
              <a:spcBef>
                <a:spcPct val="20000"/>
              </a:spcBef>
              <a:buClr>
                <a:srgbClr val="FAC164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스트레스</a:t>
            </a:r>
          </a:p>
          <a:p>
            <a:pPr marL="1027113" lvl="1" indent="-455613">
              <a:spcBef>
                <a:spcPct val="20000"/>
              </a:spcBef>
              <a:buClr>
                <a:srgbClr val="FAC164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2800" b="1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연령 증가</a:t>
            </a:r>
          </a:p>
        </p:txBody>
      </p:sp>
      <p:sp>
        <p:nvSpPr>
          <p:cNvPr id="12" name="AutoShape 52"/>
          <p:cNvSpPr>
            <a:spLocks noChangeArrowheads="1"/>
          </p:cNvSpPr>
          <p:nvPr/>
        </p:nvSpPr>
        <p:spPr bwMode="auto">
          <a:xfrm>
            <a:off x="642910" y="357166"/>
            <a:ext cx="5000660" cy="776287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b="1" dirty="0" err="1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고지혈증의</a:t>
            </a:r>
            <a:r>
              <a:rPr kumimoji="0" lang="ko-KR" altLang="en-US" sz="4400" b="1" dirty="0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 원인</a:t>
            </a:r>
            <a:endParaRPr kumimoji="0" lang="en-US" altLang="ko-KR" sz="4400" b="1" dirty="0">
              <a:solidFill>
                <a:srgbClr val="C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6391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392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</p:grpSp>
        <p:sp>
          <p:nvSpPr>
            <p:cNvPr id="16390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3500438" y="571500"/>
            <a:ext cx="92868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000100" y="2000240"/>
            <a:ext cx="6500858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32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기능</a:t>
            </a:r>
          </a:p>
          <a:p>
            <a:pPr marL="742950" lvl="1" indent="-28575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세포막의 형성</a:t>
            </a:r>
            <a:r>
              <a:rPr kumimoji="0" lang="en-US" altLang="ko-KR" sz="2800" b="1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비타민 </a:t>
            </a:r>
            <a:r>
              <a:rPr kumimoji="0" lang="en-US" altLang="ko-KR" sz="2800" b="1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D</a:t>
            </a:r>
            <a:r>
              <a:rPr kumimoji="0" lang="en-US" altLang="ko-KR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합성</a:t>
            </a:r>
          </a:p>
          <a:p>
            <a:pPr marL="742950" lvl="1" indent="-28575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성호르몬과 같은 호르몬의 재료</a:t>
            </a:r>
          </a:p>
          <a:p>
            <a:pPr marL="742950" lvl="1" indent="-28575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담즙의 재료</a:t>
            </a:r>
          </a:p>
          <a:p>
            <a:pPr marL="342900" indent="-34290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32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음식</a:t>
            </a:r>
          </a:p>
          <a:p>
            <a:pPr marL="742950" lvl="1" indent="-28575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계란 노른자</a:t>
            </a:r>
            <a:r>
              <a:rPr kumimoji="0" lang="en-US" altLang="ko-KR" sz="2800" b="1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붉은색 고기</a:t>
            </a:r>
            <a:r>
              <a:rPr kumimoji="0" lang="en-US" altLang="ko-KR" sz="2800" b="1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간</a:t>
            </a:r>
            <a:r>
              <a:rPr kumimoji="0" lang="en-US" altLang="ko-KR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</a:p>
          <a:p>
            <a:pPr marL="742950" lvl="1" indent="-28575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오징어</a:t>
            </a:r>
            <a:r>
              <a:rPr kumimoji="0" lang="en-US" altLang="ko-KR" sz="2800" b="1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굴</a:t>
            </a:r>
            <a:r>
              <a:rPr kumimoji="0" lang="en-US" altLang="ko-KR" sz="2800" b="1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새우</a:t>
            </a:r>
          </a:p>
          <a:p>
            <a:pPr marL="742950" lvl="1" indent="-28575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아이스크림</a:t>
            </a:r>
            <a:r>
              <a:rPr kumimoji="0" lang="en-US" altLang="ko-KR" sz="2800" b="1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크림치즈</a:t>
            </a:r>
            <a:r>
              <a:rPr kumimoji="0" lang="en-US" altLang="ko-KR" sz="2800" b="1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버터</a:t>
            </a:r>
            <a:r>
              <a:rPr kumimoji="0" lang="en-US" altLang="ko-KR" sz="2800" b="1" dirty="0" smtClean="0">
                <a:solidFill>
                  <a:prstClr val="black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kumimoji="0" lang="en-US" altLang="ko-KR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sz="2800" dirty="0" smtClean="0">
                <a:solidFill>
                  <a:prstClr val="black"/>
                </a:solidFill>
                <a:latin typeface="휴먼엑스포" pitchFamily="18" charset="-127"/>
                <a:ea typeface="휴먼엑스포" pitchFamily="18" charset="-127"/>
              </a:rPr>
              <a:t>우유</a:t>
            </a:r>
          </a:p>
        </p:txBody>
      </p:sp>
      <p:sp>
        <p:nvSpPr>
          <p:cNvPr id="12" name="AutoShape 52"/>
          <p:cNvSpPr>
            <a:spLocks noChangeArrowheads="1"/>
          </p:cNvSpPr>
          <p:nvPr/>
        </p:nvSpPr>
        <p:spPr bwMode="auto">
          <a:xfrm>
            <a:off x="928662" y="571480"/>
            <a:ext cx="3643338" cy="776287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b="1" dirty="0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콜레스테롤</a:t>
            </a:r>
            <a:endParaRPr kumimoji="0" lang="en-US" altLang="ko-KR" sz="4000" b="1" dirty="0">
              <a:solidFill>
                <a:srgbClr val="C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14" name="Picture 8" descr="http://postfiles13.naver.net/20111209_220/sko1601_1323409945072WQFbh_JPEG/%C4%DD%B7%B9%BD%BA%C5%D7%B7%D12.jpg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500042"/>
            <a:ext cx="3006287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71500" y="428625"/>
            <a:ext cx="7715276" cy="78581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ko-KR" altLang="en-US" sz="4800" b="1" ker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  </a:t>
            </a:r>
            <a:r>
              <a:rPr lang="ko-KR" altLang="en-US" sz="4800" b="1" kern="0" dirty="0" err="1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저밀도지단백콜레스테롤</a:t>
            </a:r>
            <a:endParaRPr lang="en-US" altLang="ko-KR" sz="48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25936" y="1405582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(Low Density Lipoprotein Cholesterol; LDL-C)</a:t>
            </a:r>
            <a:endParaRPr lang="en-US" altLang="ko-KR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2214554"/>
            <a:ext cx="7772400" cy="258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간에서 조직세포로 총 콜레스테롤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(Total Cholesterol; TC)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의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60~80% </a:t>
            </a: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운반</a:t>
            </a:r>
          </a:p>
          <a:p>
            <a:pPr marL="3429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동맥조직 내로 콜레스테롤을 운반</a:t>
            </a:r>
          </a:p>
          <a:p>
            <a:pPr marL="342900" marR="0" lvl="0" indent="-342900" algn="just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동맥내강을 좁히고 손상시켜 관상동맥질환 등을 초래</a:t>
            </a:r>
          </a:p>
        </p:txBody>
      </p:sp>
      <p:pic>
        <p:nvPicPr>
          <p:cNvPr id="6" name="Picture 14" descr="썸네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4500570"/>
            <a:ext cx="2143128" cy="214312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71500" y="428625"/>
            <a:ext cx="7715276" cy="78581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ko-KR" altLang="en-US" sz="4800" b="1" kern="0" dirty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  </a:t>
            </a:r>
            <a:r>
              <a:rPr lang="ko-KR" altLang="en-US" sz="4800" b="1" kern="0" dirty="0" err="1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고밀도지단백콜레스테롤</a:t>
            </a:r>
            <a:endParaRPr lang="en-US" altLang="ko-KR" sz="48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25936" y="1405582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800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(High Density Lipoprotein Cholesterol; HDL-C)</a:t>
            </a:r>
            <a:endParaRPr lang="en-US" altLang="ko-KR" sz="2800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2214554"/>
            <a:ext cx="7772400" cy="2071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lvl="0" indent="-457200" algn="just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콜레스테롤이 충분히 축적되고 나면 간으로 가서 담즙으로 전환시켜 대변으로 배출시킴</a:t>
            </a:r>
          </a:p>
          <a:p>
            <a:pPr marL="457200" lvl="0" indent="-457200" algn="just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en-US" altLang="ko-KR" sz="2800" b="1" kern="0" dirty="0" smtClean="0">
                <a:solidFill>
                  <a:srgbClr val="000000"/>
                </a:solidFill>
                <a:ea typeface="휴먼엑스포" pitchFamily="18" charset="-127"/>
                <a:cs typeface="Times New Roman" pitchFamily="18" charset="0"/>
              </a:rPr>
              <a:t>LDL-C</a:t>
            </a: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와</a:t>
            </a: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반대작용</a:t>
            </a:r>
            <a:endParaRPr lang="en-US" altLang="ko-KR" sz="2800" kern="0" dirty="0" smtClean="0">
              <a:solidFill>
                <a:srgbClr val="00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457200" lvl="0" indent="-457200" algn="just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/>
            </a:pPr>
            <a:r>
              <a:rPr lang="ko-KR" altLang="en-US" sz="2800" kern="0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심혈관 질환을 예방</a:t>
            </a:r>
          </a:p>
        </p:txBody>
      </p:sp>
      <p:pic>
        <p:nvPicPr>
          <p:cNvPr id="7" name="Picture 7" descr="hdl-ld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43372" y="4857760"/>
            <a:ext cx="4563478" cy="1425418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367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368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</p:grpSp>
        <p:sp>
          <p:nvSpPr>
            <p:cNvPr id="15366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pic>
        <p:nvPicPr>
          <p:cNvPr id="15363" name="Picture 5" descr="grap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285894"/>
            <a:ext cx="8404225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 descr="hdl-ldl">
            <a:hlinkClick r:id="rId3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14810" y="4945080"/>
            <a:ext cx="3379787" cy="1055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74638"/>
            <a:ext cx="6215078" cy="1143000"/>
          </a:xfrm>
        </p:spPr>
        <p:txBody>
          <a:bodyPr/>
          <a:lstStyle/>
          <a:p>
            <a:r>
              <a:rPr lang="ko-KR" altLang="en-US" sz="4800" dirty="0" smtClean="0">
                <a:latin typeface="휴먼엑스포" pitchFamily="18" charset="-127"/>
                <a:ea typeface="휴먼엑스포" pitchFamily="18" charset="-127"/>
              </a:rPr>
              <a:t>   인슐린에 대하여</a:t>
            </a:r>
            <a:r>
              <a:rPr lang="en-US" altLang="ko-KR" sz="48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…</a:t>
            </a:r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285750" y="2357438"/>
          <a:ext cx="4718050" cy="3006725"/>
        </p:xfrm>
        <a:graphic>
          <a:graphicData uri="http://schemas.openxmlformats.org/presentationml/2006/ole">
            <p:oleObj spid="_x0000_s109570" name="비트맵 이미지" r:id="rId3" imgW="4648591" imgH="2962642" progId="PBrush">
              <p:embed/>
            </p:oleObj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27650" y="2357438"/>
            <a:ext cx="36734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ko-KR" altLang="en-US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췌장에서 분비되는           </a:t>
            </a:r>
            <a:r>
              <a:rPr lang="ko-KR" altLang="en-US" sz="2800" dirty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혈당 조절 호르몬</a:t>
            </a:r>
            <a:endParaRPr lang="en-US" altLang="ko-KR" sz="2800" dirty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음식물로부터 섭취된 당이</a:t>
            </a:r>
            <a:r>
              <a:rPr lang="en-US" altLang="ko-KR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혈액으로 흡수되면 췌장에서 인슐린이 분비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6391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392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</p:grpSp>
        <p:sp>
          <p:nvSpPr>
            <p:cNvPr id="16390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pic>
        <p:nvPicPr>
          <p:cNvPr id="16387" name="Picture 4" descr="177_표8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571480"/>
            <a:ext cx="5643563" cy="611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3500438" y="571500"/>
            <a:ext cx="92868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AutoShape 52"/>
          <p:cNvSpPr>
            <a:spLocks noChangeArrowheads="1"/>
          </p:cNvSpPr>
          <p:nvPr/>
        </p:nvSpPr>
        <p:spPr bwMode="auto">
          <a:xfrm>
            <a:off x="2643174" y="438135"/>
            <a:ext cx="3929090" cy="776287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b="1" dirty="0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혈중지질 농도</a:t>
            </a:r>
            <a:endParaRPr kumimoji="0" lang="en-US" altLang="ko-KR" sz="4000" b="1" dirty="0">
              <a:solidFill>
                <a:srgbClr val="C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4429124" y="2143116"/>
            <a:ext cx="114300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4429124" y="3071810"/>
            <a:ext cx="114300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4429124" y="4999048"/>
            <a:ext cx="114300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4429124" y="5356238"/>
            <a:ext cx="114300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6391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392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</p:grpSp>
        <p:sp>
          <p:nvSpPr>
            <p:cNvPr id="16390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3500438" y="571500"/>
            <a:ext cx="92868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143240" y="785794"/>
            <a:ext cx="78581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9" name="Picture 4" descr="http://postfiles14.naver.net/20120630_237/jmj4317_13410328965219HzgF_JPEG/imagesCAPUUJPF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828" y="1607053"/>
            <a:ext cx="6915634" cy="5036657"/>
          </a:xfrm>
          <a:prstGeom prst="rect">
            <a:avLst/>
          </a:prstGeom>
          <a:noFill/>
        </p:spPr>
      </p:pic>
      <p:sp>
        <p:nvSpPr>
          <p:cNvPr id="11" name="AutoShape 52"/>
          <p:cNvSpPr>
            <a:spLocks noChangeArrowheads="1"/>
          </p:cNvSpPr>
          <p:nvPr/>
        </p:nvSpPr>
        <p:spPr bwMode="auto">
          <a:xfrm>
            <a:off x="2643174" y="438135"/>
            <a:ext cx="3929090" cy="776287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b="1" dirty="0" err="1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고지혈증</a:t>
            </a:r>
            <a:r>
              <a:rPr kumimoji="0" lang="ko-KR" altLang="en-US" sz="4000" b="1" dirty="0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 진단</a:t>
            </a:r>
            <a:endParaRPr kumimoji="0" lang="en-US" altLang="ko-KR" sz="4000" b="1" dirty="0">
              <a:solidFill>
                <a:srgbClr val="C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357818" y="4929198"/>
            <a:ext cx="428628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500" b="1" dirty="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40</a:t>
            </a:r>
            <a:endParaRPr kumimoji="0" lang="ko-KR" altLang="en-US" sz="1500" b="1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3500430" y="1571612"/>
            <a:ext cx="571504" cy="35719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500430" y="3214686"/>
            <a:ext cx="571504" cy="35719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357818" y="4857760"/>
            <a:ext cx="571504" cy="35719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6" name="아래쪽 화살표 15"/>
          <p:cNvSpPr/>
          <p:nvPr/>
        </p:nvSpPr>
        <p:spPr>
          <a:xfrm rot="5400000">
            <a:off x="1493735" y="1220853"/>
            <a:ext cx="512927" cy="785818"/>
          </a:xfrm>
          <a:prstGeom prst="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7" name="아래쪽 화살표 16"/>
          <p:cNvSpPr/>
          <p:nvPr/>
        </p:nvSpPr>
        <p:spPr>
          <a:xfrm rot="16200000">
            <a:off x="6851585" y="4637015"/>
            <a:ext cx="512927" cy="785818"/>
          </a:xfrm>
          <a:prstGeom prst="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6391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6392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16390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5B5249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3500438" y="571500"/>
            <a:ext cx="92868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04838" y="380984"/>
            <a:ext cx="4831258" cy="762000"/>
          </a:xfrm>
        </p:spPr>
        <p:txBody>
          <a:bodyPr/>
          <a:lstStyle/>
          <a:p>
            <a:r>
              <a:rPr lang="ko-KR" altLang="en-US" b="1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황색종</a:t>
            </a:r>
            <a:r>
              <a:rPr lang="en-US" altLang="ko-KR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en-US" altLang="ko-KR" b="1" dirty="0" err="1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Xanthoma</a:t>
            </a:r>
            <a:r>
              <a:rPr lang="en-US" altLang="ko-KR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endParaRPr lang="ko-KR" altLang="en-US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943001" y="1341438"/>
            <a:ext cx="7343776" cy="4897437"/>
            <a:chOff x="567" y="1071"/>
            <a:chExt cx="4626" cy="3085"/>
          </a:xfrm>
        </p:grpSpPr>
        <p:pic>
          <p:nvPicPr>
            <p:cNvPr id="11" name="Picture 4" descr="P000026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7" y="1071"/>
              <a:ext cx="4609" cy="307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567" y="3884"/>
              <a:ext cx="4626" cy="27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altLang="ko-KR" sz="2000" b="1" dirty="0">
                  <a:solidFill>
                    <a:srgbClr val="000000"/>
                  </a:solidFill>
                  <a:ea typeface="휴먼엑스포" pitchFamily="18" charset="-127"/>
                  <a:cs typeface="Times New Roman" pitchFamily="18" charset="0"/>
                </a:rPr>
                <a:t>23</a:t>
              </a:r>
              <a:r>
                <a:rPr lang="ko-KR" altLang="en-US" sz="2000" b="1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세 여자</a:t>
              </a:r>
              <a:r>
                <a:rPr lang="en-US" altLang="ko-KR" sz="2000" b="1" dirty="0">
                  <a:solidFill>
                    <a:srgbClr val="000000"/>
                  </a:solidFill>
                  <a:ea typeface="휴먼엑스포" pitchFamily="18" charset="-127"/>
                  <a:cs typeface="Times New Roman" pitchFamily="18" charset="0"/>
                </a:rPr>
                <a:t>,</a:t>
              </a:r>
              <a:r>
                <a:rPr lang="en-US" altLang="ko-KR" sz="2000" b="1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000" b="1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제</a:t>
              </a:r>
              <a:r>
                <a:rPr lang="en-US" altLang="ko-KR" sz="2000" b="1" dirty="0">
                  <a:solidFill>
                    <a:srgbClr val="000000"/>
                  </a:solidFill>
                  <a:ea typeface="휴먼엑스포" pitchFamily="18" charset="-127"/>
                  <a:cs typeface="Times New Roman" pitchFamily="18" charset="0"/>
                </a:rPr>
                <a:t>2</a:t>
              </a:r>
              <a:r>
                <a:rPr lang="ko-KR" altLang="en-US" sz="2000" b="1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형 당뇨병</a:t>
              </a:r>
              <a:r>
                <a:rPr lang="en-US" altLang="ko-KR" sz="2000" b="1" dirty="0">
                  <a:solidFill>
                    <a:srgbClr val="000000"/>
                  </a:solidFill>
                  <a:ea typeface="휴먼엑스포" pitchFamily="18" charset="-127"/>
                  <a:cs typeface="Times New Roman" pitchFamily="18" charset="0"/>
                </a:rPr>
                <a:t>,</a:t>
              </a:r>
              <a:r>
                <a:rPr lang="en-US" altLang="ko-KR" sz="2000" b="1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ko-KR" altLang="en-US" sz="2000" b="1" dirty="0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심한 </a:t>
              </a:r>
              <a:r>
                <a:rPr lang="ko-KR" altLang="en-US" sz="2000" b="1" dirty="0" err="1">
                  <a:solidFill>
                    <a:srgbClr val="000000"/>
                  </a:solidFill>
                  <a:latin typeface="휴먼엑스포" pitchFamily="18" charset="-127"/>
                  <a:ea typeface="휴먼엑스포" pitchFamily="18" charset="-127"/>
                </a:rPr>
                <a:t>고중성지방혈증</a:t>
              </a:r>
              <a:endParaRPr lang="ko-KR" altLang="en-US" sz="2000" b="1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6391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6392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16390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5B5249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3500438" y="571500"/>
            <a:ext cx="92868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04838" y="452422"/>
            <a:ext cx="5895988" cy="762000"/>
          </a:xfrm>
        </p:spPr>
        <p:txBody>
          <a:bodyPr/>
          <a:lstStyle/>
          <a:p>
            <a:r>
              <a:rPr lang="ko-KR" altLang="en-US" b="1" dirty="0" err="1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</a:rPr>
              <a:t>황색판종</a:t>
            </a:r>
            <a:r>
              <a:rPr lang="en-US" altLang="ko-KR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en-US" altLang="ko-KR" b="1" dirty="0" err="1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Xanthelasma</a:t>
            </a:r>
            <a:r>
              <a:rPr lang="en-US" altLang="ko-KR" b="1" dirty="0" smtClean="0">
                <a:solidFill>
                  <a:srgbClr val="000000"/>
                </a:solidFill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endParaRPr lang="ko-KR" altLang="en-US" b="1" dirty="0">
              <a:solidFill>
                <a:srgbClr val="000000"/>
              </a:solidFill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13" name="Picture 6" descr="http://postfiles4.naver.net/20120630_99/jmj4317_1341031935237eS2oR_JPEG/imagesCA4PT6WC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857364"/>
            <a:ext cx="6937822" cy="383647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 err="1" smtClean="0">
                <a:latin typeface="휴먼엑스포" pitchFamily="18" charset="-127"/>
                <a:ea typeface="휴먼엑스포" pitchFamily="18" charset="-127"/>
              </a:rPr>
              <a:t>고지혈증의</a:t>
            </a:r>
            <a:r>
              <a:rPr lang="ko-KR" altLang="en-US" sz="40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4000" dirty="0" err="1" smtClean="0">
                <a:latin typeface="휴먼엑스포" pitchFamily="18" charset="-127"/>
                <a:ea typeface="휴먼엑스포" pitchFamily="18" charset="-127"/>
              </a:rPr>
              <a:t>메디컬</a:t>
            </a:r>
            <a:r>
              <a:rPr lang="ko-KR" altLang="en-US" sz="4000" dirty="0" smtClean="0">
                <a:latin typeface="휴먼엑스포" pitchFamily="18" charset="-127"/>
                <a:ea typeface="휴먼엑스포" pitchFamily="18" charset="-127"/>
              </a:rPr>
              <a:t> 체크</a:t>
            </a:r>
            <a:endParaRPr lang="ko-KR" altLang="en-US" sz="4000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4" name="Picture 4" descr="2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71612"/>
            <a:ext cx="7858180" cy="5108575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 err="1" smtClean="0">
                <a:latin typeface="휴먼엑스포" pitchFamily="18" charset="-127"/>
                <a:ea typeface="휴먼엑스포" pitchFamily="18" charset="-127"/>
              </a:rPr>
              <a:t>고지혈증의</a:t>
            </a:r>
            <a:r>
              <a:rPr lang="ko-KR" altLang="en-US" sz="40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4000" dirty="0" err="1" smtClean="0">
                <a:latin typeface="휴먼엑스포" pitchFamily="18" charset="-127"/>
                <a:ea typeface="휴먼엑스포" pitchFamily="18" charset="-127"/>
              </a:rPr>
              <a:t>메디컬</a:t>
            </a:r>
            <a:r>
              <a:rPr lang="ko-KR" altLang="en-US" sz="4000" dirty="0" smtClean="0">
                <a:latin typeface="휴먼엑스포" pitchFamily="18" charset="-127"/>
                <a:ea typeface="휴먼엑스포" pitchFamily="18" charset="-127"/>
              </a:rPr>
              <a:t> 체크</a:t>
            </a:r>
            <a:endParaRPr lang="ko-KR" altLang="en-US" sz="40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Rectangle 3" descr="신문 용지"/>
          <p:cNvSpPr>
            <a:spLocks noChangeArrowheads="1"/>
          </p:cNvSpPr>
          <p:nvPr/>
        </p:nvSpPr>
        <p:spPr bwMode="auto">
          <a:xfrm>
            <a:off x="642910" y="2347913"/>
            <a:ext cx="7847012" cy="15128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ko-KR" altLang="ko-KR" b="0" baseline="0">
              <a:solidFill>
                <a:schemeClr val="bg2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8313" y="2635250"/>
            <a:ext cx="8135937" cy="115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산보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조깅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맨손체조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자전거 </a:t>
            </a:r>
            <a:r>
              <a:rPr lang="ko-KR" altLang="en-US" sz="2000" b="0" baseline="0" dirty="0" err="1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에르고미터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수영 등 </a:t>
            </a:r>
            <a:r>
              <a:rPr lang="ko-KR" altLang="en-US" sz="2000" b="0" baseline="0" dirty="0" err="1" smtClean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유산소</a:t>
            </a:r>
            <a:r>
              <a:rPr lang="ko-KR" altLang="en-US" sz="2000" b="0" baseline="0" dirty="0" smtClean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 운동</a:t>
            </a:r>
            <a:endParaRPr lang="ko-KR" altLang="en-US" sz="2000" b="0" baseline="0" dirty="0">
              <a:solidFill>
                <a:srgbClr val="01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VO2max 50% 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전후의 </a:t>
            </a:r>
            <a:r>
              <a:rPr lang="ko-KR" altLang="en-US" sz="2000" b="0" baseline="0" dirty="0" smtClean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중등도 운동</a:t>
            </a:r>
            <a:endParaRPr lang="ko-KR" altLang="en-US" sz="2000" b="0" baseline="0" dirty="0">
              <a:solidFill>
                <a:srgbClr val="010000"/>
              </a:solidFill>
              <a:latin typeface="휴먼엑스포" pitchFamily="18" charset="-127"/>
              <a:ea typeface="휴먼엑스포" pitchFamily="18" charset="-127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1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회 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30∼60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분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000" b="0" baseline="0" dirty="0" smtClean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주 </a:t>
            </a:r>
            <a:r>
              <a:rPr lang="en-US" altLang="ko-KR" sz="2000" b="1" baseline="0" dirty="0" smtClean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5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일 이상</a:t>
            </a:r>
          </a:p>
        </p:txBody>
      </p:sp>
      <p:sp>
        <p:nvSpPr>
          <p:cNvPr id="8" name="Rectangle 7" descr="신문 용지"/>
          <p:cNvSpPr>
            <a:spLocks noChangeArrowheads="1"/>
          </p:cNvSpPr>
          <p:nvPr/>
        </p:nvSpPr>
        <p:spPr bwMode="auto">
          <a:xfrm>
            <a:off x="642910" y="4365625"/>
            <a:ext cx="7847012" cy="187166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5288" y="4652963"/>
            <a:ext cx="81359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-"/>
            </a:pP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식사요법의 병용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</a:pP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금연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</a:pP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알코올 제한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</a:pP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운동에 적합한 복장 착용</a:t>
            </a:r>
            <a:r>
              <a:rPr lang="en-US" altLang="ko-KR" sz="2000" b="1" baseline="0" dirty="0">
                <a:solidFill>
                  <a:srgbClr val="010000"/>
                </a:solidFill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준비운동</a:t>
            </a:r>
            <a:r>
              <a:rPr lang="en-US" altLang="ko-KR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정리운동 실시</a:t>
            </a:r>
          </a:p>
        </p:txBody>
      </p:sp>
      <p:sp>
        <p:nvSpPr>
          <p:cNvPr id="11" name="Rectangle 9" descr="캔버스"/>
          <p:cNvSpPr>
            <a:spLocks noChangeArrowheads="1"/>
          </p:cNvSpPr>
          <p:nvPr/>
        </p:nvSpPr>
        <p:spPr bwMode="auto">
          <a:xfrm>
            <a:off x="465138" y="4005263"/>
            <a:ext cx="2392349" cy="503237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>
            <a:solidFill>
              <a:srgbClr val="CC99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09600" y="4005263"/>
            <a:ext cx="189069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ko-KR" altLang="en-US" sz="3000" b="0" baseline="0" dirty="0">
                <a:solidFill>
                  <a:srgbClr val="010000"/>
                </a:solidFill>
                <a:latin typeface="휴먼엑스포" pitchFamily="18" charset="-127"/>
                <a:ea typeface="휴먼엑스포" pitchFamily="18" charset="-127"/>
              </a:rPr>
              <a:t>주의점</a:t>
            </a:r>
          </a:p>
        </p:txBody>
      </p:sp>
      <p:sp>
        <p:nvSpPr>
          <p:cNvPr id="13" name="Rectangle 5" descr="캔버스"/>
          <p:cNvSpPr>
            <a:spLocks noChangeArrowheads="1"/>
          </p:cNvSpPr>
          <p:nvPr/>
        </p:nvSpPr>
        <p:spPr bwMode="auto">
          <a:xfrm>
            <a:off x="538162" y="1987550"/>
            <a:ext cx="5033969" cy="50323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>
            <a:solidFill>
              <a:srgbClr val="CC99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/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682625" y="1987550"/>
            <a:ext cx="47529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 2" pitchFamily="18" charset="2"/>
              <a:buBlip>
                <a:blip r:embed="rId5"/>
              </a:buBlip>
              <a:tabLst/>
              <a:defRPr/>
            </a:pP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운동의 종류와 실시방법</a:t>
            </a:r>
            <a:endParaRPr kumimoji="1" lang="ko-KR" alt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 err="1" smtClean="0">
                <a:latin typeface="휴먼엑스포" pitchFamily="18" charset="-127"/>
                <a:ea typeface="휴먼엑스포" pitchFamily="18" charset="-127"/>
              </a:rPr>
              <a:t>고지혈증의</a:t>
            </a:r>
            <a:r>
              <a:rPr lang="ko-KR" altLang="en-US" sz="4000" dirty="0" smtClean="0">
                <a:latin typeface="휴먼엑스포" pitchFamily="18" charset="-127"/>
                <a:ea typeface="휴먼엑스포" pitchFamily="18" charset="-127"/>
              </a:rPr>
              <a:t> 식사요법 지침</a:t>
            </a:r>
            <a:endParaRPr lang="ko-KR" altLang="en-US" sz="40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Rectangle 3" descr="캔버스"/>
          <p:cNvSpPr>
            <a:spLocks noChangeArrowheads="1"/>
          </p:cNvSpPr>
          <p:nvPr/>
        </p:nvSpPr>
        <p:spPr bwMode="auto">
          <a:xfrm>
            <a:off x="571472" y="1785926"/>
            <a:ext cx="7775575" cy="44291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rgbClr val="CC99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ko-KR" altLang="ko-KR" b="0" baseline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642910" y="1928802"/>
            <a:ext cx="778674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 2" pitchFamily="18" charset="2"/>
              <a:buBlip>
                <a:blip r:embed="rId4"/>
              </a:buBlip>
              <a:tabLst/>
              <a:defRPr/>
            </a:pPr>
            <a:r>
              <a:rPr kumimoji="1" lang="ko-KR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식사성</a:t>
            </a:r>
            <a:r>
              <a:rPr kumimoji="1" lang="ko-KR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 콜레스테롤이 간으로 들어오는 것을 감소시킨다</a:t>
            </a:r>
            <a:r>
              <a:rPr kumimoji="1" lang="en-US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pPr marL="669925" marR="0" lvl="1" indent="-325438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 2" pitchFamily="18" charset="2"/>
              <a:buChar char=""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지방 섭취량을 줄인다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pPr marL="669925" marR="0" lvl="1" indent="-325438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 2" pitchFamily="18" charset="2"/>
              <a:buChar char=""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콜레스테롤 섭취량을 줄인다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 2" pitchFamily="18" charset="2"/>
              <a:buBlip>
                <a:blip r:embed="rId4"/>
              </a:buBlip>
              <a:tabLst/>
              <a:defRPr/>
            </a:pPr>
            <a:r>
              <a:rPr kumimoji="1" lang="ko-KR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간의 콜레스테롤 합성을 줄인다</a:t>
            </a:r>
            <a:r>
              <a:rPr kumimoji="1" lang="en-US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pPr marL="669925" marR="0" lvl="1" indent="-325438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 2" pitchFamily="18" charset="2"/>
              <a:buChar char=""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섭취에너지를 줄인다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pPr marL="669925" marR="0" lvl="1" indent="-325438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 2" pitchFamily="18" charset="2"/>
              <a:buChar char=""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식이섬유 섭취량을 증가시킨다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 2" pitchFamily="18" charset="2"/>
              <a:buBlip>
                <a:blip r:embed="rId4"/>
              </a:buBlip>
              <a:tabLst/>
              <a:defRPr/>
            </a:pPr>
            <a:r>
              <a:rPr kumimoji="1" lang="ko-KR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콜레스테롤</a:t>
            </a:r>
            <a:r>
              <a:rPr kumimoji="1" lang="en-US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kumimoji="1" lang="ko-KR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담즙산의 체외배설을 촉진한다</a:t>
            </a:r>
            <a:r>
              <a:rPr kumimoji="1" lang="en-US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pPr marL="669925" marR="0" lvl="1" indent="-325438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 2" pitchFamily="18" charset="2"/>
              <a:buChar char=""/>
              <a:tabLst/>
              <a:defRPr/>
            </a:pPr>
            <a:r>
              <a:rPr kumimoji="1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식이섬유 섭취량을 증가시킨다</a:t>
            </a:r>
            <a:r>
              <a:rPr kumimoji="1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</a:rPr>
              <a:t>.</a:t>
            </a:r>
            <a:endParaRPr kumimoji="1" lang="en-US" altLang="ko-K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6391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6392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16390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5B5249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3500438" y="571500"/>
            <a:ext cx="92868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FFFFFF"/>
              </a:solidFill>
            </a:endParaRPr>
          </a:p>
        </p:txBody>
      </p:sp>
      <p:sp>
        <p:nvSpPr>
          <p:cNvPr id="10" name="AutoShape 52"/>
          <p:cNvSpPr>
            <a:spLocks noChangeArrowheads="1"/>
          </p:cNvSpPr>
          <p:nvPr/>
        </p:nvSpPr>
        <p:spPr bwMode="auto">
          <a:xfrm>
            <a:off x="500034" y="571480"/>
            <a:ext cx="6429420" cy="776287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b="1" err="1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고지혈증의</a:t>
            </a:r>
            <a:r>
              <a:rPr kumimoji="0" lang="ko-KR" altLang="en-US" sz="4400" b="1" dirty="0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 식사요법</a:t>
            </a:r>
            <a:endParaRPr kumimoji="0" lang="en-US" altLang="ko-KR" sz="4400" b="1" dirty="0">
              <a:solidFill>
                <a:srgbClr val="C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928662" y="2214554"/>
          <a:ext cx="7072362" cy="342902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57586"/>
                <a:gridCol w="3714776"/>
              </a:tblGrid>
              <a:tr h="4898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휴먼엑스포" pitchFamily="18" charset="-127"/>
                          <a:ea typeface="휴먼엑스포" pitchFamily="18" charset="-127"/>
                        </a:rPr>
                        <a:t>요소</a:t>
                      </a:r>
                      <a:endParaRPr lang="ko-KR" altLang="en-US" sz="2400" dirty="0">
                        <a:latin typeface="휴먼엑스포" pitchFamily="18" charset="-127"/>
                        <a:ea typeface="휴먼엑스포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휴먼엑스포" pitchFamily="18" charset="-127"/>
                          <a:ea typeface="휴먼엑스포" pitchFamily="18" charset="-127"/>
                        </a:rPr>
                        <a:t>기준</a:t>
                      </a:r>
                      <a:endParaRPr lang="ko-KR" altLang="en-US" sz="2400" dirty="0">
                        <a:latin typeface="휴먼엑스포" pitchFamily="18" charset="-127"/>
                        <a:ea typeface="휴먼엑스포" pitchFamily="18" charset="-127"/>
                      </a:endParaRPr>
                    </a:p>
                  </a:txBody>
                  <a:tcPr/>
                </a:tc>
              </a:tr>
              <a:tr h="48986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휴먼엑스포" pitchFamily="18" charset="-127"/>
                          <a:ea typeface="휴먼엑스포" pitchFamily="18" charset="-127"/>
                        </a:rPr>
                        <a:t>하루 섭취 에너지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휴먼엑스포" pitchFamily="18" charset="-127"/>
                        <a:ea typeface="휴먼엑스포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휴먼엑스포" pitchFamily="18" charset="-127"/>
                          <a:ea typeface="휴먼엑스포" pitchFamily="18" charset="-127"/>
                        </a:rPr>
                        <a:t>표준체중</a:t>
                      </a:r>
                      <a:r>
                        <a:rPr lang="ko-KR" altLang="ko-KR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×</a:t>
                      </a:r>
                      <a:r>
                        <a:rPr lang="en-US" altLang="ko-KR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(25~35kcal)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Times New Roman" pitchFamily="18" charset="0"/>
                        <a:ea typeface="휴먼엑스포" pitchFamily="18" charset="-127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8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휴먼엑스포" pitchFamily="18" charset="-127"/>
                          <a:ea typeface="휴먼엑스포" pitchFamily="18" charset="-127"/>
                        </a:rPr>
                        <a:t>3</a:t>
                      </a: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휴먼엑스포" pitchFamily="18" charset="-127"/>
                          <a:ea typeface="휴먼엑스포" pitchFamily="18" charset="-127"/>
                        </a:rPr>
                        <a:t>대 영양소 비율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휴먼엑스포" pitchFamily="18" charset="-127"/>
                        <a:ea typeface="휴먼엑스포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휴먼엑스포" pitchFamily="18" charset="-127"/>
                          <a:ea typeface="휴먼엑스포" pitchFamily="18" charset="-127"/>
                        </a:rPr>
                        <a:t>단백질 </a:t>
                      </a:r>
                      <a:r>
                        <a:rPr lang="en-US" altLang="ko-KR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15~20%(1~1.5g/kg)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휴먼엑스포" pitchFamily="18" charset="-127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861">
                <a:tc>
                  <a:txBody>
                    <a:bodyPr/>
                    <a:lstStyle/>
                    <a:p>
                      <a:pPr latinLnBrk="1"/>
                      <a:endParaRPr lang="ko-KR" altLang="en-US" sz="2000" dirty="0">
                        <a:solidFill>
                          <a:srgbClr val="000000"/>
                        </a:solidFill>
                        <a:latin typeface="휴먼엑스포" pitchFamily="18" charset="-127"/>
                        <a:ea typeface="휴먼엑스포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휴먼엑스포" pitchFamily="18" charset="-127"/>
                          <a:ea typeface="휴먼엑스포" pitchFamily="18" charset="-127"/>
                        </a:rPr>
                        <a:t>지방 </a:t>
                      </a:r>
                      <a:r>
                        <a:rPr lang="en-US" altLang="ko-KR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20~25%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휴먼엑스포" pitchFamily="18" charset="-127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861">
                <a:tc>
                  <a:txBody>
                    <a:bodyPr/>
                    <a:lstStyle/>
                    <a:p>
                      <a:pPr latinLnBrk="1"/>
                      <a:endParaRPr lang="ko-KR" altLang="en-US" sz="2000" dirty="0">
                        <a:solidFill>
                          <a:srgbClr val="000000"/>
                        </a:solidFill>
                        <a:latin typeface="휴먼엑스포" pitchFamily="18" charset="-127"/>
                        <a:ea typeface="휴먼엑스포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휴먼엑스포" pitchFamily="18" charset="-127"/>
                          <a:ea typeface="휴먼엑스포" pitchFamily="18" charset="-127"/>
                        </a:rPr>
                        <a:t>탄수화물 </a:t>
                      </a:r>
                      <a:r>
                        <a:rPr lang="en-US" altLang="ko-KR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55~65%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휴먼엑스포" pitchFamily="18" charset="-127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86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휴먼엑스포" pitchFamily="18" charset="-127"/>
                          <a:ea typeface="휴먼엑스포" pitchFamily="18" charset="-127"/>
                        </a:rPr>
                        <a:t>하루 섭취 콜레스테롤 양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휴먼엑스포" pitchFamily="18" charset="-127"/>
                        <a:ea typeface="휴먼엑스포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200~300mg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휴먼엑스포" pitchFamily="18" charset="-127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86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휴먼엑스포" pitchFamily="18" charset="-127"/>
                          <a:ea typeface="휴먼엑스포" pitchFamily="18" charset="-127"/>
                        </a:rPr>
                        <a:t>하루 섭취 식이섬유 양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휴먼엑스포" pitchFamily="18" charset="-127"/>
                        <a:ea typeface="휴먼엑스포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휴먼엑스포" pitchFamily="18" charset="-127"/>
                          <a:cs typeface="Times New Roman" pitchFamily="18" charset="0"/>
                        </a:rPr>
                        <a:t>20~30g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휴먼엑스포" pitchFamily="18" charset="-127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6391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6392" name="AutoShape 4"/>
              <p:cNvSpPr>
                <a:spLocks noChangeArrowheads="1"/>
              </p:cNvSpPr>
              <p:nvPr/>
            </p:nvSpPr>
            <p:spPr bwMode="auto">
              <a:xfrm>
                <a:off x="113" y="119"/>
                <a:ext cx="5534" cy="408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>
                  <a:solidFill>
                    <a:srgbClr val="5B5249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16390" name="Rectangle 12"/>
            <p:cNvSpPr>
              <a:spLocks noChangeArrowheads="1"/>
            </p:cNvSpPr>
            <p:nvPr/>
          </p:nvSpPr>
          <p:spPr bwMode="auto">
            <a:xfrm>
              <a:off x="340" y="3475"/>
              <a:ext cx="72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5B5249"/>
                </a:solidFill>
                <a:latin typeface="굴림"/>
                <a:ea typeface="굴림"/>
              </a:endParaRPr>
            </a:p>
          </p:txBody>
        </p:sp>
      </p:grpSp>
      <p:sp>
        <p:nvSpPr>
          <p:cNvPr id="12" name="AutoShape 52"/>
          <p:cNvSpPr>
            <a:spLocks noChangeArrowheads="1"/>
          </p:cNvSpPr>
          <p:nvPr/>
        </p:nvSpPr>
        <p:spPr bwMode="auto">
          <a:xfrm>
            <a:off x="500034" y="571480"/>
            <a:ext cx="7072362" cy="776287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b="1" dirty="0" err="1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고지혈증에</a:t>
            </a:r>
            <a:r>
              <a:rPr kumimoji="0" lang="ko-KR" altLang="en-US" sz="4400" b="1" dirty="0" smtClean="0">
                <a:solidFill>
                  <a:srgbClr val="C00000"/>
                </a:solidFill>
                <a:latin typeface="휴먼엑스포" pitchFamily="18" charset="-127"/>
                <a:ea typeface="휴먼엑스포" pitchFamily="18" charset="-127"/>
              </a:rPr>
              <a:t> 좋은 음식</a:t>
            </a:r>
            <a:endParaRPr kumimoji="0" lang="en-US" altLang="ko-KR" sz="4400" b="1" dirty="0">
              <a:solidFill>
                <a:srgbClr val="C0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4" name="그룹 17"/>
          <p:cNvGrpSpPr/>
          <p:nvPr/>
        </p:nvGrpSpPr>
        <p:grpSpPr>
          <a:xfrm>
            <a:off x="928662" y="2285992"/>
            <a:ext cx="7108078" cy="3500462"/>
            <a:chOff x="928662" y="1928802"/>
            <a:chExt cx="7108078" cy="3500462"/>
          </a:xfrm>
        </p:grpSpPr>
        <p:pic>
          <p:nvPicPr>
            <p:cNvPr id="7170" name="Picture 2" descr="http://postfiles3.naver.net/20120724_50/okhapl_1343109173128KtbFj_JPEG/%B0%ED%B1%B8%B8%B6.jpg?type=w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8662" y="1928802"/>
              <a:ext cx="2143140" cy="155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7172" name="Picture 4" descr="http://postfiles16.naver.net/20120724_95/okhapl_1343109184833oHOeR_JPEG/%B0%A1%C1%F6.jpg?type=w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00760" y="1928802"/>
              <a:ext cx="2018446" cy="15001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7174" name="Picture 6" descr="http://postfiles13.naver.net/20120724_268/okhapl_13431091003424b7wB_JPEG/%BE%E7%C6%C4.jpg?type=w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8992" y="1928802"/>
              <a:ext cx="2143140" cy="15092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7176" name="Picture 8" descr="http://postfiles16.naver.net/20120724_15/okhapl_1343110113103x2Ar4_JPEG/%B5%EE%C7%AA%B8%A5%BB%FD%BC%B1.jpg?type=w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00760" y="3929066"/>
              <a:ext cx="2035980" cy="15001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7178" name="Picture 10" descr="썸네일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28662" y="3929066"/>
              <a:ext cx="2143140" cy="15001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7180" name="Picture 12" descr="썸네일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7554" y="3929066"/>
              <a:ext cx="2143140" cy="15001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mduek_ar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3071813"/>
            <a:ext cx="255428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28750" y="2000250"/>
            <a:ext cx="40719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ko-KR" altLang="en-US" sz="5400" b="1" kern="0" dirty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묻고 답하기</a:t>
            </a:r>
          </a:p>
        </p:txBody>
      </p:sp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048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0485" name="AutoShape 4"/>
            <p:cNvSpPr>
              <a:spLocks noChangeArrowheads="1"/>
            </p:cNvSpPr>
            <p:nvPr/>
          </p:nvSpPr>
          <p:spPr bwMode="auto">
            <a:xfrm>
              <a:off x="113" y="119"/>
              <a:ext cx="5534" cy="40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그룹 8"/>
          <p:cNvGrpSpPr/>
          <p:nvPr/>
        </p:nvGrpSpPr>
        <p:grpSpPr>
          <a:xfrm>
            <a:off x="467544" y="620688"/>
            <a:ext cx="8074171" cy="5760367"/>
            <a:chOff x="467544" y="620688"/>
            <a:chExt cx="8074171" cy="5760367"/>
          </a:xfrm>
        </p:grpSpPr>
        <p:pic>
          <p:nvPicPr>
            <p:cNvPr id="6" name="Picture 2" descr="그림11-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620688"/>
              <a:ext cx="8002163" cy="576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직사각형 6"/>
            <p:cNvSpPr/>
            <p:nvPr/>
          </p:nvSpPr>
          <p:spPr>
            <a:xfrm>
              <a:off x="467544" y="5805264"/>
              <a:ext cx="396044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74638"/>
            <a:ext cx="5000625" cy="1143000"/>
          </a:xfrm>
        </p:spPr>
        <p:txBody>
          <a:bodyPr/>
          <a:lstStyle/>
          <a:p>
            <a:r>
              <a:rPr lang="ko-KR" altLang="en-US" sz="4800" dirty="0" smtClean="0">
                <a:latin typeface="휴먼엑스포" pitchFamily="18" charset="-127"/>
                <a:ea typeface="휴먼엑스포" pitchFamily="18" charset="-127"/>
              </a:rPr>
              <a:t>   당뇨병의 원인</a:t>
            </a:r>
            <a:endParaRPr lang="en-US" altLang="ko-KR" sz="4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6" name="그룹 14"/>
          <p:cNvGrpSpPr/>
          <p:nvPr/>
        </p:nvGrpSpPr>
        <p:grpSpPr>
          <a:xfrm>
            <a:off x="251550" y="1428736"/>
            <a:ext cx="8606730" cy="5214974"/>
            <a:chOff x="251520" y="764705"/>
            <a:chExt cx="8606730" cy="5256584"/>
          </a:xfrm>
        </p:grpSpPr>
        <p:pic>
          <p:nvPicPr>
            <p:cNvPr id="7" name="Picture 4" descr="그림2"/>
            <p:cNvPicPr>
              <a:picLocks noGrp="1" noChangeAspect="1" noChangeArrowheads="1"/>
            </p:cNvPicPr>
            <p:nvPr>
              <p:ph idx="1"/>
            </p:nvPr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86440" y="764705"/>
              <a:ext cx="8571810" cy="5256584"/>
            </a:xfrm>
            <a:noFill/>
          </p:spPr>
        </p:pic>
        <p:sp>
          <p:nvSpPr>
            <p:cNvPr id="8" name="직사각형 7"/>
            <p:cNvSpPr/>
            <p:nvPr/>
          </p:nvSpPr>
          <p:spPr>
            <a:xfrm>
              <a:off x="251520" y="5661248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74638"/>
            <a:ext cx="5715012" cy="1143000"/>
          </a:xfrm>
        </p:spPr>
        <p:txBody>
          <a:bodyPr/>
          <a:lstStyle/>
          <a:p>
            <a:r>
              <a:rPr lang="ko-KR" altLang="en-US" sz="4800" smtClean="0">
                <a:latin typeface="휴먼엑스포" pitchFamily="18" charset="-127"/>
                <a:ea typeface="휴먼엑스포" pitchFamily="18" charset="-127"/>
              </a:rPr>
              <a:t>   당뇨병 위험요인</a:t>
            </a:r>
            <a:endParaRPr lang="en-US" altLang="ko-KR" sz="4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6" name="Picture 2" descr="http://img.kormedi.com/webeditor/2009-04/20090401175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390133"/>
            <a:ext cx="8786843" cy="5324991"/>
          </a:xfrm>
          <a:prstGeom prst="rect">
            <a:avLst/>
          </a:prstGeom>
          <a:noFill/>
          <a:ln w="95250">
            <a:noFill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71500" y="428625"/>
            <a:ext cx="5000625" cy="78581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ko-KR" altLang="en-US" sz="4800" b="1" kern="0" dirty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  </a:t>
            </a:r>
            <a:r>
              <a:rPr lang="ko-KR" altLang="en-US" sz="4800" b="1" kern="0" dirty="0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당뇨병의 유형</a:t>
            </a:r>
            <a:endParaRPr lang="en-US" altLang="ko-KR" sz="48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graphicFrame>
        <p:nvGraphicFramePr>
          <p:cNvPr id="5" name="다이어그램 4"/>
          <p:cNvGraphicFramePr/>
          <p:nvPr/>
        </p:nvGraphicFramePr>
        <p:xfrm>
          <a:off x="1785918" y="1357298"/>
          <a:ext cx="7000924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10" descr="http://postfiles8.naver.net/20120713_87/0203yhsk_13421605724975dLqt_JPEG/%B4%E7%B4%A2%BA%B4.jpg?type=w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357313"/>
            <a:ext cx="1714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postfiles15.naver.net/20091210_190/kfdazzang_1260411563062Xe4fV_jpg/1210_소아_당뇨병_제1형_kfdazzang.jpg?type=w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5581" y="831840"/>
            <a:ext cx="14255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postfiles5.naver.net/20091210_36/kfdazzang_1260411563523a0ibL_jpg/1210_소아_당뇨병_제2형_kfdazzang.jpg?type=w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00958" y="3000372"/>
            <a:ext cx="1481137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14438" y="428625"/>
            <a:ext cx="485776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ko-KR" altLang="en-US" sz="5400" b="1" kern="0" smtClean="0">
                <a:solidFill>
                  <a:schemeClr val="tx2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당뇨병의 증상</a:t>
            </a:r>
            <a:endParaRPr lang="ko-KR" altLang="en-US" sz="5400" b="1" kern="0" dirty="0">
              <a:solidFill>
                <a:schemeClr val="tx2"/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grpSp>
        <p:nvGrpSpPr>
          <p:cNvPr id="13" name="그룹 13"/>
          <p:cNvGrpSpPr>
            <a:grpSpLocks/>
          </p:cNvGrpSpPr>
          <p:nvPr/>
        </p:nvGrpSpPr>
        <p:grpSpPr bwMode="auto">
          <a:xfrm>
            <a:off x="0" y="1357298"/>
            <a:ext cx="8929718" cy="5500703"/>
            <a:chOff x="971432" y="0"/>
            <a:chExt cx="7861171" cy="7135997"/>
          </a:xfrm>
        </p:grpSpPr>
        <p:pic>
          <p:nvPicPr>
            <p:cNvPr id="14" name="Picture 40" descr="http://postfiles13.naver.net/20120125_156/flawltn62_1327498293132vnnwe_GIF/%B4%E7%B4%A2%BA%B4%C1%F5%BB%F3baobab_tree_of_life_mojoba_diabetes.gif?type=w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432" y="0"/>
              <a:ext cx="7861171" cy="7135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직사각형 14"/>
            <p:cNvSpPr/>
            <p:nvPr/>
          </p:nvSpPr>
          <p:spPr>
            <a:xfrm>
              <a:off x="1222962" y="6116596"/>
              <a:ext cx="2857507" cy="1019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751013" y="6116595"/>
              <a:ext cx="3018700" cy="785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142844" y="1357298"/>
            <a:ext cx="5000660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ransition>
    <p:zoom dir="in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디자인 사용자 지정">
  <a:themeElements>
    <a:clrScheme name="3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클립과 메모지">
  <a:themeElements>
    <a:clrScheme name="">
      <a:dk1>
        <a:srgbClr val="5F5F5F"/>
      </a:dk1>
      <a:lt1>
        <a:srgbClr val="FFFFFF"/>
      </a:lt1>
      <a:dk2>
        <a:srgbClr val="CC6600"/>
      </a:dk2>
      <a:lt2>
        <a:srgbClr val="808080"/>
      </a:lt2>
      <a:accent1>
        <a:srgbClr val="FFC583"/>
      </a:accent1>
      <a:accent2>
        <a:srgbClr val="A0CA68"/>
      </a:accent2>
      <a:accent3>
        <a:srgbClr val="FFFFFF"/>
      </a:accent3>
      <a:accent4>
        <a:srgbClr val="505050"/>
      </a:accent4>
      <a:accent5>
        <a:srgbClr val="FFDFC1"/>
      </a:accent5>
      <a:accent6>
        <a:srgbClr val="91B75E"/>
      </a:accent6>
      <a:hlink>
        <a:srgbClr val="996600"/>
      </a:hlink>
      <a:folHlink>
        <a:srgbClr val="CCCC99"/>
      </a:folHlink>
    </a:clrScheme>
    <a:fontScheme name="클립과 메모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클립과 메모지 1">
        <a:dk1>
          <a:srgbClr val="000000"/>
        </a:dk1>
        <a:lt1>
          <a:srgbClr val="FFFFFF"/>
        </a:lt1>
        <a:dk2>
          <a:srgbClr val="CC6600"/>
        </a:dk2>
        <a:lt2>
          <a:srgbClr val="B2B2B2"/>
        </a:lt2>
        <a:accent1>
          <a:srgbClr val="FFC583"/>
        </a:accent1>
        <a:accent2>
          <a:srgbClr val="E18851"/>
        </a:accent2>
        <a:accent3>
          <a:srgbClr val="FFFFFF"/>
        </a:accent3>
        <a:accent4>
          <a:srgbClr val="000000"/>
        </a:accent4>
        <a:accent5>
          <a:srgbClr val="FFDFC1"/>
        </a:accent5>
        <a:accent6>
          <a:srgbClr val="CC7B49"/>
        </a:accent6>
        <a:hlink>
          <a:srgbClr val="B4565F"/>
        </a:hlink>
        <a:folHlink>
          <a:srgbClr val="C0BB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클립과 메모지 2">
        <a:dk1>
          <a:srgbClr val="000000"/>
        </a:dk1>
        <a:lt1>
          <a:srgbClr val="FFFFFF"/>
        </a:lt1>
        <a:dk2>
          <a:srgbClr val="CCECFF"/>
        </a:dk2>
        <a:lt2>
          <a:srgbClr val="777777"/>
        </a:lt2>
        <a:accent1>
          <a:srgbClr val="6C9ED4"/>
        </a:accent1>
        <a:accent2>
          <a:srgbClr val="B3E84A"/>
        </a:accent2>
        <a:accent3>
          <a:srgbClr val="FFFFFF"/>
        </a:accent3>
        <a:accent4>
          <a:srgbClr val="000000"/>
        </a:accent4>
        <a:accent5>
          <a:srgbClr val="BACCE6"/>
        </a:accent5>
        <a:accent6>
          <a:srgbClr val="A2D242"/>
        </a:accent6>
        <a:hlink>
          <a:srgbClr val="2FC0BD"/>
        </a:hlink>
        <a:folHlink>
          <a:srgbClr val="B5BF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클립과 메모지 3">
        <a:dk1>
          <a:srgbClr val="000000"/>
        </a:dk1>
        <a:lt1>
          <a:srgbClr val="FFFFFF"/>
        </a:lt1>
        <a:dk2>
          <a:srgbClr val="333300"/>
        </a:dk2>
        <a:lt2>
          <a:srgbClr val="C0C0C0"/>
        </a:lt2>
        <a:accent1>
          <a:srgbClr val="BAE49E"/>
        </a:accent1>
        <a:accent2>
          <a:srgbClr val="7EAF3D"/>
        </a:accent2>
        <a:accent3>
          <a:srgbClr val="FFFFFF"/>
        </a:accent3>
        <a:accent4>
          <a:srgbClr val="000000"/>
        </a:accent4>
        <a:accent5>
          <a:srgbClr val="D9EFCC"/>
        </a:accent5>
        <a:accent6>
          <a:srgbClr val="729E36"/>
        </a:accent6>
        <a:hlink>
          <a:srgbClr val="0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클립과 메모지 4">
        <a:dk1>
          <a:srgbClr val="000000"/>
        </a:dk1>
        <a:lt1>
          <a:srgbClr val="FFFFFF"/>
        </a:lt1>
        <a:dk2>
          <a:srgbClr val="601E0C"/>
        </a:dk2>
        <a:lt2>
          <a:srgbClr val="969696"/>
        </a:lt2>
        <a:accent1>
          <a:srgbClr val="D2B08E"/>
        </a:accent1>
        <a:accent2>
          <a:srgbClr val="C57371"/>
        </a:accent2>
        <a:accent3>
          <a:srgbClr val="FFFFFF"/>
        </a:accent3>
        <a:accent4>
          <a:srgbClr val="000000"/>
        </a:accent4>
        <a:accent5>
          <a:srgbClr val="E5D4C6"/>
        </a:accent5>
        <a:accent6>
          <a:srgbClr val="B26866"/>
        </a:accent6>
        <a:hlink>
          <a:srgbClr val="A54B4B"/>
        </a:hlink>
        <a:folHlink>
          <a:srgbClr val="C1AE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클립과 메모지 5">
        <a:dk1>
          <a:srgbClr val="000000"/>
        </a:dk1>
        <a:lt1>
          <a:srgbClr val="FFFFFF"/>
        </a:lt1>
        <a:dk2>
          <a:srgbClr val="9E4F00"/>
        </a:dk2>
        <a:lt2>
          <a:srgbClr val="A5A680"/>
        </a:lt2>
        <a:accent1>
          <a:srgbClr val="FAD16A"/>
        </a:accent1>
        <a:accent2>
          <a:srgbClr val="D1BB4D"/>
        </a:accent2>
        <a:accent3>
          <a:srgbClr val="FFFFFF"/>
        </a:accent3>
        <a:accent4>
          <a:srgbClr val="000000"/>
        </a:accent4>
        <a:accent5>
          <a:srgbClr val="FCE5B9"/>
        </a:accent5>
        <a:accent6>
          <a:srgbClr val="BDA945"/>
        </a:accent6>
        <a:hlink>
          <a:srgbClr val="929C30"/>
        </a:hlink>
        <a:folHlink>
          <a:srgbClr val="C3C2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클립과 메모지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0C0C0"/>
        </a:accent1>
        <a:accent2>
          <a:srgbClr val="777777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6B6B6B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자연">
  <a:themeElements>
    <a:clrScheme name="자연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자연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50" charset="-127"/>
          </a:defRPr>
        </a:defPPr>
      </a:lstStyle>
    </a:lnDef>
  </a:objectDefaults>
  <a:extraClrSchemeLst>
    <a:extraClrScheme>
      <a:clrScheme name="자연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자연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자연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자연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자연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5F5F5F"/>
    </a:dk1>
    <a:lt1>
      <a:srgbClr val="FFFFFF"/>
    </a:lt1>
    <a:dk2>
      <a:srgbClr val="CC6600"/>
    </a:dk2>
    <a:lt2>
      <a:srgbClr val="DDDDDD"/>
    </a:lt2>
    <a:accent1>
      <a:srgbClr val="FFC583"/>
    </a:accent1>
    <a:accent2>
      <a:srgbClr val="CECB64"/>
    </a:accent2>
    <a:accent3>
      <a:srgbClr val="FFFFFF"/>
    </a:accent3>
    <a:accent4>
      <a:srgbClr val="505050"/>
    </a:accent4>
    <a:accent5>
      <a:srgbClr val="FFDFC1"/>
    </a:accent5>
    <a:accent6>
      <a:srgbClr val="BAB85A"/>
    </a:accent6>
    <a:hlink>
      <a:srgbClr val="AAA600"/>
    </a:hlink>
    <a:folHlink>
      <a:srgbClr val="CCCC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10126</TotalTime>
  <Words>918</Words>
  <Application>Microsoft Office PowerPoint</Application>
  <PresentationFormat>화면 슬라이드 쇼(4:3)</PresentationFormat>
  <Paragraphs>176</Paragraphs>
  <Slides>49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6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6" baseType="lpstr">
      <vt:lpstr>2_디자인 사용자 지정</vt:lpstr>
      <vt:lpstr>3_디자인 사용자 지정</vt:lpstr>
      <vt:lpstr>1_기본 디자인</vt:lpstr>
      <vt:lpstr>클립과 메모지</vt:lpstr>
      <vt:lpstr>Office 테마</vt:lpstr>
      <vt:lpstr>자연</vt:lpstr>
      <vt:lpstr>비트맵 이미지</vt:lpstr>
      <vt:lpstr>당뇨(Diabetes)</vt:lpstr>
      <vt:lpstr>   당뇨병이란?</vt:lpstr>
      <vt:lpstr>   포도당에 대해서…</vt:lpstr>
      <vt:lpstr>   인슐린에 대하여…</vt:lpstr>
      <vt:lpstr>슬라이드 4</vt:lpstr>
      <vt:lpstr>   당뇨병의 원인</vt:lpstr>
      <vt:lpstr>   당뇨병 위험요인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   당화혈색소에 대하여…</vt:lpstr>
      <vt:lpstr>슬라이드 15</vt:lpstr>
      <vt:lpstr>   저혈당이란?</vt:lpstr>
      <vt:lpstr>슬라이드 17</vt:lpstr>
      <vt:lpstr>슬라이드 18</vt:lpstr>
      <vt:lpstr>슬라이드 19</vt:lpstr>
      <vt:lpstr>당뇨병의 식사요법 지침</vt:lpstr>
      <vt:lpstr>슬라이드 21</vt:lpstr>
      <vt:lpstr>슬라이드 22</vt:lpstr>
      <vt:lpstr>슬라이드 23</vt:lpstr>
      <vt:lpstr>당뇨병 운동요법의 적응과 금기</vt:lpstr>
      <vt:lpstr>당뇨병의 운동처방</vt:lpstr>
      <vt:lpstr>당뇨병환자의 운동시 주의점</vt:lpstr>
      <vt:lpstr>당뇨병성 3대 합병증과 운동적합성</vt:lpstr>
      <vt:lpstr>   운동을 하게 되면…</vt:lpstr>
      <vt:lpstr>   운동을 하게 되면…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황색종(Xanthoma)</vt:lpstr>
      <vt:lpstr>황색판종(Xanthelasma)</vt:lpstr>
      <vt:lpstr>고지혈증의 메디컬 체크</vt:lpstr>
      <vt:lpstr>고지혈증의 메디컬 체크</vt:lpstr>
      <vt:lpstr>고지혈증의 식사요법 지침</vt:lpstr>
      <vt:lpstr>슬라이드 46</vt:lpstr>
      <vt:lpstr>슬라이드 47</vt:lpstr>
      <vt:lpstr>슬라이드 48</vt:lpstr>
    </vt:vector>
  </TitlesOfParts>
  <Manager>&lt;_x0006_</Manager>
  <Company>4_x0007_ ü0_x0007_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3급생활체육연수강의자료 - 성인병과 운동</dc:title>
  <dc:creator>오수일</dc:creator>
  <cp:lastModifiedBy>허선</cp:lastModifiedBy>
  <cp:revision>1002</cp:revision>
  <dcterms:created xsi:type="dcterms:W3CDTF">2000-11-18T06:14:49Z</dcterms:created>
  <dcterms:modified xsi:type="dcterms:W3CDTF">2015-10-26T13:10:55Z</dcterms:modified>
</cp:coreProperties>
</file>