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280FF-C5AE-41AE-91F7-0405094A3F1B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94F72-72D5-45BE-A29B-5BF40940BA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FC079-AE87-4E5A-A4B8-1201CE3632A0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FC079-AE87-4E5A-A4B8-1201CE3632A0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FC079-AE87-4E5A-A4B8-1201CE3632A0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FC079-AE87-4E5A-A4B8-1201CE3632A0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FC079-AE87-4E5A-A4B8-1201CE3632A0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FC079-AE87-4E5A-A4B8-1201CE3632A0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FC079-AE87-4E5A-A4B8-1201CE3632A0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FC079-AE87-4E5A-A4B8-1201CE3632A0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EDEB0-5C49-4DDB-BA36-D8C380C26C85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FA9D2-0404-431D-A325-8DE186957F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3" name="Picture 7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-3348038"/>
            <a:ext cx="2133600" cy="6848476"/>
          </a:xfrm>
          <a:prstGeom prst="rect">
            <a:avLst/>
          </a:prstGeom>
          <a:noFill/>
        </p:spPr>
      </p:pic>
      <p:pic>
        <p:nvPicPr>
          <p:cNvPr id="34821" name="Picture 5" descr="m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3219450"/>
            <a:ext cx="1638300" cy="3638550"/>
          </a:xfrm>
          <a:prstGeom prst="rect">
            <a:avLst/>
          </a:prstGeom>
          <a:noFill/>
        </p:spPr>
      </p:pic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0213" y="5661025"/>
            <a:ext cx="5473700" cy="865188"/>
          </a:xfrm>
          <a:noFill/>
        </p:spPr>
        <p:txBody>
          <a:bodyPr/>
          <a:lstStyle/>
          <a:p>
            <a:r>
              <a:rPr lang="ko-KR" altLang="en-US" sz="3600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비즈니스 골프</a:t>
            </a:r>
            <a:endParaRPr lang="uk-UA" sz="3600" dirty="0">
              <a:solidFill>
                <a:schemeClr val="tx2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9267" y="6408738"/>
            <a:ext cx="2879725" cy="360362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90000"/>
              </a:lnSpc>
            </a:pPr>
            <a:r>
              <a:rPr lang="ko-KR" altLang="en-US" sz="2000" dirty="0" smtClean="0"/>
              <a:t>김 기 호 교수</a:t>
            </a:r>
            <a:endParaRPr lang="ru-RU" altLang="ko-KR" sz="2000" dirty="0"/>
          </a:p>
          <a:p>
            <a:pPr>
              <a:lnSpc>
                <a:spcPct val="90000"/>
              </a:lnSpc>
            </a:pPr>
            <a:endParaRPr lang="uk-UA" sz="2000" dirty="0"/>
          </a:p>
        </p:txBody>
      </p:sp>
      <p:pic>
        <p:nvPicPr>
          <p:cNvPr id="34822" name="Picture 6" descr="bal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3076575"/>
            <a:ext cx="1114425" cy="1647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553200" cy="508000"/>
          </a:xfrm>
        </p:spPr>
        <p:txBody>
          <a:bodyPr/>
          <a:lstStyle/>
          <a:p>
            <a:r>
              <a:rPr lang="en-US" sz="3200" b="1" dirty="0" smtClean="0"/>
              <a:t>Chap. 3 </a:t>
            </a:r>
            <a:r>
              <a:rPr lang="ko-KR" altLang="en-US" sz="3200" b="1" dirty="0" smtClean="0"/>
              <a:t>경기 규칙과 에티켓 알기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857356" y="928671"/>
            <a:ext cx="7143800" cy="5813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C. </a:t>
            </a:r>
            <a:r>
              <a:rPr lang="ko-KR" altLang="en-US" sz="1300" b="1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러프</a:t>
            </a:r>
            <a:endParaRPr lang="ko-KR" altLang="en-US" sz="1300" b="1" dirty="0" smtClean="0">
              <a:solidFill>
                <a:prstClr val="black"/>
              </a:solidFill>
              <a:latin typeface="맑은 고딕"/>
              <a:ea typeface="맑은 고딕"/>
            </a:endParaRP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err="1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러프에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공이 박혔을 때는 </a:t>
            </a:r>
            <a:r>
              <a:rPr lang="ko-KR" altLang="en-US" sz="1300" dirty="0" err="1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프리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</a:t>
            </a:r>
            <a:r>
              <a:rPr lang="ko-KR" altLang="en-US" sz="1300" dirty="0" err="1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드롭이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안됩니다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D. </a:t>
            </a: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벙커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클럽이 지면과 닿으면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해저드 내에서는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2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벌타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모래 벙커에는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2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벌타</a:t>
            </a:r>
            <a:endParaRPr lang="ko-KR" altLang="en-US" sz="1300" dirty="0" smtClean="0">
              <a:solidFill>
                <a:prstClr val="black"/>
              </a:solidFill>
              <a:latin typeface="맑은 고딕"/>
              <a:ea typeface="맑은 고딕"/>
            </a:endParaRP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남의 공을 쳤을 경우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모래 벙커에서 자신의 공이 아닌 다른 사람의 공을 잘못 알고 치더라도 벌은 없습니다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오구가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타경기자의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공이었을 경우 그 공의 소유자는 최초로 오구 플레이가 생긴 지점에 그 공을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플레이스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한 후 플레이를 해나가면 됩니다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E. </a:t>
            </a: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해저드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워터해저드에 빠진 공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: 1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벌타를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먹던가 클럽 헤드를 지면에 대지 않고 그냥 치면 됩니다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분실구냐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워터 해저드에 빠졌느냐의 차이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워터 해저드에 빠진 것 같은데 어느 누구도 빠지는 장면을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못봤으면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분실구로 처리할 수밖에 없습니다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분실구는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2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벌타입니다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F. </a:t>
            </a: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퍼팅 그린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퍼팅 그린에서 움직이는 공이 국외자에 의해 방향이 변경되면 그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스트로크를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취소하고 볼을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리플레이스한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후 다시 쳐야 합니다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10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초 안에 볼이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홀컵으로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떨어지면 그대로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홀인된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것입니다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그런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10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초가 넘으면 공이 떨어져도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1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벌타가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부과됩니다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그린 위의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루스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임페디먼트는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얼마든지 제거할 수 있습니다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3) </a:t>
            </a:r>
            <a:r>
              <a:rPr lang="ko-KR" altLang="en-US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상대를 위하는 에티켓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벙커의 모든 흔적은 깨끗이 지우고 나옵니다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그린 위의 </a:t>
            </a:r>
            <a:r>
              <a:rPr lang="ko-KR" altLang="en-US" sz="1300" dirty="0" err="1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볼마크는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본인이 수리합니다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err="1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페어웨이의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</a:t>
            </a:r>
            <a:r>
              <a:rPr lang="ko-KR" altLang="en-US" sz="1300" dirty="0" err="1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디보트는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다시 정리하거나 모래로 채웁니다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본인의 공이 홀에 가장 가깝다면 깃대를 잡아줍니다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그린 위에서는 스파이크를 끌고 뛰지 않습니다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553200" cy="508000"/>
          </a:xfrm>
        </p:spPr>
        <p:txBody>
          <a:bodyPr/>
          <a:lstStyle/>
          <a:p>
            <a:r>
              <a:rPr lang="en-US" sz="3200" b="1" dirty="0" smtClean="0"/>
              <a:t>Chap. 1 </a:t>
            </a:r>
            <a:r>
              <a:rPr lang="ko-KR" altLang="en-US" sz="3200" b="1" dirty="0" smtClean="0"/>
              <a:t>골프란 어떤 운동인가</a:t>
            </a:r>
            <a:r>
              <a:rPr lang="en-US" sz="3200" b="1" dirty="0" smtClean="0"/>
              <a:t>?</a:t>
            </a:r>
            <a:endParaRPr lang="ko-KR" altLang="en-US" sz="3200" b="1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56" y="785795"/>
            <a:ext cx="6911975" cy="5143536"/>
          </a:xfrm>
        </p:spPr>
        <p:txBody>
          <a:bodyPr/>
          <a:lstStyle/>
          <a:p>
            <a:pPr>
              <a:buNone/>
            </a:pPr>
            <a:r>
              <a:rPr lang="en-US" altLang="ko-KR" sz="1600" b="1" dirty="0" smtClean="0">
                <a:solidFill>
                  <a:schemeClr val="accent2"/>
                </a:solidFill>
              </a:rPr>
              <a:t>1. </a:t>
            </a:r>
            <a:r>
              <a:rPr lang="ko-KR" altLang="en-US" sz="1600" b="1" dirty="0" smtClean="0">
                <a:solidFill>
                  <a:schemeClr val="accent2"/>
                </a:solidFill>
              </a:rPr>
              <a:t>학습 목표</a:t>
            </a:r>
          </a:p>
          <a:p>
            <a:pPr>
              <a:buNone/>
            </a:pPr>
            <a:r>
              <a:rPr lang="ko-KR" altLang="en-US" sz="1600" dirty="0" smtClean="0">
                <a:solidFill>
                  <a:schemeClr val="accent2"/>
                </a:solidFill>
              </a:rPr>
              <a:t>골프가 어떤 운동인지 정확하게 알아봅니다</a:t>
            </a:r>
            <a:r>
              <a:rPr lang="en-US" altLang="ko-KR" sz="1600" dirty="0" smtClean="0">
                <a:solidFill>
                  <a:schemeClr val="accent2"/>
                </a:solidFill>
              </a:rPr>
              <a:t>.</a:t>
            </a:r>
          </a:p>
          <a:p>
            <a:pPr>
              <a:buNone/>
            </a:pPr>
            <a:endParaRPr lang="en-US" altLang="ko-KR" sz="1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altLang="ko-KR" sz="1600" b="1" dirty="0" smtClean="0">
                <a:solidFill>
                  <a:schemeClr val="accent2"/>
                </a:solidFill>
              </a:rPr>
              <a:t>2. </a:t>
            </a:r>
            <a:r>
              <a:rPr lang="ko-KR" altLang="en-US" sz="1600" b="1" dirty="0" smtClean="0">
                <a:solidFill>
                  <a:schemeClr val="accent2"/>
                </a:solidFill>
              </a:rPr>
              <a:t>주요 학습 내용</a:t>
            </a:r>
            <a:endParaRPr lang="en-US" altLang="ko-KR" sz="1600" b="1" dirty="0" smtClean="0">
              <a:solidFill>
                <a:schemeClr val="accent2"/>
              </a:solidFill>
            </a:endParaRPr>
          </a:p>
          <a:p>
            <a:pPr lvl="0" fontAlgn="auto" latinLnBrk="1">
              <a:spcAft>
                <a:spcPts val="0"/>
              </a:spcAft>
              <a:buNone/>
            </a:pP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1)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골프가 좋은 점</a:t>
            </a:r>
          </a:p>
          <a:p>
            <a:pPr lvl="0" indent="0" fontAlgn="auto" latinLnBrk="1">
              <a:lnSpc>
                <a:spcPct val="130000"/>
              </a:lnSpc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사람들은 왜 골프를 좋아할까요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?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멋있는 경치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떄문일까요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?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어떤 사람들은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Green Oxygen</a:t>
            </a:r>
            <a:r>
              <a:rPr kumimoji="0" lang="en-US" sz="13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Light Friends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라는 단어를 만들기도 합니다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또는 멋진 스윙 때문 일까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요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?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골프 기술에는 세가지가 있습니다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Driver, Iron. Putting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입니다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Driver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는 쇼적인 측면이 강하고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Iron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은 예술적인 측면이 강하고 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Putting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은 금전적인 측면이 강합니다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퍼팅의 성패가 골퍼의 운명을 좌우한다고 말할 수 있기 때문입니다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실패와 성공을 오가면서 기쁨을 느끼기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떄문일까요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?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아니면 마음대로 되지 않는 것이 인생과 같이 느껴져서 일까요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?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어쩌면 골프는 인생과도 같다고 할 수 있겠습니다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골프는 다음과 같은 면에서 좋은 운동이라고 할 수 있습니다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</a:p>
          <a:p>
            <a:pPr lvl="0" indent="0" fontAlgn="auto" latinLnBrk="1">
              <a:lnSpc>
                <a:spcPct val="130000"/>
              </a:lnSpc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수신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(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修身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)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에 큰 효과 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–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골프는 자기 반성과 인내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,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정직을 한 번에 배울 수 있는 운동입니다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</a:p>
          <a:p>
            <a:pPr lvl="0" indent="0" fontAlgn="auto" latinLnBrk="1">
              <a:lnSpc>
                <a:spcPct val="130000"/>
              </a:lnSpc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멘탈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맛사지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–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도심의 소음과 공해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,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심신의 피로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,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업무의 스트레스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,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긴장 등으로 극도로 피로해진 두뇌를 쉬게 하고 자율 신경의 피로를 배제하는 효과적인 치료가 될 수 있습니다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endParaRPr kumimoji="0" lang="ko-KR" alt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553200" cy="508000"/>
          </a:xfrm>
        </p:spPr>
        <p:txBody>
          <a:bodyPr/>
          <a:lstStyle/>
          <a:p>
            <a:r>
              <a:rPr lang="en-US" sz="3200" b="1" dirty="0" smtClean="0"/>
              <a:t>Chap. 1 </a:t>
            </a:r>
            <a:r>
              <a:rPr lang="ko-KR" altLang="en-US" sz="3200" b="1" dirty="0" smtClean="0"/>
              <a:t>골프란 어떤 운동인가</a:t>
            </a:r>
            <a:r>
              <a:rPr lang="en-US" sz="3200" b="1" dirty="0" smtClean="0"/>
              <a:t>?</a:t>
            </a:r>
            <a:endParaRPr lang="ko-KR" altLang="en-US" sz="3200" b="1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56" y="785794"/>
            <a:ext cx="6911975" cy="5929354"/>
          </a:xfrm>
        </p:spPr>
        <p:txBody>
          <a:bodyPr/>
          <a:lstStyle/>
          <a:p>
            <a:pPr lvl="0" indent="0" fontAlgn="auto" latinLnBrk="1">
              <a:lnSpc>
                <a:spcPct val="130000"/>
              </a:lnSpc>
              <a:spcAft>
                <a:spcPts val="0"/>
              </a:spcAft>
              <a:buNone/>
            </a:pPr>
            <a:r>
              <a:rPr kumimoji="0" lang="en-US" altLang="ko-K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  <a:sym typeface="Symbol"/>
              </a:rPr>
              <a:t>∙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획일적이지 않은 운동</a:t>
            </a:r>
          </a:p>
          <a:p>
            <a:pPr lvl="0" indent="0" fontAlgn="auto" latinLnBrk="1">
              <a:lnSpc>
                <a:spcPct val="130000"/>
              </a:lnSpc>
              <a:spcAft>
                <a:spcPts val="0"/>
              </a:spcAft>
              <a:buNone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20~30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만평의 넓은 자연 속에서 경기를 행하다 보면 전혀 상황을 예측할 수 없는 경우가 많습니다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골퍼들이 수없이 많은 장애물을 극복해 나가면서 공을 홀컵에 넣는 과정이 목표를 향해 가는 인생과 비슷합니다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자연 친화적인 트인 들판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,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맑은 공기 속에서 자연과 어울려 즐기는 스포츠입니다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</a:t>
            </a:r>
          </a:p>
          <a:p>
            <a:pPr lvl="0" fontAlgn="auto" latinLnBrk="1">
              <a:spcAft>
                <a:spcPts val="0"/>
              </a:spcAft>
              <a:buNone/>
            </a:pPr>
            <a:endParaRPr kumimoji="0" lang="en-US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lvl="0" fontAlgn="auto" latinLnBrk="1">
              <a:spcAft>
                <a:spcPts val="0"/>
              </a:spcAft>
              <a:buNone/>
            </a:pP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2)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골프는 스포츠</a:t>
            </a:r>
            <a:endParaRPr kumimoji="0" lang="en-US" altLang="ko-KR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  <a:p>
            <a:pPr lvl="0" fontAlgn="auto" latinLnBrk="1">
              <a:spcAft>
                <a:spcPts val="0"/>
              </a:spcAft>
              <a:buNone/>
            </a:pP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A. </a:t>
            </a:r>
            <a:r>
              <a:rPr kumimoji="0" lang="ko-KR" altLang="en-US" sz="13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등장성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운동</a:t>
            </a:r>
            <a:endParaRPr kumimoji="0" lang="en-US" altLang="ko-KR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  <a:p>
            <a:pPr lvl="0" indent="0" fontAlgn="auto" latinLnBrk="1"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골프는 한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게임시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대략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5km~6km(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소요시간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6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시간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), 1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만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3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천보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정도를 걷습니다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그러나 흙과 잔디 위를 걸으므로 다리 관절에 무리는 적습니다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또한 여성들의 다이어트와 남성들의 정력 강화에 좋은 스포츠입니다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endParaRPr kumimoji="0" lang="ko-KR" alt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  <a:p>
            <a:pPr lvl="0" fontAlgn="auto" latinLnBrk="1">
              <a:spcAft>
                <a:spcPts val="0"/>
              </a:spcAft>
              <a:buNone/>
            </a:pP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B.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심판이 없는 스포츠</a:t>
            </a:r>
          </a:p>
          <a:p>
            <a:pPr lvl="0" indent="0" fontAlgn="auto" latinLnBrk="1">
              <a:spcAft>
                <a:spcPts val="0"/>
              </a:spcAft>
              <a:buNone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20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만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~30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만 평의 넓은 장소에서 행하는 운동으로 심판을 둘 수 없지만 개인과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양심과 정직을 바탕으로 행하는 운동입니다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예를 들어 공이 치기 어려운 곳에 들어갔을 때 볼을 옮겨 놓고 싶은 충동을 느끼지만 서로 간의 믿음 속에서 진행하는 운동입니다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</a:t>
            </a:r>
          </a:p>
          <a:p>
            <a:pPr marL="0" lvl="0" indent="0" fontAlgn="auto" latinLnBrk="1">
              <a:spcBef>
                <a:spcPts val="0"/>
              </a:spcBef>
              <a:spcAft>
                <a:spcPts val="0"/>
              </a:spcAft>
              <a:buNone/>
            </a:pPr>
            <a:endParaRPr kumimoji="0" lang="en-US" altLang="ko-KR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marL="0" lvl="0" indent="0" fontAlgn="auto" latinLnBrk="1">
              <a:spcBef>
                <a:spcPts val="0"/>
              </a:spcBef>
              <a:spcAft>
                <a:spcPts val="0"/>
              </a:spcAft>
              <a:buNone/>
            </a:pPr>
            <a:endParaRPr lang="en-US" altLang="ko-KR" sz="1300" b="1" kern="1200" dirty="0">
              <a:solidFill>
                <a:prstClr val="black"/>
              </a:solidFill>
              <a:latin typeface="맑은 고딕"/>
            </a:endParaRPr>
          </a:p>
          <a:p>
            <a:pPr marL="0" lvl="0" indent="0" fontAlgn="auto" latinLnBrk="1">
              <a:spcBef>
                <a:spcPts val="0"/>
              </a:spcBef>
              <a:spcAft>
                <a:spcPts val="0"/>
              </a:spcAft>
              <a:buNone/>
            </a:pPr>
            <a:endParaRPr kumimoji="0" lang="en-US" altLang="ko-KR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marL="0" lvl="0" indent="0" fontAlgn="auto" latinLnBrk="1">
              <a:spcBef>
                <a:spcPts val="0"/>
              </a:spcBef>
              <a:spcAft>
                <a:spcPts val="0"/>
              </a:spcAft>
              <a:buNone/>
            </a:pPr>
            <a:endParaRPr kumimoji="0" lang="en-US" altLang="ko-KR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marL="0" lvl="0" indent="0" fontAlgn="auto" latinLnBrk="1"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en-US" altLang="ko-K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C.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기승전결의 조화를 이루어야 하는 운동</a:t>
            </a:r>
          </a:p>
          <a:p>
            <a:pPr marL="342000" lvl="0" indent="0" fontAlgn="auto" latinLnBrk="1"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골프는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티샷으로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시작해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세컨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샷으로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이어간 후 어프로치로 접근하여 퍼팅으로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종결짓는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과정이 조화를 이루</a:t>
            </a:r>
          </a:p>
          <a:p>
            <a:pPr marL="342000" lvl="0" indent="0" fontAlgn="auto" latinLnBrk="1"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어야 좋은 결과를 얻을 수 있는 운동입니다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</a:p>
          <a:p>
            <a:pPr lvl="0" indent="0" fontAlgn="auto" latinLnBrk="1">
              <a:spcAft>
                <a:spcPts val="0"/>
              </a:spcAft>
              <a:buNone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lvl="0" fontAlgn="auto" latinLnBrk="1">
              <a:spcAft>
                <a:spcPts val="0"/>
              </a:spcAft>
              <a:buNone/>
            </a:pPr>
            <a:endParaRPr lang="en-US" sz="1300" kern="1200" dirty="0">
              <a:solidFill>
                <a:prstClr val="black"/>
              </a:solidFill>
              <a:latin typeface="맑은 고딕"/>
            </a:endParaRPr>
          </a:p>
          <a:p>
            <a:pPr lvl="0" fontAlgn="auto" latinLnBrk="1">
              <a:spcAft>
                <a:spcPts val="0"/>
              </a:spcAft>
              <a:buNone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lvl="0" indent="0" fontAlgn="auto" latinLnBrk="1">
              <a:lnSpc>
                <a:spcPct val="130000"/>
              </a:lnSpc>
              <a:spcAft>
                <a:spcPts val="0"/>
              </a:spcAft>
              <a:buNone/>
            </a:pPr>
            <a:endParaRPr kumimoji="0" lang="ko-KR" alt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  <a:p>
            <a:pPr lvl="0" fontAlgn="auto" latinLnBrk="1">
              <a:spcAft>
                <a:spcPts val="0"/>
              </a:spcAft>
              <a:buNone/>
            </a:pPr>
            <a:endParaRPr kumimoji="0" lang="ko-KR" alt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3071802" y="4572008"/>
            <a:ext cx="4071966" cy="357190"/>
          </a:xfrm>
          <a:prstGeom prst="rect">
            <a:avLst/>
          </a:prstGeom>
          <a:noFill/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lvl="0" indent="-342900" algn="ctr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b="1" dirty="0">
                <a:solidFill>
                  <a:prstClr val="black"/>
                </a:solidFill>
                <a:latin typeface="맑은 고딕"/>
                <a:ea typeface="맑은 고딕"/>
              </a:rPr>
              <a:t>신사처럼 행동하고 용사처럼 </a:t>
            </a:r>
            <a:r>
              <a:rPr lang="ko-KR" altLang="en-US" sz="1300" b="1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플레이하라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직사각형 5"/>
          <p:cNvSpPr/>
          <p:nvPr/>
        </p:nvSpPr>
        <p:spPr bwMode="auto">
          <a:xfrm>
            <a:off x="3071802" y="6215082"/>
            <a:ext cx="4071966" cy="357190"/>
          </a:xfrm>
          <a:prstGeom prst="rect">
            <a:avLst/>
          </a:prstGeom>
          <a:noFill/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lvl="0" indent="-342900" algn="ctr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b="1" dirty="0">
                <a:solidFill>
                  <a:prstClr val="black"/>
                </a:solidFill>
                <a:latin typeface="맑은 고딕"/>
                <a:ea typeface="맑은 고딕"/>
              </a:rPr>
              <a:t>드라이버</a:t>
            </a:r>
            <a:r>
              <a:rPr lang="en-US" sz="1300" b="1" dirty="0">
                <a:solidFill>
                  <a:prstClr val="black"/>
                </a:solidFill>
                <a:latin typeface="맑은 고딕"/>
              </a:rPr>
              <a:t>(</a:t>
            </a:r>
            <a:r>
              <a:rPr lang="ko-KR" altLang="en-US" sz="1300" b="1" dirty="0" err="1">
                <a:solidFill>
                  <a:prstClr val="black"/>
                </a:solidFill>
                <a:latin typeface="맑은 고딕"/>
                <a:ea typeface="맑은 고딕"/>
              </a:rPr>
              <a:t>티샷</a:t>
            </a:r>
            <a:r>
              <a:rPr lang="en-US" sz="1300" b="1" dirty="0">
                <a:solidFill>
                  <a:prstClr val="black"/>
                </a:solidFill>
                <a:latin typeface="맑은 고딕"/>
              </a:rPr>
              <a:t>) </a:t>
            </a:r>
            <a:r>
              <a:rPr lang="ko-KR" altLang="en-US" sz="1300" b="1" dirty="0">
                <a:solidFill>
                  <a:prstClr val="black"/>
                </a:solidFill>
                <a:latin typeface="맑은 고딕"/>
                <a:ea typeface="맑은 고딕"/>
              </a:rPr>
              <a:t>→ </a:t>
            </a:r>
            <a:r>
              <a:rPr lang="ko-KR" altLang="en-US" sz="1300" b="1" dirty="0" err="1">
                <a:solidFill>
                  <a:prstClr val="black"/>
                </a:solidFill>
                <a:latin typeface="맑은 고딕"/>
                <a:ea typeface="맑은 고딕"/>
              </a:rPr>
              <a:t>세컨</a:t>
            </a:r>
            <a:r>
              <a:rPr lang="ko-KR" altLang="en-US" sz="1300" b="1" dirty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ko-KR" altLang="en-US" sz="1300" b="1" dirty="0" err="1">
                <a:solidFill>
                  <a:prstClr val="black"/>
                </a:solidFill>
                <a:latin typeface="맑은 고딕"/>
                <a:ea typeface="맑은 고딕"/>
              </a:rPr>
              <a:t>샷</a:t>
            </a:r>
            <a:r>
              <a:rPr lang="ko-KR" altLang="en-US" sz="1300" b="1" dirty="0">
                <a:solidFill>
                  <a:prstClr val="black"/>
                </a:solidFill>
                <a:latin typeface="맑은 고딕"/>
                <a:ea typeface="맑은 고딕"/>
              </a:rPr>
              <a:t> → 어프로치 → 퍼팅</a:t>
            </a:r>
            <a:endParaRPr lang="ko-KR" altLang="en-US" sz="1300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553200" cy="508000"/>
          </a:xfrm>
        </p:spPr>
        <p:txBody>
          <a:bodyPr/>
          <a:lstStyle/>
          <a:p>
            <a:r>
              <a:rPr lang="en-US" sz="3200" b="1" dirty="0" smtClean="0"/>
              <a:t>Chap. 1 </a:t>
            </a:r>
            <a:r>
              <a:rPr lang="ko-KR" altLang="en-US" sz="3200" b="1" dirty="0" smtClean="0"/>
              <a:t>골프란 어떤 운동인가</a:t>
            </a:r>
            <a:r>
              <a:rPr lang="en-US" sz="3200" b="1" dirty="0" smtClean="0"/>
              <a:t>?</a:t>
            </a:r>
            <a:endParaRPr lang="ko-KR" altLang="en-US" sz="3200" b="1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56" y="785794"/>
            <a:ext cx="6911975" cy="5572163"/>
          </a:xfrm>
        </p:spPr>
        <p:txBody>
          <a:bodyPr/>
          <a:lstStyle/>
          <a:p>
            <a:pPr lvl="0" fontAlgn="auto" latinLnBrk="1">
              <a:spcAft>
                <a:spcPts val="0"/>
              </a:spcAft>
              <a:buNone/>
            </a:pP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D.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신체 단련과 심적인 스트레스를 모두 느낄 수 있는 스포츠</a:t>
            </a:r>
          </a:p>
          <a:p>
            <a:pPr marL="342000" lvl="0" indent="0" fontAlgn="auto" latinLnBrk="1"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골프는 걷기와 스윙을 통한 신체 단련 뿐만 아니라 </a:t>
            </a:r>
            <a:r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볼링에서 핀을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한꺼번에 쓰러뜨려 스트라이크를 했을 때의 호쾌함을 느낄 수 있는 정신적인 즐거움도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있습니다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그러므로 스트레스가 많은 현대인의 자기 개발과 건강 관리에 좋습니다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</a:t>
            </a:r>
            <a:endParaRPr kumimoji="0" lang="ko-KR" alt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  <a:p>
            <a:pPr lvl="0" fontAlgn="auto" latinLnBrk="1">
              <a:spcAft>
                <a:spcPts val="0"/>
              </a:spcAft>
              <a:buNone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lvl="0" fontAlgn="auto" latinLnBrk="1">
              <a:spcAft>
                <a:spcPts val="0"/>
              </a:spcAft>
              <a:buNone/>
            </a:pP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E.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서로를 존중하며 더불어 함께 즐기는 스포츠</a:t>
            </a:r>
          </a:p>
          <a:p>
            <a:pPr lvl="0" indent="0" fontAlgn="auto" latinLnBrk="1"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연령에 관계없이 즐길 수 있는 운동입니다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개인의 체력에 따라 과격하지 않게 여유를 갖고 쾌적한 환경에서 조절하면서 할 수 있는 운동입니다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또 골프를 함께 치면서 게임 외에 식사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,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샤워 등을 함께 하면서 인간적인 만남을 가질 수 있습니다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</a:t>
            </a:r>
          </a:p>
          <a:p>
            <a:pPr lvl="0" indent="0" fontAlgn="auto" latinLnBrk="1">
              <a:spcAft>
                <a:spcPts val="0"/>
              </a:spcAft>
              <a:buNone/>
            </a:pPr>
            <a:endParaRPr lang="en-US" sz="1300" kern="1200" dirty="0">
              <a:solidFill>
                <a:prstClr val="black"/>
              </a:solidFill>
              <a:latin typeface="맑은 고딕"/>
            </a:endParaRPr>
          </a:p>
          <a:p>
            <a:pPr marL="0" lvl="0" indent="0" fontAlgn="auto" latinLnBrk="1">
              <a:spcAft>
                <a:spcPts val="0"/>
              </a:spcAft>
              <a:buNone/>
            </a:pPr>
            <a:r>
              <a:rPr kumimoji="0" lang="en-US" altLang="ko-K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3)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골프의 진정한 멋과 재미</a:t>
            </a:r>
          </a:p>
          <a:p>
            <a:pPr lvl="0" indent="0" fontAlgn="auto" latinLnBrk="1"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골프를 이해할 수 없는 사람은 골프에 대해 재미없다는 생각을 가지게 됩니다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골프를 좋아하지도 않고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골프하는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사람을 이해할 수도 없었던 사람이 ‘마지막 라운드’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를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읽고 골프와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골프하는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모두에게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경의감을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느꼈다고 합니다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‘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마지막 라운드’는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암선고를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받은 아버지와 아들의 마지막 골프 여행을 쓴 이야기로 인간과 골프의 관계를 미소와 눈물로 교차시키며 삶의 교훈을 줍니다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골프게임은 인생이라고 할 수 있습니다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게임을 사랑하지 않으면 진정한 챔피언이 될 수 없습니다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인생을 사랑하는 자만이 진정한 승리자가 될 수 있습니다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골프의 묘한 점은 필사적으로 달려들수록 원하는 것은 오히려 멀리 달아난다는 것입니다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경기에 집착하면 할수록 더욱 어려운 상황이 발생합니다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 경기의 진정한 기쁨은 하나하나의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샷이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던져준 문제를 해결하려는 과정에 있습니다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미래의 결과 보다는 현재에 최선을 다하는 과정이 중요합니다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</a:t>
            </a:r>
          </a:p>
          <a:p>
            <a:pPr lvl="0" indent="0" fontAlgn="auto" latinLnBrk="1">
              <a:spcAft>
                <a:spcPts val="0"/>
              </a:spcAft>
              <a:buNone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marL="0" lvl="0" indent="0" fontAlgn="auto" latinLnBrk="1">
              <a:spcAft>
                <a:spcPts val="0"/>
              </a:spcAft>
              <a:buNone/>
            </a:pPr>
            <a:r>
              <a:rPr kumimoji="0" lang="en-US" altLang="ko-K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4)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우리들이 버려야 할 것</a:t>
            </a:r>
          </a:p>
          <a:p>
            <a:pPr lvl="0" indent="0" fontAlgn="auto" latinLnBrk="1"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∙ 타수의 노예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	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∙ 패자는 말이 없다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	∙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머리숙인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죄인</a:t>
            </a:r>
          </a:p>
          <a:p>
            <a:pPr lvl="0" indent="0" fontAlgn="auto" latinLnBrk="1"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∙ 내기만이 진정한 골퍼의 길이다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 	∙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골프는 있는 자만의 특권이다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.</a:t>
            </a:r>
          </a:p>
          <a:p>
            <a:pPr lvl="0" indent="0" fontAlgn="auto" latinLnBrk="1">
              <a:spcAft>
                <a:spcPts val="0"/>
              </a:spcAft>
              <a:buNone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553200" cy="508000"/>
          </a:xfrm>
        </p:spPr>
        <p:txBody>
          <a:bodyPr/>
          <a:lstStyle/>
          <a:p>
            <a:r>
              <a:rPr lang="en-US" sz="3200" b="1" dirty="0" smtClean="0"/>
              <a:t>Chap. 2 </a:t>
            </a:r>
            <a:r>
              <a:rPr lang="ko-KR" altLang="en-US" sz="3200" b="1" dirty="0" smtClean="0"/>
              <a:t>골프장과 골프 용품 알기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56" y="785795"/>
            <a:ext cx="6911975" cy="1857387"/>
          </a:xfrm>
        </p:spPr>
        <p:txBody>
          <a:bodyPr/>
          <a:lstStyle/>
          <a:p>
            <a:pPr>
              <a:buNone/>
            </a:pPr>
            <a:r>
              <a:rPr lang="en-US" altLang="ko-KR" sz="1400" b="1" dirty="0" smtClean="0">
                <a:solidFill>
                  <a:schemeClr val="accent2"/>
                </a:solidFill>
              </a:rPr>
              <a:t>1. </a:t>
            </a:r>
            <a:r>
              <a:rPr lang="ko-KR" altLang="en-US" sz="1400" b="1" dirty="0" smtClean="0">
                <a:solidFill>
                  <a:schemeClr val="accent2"/>
                </a:solidFill>
              </a:rPr>
              <a:t>학습 목표</a:t>
            </a:r>
          </a:p>
          <a:p>
            <a:pPr>
              <a:buNone/>
            </a:pPr>
            <a:r>
              <a:rPr lang="en-US" altLang="ko-KR" sz="1400" dirty="0" smtClean="0">
                <a:solidFill>
                  <a:schemeClr val="accent2"/>
                </a:solidFill>
              </a:rPr>
              <a:t>1) </a:t>
            </a:r>
            <a:r>
              <a:rPr lang="ko-KR" altLang="en-US" sz="1400" dirty="0" smtClean="0">
                <a:solidFill>
                  <a:schemeClr val="accent2"/>
                </a:solidFill>
              </a:rPr>
              <a:t>골프 코스의 구성과 명칭을 알아봅니다</a:t>
            </a:r>
            <a:r>
              <a:rPr lang="en-US" altLang="ko-KR" sz="1400" dirty="0" smtClean="0">
                <a:solidFill>
                  <a:schemeClr val="accent2"/>
                </a:solidFill>
              </a:rPr>
              <a:t>.</a:t>
            </a:r>
          </a:p>
          <a:p>
            <a:pPr>
              <a:buNone/>
            </a:pPr>
            <a:r>
              <a:rPr lang="en-US" altLang="ko-KR" sz="1400" dirty="0" smtClean="0">
                <a:solidFill>
                  <a:schemeClr val="accent2"/>
                </a:solidFill>
              </a:rPr>
              <a:t>2) </a:t>
            </a:r>
            <a:r>
              <a:rPr lang="ko-KR" altLang="en-US" sz="1400" dirty="0" smtClean="0">
                <a:solidFill>
                  <a:schemeClr val="accent2"/>
                </a:solidFill>
              </a:rPr>
              <a:t>골프 용품의 명칭과 종류를 알아봅니다</a:t>
            </a:r>
            <a:r>
              <a:rPr lang="en-US" altLang="ko-KR" sz="1400" dirty="0" smtClean="0">
                <a:solidFill>
                  <a:schemeClr val="accent2"/>
                </a:solidFill>
              </a:rPr>
              <a:t>.</a:t>
            </a:r>
          </a:p>
          <a:p>
            <a:pPr>
              <a:buNone/>
            </a:pPr>
            <a:endParaRPr lang="en-US" altLang="ko-KR" sz="14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altLang="ko-KR" sz="1400" b="1" dirty="0" smtClean="0">
                <a:solidFill>
                  <a:schemeClr val="accent2"/>
                </a:solidFill>
              </a:rPr>
              <a:t>2. </a:t>
            </a:r>
            <a:r>
              <a:rPr lang="ko-KR" altLang="en-US" sz="1400" b="1" dirty="0" smtClean="0">
                <a:solidFill>
                  <a:schemeClr val="accent2"/>
                </a:solidFill>
              </a:rPr>
              <a:t>주요 학습 내용</a:t>
            </a:r>
            <a:endParaRPr lang="en-US" altLang="ko-KR" sz="1400" b="1" dirty="0" smtClean="0">
              <a:solidFill>
                <a:schemeClr val="accent2"/>
              </a:solidFill>
            </a:endParaRPr>
          </a:p>
          <a:p>
            <a:pPr>
              <a:buAutoNum type="arabicParenR"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골프 코스 구성과 명칭</a:t>
            </a:r>
            <a:endParaRPr kumimoji="0" lang="en-US" altLang="ko-KR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>
              <a:buNone/>
            </a:pP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  A. </a:t>
            </a:r>
            <a:r>
              <a:rPr kumimoji="0" lang="ko-KR" alt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홀별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 구성</a:t>
            </a:r>
          </a:p>
          <a:p>
            <a:pPr>
              <a:buNone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178826" y="2643182"/>
          <a:ext cx="4786348" cy="1120386"/>
        </p:xfrm>
        <a:graphic>
          <a:graphicData uri="http://schemas.openxmlformats.org/drawingml/2006/table">
            <a:tbl>
              <a:tblPr firstRow="1" bandRow="1"/>
              <a:tblGrid>
                <a:gridCol w="1196587"/>
                <a:gridCol w="1196587"/>
                <a:gridCol w="1196587"/>
                <a:gridCol w="1196587"/>
              </a:tblGrid>
              <a:tr h="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항목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PAR(</a:t>
                      </a: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파</a:t>
                      </a: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) 3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PAR(</a:t>
                      </a: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파</a:t>
                      </a: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) 4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PAR(</a:t>
                      </a: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파</a:t>
                      </a: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) 5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036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거리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120-230 Yard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350-500 Yard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500 Yard </a:t>
                      </a: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이상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036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18</a:t>
                      </a: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홀 중 개수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4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개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10</a:t>
                      </a: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개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4</a:t>
                      </a: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개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036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명칭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Short Hole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Middle Hole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Long Hole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1928794" y="3778960"/>
            <a:ext cx="6786610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200" dirty="0" smtClean="0">
                <a:solidFill>
                  <a:prstClr val="black"/>
                </a:solidFill>
                <a:latin typeface="맑은 고딕"/>
                <a:ea typeface="맑은 고딕"/>
              </a:rPr>
              <a:t>  B</a:t>
            </a:r>
            <a:r>
              <a:rPr lang="en-US" altLang="ko-KR" sz="1200" dirty="0">
                <a:solidFill>
                  <a:prstClr val="black"/>
                </a:solidFill>
                <a:latin typeface="맑은 고딕"/>
                <a:ea typeface="맑은 고딕"/>
              </a:rPr>
              <a:t>. 18</a:t>
            </a:r>
            <a:r>
              <a:rPr lang="ko-KR" altLang="en-US" sz="1200" dirty="0">
                <a:solidFill>
                  <a:prstClr val="black"/>
                </a:solidFill>
                <a:latin typeface="맑은 고딕"/>
                <a:ea typeface="맑은 고딕"/>
              </a:rPr>
              <a:t>홀 구성과 코스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200" dirty="0">
                <a:solidFill>
                  <a:prstClr val="black"/>
                </a:solidFill>
                <a:latin typeface="맑은 고딕"/>
                <a:ea typeface="맑은 고딕"/>
              </a:rPr>
              <a:t>  </a:t>
            </a:r>
            <a:r>
              <a:rPr lang="ko-KR" altLang="en-US" sz="12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맑은 고딕"/>
                <a:ea typeface="맑은 고딕"/>
              </a:rPr>
              <a:t>a</a:t>
            </a:r>
            <a:r>
              <a:rPr lang="en-US" altLang="ko-KR" sz="1200" dirty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맑은 고딕"/>
                <a:ea typeface="맑은 고딕"/>
              </a:rPr>
              <a:t>구성 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200" dirty="0">
                <a:solidFill>
                  <a:prstClr val="black"/>
                </a:solidFill>
                <a:latin typeface="맑은 고딕"/>
                <a:ea typeface="맑은 고딕"/>
              </a:rPr>
              <a:t>   </a:t>
            </a:r>
            <a:r>
              <a:rPr lang="ko-KR" altLang="en-US" sz="12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-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18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개홀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: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파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3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홀 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× 4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개 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(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파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3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이란 세 번 쳐서 공을 홀에 넣는 것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)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          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파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4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홀 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× 10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개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           파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5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홀 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× 4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개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200" dirty="0">
                <a:solidFill>
                  <a:prstClr val="black"/>
                </a:solidFill>
                <a:latin typeface="맑은 고딕"/>
                <a:ea typeface="맑은 고딕"/>
              </a:rPr>
              <a:t>   </a:t>
            </a:r>
            <a:r>
              <a:rPr lang="en-US" altLang="ko-KR" sz="1200" dirty="0" smtClean="0">
                <a:solidFill>
                  <a:prstClr val="black"/>
                </a:solidFill>
                <a:latin typeface="맑은 고딕"/>
                <a:ea typeface="맑은 고딕"/>
              </a:rPr>
              <a:t>b</a:t>
            </a:r>
            <a:r>
              <a:rPr lang="en-US" altLang="ko-KR" sz="1200" dirty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맑은 고딕"/>
                <a:ea typeface="맑은 고딕"/>
              </a:rPr>
              <a:t>코스 </a:t>
            </a:r>
            <a:r>
              <a:rPr lang="en-US" altLang="ko-KR" sz="1200" dirty="0" smtClean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2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ko-KR" altLang="en-US" sz="1200" dirty="0">
                <a:solidFill>
                  <a:prstClr val="black"/>
                </a:solidFill>
                <a:latin typeface="맑은 고딕"/>
                <a:ea typeface="맑은 고딕"/>
              </a:rPr>
              <a:t>전반 </a:t>
            </a:r>
            <a:r>
              <a:rPr lang="en-US" altLang="ko-KR" sz="1200" dirty="0">
                <a:solidFill>
                  <a:prstClr val="black"/>
                </a:solidFill>
                <a:latin typeface="맑은 고딕"/>
                <a:ea typeface="맑은 고딕"/>
              </a:rPr>
              <a:t>9</a:t>
            </a:r>
            <a:r>
              <a:rPr lang="ko-KR" altLang="en-US" sz="1200" dirty="0">
                <a:solidFill>
                  <a:prstClr val="black"/>
                </a:solidFill>
                <a:latin typeface="맑은 고딕"/>
                <a:ea typeface="맑은 고딕"/>
              </a:rPr>
              <a:t>홀은 아웃코스</a:t>
            </a:r>
            <a:r>
              <a:rPr lang="en-US" altLang="ko-KR" sz="1200" dirty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맑은 고딕"/>
                <a:ea typeface="맑은 고딕"/>
              </a:rPr>
              <a:t>후반 </a:t>
            </a:r>
            <a:r>
              <a:rPr lang="en-US" altLang="ko-KR" sz="1200" dirty="0">
                <a:solidFill>
                  <a:prstClr val="black"/>
                </a:solidFill>
                <a:latin typeface="맑은 고딕"/>
                <a:ea typeface="맑은 고딕"/>
              </a:rPr>
              <a:t>9</a:t>
            </a:r>
            <a:r>
              <a:rPr lang="ko-KR" altLang="en-US" sz="1200" dirty="0">
                <a:solidFill>
                  <a:prstClr val="black"/>
                </a:solidFill>
                <a:latin typeface="맑은 고딕"/>
                <a:ea typeface="맑은 고딕"/>
              </a:rPr>
              <a:t>홀은 인코스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200" dirty="0" smtClean="0">
                <a:solidFill>
                  <a:prstClr val="black"/>
                </a:solidFill>
                <a:latin typeface="맑은 고딕"/>
                <a:ea typeface="맑은 고딕"/>
              </a:rPr>
              <a:t>  </a:t>
            </a:r>
            <a:r>
              <a:rPr lang="en-US" altLang="ko-KR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C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홀의 명칭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</a:t>
            </a:r>
            <a:r>
              <a:rPr lang="ko-KR" altLang="en-US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  </a:t>
            </a:r>
            <a:r>
              <a:rPr lang="en-US" altLang="ko-KR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2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티잉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그라운드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: </a:t>
            </a:r>
            <a:r>
              <a:rPr lang="ko-KR" altLang="en-US" sz="12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티박스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,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제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1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타 지역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</a:t>
            </a:r>
            <a:r>
              <a:rPr lang="ko-KR" altLang="en-US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  </a:t>
            </a:r>
            <a:r>
              <a:rPr lang="en-US" altLang="ko-KR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2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페어웨이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: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제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2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타를 정상적으로 할 수 있는 곳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</a:t>
            </a:r>
            <a:r>
              <a:rPr lang="ko-KR" altLang="en-US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  </a:t>
            </a:r>
            <a:r>
              <a:rPr lang="en-US" altLang="ko-KR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그린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: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잔디를 짧게 깎아 잘 정비해둔 곳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</a:t>
            </a:r>
            <a:r>
              <a:rPr lang="ko-KR" altLang="en-US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  </a:t>
            </a:r>
            <a:r>
              <a:rPr lang="en-US" altLang="ko-KR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해저드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: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장애물로서 연못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,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수로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,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마운드 등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</a:t>
            </a:r>
            <a:r>
              <a:rPr lang="ko-KR" altLang="en-US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  </a:t>
            </a:r>
            <a:r>
              <a:rPr lang="en-US" altLang="ko-KR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벙커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: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모래를 넣어둔 곳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</a:t>
            </a:r>
            <a:r>
              <a:rPr lang="ko-KR" altLang="en-US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  </a:t>
            </a:r>
            <a:r>
              <a:rPr lang="en-US" altLang="ko-KR" sz="12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아웃 </a:t>
            </a:r>
            <a:r>
              <a:rPr lang="ko-KR" altLang="en-US" sz="12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오브바운드</a:t>
            </a:r>
            <a:r>
              <a:rPr lang="en-US" altLang="ko-KR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(OB): </a:t>
            </a:r>
            <a:r>
              <a:rPr lang="ko-KR" altLang="en-US" sz="12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경기가 허용되지 않는 곳</a:t>
            </a:r>
            <a:endParaRPr lang="ko-KR" alt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553200" cy="508000"/>
          </a:xfrm>
        </p:spPr>
        <p:txBody>
          <a:bodyPr/>
          <a:lstStyle/>
          <a:p>
            <a:r>
              <a:rPr lang="en-US" sz="3200" b="1" dirty="0" smtClean="0"/>
              <a:t>Chap. 2 </a:t>
            </a:r>
            <a:r>
              <a:rPr lang="ko-KR" altLang="en-US" sz="3200" b="1" dirty="0" smtClean="0"/>
              <a:t>골프장과 골프 용품 알기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56" y="785795"/>
            <a:ext cx="6911975" cy="1857387"/>
          </a:xfrm>
        </p:spPr>
        <p:txBody>
          <a:bodyPr/>
          <a:lstStyle/>
          <a:p>
            <a:pPr marL="514350" lvl="0" indent="-514350" fontAlgn="auto" latinLnBrk="1">
              <a:spcAft>
                <a:spcPts val="0"/>
              </a:spcAft>
              <a:buNone/>
            </a:pPr>
            <a:r>
              <a:rPr kumimoji="0" lang="en-US" altLang="ko-K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2) </a:t>
            </a:r>
            <a:r>
              <a:rPr kumimoji="0" lang="ko-KR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골프채의 명칭과 종류</a:t>
            </a:r>
          </a:p>
          <a:p>
            <a:pPr marL="514350" lvl="0" indent="-514350" fontAlgn="auto" latinLnBrk="1">
              <a:spcAft>
                <a:spcPts val="0"/>
              </a:spcAft>
              <a:buNone/>
            </a:pP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A. </a:t>
            </a:r>
            <a:r>
              <a:rPr kumimoji="0" lang="ko-KR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골프채의 각 부 명칭</a:t>
            </a:r>
            <a:endParaRPr kumimoji="0" lang="en-US" altLang="ko-KR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  <a:p>
            <a:pPr marL="514350" lvl="0" indent="-514350" fontAlgn="auto" latinLnBrk="1">
              <a:spcAft>
                <a:spcPts val="0"/>
              </a:spcAft>
              <a:buNone/>
            </a:pPr>
            <a:endParaRPr kumimoji="0" lang="en-US" altLang="ko-KR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  <a:p>
            <a:pPr>
              <a:buNone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pic>
        <p:nvPicPr>
          <p:cNvPr id="8" name="그림 7" descr="12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1285860"/>
            <a:ext cx="4810125" cy="790575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2000232" y="2214554"/>
            <a:ext cx="166423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>
                <a:solidFill>
                  <a:prstClr val="black"/>
                </a:solidFill>
                <a:latin typeface="맑은 고딕"/>
                <a:ea typeface="맑은 고딕"/>
              </a:rPr>
              <a:t>B. </a:t>
            </a:r>
            <a:r>
              <a:rPr lang="ko-KR" altLang="en-US" sz="1300" dirty="0">
                <a:solidFill>
                  <a:prstClr val="black"/>
                </a:solidFill>
                <a:latin typeface="맑은 고딕"/>
                <a:ea typeface="맑은 고딕"/>
              </a:rPr>
              <a:t>헤드의 세부 명칭</a:t>
            </a:r>
            <a:endParaRPr lang="en-US" altLang="ko-KR" sz="1300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pic>
        <p:nvPicPr>
          <p:cNvPr id="10" name="그림 9" descr="34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8825" y="2500306"/>
            <a:ext cx="2543175" cy="1457325"/>
          </a:xfrm>
          <a:prstGeom prst="rect">
            <a:avLst/>
          </a:prstGeom>
        </p:spPr>
      </p:pic>
      <p:pic>
        <p:nvPicPr>
          <p:cNvPr id="11" name="그림 10" descr="67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4876" y="2214554"/>
            <a:ext cx="2214578" cy="1737231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2043744" y="4214818"/>
            <a:ext cx="295786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>
                <a:solidFill>
                  <a:prstClr val="black"/>
                </a:solidFill>
                <a:latin typeface="맑은 고딕"/>
                <a:ea typeface="맑은 고딕"/>
              </a:rPr>
              <a:t>C. </a:t>
            </a:r>
            <a:r>
              <a:rPr lang="ko-KR" altLang="en-US" sz="1300" dirty="0">
                <a:solidFill>
                  <a:prstClr val="black"/>
                </a:solidFill>
                <a:latin typeface="맑은 고딕"/>
                <a:ea typeface="맑은 고딕"/>
              </a:rPr>
              <a:t>골프채 별 종류와 </a:t>
            </a:r>
            <a:r>
              <a:rPr lang="ko-KR" altLang="en-US" sz="1300" dirty="0" err="1">
                <a:solidFill>
                  <a:prstClr val="black"/>
                </a:solidFill>
                <a:latin typeface="맑은 고딕"/>
                <a:ea typeface="맑은 고딕"/>
              </a:rPr>
              <a:t>로프트</a:t>
            </a:r>
            <a:r>
              <a:rPr lang="ko-KR" altLang="en-US" sz="1300" dirty="0">
                <a:solidFill>
                  <a:prstClr val="black"/>
                </a:solidFill>
                <a:latin typeface="맑은 고딕"/>
                <a:ea typeface="맑은 고딕"/>
              </a:rPr>
              <a:t> 비행거리</a:t>
            </a:r>
            <a:endParaRPr lang="en-US" altLang="ko-KR" sz="1300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2071670" y="4761953"/>
          <a:ext cx="3571899" cy="1934300"/>
        </p:xfrm>
        <a:graphic>
          <a:graphicData uri="http://schemas.openxmlformats.org/drawingml/2006/table">
            <a:tbl>
              <a:tblPr firstRow="1" bandRow="1"/>
              <a:tblGrid>
                <a:gridCol w="1190633"/>
                <a:gridCol w="1190633"/>
                <a:gridCol w="1190633"/>
              </a:tblGrid>
              <a:tr h="33322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우드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로프트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표준</a:t>
                      </a:r>
                    </a:p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비행거리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0304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1</a:t>
                      </a: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드라이버</a:t>
                      </a: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)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10-12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220Y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0304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2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브러시</a:t>
                      </a: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)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13-15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210Y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0304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3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스푼</a:t>
                      </a: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)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16-18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205Y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0304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4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버피</a:t>
                      </a: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)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19-21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195Y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0304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5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크리크</a:t>
                      </a: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)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22-24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187Y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5929321" y="4071942"/>
          <a:ext cx="2214579" cy="2683644"/>
        </p:xfrm>
        <a:graphic>
          <a:graphicData uri="http://schemas.openxmlformats.org/drawingml/2006/table">
            <a:tbl>
              <a:tblPr firstRow="1" bandRow="1"/>
              <a:tblGrid>
                <a:gridCol w="738193"/>
                <a:gridCol w="738193"/>
                <a:gridCol w="738193"/>
              </a:tblGrid>
              <a:tr h="40510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 dirty="0">
                          <a:latin typeface="굴림"/>
                          <a:ea typeface="맑은 고딕"/>
                          <a:cs typeface="Times New Roman"/>
                        </a:rPr>
                        <a:t>아이언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로프트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표준</a:t>
                      </a:r>
                    </a:p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비행거리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5161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3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23-24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180Y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25161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4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27-28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179Y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5161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5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31-32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160Y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25161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6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35-36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150Y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5161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7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39-40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140Y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25161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8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43-44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130Y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5161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9</a:t>
                      </a: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번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47-49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120Y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25161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피칭 웨지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54-55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100Y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5161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굴림"/>
                          <a:ea typeface="맑은 고딕"/>
                          <a:cs typeface="Times New Roman"/>
                        </a:rPr>
                        <a:t>샌드 웨지</a:t>
                      </a: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굴림"/>
                          <a:ea typeface="맑은 고딕"/>
                          <a:cs typeface="Times New Roman"/>
                        </a:rPr>
                        <a:t>58-59</a:t>
                      </a:r>
                      <a:endParaRPr lang="ko-KR" sz="1100" kern="10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latin typeface="굴림"/>
                          <a:ea typeface="맑은 고딕"/>
                          <a:cs typeface="Times New Roman"/>
                        </a:rPr>
                        <a:t>60Y</a:t>
                      </a:r>
                      <a:endParaRPr lang="ko-KR" sz="1100" kern="100" dirty="0">
                        <a:latin typeface="굴림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553200" cy="508000"/>
          </a:xfrm>
        </p:spPr>
        <p:txBody>
          <a:bodyPr/>
          <a:lstStyle/>
          <a:p>
            <a:r>
              <a:rPr lang="en-US" sz="3200" b="1" dirty="0" smtClean="0"/>
              <a:t>Chap. 2 </a:t>
            </a:r>
            <a:r>
              <a:rPr lang="ko-KR" altLang="en-US" sz="3200" b="1" dirty="0" smtClean="0"/>
              <a:t>골프장과 골프 용품 알기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857356" y="928670"/>
            <a:ext cx="7143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500" b="1" dirty="0">
                <a:solidFill>
                  <a:prstClr val="black"/>
                </a:solidFill>
                <a:latin typeface="맑은 고딕"/>
                <a:ea typeface="맑은 고딕"/>
              </a:rPr>
              <a:t>3) </a:t>
            </a:r>
            <a:r>
              <a:rPr lang="ko-KR" altLang="en-US" sz="1500" b="1" dirty="0">
                <a:solidFill>
                  <a:prstClr val="black"/>
                </a:solidFill>
                <a:latin typeface="맑은 고딕"/>
                <a:ea typeface="맑은 고딕"/>
              </a:rPr>
              <a:t>골프공의 종류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500" b="1" dirty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500" b="1" dirty="0">
                <a:solidFill>
                  <a:prstClr val="black"/>
                </a:solidFill>
                <a:latin typeface="맑은 고딕"/>
                <a:ea typeface="맑은 고딕"/>
              </a:rPr>
              <a:t>A. </a:t>
            </a:r>
            <a:r>
              <a:rPr lang="ko-KR" altLang="en-US" sz="1500" b="1" dirty="0">
                <a:solidFill>
                  <a:prstClr val="black"/>
                </a:solidFill>
                <a:latin typeface="맑은 고딕"/>
                <a:ea typeface="맑은 고딕"/>
              </a:rPr>
              <a:t>골프공의 종류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• 1Piece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볼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500" dirty="0" err="1">
                <a:solidFill>
                  <a:prstClr val="black"/>
                </a:solidFill>
                <a:latin typeface="맑은 고딕"/>
                <a:ea typeface="맑은 고딕"/>
              </a:rPr>
              <a:t>드라이빙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 레인지 용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일반 연습장에서 사용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• 2Piece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볼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500" dirty="0" err="1">
                <a:solidFill>
                  <a:prstClr val="black"/>
                </a:solidFill>
                <a:latin typeface="맑은 고딕"/>
                <a:ea typeface="맑은 고딕"/>
              </a:rPr>
              <a:t>비거리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 위주의 공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일반인들이 주로 사용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. 3</a:t>
            </a:r>
            <a:r>
              <a:rPr lang="ko-KR" altLang="en-US" sz="1500" dirty="0" err="1">
                <a:solidFill>
                  <a:prstClr val="black"/>
                </a:solidFill>
                <a:latin typeface="맑은 고딕"/>
                <a:ea typeface="맑은 고딕"/>
              </a:rPr>
              <a:t>피스공보다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 짧으나 지면에서 잘 굴러 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전체거리는 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길다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 • 3Piece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볼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거리보다 정확도가 높은 볼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주로 프로 선수들이 사용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500" dirty="0">
                <a:solidFill>
                  <a:prstClr val="black"/>
                </a:solidFill>
                <a:latin typeface="맑은 고딕"/>
                <a:ea typeface="맑은 고딕"/>
              </a:rPr>
              <a:t>찢어지기 쉽고 가격이 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비싸다</a:t>
            </a:r>
            <a:r>
              <a:rPr lang="en-US" altLang="ko-KR" sz="1500" dirty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500" b="1" dirty="0">
                <a:solidFill>
                  <a:prstClr val="black"/>
                </a:solidFill>
                <a:latin typeface="맑은 고딕"/>
                <a:ea typeface="맑은 고딕"/>
              </a:rPr>
              <a:t> B. </a:t>
            </a:r>
            <a:r>
              <a:rPr lang="ko-KR" altLang="en-US" sz="1500" b="1" dirty="0" err="1">
                <a:solidFill>
                  <a:prstClr val="black"/>
                </a:solidFill>
                <a:latin typeface="맑은 고딕"/>
                <a:ea typeface="맑은 고딕"/>
              </a:rPr>
              <a:t>골프공이</a:t>
            </a:r>
            <a:r>
              <a:rPr lang="ko-KR" altLang="en-US" sz="1500" b="1" dirty="0">
                <a:solidFill>
                  <a:prstClr val="black"/>
                </a:solidFill>
                <a:latin typeface="맑은 고딕"/>
                <a:ea typeface="맑은 고딕"/>
              </a:rPr>
              <a:t> 울퉁불퉁한 이유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5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볼의 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커버에 파인 홈을 </a:t>
            </a:r>
            <a:r>
              <a:rPr lang="ko-KR" altLang="en-US" sz="15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딤플이라고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합니다</a:t>
            </a:r>
            <a:r>
              <a:rPr lang="en-US" altLang="ko-KR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</a:t>
            </a:r>
            <a:r>
              <a:rPr lang="ko-KR" altLang="en-US" sz="15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딤플의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모양과 크기에 따라 거리와 방향이 큰 </a:t>
            </a:r>
            <a:r>
              <a:rPr lang="ko-KR" altLang="en-US" sz="15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영향을 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받게 됩니다</a:t>
            </a:r>
            <a:r>
              <a:rPr lang="en-US" altLang="ko-KR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즉</a:t>
            </a:r>
            <a:r>
              <a:rPr lang="en-US" altLang="ko-KR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, </a:t>
            </a:r>
            <a:r>
              <a:rPr lang="ko-KR" altLang="en-US" sz="15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딤플떄문에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공은 똑바로</a:t>
            </a:r>
            <a:r>
              <a:rPr lang="en-US" altLang="ko-KR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, 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높이</a:t>
            </a:r>
            <a:r>
              <a:rPr lang="en-US" altLang="ko-KR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, 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멀리 날아갈 수 있습니다</a:t>
            </a:r>
            <a:r>
              <a:rPr lang="en-US" altLang="ko-KR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큰 </a:t>
            </a:r>
            <a:r>
              <a:rPr lang="ko-KR" altLang="en-US" sz="15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딤플은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초기 </a:t>
            </a:r>
            <a:r>
              <a:rPr lang="ko-KR" altLang="en-US" sz="15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양력을 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발생시켜 공을 떠오르게 하고</a:t>
            </a:r>
            <a:r>
              <a:rPr lang="en-US" altLang="ko-KR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, 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작은 </a:t>
            </a:r>
            <a:r>
              <a:rPr lang="ko-KR" altLang="en-US" sz="15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딤플은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최고 </a:t>
            </a:r>
            <a:r>
              <a:rPr lang="ko-KR" altLang="en-US" sz="15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정점이후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포물선 운동에 따라 일정한 </a:t>
            </a:r>
            <a:r>
              <a:rPr lang="ko-KR" altLang="en-US" sz="15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방향을 </a:t>
            </a:r>
            <a:r>
              <a:rPr lang="ko-KR" altLang="en-US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유지하도록 합니다</a:t>
            </a:r>
            <a:r>
              <a:rPr lang="en-US" altLang="ko-KR" sz="15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</a:t>
            </a: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endParaRPr lang="en-US" altLang="ko-KR" sz="1500" dirty="0">
              <a:solidFill>
                <a:prstClr val="black"/>
              </a:solidFill>
              <a:latin typeface="맑은 고딕"/>
              <a:ea typeface="맑은 고딕"/>
            </a:endParaRPr>
          </a:p>
          <a:p>
            <a:pPr marL="514350" lvl="0" indent="-51435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500" b="1" dirty="0">
                <a:solidFill>
                  <a:prstClr val="black"/>
                </a:solidFill>
                <a:latin typeface="맑은 고딕"/>
                <a:ea typeface="맑은 고딕"/>
              </a:rPr>
              <a:t>4) </a:t>
            </a:r>
            <a:r>
              <a:rPr lang="ko-KR" altLang="en-US" sz="1500" b="1" dirty="0">
                <a:solidFill>
                  <a:prstClr val="black"/>
                </a:solidFill>
                <a:latin typeface="맑은 고딕"/>
                <a:ea typeface="맑은 고딕"/>
              </a:rPr>
              <a:t>그 밖의 용품들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•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골프화</a:t>
            </a: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금속 스파이크가 있는 금속화를 신지 못하는 추세이며</a:t>
            </a: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방수 방습 효과가 있어야 하며 사용시 충격 흡수가 되어야 합니다</a:t>
            </a: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5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캐디백</a:t>
            </a: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클럽이 서로 엉키지 않아야 하며 방수처리가 되어야 합니다</a:t>
            </a: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5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보스톤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 백</a:t>
            </a: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옷을 넣는 부분과 신발을 넣는 부분이 분리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골프 </a:t>
            </a:r>
            <a:r>
              <a:rPr lang="ko-KR" altLang="en-US" sz="15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장감</a:t>
            </a: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5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스윙시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 그립과 손의 마찰에서 특히 왼손을 보호하고 동시에 손에서 클럽이 빠져나가는 것 방지</a:t>
            </a: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남성은 왼쪽만 있고</a:t>
            </a:r>
            <a:r>
              <a:rPr lang="en-US" altLang="ko-KR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lang="ko-KR" altLang="en-US" sz="1500" dirty="0" smtClean="0">
                <a:solidFill>
                  <a:prstClr val="black"/>
                </a:solidFill>
                <a:latin typeface="맑은 고딕"/>
                <a:ea typeface="맑은 고딕"/>
              </a:rPr>
              <a:t>여성은 양쪽</a:t>
            </a:r>
          </a:p>
          <a:p>
            <a:pPr lvl="0" indent="-514350" fontAlgn="auto" latinLnBrk="1">
              <a:spcBef>
                <a:spcPct val="20000"/>
              </a:spcBef>
              <a:spcAft>
                <a:spcPts val="0"/>
              </a:spcAft>
            </a:pPr>
            <a:endParaRPr lang="ko-KR" altLang="en-US" sz="1500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553200" cy="508000"/>
          </a:xfrm>
        </p:spPr>
        <p:txBody>
          <a:bodyPr/>
          <a:lstStyle/>
          <a:p>
            <a:r>
              <a:rPr lang="en-US" sz="3200" b="1" dirty="0" smtClean="0"/>
              <a:t>Chap. 3 </a:t>
            </a:r>
            <a:r>
              <a:rPr lang="ko-KR" altLang="en-US" sz="3200" b="1" dirty="0" smtClean="0"/>
              <a:t>경기 규칙과 에티켓 알기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857356" y="928670"/>
            <a:ext cx="7143800" cy="592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sz="1600" b="1" dirty="0" smtClean="0">
                <a:solidFill>
                  <a:schemeClr val="accent2"/>
                </a:solidFill>
              </a:rPr>
              <a:t>1. </a:t>
            </a:r>
            <a:r>
              <a:rPr lang="ko-KR" altLang="en-US" sz="1600" b="1" dirty="0" smtClean="0">
                <a:solidFill>
                  <a:schemeClr val="accent2"/>
                </a:solidFill>
              </a:rPr>
              <a:t>학습 목표</a:t>
            </a:r>
          </a:p>
          <a:p>
            <a:pPr>
              <a:buNone/>
            </a:pPr>
            <a:r>
              <a:rPr lang="en-US" altLang="ko-KR" sz="1600" dirty="0" smtClean="0">
                <a:solidFill>
                  <a:schemeClr val="accent2"/>
                </a:solidFill>
              </a:rPr>
              <a:t>1) </a:t>
            </a:r>
            <a:r>
              <a:rPr lang="ko-KR" altLang="en-US" sz="1600" dirty="0" smtClean="0">
                <a:solidFill>
                  <a:schemeClr val="accent2"/>
                </a:solidFill>
              </a:rPr>
              <a:t>골프 경기의 종류와 규칙을 습득합니다</a:t>
            </a:r>
            <a:r>
              <a:rPr lang="en-US" altLang="ko-KR" sz="1600" dirty="0" smtClean="0">
                <a:solidFill>
                  <a:schemeClr val="accent2"/>
                </a:solidFill>
              </a:rPr>
              <a:t>. </a:t>
            </a:r>
          </a:p>
          <a:p>
            <a:pPr>
              <a:buNone/>
            </a:pPr>
            <a:r>
              <a:rPr lang="en-US" altLang="ko-KR" sz="1600" dirty="0" smtClean="0">
                <a:solidFill>
                  <a:schemeClr val="accent2"/>
                </a:solidFill>
              </a:rPr>
              <a:t>2) </a:t>
            </a:r>
            <a:r>
              <a:rPr lang="ko-KR" altLang="en-US" sz="1600" dirty="0" smtClean="0">
                <a:solidFill>
                  <a:schemeClr val="accent2"/>
                </a:solidFill>
              </a:rPr>
              <a:t>골프 규칙에 대해 알아봅니다</a:t>
            </a:r>
            <a:r>
              <a:rPr lang="en-US" altLang="ko-KR" sz="1600" dirty="0" smtClean="0">
                <a:solidFill>
                  <a:schemeClr val="accent2"/>
                </a:solidFill>
              </a:rPr>
              <a:t>.</a:t>
            </a:r>
          </a:p>
          <a:p>
            <a:pPr>
              <a:buNone/>
            </a:pPr>
            <a:r>
              <a:rPr lang="en-US" altLang="ko-KR" sz="1600" dirty="0" smtClean="0">
                <a:solidFill>
                  <a:schemeClr val="accent2"/>
                </a:solidFill>
              </a:rPr>
              <a:t>3) </a:t>
            </a:r>
            <a:r>
              <a:rPr lang="ko-KR" altLang="en-US" sz="1600" dirty="0" smtClean="0">
                <a:solidFill>
                  <a:schemeClr val="accent2"/>
                </a:solidFill>
              </a:rPr>
              <a:t>골프 경기 중의 에티켓에 대해 알아봅니다</a:t>
            </a:r>
            <a:r>
              <a:rPr lang="en-US" altLang="ko-KR" sz="1600" dirty="0" smtClean="0">
                <a:solidFill>
                  <a:schemeClr val="accent2"/>
                </a:solidFill>
              </a:rPr>
              <a:t>.</a:t>
            </a:r>
          </a:p>
          <a:p>
            <a:pPr>
              <a:buNone/>
            </a:pPr>
            <a:endParaRPr lang="en-US" altLang="ko-KR" sz="1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altLang="ko-KR" sz="1600" b="1" dirty="0" smtClean="0">
                <a:solidFill>
                  <a:schemeClr val="accent2"/>
                </a:solidFill>
              </a:rPr>
              <a:t>2. </a:t>
            </a:r>
            <a:r>
              <a:rPr lang="ko-KR" altLang="en-US" sz="1600" b="1" dirty="0" smtClean="0">
                <a:solidFill>
                  <a:schemeClr val="accent2"/>
                </a:solidFill>
              </a:rPr>
              <a:t>주요 학습 내용</a:t>
            </a:r>
            <a:endParaRPr lang="en-US" altLang="ko-KR" sz="1600" b="1" dirty="0" smtClean="0">
              <a:solidFill>
                <a:schemeClr val="accent2"/>
              </a:solidFill>
            </a:endParaRPr>
          </a:p>
          <a:p>
            <a:pPr marL="342900" lvl="0" indent="-342900" fontAlgn="auto" latinLnBrk="1">
              <a:spcBef>
                <a:spcPct val="20000"/>
              </a:spcBef>
              <a:spcAft>
                <a:spcPts val="0"/>
              </a:spcAft>
              <a:buAutoNum type="arabicParenR"/>
            </a:pP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골프 경기의 종류</a:t>
            </a:r>
          </a:p>
          <a:p>
            <a:pPr marL="342900" lvl="0" indent="-34290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A. </a:t>
            </a:r>
            <a:r>
              <a:rPr lang="ko-KR" altLang="en-US" sz="1300" b="1" dirty="0" err="1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스트로크</a:t>
            </a:r>
            <a:r>
              <a:rPr lang="ko-KR" altLang="en-US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플레이</a:t>
            </a:r>
            <a:r>
              <a:rPr lang="en-US" altLang="ko-KR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(Stroke Play): </a:t>
            </a:r>
            <a:r>
              <a:rPr lang="ko-KR" altLang="en-US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가장 많이 사용하는 경기 방식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1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라운드의 </a:t>
            </a:r>
            <a:r>
              <a:rPr lang="ko-KR" altLang="en-US" sz="1300" dirty="0" err="1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총타수로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승부를 결정하는 경기 방법으로 적은 타수로 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18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홀을 끝낸 사람이 승자</a:t>
            </a:r>
            <a:endParaRPr lang="en-US" altLang="ko-KR" sz="1300" dirty="0" smtClean="0">
              <a:solidFill>
                <a:schemeClr val="accent4">
                  <a:lumMod val="10000"/>
                </a:schemeClr>
              </a:solidFill>
              <a:latin typeface="맑은 고딕"/>
              <a:ea typeface="맑은 고딕"/>
            </a:endParaRP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B. </a:t>
            </a:r>
            <a:r>
              <a:rPr lang="ko-KR" altLang="en-US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매치 플레이</a:t>
            </a:r>
            <a:r>
              <a:rPr lang="en-US" altLang="ko-KR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(Match Play): </a:t>
            </a:r>
            <a:r>
              <a:rPr lang="ko-KR" altLang="en-US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두 </a:t>
            </a:r>
            <a:r>
              <a:rPr lang="ko-KR" altLang="en-US" sz="1300" b="1" dirty="0" err="1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명이서</a:t>
            </a:r>
            <a:r>
              <a:rPr lang="ko-KR" altLang="en-US" sz="1300" b="1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진행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각 홀마다 홀의 승자를 결정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18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홀이 끝난 단계에서 이긴 홀의 수가 많은 쪽이 승자가 되는 경기 방식입니다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 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C. </a:t>
            </a:r>
            <a:r>
              <a:rPr lang="ko-KR" altLang="en-US" sz="1300" b="1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어게인스트</a:t>
            </a: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 파</a:t>
            </a: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(Against Par): </a:t>
            </a: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숫자를 정해놓고 점수를 계산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“파”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를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0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으로 하고 보기는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–2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처럼 오버 “파”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를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계산하고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역으로 버디를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+1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로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이글을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+2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처럼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언더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”파”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를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+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로 해서 각 홀의 점수를 합계해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+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가 많은 사람을 승자로 하는 경기 방법입니다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D. </a:t>
            </a:r>
            <a:r>
              <a:rPr lang="ko-KR" altLang="en-US" sz="1300" b="1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포섬</a:t>
            </a: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(Four Some)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4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사람이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2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사람씩 조를 짜서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각조가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1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개의 볼을 교대로 쳐나가는 경기 방법으로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스트로크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플레이나 매치 플레이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E. </a:t>
            </a: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포볼</a:t>
            </a: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(Four Ball)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포섬과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같이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2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개조가 편을 갈라 대전하는 경기 방식인데 이 게임에서는 각자가 자기 공으로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플레이해서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각 팀원의 좋은 스코어를 그 홀이 스코어로 하는 점이 다릅니다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 F. </a:t>
            </a: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스크램블 방식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한 팀 두 선수가 각기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티샷을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한 후 위치가 좋은 공을 선택하여 그 위치에서 다시 각기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세컨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샷을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하는 방식입니다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>
              <a:buNone/>
            </a:pPr>
            <a:endParaRPr lang="ko-KR" altLang="en-US" sz="1500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553200" cy="508000"/>
          </a:xfrm>
        </p:spPr>
        <p:txBody>
          <a:bodyPr/>
          <a:lstStyle/>
          <a:p>
            <a:r>
              <a:rPr lang="en-US" sz="3200" b="1" dirty="0" smtClean="0"/>
              <a:t>Chap. 3 </a:t>
            </a:r>
            <a:r>
              <a:rPr lang="ko-KR" altLang="en-US" sz="3200" b="1" dirty="0" smtClean="0"/>
              <a:t>경기 규칙과 에티켓 알기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857356" y="928670"/>
            <a:ext cx="7143800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2) </a:t>
            </a: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경기 진행에 관련된 용어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경기 진행 위원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: 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위원회로부터 임명을 받아 선수들이 플레이 중 의문사항이 생기면 이를 규칙에 의거하여 판정을 내려 주는 </a:t>
            </a:r>
            <a:r>
              <a:rPr lang="ko-KR" altLang="en-US" sz="1300" dirty="0" err="1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일을합니다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오너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(</a:t>
            </a:r>
            <a:r>
              <a:rPr lang="en-US" altLang="ko-KR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Honour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):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티잉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그라운드에서 먼저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플레이할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수 있는 권리를 받은 사람을 말합니다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캐디</a:t>
            </a:r>
            <a:r>
              <a:rPr lang="en-US" altLang="ko-KR" sz="13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(Caddie): </a:t>
            </a:r>
            <a:r>
              <a:rPr lang="ko-KR" altLang="en-US" sz="1300" dirty="0" err="1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플레이을</a:t>
            </a:r>
            <a:r>
              <a:rPr lang="ko-KR" altLang="en-US" sz="1300" dirty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 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운반하고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, </a:t>
            </a:r>
            <a:r>
              <a:rPr lang="ko-KR" altLang="en-US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플레이를 보조하는 사람을 말합니다</a:t>
            </a:r>
            <a:r>
              <a:rPr lang="en-US" altLang="ko-KR" sz="1300" dirty="0" smtClean="0">
                <a:solidFill>
                  <a:schemeClr val="accent4">
                    <a:lumMod val="10000"/>
                  </a:schemeClr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갤러리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(Gallery):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골프 경기를 보기 위해 온 관중을 말합니다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그린 피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(Green fee):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플레이어가 지불하는 코스의 이용료입니다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3) </a:t>
            </a: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애매한 골프 규칙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A. </a:t>
            </a:r>
            <a:r>
              <a:rPr lang="ko-KR" altLang="en-US" sz="1300" b="1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티잉</a:t>
            </a:r>
            <a:r>
              <a:rPr lang="ko-KR" altLang="en-US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 그라운드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티샷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구역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: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양쪽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티마커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사이와 후방으로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2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클럽 길이까지의 사각형 구역입니다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 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•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의도없는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볼터치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티잉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그라운드에서 어드레스 자세를 취하다가 볼을 건드려 떨어뜨렸습니다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벌타없이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볼을 다시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티업하고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치면 됩니다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새가 볼을 물고 간 경우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드라이브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샷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한 공이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토핑돼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굴러가고 있었습니다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그런데 새가 볼을 물고 날아갔습니다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이런 </a:t>
            </a:r>
            <a:endParaRPr lang="en-US" altLang="ko-KR" sz="1300" dirty="0" smtClean="0">
              <a:solidFill>
                <a:prstClr val="black"/>
              </a:solidFill>
              <a:latin typeface="맑은 고딕"/>
              <a:ea typeface="맑은 고딕"/>
            </a:endParaRP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경우에는 볼을 채간 곳에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드롭하고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칩니다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 B. </a:t>
            </a:r>
            <a:r>
              <a:rPr lang="ko-KR" altLang="en-US" sz="1300" b="1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페어웨이</a:t>
            </a:r>
            <a:endParaRPr lang="ko-KR" altLang="en-US" sz="1300" b="1" dirty="0" smtClean="0">
              <a:solidFill>
                <a:prstClr val="black"/>
              </a:solidFill>
              <a:latin typeface="맑은 고딕"/>
              <a:ea typeface="맑은 고딕"/>
            </a:endParaRP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공은 있는 그대로의 상태에서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샷</a:t>
            </a:r>
            <a:endParaRPr lang="ko-KR" altLang="en-US" sz="1300" dirty="0" smtClean="0">
              <a:solidFill>
                <a:prstClr val="black"/>
              </a:solidFill>
              <a:latin typeface="맑은 고딕"/>
              <a:ea typeface="맑은 고딕"/>
            </a:endParaRP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남의 공을 자기 것으로 알고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샷한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경우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: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이때는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2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벌타를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받습니다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공을 닦을 수 없습니다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.: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닦을 경우 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2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벌타를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받습니다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•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앞팀의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사람이 공을 밟았을 경우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이때는 홀에 접근하지 않은 바로 그 옆에 공을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플레이스한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후 칩니다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• 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지면에 박힌 공</a:t>
            </a:r>
          </a:p>
          <a:p>
            <a:pPr lvl="0" fontAlgn="auto" latinLnBrk="1">
              <a:spcBef>
                <a:spcPct val="20000"/>
              </a:spcBef>
              <a:spcAft>
                <a:spcPts val="0"/>
              </a:spcAft>
            </a:pP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lang="ko-KR" altLang="en-US" sz="1300" dirty="0" err="1" smtClean="0">
                <a:solidFill>
                  <a:prstClr val="black"/>
                </a:solidFill>
                <a:latin typeface="맑은 고딕"/>
                <a:ea typeface="맑은 고딕"/>
              </a:rPr>
              <a:t>벌없이</a:t>
            </a:r>
            <a:r>
              <a:rPr lang="ko-KR" altLang="en-US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 집어 올려 원위치에 가장 가까운 곳에 옮겨 놓고 칩니다</a:t>
            </a:r>
            <a:r>
              <a:rPr lang="en-US" altLang="ko-KR" sz="1300" dirty="0" smtClean="0">
                <a:solidFill>
                  <a:prstClr val="black"/>
                </a:solidFill>
                <a:latin typeface="맑은 고딕"/>
                <a:ea typeface="맑은 고딕"/>
              </a:rPr>
              <a:t>.</a:t>
            </a:r>
          </a:p>
          <a:p>
            <a:pPr>
              <a:buNone/>
            </a:pPr>
            <a:endParaRPr lang="ko-KR" altLang="en-US" sz="1500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1861</Words>
  <Application>Microsoft Office PowerPoint</Application>
  <PresentationFormat>화면 슬라이드 쇼(4:3)</PresentationFormat>
  <Paragraphs>221</Paragraphs>
  <Slides>10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비즈니스 골프</vt:lpstr>
      <vt:lpstr>Chap. 1 골프란 어떤 운동인가?</vt:lpstr>
      <vt:lpstr>Chap. 1 골프란 어떤 운동인가?</vt:lpstr>
      <vt:lpstr>Chap. 1 골프란 어떤 운동인가?</vt:lpstr>
      <vt:lpstr>Chap. 2 골프장과 골프 용품 알기</vt:lpstr>
      <vt:lpstr>Chap. 2 골프장과 골프 용품 알기</vt:lpstr>
      <vt:lpstr>Chap. 2 골프장과 골프 용품 알기</vt:lpstr>
      <vt:lpstr>Chap. 3 경기 규칙과 에티켓 알기</vt:lpstr>
      <vt:lpstr>Chap. 3 경기 규칙과 에티켓 알기</vt:lpstr>
      <vt:lpstr>Chap. 3 경기 규칙과 에티켓 알기</vt:lpstr>
    </vt:vector>
  </TitlesOfParts>
  <Company>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비즈니스 골프</dc:title>
  <dc:creator>user</dc:creator>
  <cp:lastModifiedBy>user</cp:lastModifiedBy>
  <cp:revision>1</cp:revision>
  <dcterms:created xsi:type="dcterms:W3CDTF">2015-04-16T01:44:54Z</dcterms:created>
  <dcterms:modified xsi:type="dcterms:W3CDTF">2015-04-16T01:45:13Z</dcterms:modified>
</cp:coreProperties>
</file>