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83" r:id="rId4"/>
    <p:sldId id="284" r:id="rId5"/>
    <p:sldId id="286" r:id="rId6"/>
    <p:sldId id="259" r:id="rId7"/>
    <p:sldId id="267" r:id="rId8"/>
    <p:sldId id="288" r:id="rId9"/>
    <p:sldId id="289" r:id="rId10"/>
    <p:sldId id="287" r:id="rId11"/>
    <p:sldId id="290" r:id="rId12"/>
    <p:sldId id="291" r:id="rId13"/>
    <p:sldId id="292" r:id="rId14"/>
    <p:sldId id="273" r:id="rId15"/>
    <p:sldId id="293" r:id="rId16"/>
    <p:sldId id="268" r:id="rId17"/>
    <p:sldId id="294" r:id="rId18"/>
    <p:sldId id="261" r:id="rId19"/>
    <p:sldId id="262" r:id="rId20"/>
    <p:sldId id="274" r:id="rId21"/>
    <p:sldId id="263" r:id="rId22"/>
    <p:sldId id="282" r:id="rId23"/>
    <p:sldId id="275" r:id="rId24"/>
    <p:sldId id="277" r:id="rId25"/>
    <p:sldId id="264" r:id="rId26"/>
    <p:sldId id="265" r:id="rId27"/>
    <p:sldId id="281" r:id="rId28"/>
    <p:sldId id="278" r:id="rId29"/>
    <p:sldId id="295" r:id="rId30"/>
    <p:sldId id="297" r:id="rId31"/>
    <p:sldId id="296" r:id="rId32"/>
    <p:sldId id="276" r:id="rId33"/>
    <p:sldId id="269" r:id="rId34"/>
    <p:sldId id="306" r:id="rId35"/>
    <p:sldId id="303" r:id="rId36"/>
    <p:sldId id="304" r:id="rId37"/>
    <p:sldId id="305" r:id="rId38"/>
    <p:sldId id="307" r:id="rId39"/>
    <p:sldId id="308" r:id="rId40"/>
    <p:sldId id="309" r:id="rId41"/>
    <p:sldId id="270" r:id="rId42"/>
    <p:sldId id="279" r:id="rId43"/>
    <p:sldId id="310" r:id="rId44"/>
    <p:sldId id="311" r:id="rId45"/>
    <p:sldId id="271" r:id="rId46"/>
    <p:sldId id="312" r:id="rId47"/>
    <p:sldId id="313" r:id="rId48"/>
    <p:sldId id="314" r:id="rId49"/>
    <p:sldId id="315" r:id="rId50"/>
    <p:sldId id="316" r:id="rId51"/>
    <p:sldId id="317" r:id="rId52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A7-5945-42F2-8240-C43051E893E7}" type="datetimeFigureOut">
              <a:rPr lang="ko-KR" altLang="en-US" smtClean="0"/>
              <a:pPr/>
              <a:t>2015-05-17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FA5-D788-450F-A5B9-C6862D9A05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A7-5945-42F2-8240-C43051E893E7}" type="datetimeFigureOut">
              <a:rPr lang="ko-KR" altLang="en-US" smtClean="0"/>
              <a:pPr/>
              <a:t>2015-05-17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FA5-D788-450F-A5B9-C6862D9A05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A7-5945-42F2-8240-C43051E893E7}" type="datetimeFigureOut">
              <a:rPr lang="ko-KR" altLang="en-US" smtClean="0"/>
              <a:pPr/>
              <a:t>2015-05-17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FA5-D788-450F-A5B9-C6862D9A05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sz="2400" b="1">
                <a:solidFill>
                  <a:srgbClr val="7030A0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 sz="2000"/>
            </a:lvl2pPr>
            <a:lvl3pPr>
              <a:lnSpc>
                <a:spcPct val="110000"/>
              </a:lnSpc>
              <a:spcAft>
                <a:spcPts val="600"/>
              </a:spcAft>
              <a:defRPr sz="1800"/>
            </a:lvl3pPr>
            <a:lvl4pPr>
              <a:lnSpc>
                <a:spcPct val="110000"/>
              </a:lnSpc>
              <a:spcAft>
                <a:spcPts val="600"/>
              </a:spcAft>
              <a:defRPr sz="1600"/>
            </a:lvl4pPr>
            <a:lvl5pPr>
              <a:lnSpc>
                <a:spcPct val="11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A7-5945-42F2-8240-C43051E893E7}" type="datetimeFigureOut">
              <a:rPr lang="ko-KR" altLang="en-US" smtClean="0"/>
              <a:pPr/>
              <a:t>2015-05-17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FA5-D788-450F-A5B9-C6862D9A05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A7-5945-42F2-8240-C43051E893E7}" type="datetimeFigureOut">
              <a:rPr lang="ko-KR" altLang="en-US" smtClean="0"/>
              <a:pPr/>
              <a:t>2015-05-17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FA5-D788-450F-A5B9-C6862D9A05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A7-5945-42F2-8240-C43051E893E7}" type="datetimeFigureOut">
              <a:rPr lang="ko-KR" altLang="en-US" smtClean="0"/>
              <a:pPr/>
              <a:t>2015-05-17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FA5-D788-450F-A5B9-C6862D9A05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A7-5945-42F2-8240-C43051E893E7}" type="datetimeFigureOut">
              <a:rPr lang="ko-KR" altLang="en-US" smtClean="0"/>
              <a:pPr/>
              <a:t>2015-05-17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FA5-D788-450F-A5B9-C6862D9A05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A7-5945-42F2-8240-C43051E893E7}" type="datetimeFigureOut">
              <a:rPr lang="ko-KR" altLang="en-US" smtClean="0"/>
              <a:pPr/>
              <a:t>2015-05-17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FA5-D788-450F-A5B9-C6862D9A05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A7-5945-42F2-8240-C43051E893E7}" type="datetimeFigureOut">
              <a:rPr lang="ko-KR" altLang="en-US" smtClean="0"/>
              <a:pPr/>
              <a:t>2015-05-17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FA5-D788-450F-A5B9-C6862D9A05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A7-5945-42F2-8240-C43051E893E7}" type="datetimeFigureOut">
              <a:rPr lang="ko-KR" altLang="en-US" smtClean="0"/>
              <a:pPr/>
              <a:t>2015-05-17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FA5-D788-450F-A5B9-C6862D9A05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A7-5945-42F2-8240-C43051E893E7}" type="datetimeFigureOut">
              <a:rPr lang="ko-KR" altLang="en-US" smtClean="0"/>
              <a:pPr/>
              <a:t>2015-05-17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FA5-D788-450F-A5B9-C6862D9A05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08A7-5945-42F2-8240-C43051E893E7}" type="datetimeFigureOut">
              <a:rPr lang="ko-KR" altLang="en-US" smtClean="0"/>
              <a:pPr/>
              <a:t>2015-05-17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A8FA5-D788-450F-A5B9-C6862D9A05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9장_1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0499" b="41995"/>
          <a:stretch>
            <a:fillRect/>
          </a:stretch>
        </p:blipFill>
        <p:spPr>
          <a:xfrm>
            <a:off x="0" y="500042"/>
            <a:ext cx="9161549" cy="58738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691680" y="3933056"/>
            <a:ext cx="57606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762424"/>
            <a:ext cx="8229600" cy="3952460"/>
          </a:xfrm>
        </p:spPr>
        <p:txBody>
          <a:bodyPr>
            <a:normAutofit/>
          </a:bodyPr>
          <a:lstStyle/>
          <a:p>
            <a:r>
              <a:rPr lang="ko-KR" altLang="en-US" sz="40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근력 강화를 위한 </a:t>
            </a:r>
            <a:r>
              <a:rPr lang="ko-KR" altLang="en-US" sz="40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영양</a:t>
            </a:r>
            <a:endParaRPr lang="en-US" altLang="ko-KR" sz="40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몸에 좋은 지방을 섭취한다</a:t>
            </a:r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1"/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생선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견과류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err="1" smtClean="0">
                <a:latin typeface="휴먼엑스포" pitchFamily="18" charset="-127"/>
                <a:ea typeface="휴먼엑스포" pitchFamily="18" charset="-127"/>
              </a:rPr>
              <a:t>씨앗류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올리브유 등의 불포화지방산이 풍부한 식품도 근력 향상에 효과적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근육 분해를 방지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하고</a:t>
            </a:r>
            <a:r>
              <a:rPr lang="ko-KR" altLang="en-US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근육 성장에 기여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하며 </a:t>
            </a:r>
            <a:r>
              <a:rPr lang="ko-KR" altLang="en-US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염증을 막아주는 작용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을</a:t>
            </a:r>
            <a:r>
              <a:rPr lang="ko-KR" altLang="en-US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함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833862"/>
            <a:ext cx="8229600" cy="3452394"/>
          </a:xfrm>
        </p:spPr>
        <p:txBody>
          <a:bodyPr>
            <a:normAutofit/>
          </a:bodyPr>
          <a:lstStyle/>
          <a:p>
            <a:r>
              <a:rPr lang="ko-KR" altLang="en-US" sz="40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근력 강화를 위한 영양</a:t>
            </a:r>
            <a:endParaRPr lang="en-US" altLang="ko-KR" sz="40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섬유질을 충분히 섭취한다</a:t>
            </a:r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1"/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섬유질은 섭취한 음식들의 소화를 돕는 작용을 함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채소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콩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오트밀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현미 등에 풍부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762424"/>
            <a:ext cx="8229600" cy="4309650"/>
          </a:xfrm>
        </p:spPr>
        <p:txBody>
          <a:bodyPr>
            <a:normAutofit/>
          </a:bodyPr>
          <a:lstStyle/>
          <a:p>
            <a:r>
              <a:rPr lang="ko-KR" altLang="en-US" sz="40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근력 강화를 위한 </a:t>
            </a:r>
            <a:r>
              <a:rPr lang="ko-KR" altLang="en-US" sz="40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영양</a:t>
            </a:r>
            <a:endParaRPr lang="en-US" altLang="ko-KR" sz="40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6.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물을 많이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마신다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</a:p>
          <a:p>
            <a:pPr lvl="1"/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수분이 부족하지 않은 상태를 유지해야 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pumping</a:t>
            </a:r>
            <a:r>
              <a:rPr lang="en-US" altLang="ko-KR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활동도 활발해지고 근력과 운동수행능력이 상승하여 결과적으로 근육 발달로 이어짐</a:t>
            </a:r>
            <a:endParaRPr lang="en-US" altLang="ko-KR" sz="28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/>
            <a:r>
              <a:rPr lang="ko-KR" altLang="en-US" sz="280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하루 </a:t>
            </a:r>
            <a:r>
              <a:rPr lang="en-US" altLang="ko-KR" sz="28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1.5~2L </a:t>
            </a:r>
            <a:r>
              <a:rPr lang="ko-KR" altLang="en-US" sz="280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이상</a:t>
            </a:r>
            <a:endParaRPr lang="ko-KR" altLang="en-US" sz="2800" dirty="0">
              <a:solidFill>
                <a:srgbClr val="0033CC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476102"/>
            <a:ext cx="8640960" cy="6024732"/>
          </a:xfrm>
        </p:spPr>
        <p:txBody>
          <a:bodyPr>
            <a:noAutofit/>
          </a:bodyPr>
          <a:lstStyle/>
          <a:p>
            <a:r>
              <a:rPr lang="ko-KR" altLang="en-US" sz="2700" b="0" dirty="0" smtClean="0">
                <a:latin typeface="휴먼엑스포" pitchFamily="18" charset="-127"/>
                <a:ea typeface="휴먼엑스포" pitchFamily="18" charset="-127"/>
              </a:rPr>
              <a:t>운동종목과 특성에 따라 올바른 영양지식을 습득하여 바람직한 식사방법을 실천하는 것이 가장 효과적</a:t>
            </a:r>
            <a:endParaRPr lang="en-US" altLang="ko-KR" sz="2700" b="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700" b="0" dirty="0" smtClean="0">
                <a:latin typeface="휴먼엑스포" pitchFamily="18" charset="-127"/>
                <a:ea typeface="휴먼엑스포" pitchFamily="18" charset="-127"/>
              </a:rPr>
              <a:t>운동종목과 특성</a:t>
            </a:r>
            <a:r>
              <a:rPr lang="en-US" altLang="ko-KR" sz="27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700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700" b="0" dirty="0" smtClean="0">
                <a:latin typeface="휴먼엑스포" pitchFamily="18" charset="-127"/>
                <a:ea typeface="휴먼엑스포" pitchFamily="18" charset="-127"/>
              </a:rPr>
              <a:t>선수 개개인마다 차이가 있고 다양한 식이요법이 요구되기 </a:t>
            </a:r>
            <a:r>
              <a:rPr lang="ko-KR" altLang="en-US" sz="2700" b="0" dirty="0" smtClean="0">
                <a:latin typeface="휴먼엑스포" pitchFamily="18" charset="-127"/>
                <a:ea typeface="휴먼엑스포" pitchFamily="18" charset="-127"/>
              </a:rPr>
              <a:t>때</a:t>
            </a:r>
            <a:r>
              <a:rPr lang="ko-KR" altLang="en-US" sz="2700" b="0" dirty="0" smtClean="0">
                <a:latin typeface="휴먼엑스포" pitchFamily="18" charset="-127"/>
                <a:ea typeface="휴먼엑스포" pitchFamily="18" charset="-127"/>
              </a:rPr>
              <a:t>문에 정확한 식이를 제공하기는 어려우나 영양공급이 기록 향상 및 운동결과에 많은 영향을 미치므로 훈련 또는 경기 시에 어느 정도 영양소가 필요하고 무엇을 어떻게 섭취해야 운동수행능력을 최대로 발휘할 수 있는지 이해하고 응용할 수 있어야 함</a:t>
            </a:r>
            <a:endParaRPr lang="en-US" altLang="ko-KR" sz="2700" b="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700" b="0" dirty="0" smtClean="0">
                <a:latin typeface="휴먼엑스포" pitchFamily="18" charset="-127"/>
                <a:ea typeface="휴먼엑스포" pitchFamily="18" charset="-127"/>
              </a:rPr>
              <a:t>오랜 기간 훈련과 시합을 통한 시행착오를 바탕으로 </a:t>
            </a:r>
            <a:r>
              <a:rPr lang="ko-KR" altLang="en-US" sz="2700" b="0" u="sng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자신만의 맞춤형 식이를 구성</a:t>
            </a:r>
            <a:r>
              <a:rPr lang="ko-KR" altLang="en-US" sz="2700" b="0" u="sng" dirty="0" smtClean="0">
                <a:latin typeface="휴먼엑스포" pitchFamily="18" charset="-127"/>
                <a:ea typeface="휴먼엑스포" pitchFamily="18" charset="-127"/>
              </a:rPr>
              <a:t>하는 것이 올바른 영양상태를 유지하는 가장 좋은 방법</a:t>
            </a:r>
            <a:r>
              <a:rPr lang="ko-KR" altLang="en-US" sz="2700" b="0" dirty="0" smtClean="0">
                <a:latin typeface="휴먼엑스포" pitchFamily="18" charset="-127"/>
                <a:ea typeface="휴먼엑스포" pitchFamily="18" charset="-127"/>
              </a:rPr>
              <a:t>임</a:t>
            </a:r>
            <a:endParaRPr lang="en-US" altLang="ko-KR" sz="2700" b="0" dirty="0" smtClean="0">
              <a:latin typeface="휴먼엑스포" pitchFamily="18" charset="-127"/>
              <a:ea typeface="휴먼엑스포" pitchFamily="18" charset="-127"/>
            </a:endParaRPr>
          </a:p>
          <a:p>
            <a:endParaRPr lang="en-US" altLang="ko-KR" sz="2700" b="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92688"/>
          </a:xfrm>
        </p:spPr>
        <p:txBody>
          <a:bodyPr>
            <a:normAutofit/>
          </a:bodyPr>
          <a:lstStyle/>
          <a:p>
            <a:pPr marL="971550" lvl="1" indent="-514350">
              <a:buNone/>
            </a:pP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근력훈련 시 영양지침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고강도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훈련 후 회복과 신체적응을 위한 영양공급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최적 신체상태 유지 및 건강증진을 위한 식사구성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근육량을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증가시키기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위해 트레이닝을 하는 선수들은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1.6~1.8g/kg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섭취하도록 권장</a:t>
            </a:r>
            <a:endParaRPr lang="en-US" altLang="ko-KR" sz="26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이는 하루 약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500kcal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로</a:t>
            </a:r>
            <a:r>
              <a:rPr lang="ko-KR" altLang="en-US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15g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의</a:t>
            </a:r>
            <a:r>
              <a:rPr lang="ko-KR" altLang="en-US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단백질을</a:t>
            </a:r>
            <a:r>
              <a:rPr lang="ko-KR" altLang="en-US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추가로 섭취하는 것을 의미함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예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;</a:t>
            </a:r>
            <a:r>
              <a:rPr lang="en-US" altLang="ko-KR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우유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잔</a:t>
            </a:r>
            <a:r>
              <a:rPr lang="ko-KR" altLang="en-US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 </a:t>
            </a:r>
            <a:r>
              <a:rPr lang="ko-KR" altLang="en-US" sz="26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통밀빵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조각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삶은 달걀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개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체중 증가를 위한 추가적인 칼로리뿐만 아니라 영양가 높은 음식을 선택해야 함</a:t>
            </a:r>
            <a:endParaRPr lang="en-US" altLang="ko-KR" sz="26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고칼로리</a:t>
            </a:r>
            <a:r>
              <a:rPr lang="en-US" altLang="ko-KR" sz="26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err="1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고탄수화물</a:t>
            </a:r>
            <a:r>
              <a:rPr lang="en-US" altLang="ko-KR" sz="26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고단백질 식이</a:t>
            </a:r>
            <a:endParaRPr lang="en-US" altLang="ko-KR" sz="2600" dirty="0" smtClean="0">
              <a:solidFill>
                <a:srgbClr val="FF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547540"/>
            <a:ext cx="8640960" cy="552466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근력훈련 시 적정 식사 횟수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공복 시 훈련은 금함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고강도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훈련을 위한 충분한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영양섭취를 위해 </a:t>
            </a:r>
            <a:r>
              <a:rPr lang="en-US" altLang="ko-KR" sz="26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3~6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회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의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식사 권장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아침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점심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저녁 이외에 훈련 전후와 훈련 중 영양섭취 필요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ko-KR" altLang="en-US" sz="260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아침식사는 훈련하기 </a:t>
            </a:r>
            <a:r>
              <a:rPr lang="en-US" altLang="ko-KR" sz="26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1~2</a:t>
            </a:r>
            <a:r>
              <a:rPr lang="ko-KR" altLang="en-US" sz="260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시간 전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에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점심식사는 훈련하기 </a:t>
            </a:r>
            <a:r>
              <a:rPr lang="en-US" altLang="ko-KR" sz="26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2~3</a:t>
            </a:r>
            <a:r>
              <a:rPr lang="ko-KR" altLang="en-US" sz="260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시간 전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에 하는 것을 권장</a:t>
            </a:r>
            <a:endParaRPr lang="en-US" altLang="ko-KR" sz="26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훈련을 하게 되면 주로 저장된 글리코겐이 에너지원으로 쓰이며</a:t>
            </a:r>
            <a:r>
              <a:rPr lang="ko-KR" altLang="en-US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시간 훈련하는 동안 신체의 근육 내에 저장된 에너지원은 거의 사용되기 때문</a:t>
            </a:r>
            <a:endParaRPr lang="en-US" altLang="ko-KR" sz="26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운동영양(개정판)9장_1-8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15616" y="980728"/>
            <a:ext cx="6964554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33292"/>
            <a:ext cx="8640960" cy="230995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3.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근력훈련 시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식사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훈련 시 식사는 밥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국</a:t>
            </a:r>
            <a:r>
              <a:rPr lang="ko-KR" altLang="en-US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수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빵 등과 같은 </a:t>
            </a:r>
            <a:r>
              <a:rPr lang="ko-KR" altLang="en-US" sz="2600" dirty="0" err="1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곡류군과</a:t>
            </a:r>
            <a:r>
              <a:rPr lang="ko-KR" altLang="en-US" sz="260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과일</a:t>
            </a:r>
            <a:r>
              <a:rPr lang="en-US" altLang="ko-KR" sz="26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err="1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채소군이</a:t>
            </a:r>
            <a:r>
              <a:rPr lang="ko-KR" altLang="en-US" sz="260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더 많이 함유된 음식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으로 구성하며 단백질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지방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무기질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비타민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물도 필요함</a:t>
            </a:r>
            <a:endParaRPr lang="en-US" altLang="ko-KR" sz="26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9장_1-8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142852"/>
            <a:ext cx="8501090" cy="6598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23528" y="500042"/>
            <a:ext cx="8424936" cy="6000792"/>
          </a:xfrm>
        </p:spPr>
        <p:txBody>
          <a:bodyPr>
            <a:normAutofit/>
          </a:bodyPr>
          <a:lstStyle/>
          <a:p>
            <a:r>
              <a:rPr lang="ko-KR" altLang="en-US" sz="40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근력운동의 </a:t>
            </a:r>
            <a:r>
              <a:rPr lang="ko-KR" altLang="en-US" sz="40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경기 전 식사</a:t>
            </a:r>
            <a:endParaRPr lang="en-US" altLang="ko-KR" sz="40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일반적인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근력경기 전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식사지침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경기를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시작할 때 배고픔을 느끼지 않아야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함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적당한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수분과 탄수화물의 추가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공급</a:t>
            </a:r>
            <a:endParaRPr lang="en-US" altLang="ko-KR" sz="26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지방과 단백질이 함유된 식사는 경기 전에 긴장과 불안을 일으켜 위와 소장에 부담을 주어 소화시간을 연장시키기 때문에 절대 주의해야 함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소화기계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문제의 최소화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가스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긴장으로 인한 설사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1"/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새로운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식사 보다는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이전에 선호하거나 즐겨 먹던 음식 선택</a:t>
            </a:r>
            <a:endParaRPr lang="en-US" altLang="ko-KR" sz="26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4429156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u"/>
            </a:pP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 근력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향상을 위한 단백질 섭취량은 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32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32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32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하루 </a:t>
            </a:r>
            <a:r>
              <a:rPr lang="en-US" altLang="ko-KR" sz="32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1.2~1.7g/kg</a:t>
            </a:r>
            <a:endParaRPr lang="en-US" altLang="ko-KR" sz="3200" b="1" dirty="0" smtClean="0">
              <a:solidFill>
                <a:srgbClr val="0033CC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>
              <a:buFont typeface="Wingdings" pitchFamily="2" charset="2"/>
              <a:buChar char="u"/>
            </a:pP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 보디빌더의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경우 </a:t>
            </a:r>
            <a:r>
              <a:rPr lang="ko-KR" altLang="en-US" sz="32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하루 </a:t>
            </a:r>
            <a:r>
              <a:rPr lang="en-US" altLang="ko-KR" sz="32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1.7~2.8g/kg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의 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단백질 섭취 권장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예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체중 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70kg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의 성인은 근력 향상을 위해  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3200" b="1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3200" b="1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  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84~119g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의 단백질 섭취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9장_1-10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71600" y="1196752"/>
            <a:ext cx="7286676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95536" y="357166"/>
            <a:ext cx="8229600" cy="6215106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ko-KR" altLang="en-US" sz="4300" dirty="0" smtClean="0">
                <a:latin typeface="휴먼엑스포" pitchFamily="18" charset="-127"/>
                <a:ea typeface="휴먼엑스포" pitchFamily="18" charset="-127"/>
              </a:rPr>
              <a:t>근력운동의 경기 전 식사 </a:t>
            </a:r>
            <a:endParaRPr lang="en-US" altLang="ko-KR" sz="43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35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en-US" altLang="ko-KR" sz="35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500" dirty="0" smtClean="0">
                <a:latin typeface="휴먼엑스포" pitchFamily="18" charset="-127"/>
                <a:ea typeface="휴먼엑스포" pitchFamily="18" charset="-127"/>
              </a:rPr>
              <a:t>근력경기 </a:t>
            </a:r>
            <a:r>
              <a:rPr lang="ko-KR" altLang="en-US" sz="3500" dirty="0" smtClean="0">
                <a:latin typeface="휴먼엑스포" pitchFamily="18" charset="-127"/>
                <a:ea typeface="휴먼엑스포" pitchFamily="18" charset="-127"/>
              </a:rPr>
              <a:t>직전 </a:t>
            </a:r>
            <a:r>
              <a:rPr lang="ko-KR" altLang="en-US" sz="3500" dirty="0" smtClean="0">
                <a:latin typeface="휴먼엑스포" pitchFamily="18" charset="-127"/>
                <a:ea typeface="휴먼엑스포" pitchFamily="18" charset="-127"/>
              </a:rPr>
              <a:t>식사</a:t>
            </a:r>
            <a:endParaRPr lang="en-US" altLang="ko-KR" sz="35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복합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탄수화물</a:t>
            </a:r>
            <a:r>
              <a:rPr lang="en-US" altLang="ko-KR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위주의 영양소가</a:t>
            </a:r>
            <a:r>
              <a:rPr lang="en-US" altLang="ko-KR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고루 함유된 유동식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을 </a:t>
            </a:r>
            <a:r>
              <a:rPr lang="ko-KR" altLang="en-US" sz="2600" u="sng" dirty="0" smtClean="0">
                <a:latin typeface="휴먼엑스포" pitchFamily="18" charset="-127"/>
                <a:ea typeface="휴먼엑스포" pitchFamily="18" charset="-127"/>
              </a:rPr>
              <a:t>경기 </a:t>
            </a:r>
            <a:r>
              <a:rPr lang="en-US" altLang="ko-KR" sz="26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lang="ko-KR" altLang="en-US" sz="2600" u="sng" dirty="0" smtClean="0">
                <a:latin typeface="휴먼엑스포" pitchFamily="18" charset="-127"/>
                <a:ea typeface="휴먼엑스포" pitchFamily="18" charset="-127"/>
              </a:rPr>
              <a:t>시간 이전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섭취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(500~1,000kcal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1"/>
            <a:r>
              <a:rPr lang="ko-KR" altLang="en-US" sz="2600" u="sng" dirty="0" smtClean="0">
                <a:latin typeface="휴먼엑스포" pitchFamily="18" charset="-127"/>
                <a:ea typeface="휴먼엑스포" pitchFamily="18" charset="-127"/>
              </a:rPr>
              <a:t>경기 </a:t>
            </a:r>
            <a:r>
              <a:rPr lang="en-US" altLang="ko-KR" sz="26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600" u="sng" dirty="0" smtClean="0">
                <a:latin typeface="휴먼엑스포" pitchFamily="18" charset="-127"/>
                <a:ea typeface="휴먼엑스포" pitchFamily="18" charset="-127"/>
              </a:rPr>
              <a:t>시간 전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탄수화물이 많이 함유된 식사는 인슐린 분비를 증가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시켜 글리코겐을 더 빠른 속도로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사용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6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고당분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식품은 스트레스</a:t>
            </a:r>
            <a:r>
              <a:rPr lang="en-US" altLang="ko-KR" sz="26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경련</a:t>
            </a:r>
            <a:r>
              <a:rPr lang="en-US" altLang="ko-KR" sz="26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구토 등을 유발할 수 있으므로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제한</a:t>
            </a:r>
            <a:endParaRPr lang="en-US" altLang="ko-KR" sz="26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600" u="sng" dirty="0" smtClean="0">
                <a:latin typeface="휴먼엑스포" pitchFamily="18" charset="-127"/>
                <a:ea typeface="휴먼엑스포" pitchFamily="18" charset="-127"/>
              </a:rPr>
              <a:t>경기 </a:t>
            </a:r>
            <a:r>
              <a:rPr lang="ko-KR" altLang="en-US" sz="2600" u="sng" dirty="0" smtClean="0">
                <a:latin typeface="휴먼엑스포" pitchFamily="18" charset="-127"/>
                <a:ea typeface="휴먼엑스포" pitchFamily="18" charset="-127"/>
              </a:rPr>
              <a:t>전 마지막 식사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는 </a:t>
            </a:r>
            <a:r>
              <a:rPr lang="ko-KR" altLang="en-US" sz="2600" dirty="0" err="1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고탄수화물</a:t>
            </a:r>
            <a:r>
              <a:rPr lang="ko-KR" altLang="en-US" sz="260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 식사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총 열량의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60~70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%)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로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구성</a:t>
            </a:r>
            <a:endParaRPr lang="ko-KR" altLang="en-US" sz="26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93" y="404813"/>
            <a:ext cx="8785225" cy="881047"/>
          </a:xfrm>
          <a:noFill/>
        </p:spPr>
        <p:txBody>
          <a:bodyPr anchor="t">
            <a:noAutofit/>
          </a:bodyPr>
          <a:lstStyle/>
          <a:p>
            <a:pPr eaLnBrk="1" hangingPunct="1"/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탄수화물 </a:t>
            </a:r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양에 </a:t>
            </a:r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따른 운동지속시간의 </a:t>
            </a:r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차이</a:t>
            </a:r>
          </a:p>
        </p:txBody>
      </p:sp>
      <p:pic>
        <p:nvPicPr>
          <p:cNvPr id="10243" name="Picture 3" descr="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484313"/>
            <a:ext cx="827722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9장_1-10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71600" y="548680"/>
            <a:ext cx="7429552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71490" y="642918"/>
            <a:ext cx="8586790" cy="5500726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3. </a:t>
            </a:r>
            <a:r>
              <a:rPr lang="ko-KR" altLang="en-US" sz="3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파워</a:t>
            </a:r>
            <a:r>
              <a:rPr lang="ko-KR" altLang="en-US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근력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스포츠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테니스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수영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축구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농구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레슬링 등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및 </a:t>
            </a:r>
            <a:r>
              <a:rPr lang="ko-KR" altLang="en-US" sz="3600" dirty="0" err="1" smtClean="0">
                <a:latin typeface="휴먼엑스포" pitchFamily="18" charset="-127"/>
                <a:ea typeface="휴먼엑스포" pitchFamily="18" charset="-127"/>
              </a:rPr>
              <a:t>웨이트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 트레이닝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보디빌딩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1"/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짧은 시간 동안 글리코겐을 분해하여 이용하므로 근육이나 간에 충분한 글리코겐이 축적되어야 함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에너지원으로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주로 글리코겐이 이용되며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ATP-PC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와 해당과정이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주된 에너지 시스템으로 사용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단백질을 포함한 약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65%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의 탄수화물 식사로 글리코겐을 매일 보충할 수 있는 고에너지 식이 권장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60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탄수화물 </a:t>
            </a:r>
            <a:r>
              <a:rPr lang="en-US" altLang="ko-KR" sz="26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ko-KR" altLang="en-US" sz="260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지방 </a:t>
            </a:r>
            <a:r>
              <a:rPr lang="en-US" altLang="ko-KR" sz="26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ko-KR" altLang="en-US" sz="260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단백질 </a:t>
            </a:r>
            <a:r>
              <a:rPr lang="en-US" altLang="ko-KR" sz="26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</a:t>
            </a:r>
            <a:r>
              <a:rPr lang="en-US" altLang="ko-KR" sz="26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65: </a:t>
            </a:r>
            <a:r>
              <a:rPr lang="en-US" altLang="ko-KR" sz="26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15: </a:t>
            </a:r>
            <a:r>
              <a:rPr lang="en-US" altLang="ko-KR" sz="26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</a:t>
            </a:r>
            <a:endParaRPr lang="ko-KR" altLang="en-US" sz="2600" b="1" dirty="0">
              <a:solidFill>
                <a:srgbClr val="FF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9장_1-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260648"/>
            <a:ext cx="8712968" cy="6382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46856" y="1074396"/>
            <a:ext cx="8229600" cy="2568918"/>
          </a:xfrm>
        </p:spPr>
        <p:txBody>
          <a:bodyPr>
            <a:normAutofit/>
          </a:bodyPr>
          <a:lstStyle/>
          <a:p>
            <a:r>
              <a:rPr lang="ko-KR" altLang="en-US" sz="40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근력운동의 경기 후 식사</a:t>
            </a:r>
            <a:endParaRPr lang="en-US" altLang="ko-KR" sz="40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근력운동 후 식사는 소실된 수분을 보충하며 간과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근육에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고갈된 글리코겐을 회복시키는데 의미가 있음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04813"/>
            <a:ext cx="8785225" cy="561975"/>
          </a:xfrm>
          <a:noFill/>
        </p:spPr>
        <p:txBody>
          <a:bodyPr anchor="t">
            <a:noAutofit/>
          </a:bodyPr>
          <a:lstStyle/>
          <a:p>
            <a:pPr eaLnBrk="1" hangingPunct="1"/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운동시간과 </a:t>
            </a:r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글리코겐 양의 </a:t>
            </a:r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변화</a:t>
            </a:r>
          </a:p>
        </p:txBody>
      </p:sp>
      <p:pic>
        <p:nvPicPr>
          <p:cNvPr id="7171" name="Picture 3" descr="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268413"/>
            <a:ext cx="52657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930380"/>
            <a:ext cx="8496944" cy="5234924"/>
          </a:xfrm>
        </p:spPr>
        <p:txBody>
          <a:bodyPr>
            <a:normAutofit lnSpcReduction="10000"/>
          </a:bodyPr>
          <a:lstStyle/>
          <a:p>
            <a:pPr marL="1371600" lvl="2" indent="-457200"/>
            <a:r>
              <a:rPr lang="ko-KR" altLang="en-US" sz="4000" dirty="0" smtClean="0">
                <a:latin typeface="휴먼엑스포" pitchFamily="18" charset="-127"/>
                <a:ea typeface="휴먼엑스포" pitchFamily="18" charset="-127"/>
              </a:rPr>
              <a:t>근력운동의 경기 후 </a:t>
            </a:r>
            <a:r>
              <a:rPr lang="ko-KR" altLang="en-US" sz="4000" dirty="0" smtClean="0">
                <a:latin typeface="휴먼엑스포" pitchFamily="18" charset="-127"/>
                <a:ea typeface="휴먼엑스포" pitchFamily="18" charset="-127"/>
              </a:rPr>
              <a:t>식사</a:t>
            </a:r>
            <a:endParaRPr lang="en-US" altLang="ko-KR" sz="4000" b="1" dirty="0" smtClean="0">
              <a:solidFill>
                <a:srgbClr val="FF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1371600" lvl="2" indent="-45720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회복 시 근육 글리코겐 보충</a:t>
            </a:r>
            <a:endParaRPr lang="en-US" altLang="ko-KR" sz="3200" b="1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운동 후 글리코겐이 재저장되는 비율은 </a:t>
            </a:r>
            <a:r>
              <a:rPr lang="en-US" altLang="ko-KR" sz="2600" b="1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시간에 약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5%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이고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완전히 저장되려면 최소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시간이 소요됨</a:t>
            </a:r>
            <a:endParaRPr lang="en-US" altLang="ko-KR" sz="26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연속경기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시 총 열량의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70%(500~600g)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의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복합탄수화물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섭취</a:t>
            </a:r>
            <a:endParaRPr lang="en-US" altLang="ko-KR" sz="26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ko-KR" altLang="en-US" sz="2600" u="sng" dirty="0" smtClean="0">
                <a:latin typeface="휴먼엑스포" pitchFamily="18" charset="-127"/>
                <a:ea typeface="휴먼엑스포" pitchFamily="18" charset="-127"/>
              </a:rPr>
              <a:t>운동 직후 </a:t>
            </a:r>
            <a:r>
              <a:rPr lang="en-US" altLang="ko-KR" sz="26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15~30</a:t>
            </a:r>
            <a:r>
              <a:rPr lang="ko-KR" altLang="en-US" sz="2600" u="sng" dirty="0" smtClean="0">
                <a:latin typeface="휴먼엑스포" pitchFamily="18" charset="-127"/>
                <a:ea typeface="휴먼엑스포" pitchFamily="18" charset="-127"/>
              </a:rPr>
              <a:t>분 이내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50~100g(200~400kcal) </a:t>
            </a:r>
            <a:r>
              <a:rPr lang="ko-KR" altLang="en-US" sz="2600" u="sng" dirty="0" smtClean="0">
                <a:latin typeface="휴먼엑스포" pitchFamily="18" charset="-127"/>
                <a:ea typeface="휴먼엑스포" pitchFamily="18" charset="-127"/>
              </a:rPr>
              <a:t>섭취 후 </a:t>
            </a:r>
            <a:r>
              <a:rPr lang="en-US" altLang="ko-KR" sz="26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2~4</a:t>
            </a:r>
            <a:r>
              <a:rPr lang="ko-KR" altLang="en-US" sz="2600" u="sng" dirty="0" smtClean="0">
                <a:latin typeface="휴먼엑스포" pitchFamily="18" charset="-127"/>
                <a:ea typeface="휴먼엑스포" pitchFamily="18" charset="-127"/>
              </a:rPr>
              <a:t>시간 마다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당질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100g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추가 섭취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권장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930380"/>
            <a:ext cx="8496944" cy="3855942"/>
          </a:xfrm>
        </p:spPr>
        <p:txBody>
          <a:bodyPr>
            <a:normAutofit/>
          </a:bodyPr>
          <a:lstStyle/>
          <a:p>
            <a:pPr marL="1371600" lvl="2" indent="-457200"/>
            <a:r>
              <a:rPr lang="ko-KR" altLang="en-US" sz="4000" dirty="0" smtClean="0">
                <a:latin typeface="휴먼엑스포" pitchFamily="18" charset="-127"/>
                <a:ea typeface="휴먼엑스포" pitchFamily="18" charset="-127"/>
              </a:rPr>
              <a:t>근력운동의 경기 후 </a:t>
            </a:r>
            <a:r>
              <a:rPr lang="ko-KR" altLang="en-US" sz="4000" dirty="0" smtClean="0">
                <a:latin typeface="휴먼엑스포" pitchFamily="18" charset="-127"/>
                <a:ea typeface="휴먼엑스포" pitchFamily="18" charset="-127"/>
              </a:rPr>
              <a:t>식사</a:t>
            </a:r>
            <a:endParaRPr lang="en-US" altLang="ko-KR" sz="4000" b="1" dirty="0" smtClean="0">
              <a:solidFill>
                <a:srgbClr val="FF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회복 시 단백질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보충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Font typeface="Wingdings" pitchFamily="2" charset="2"/>
              <a:buChar char="Ø"/>
            </a:pP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고강도 근력운동 후 단백질 섭취는 일반적인 식이로 충분히 보충될 수 있다는 연구들이 보고됨으로써 여러 상업적인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보충제를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통한 고단백식이의 문제를 경고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단백질 로딩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(protein loading)</a:t>
            </a:r>
            <a:endParaRPr lang="ko-KR" altLang="en-US" b="1" dirty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251520" y="1982570"/>
            <a:ext cx="8568952" cy="3732446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초기에 </a:t>
            </a:r>
            <a:r>
              <a:rPr lang="ko-KR" altLang="en-US" sz="32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단백질 섭취를 줄이다가 다시 섭취량을 증가시키면 근육에 단백질이 흡수되어 </a:t>
            </a:r>
            <a:r>
              <a:rPr lang="ko-KR" altLang="en-US" sz="32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근육 성장이 일어남</a:t>
            </a:r>
            <a:endParaRPr lang="en-US" altLang="ko-KR" sz="32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예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첫 단계에서 체중 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1kg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당 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1.5g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의 단백질을 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일간 섭취 후 두 번째 단계에서 체중 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1kg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당 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3g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으로 늘려 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일간 섭취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930380"/>
            <a:ext cx="8496944" cy="5234924"/>
          </a:xfrm>
        </p:spPr>
        <p:txBody>
          <a:bodyPr>
            <a:normAutofit/>
          </a:bodyPr>
          <a:lstStyle/>
          <a:p>
            <a:pPr marL="1371600" lvl="2" indent="-457200"/>
            <a:r>
              <a:rPr lang="ko-KR" altLang="en-US" sz="4000" dirty="0" smtClean="0">
                <a:latin typeface="휴먼엑스포" pitchFamily="18" charset="-127"/>
                <a:ea typeface="휴먼엑스포" pitchFamily="18" charset="-127"/>
              </a:rPr>
              <a:t>근력운동의 경기 후 </a:t>
            </a:r>
            <a:r>
              <a:rPr lang="ko-KR" altLang="en-US" sz="4000" dirty="0" smtClean="0">
                <a:latin typeface="휴먼엑스포" pitchFamily="18" charset="-127"/>
                <a:ea typeface="휴먼엑스포" pitchFamily="18" charset="-127"/>
              </a:rPr>
              <a:t>식사</a:t>
            </a:r>
            <a:endParaRPr lang="en-US" altLang="ko-KR" sz="4000" b="1" dirty="0" smtClean="0">
              <a:solidFill>
                <a:srgbClr val="FF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회복 시</a:t>
            </a:r>
            <a:r>
              <a:rPr lang="ko-KR" altLang="en-US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수분 보충</a:t>
            </a:r>
            <a:endParaRPr lang="en-US" altLang="ko-KR" sz="3200" b="1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운동 후에는 식사보다 우선되어야 할 것이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땀으로 흘린 수분을 </a:t>
            </a:r>
            <a:r>
              <a:rPr lang="ko-KR" altLang="en-US" sz="26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재보충해주는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것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임 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Font typeface="Wingdings" pitchFamily="2" charset="2"/>
              <a:buChar char="Ø"/>
            </a:pP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훈련 전후에 미리 체중을 측정하여 알아두어야 물을 얼마나 마실 것인지는 고강도 훈련 시에 흘린 땀의 양을 통해 알 수 있음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Font typeface="Wingdings" pitchFamily="2" charset="2"/>
              <a:buChar char="Ø"/>
            </a:pP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체중의 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변화는 </a:t>
            </a:r>
            <a:r>
              <a:rPr lang="en-US" altLang="ko-KR" sz="26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2%</a:t>
            </a:r>
            <a:r>
              <a:rPr lang="ko-KR" altLang="en-US" sz="2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이내로 유지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훈련 시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15~20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분마다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200~250ml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의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수분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섭취로 탈수 예방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930380"/>
            <a:ext cx="8496944" cy="4213132"/>
          </a:xfrm>
        </p:spPr>
        <p:txBody>
          <a:bodyPr>
            <a:normAutofit/>
          </a:bodyPr>
          <a:lstStyle/>
          <a:p>
            <a:pPr marL="1371600" lvl="2" indent="-457200"/>
            <a:r>
              <a:rPr lang="ko-KR" altLang="en-US" sz="4000" dirty="0" smtClean="0">
                <a:latin typeface="휴먼엑스포" pitchFamily="18" charset="-127"/>
                <a:ea typeface="휴먼엑스포" pitchFamily="18" charset="-127"/>
              </a:rPr>
              <a:t>근력운동의 경기 후 </a:t>
            </a:r>
            <a:r>
              <a:rPr lang="ko-KR" altLang="en-US" sz="4000" dirty="0" smtClean="0">
                <a:latin typeface="휴먼엑스포" pitchFamily="18" charset="-127"/>
                <a:ea typeface="휴먼엑스포" pitchFamily="18" charset="-127"/>
              </a:rPr>
              <a:t>식사</a:t>
            </a:r>
            <a:endParaRPr lang="en-US" altLang="ko-KR" sz="4000" b="1" dirty="0" smtClean="0">
              <a:solidFill>
                <a:srgbClr val="FF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회복 시</a:t>
            </a:r>
            <a:r>
              <a:rPr lang="ko-KR" altLang="en-US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전해질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보충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Font typeface="Wingdings" pitchFamily="2" charset="2"/>
              <a:buChar char="Ø"/>
            </a:pP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땀을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흘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리게 되면 수분의 손실과 더불어 전해질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나트륨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칼륨 등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이 손실됨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경기 후에 섭취하는 음식으로부터 충분한 전해질이 섭취되므로 따로 전해질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보충제를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섭취할 필요는 없음</a:t>
            </a:r>
            <a:endParaRPr lang="en-US" altLang="ko-KR" sz="26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9장_1-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5536" y="1628800"/>
            <a:ext cx="8429684" cy="359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일반적으로 </a:t>
            </a:r>
            <a:r>
              <a:rPr lang="ko-KR" altLang="en-US" sz="3600" dirty="0" err="1" smtClean="0">
                <a:latin typeface="휴먼엑스포" pitchFamily="18" charset="-127"/>
                <a:ea typeface="휴먼엑스포" pitchFamily="18" charset="-127"/>
              </a:rPr>
              <a:t>보충제를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 선택할 때 </a:t>
            </a: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고려되어야 할 사항</a:t>
            </a:r>
            <a:endParaRPr lang="ko-KR" altLang="en-US" sz="36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2001950"/>
            <a:ext cx="8534182" cy="3784504"/>
          </a:xfrm>
        </p:spPr>
        <p:txBody>
          <a:bodyPr>
            <a:normAutofit/>
          </a:bodyPr>
          <a:lstStyle/>
          <a:p>
            <a:pPr marL="971550" lvl="1" indent="-51435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동물성 단백질과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식물성 단백질의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함량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전체 단백질 함량이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20%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이상 함유되어 있으면 단백질 가공식품으로 볼 수 있음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식물성 단백질보다는 동물성 단백질이 필수 아미노산을 더 많이 함유하고 있고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소화가 잘 되며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인체 내 단백질 합성 효율이 높아 양질의 단백질이라고 함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일반적으로 </a:t>
            </a:r>
            <a:r>
              <a:rPr lang="ko-KR" altLang="en-US" sz="3600" dirty="0" err="1" smtClean="0">
                <a:latin typeface="휴먼엑스포" pitchFamily="18" charset="-127"/>
                <a:ea typeface="휴먼엑스포" pitchFamily="18" charset="-127"/>
              </a:rPr>
              <a:t>보충제를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 선택할 때 </a:t>
            </a: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고려되어야 할 사항</a:t>
            </a:r>
            <a:endParaRPr lang="ko-KR" altLang="en-US" sz="36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2001950"/>
            <a:ext cx="8534182" cy="3784504"/>
          </a:xfrm>
        </p:spPr>
        <p:txBody>
          <a:bodyPr>
            <a:normAutofit/>
          </a:bodyPr>
          <a:lstStyle/>
          <a:p>
            <a:pPr marL="971550" lvl="1" indent="-51435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200" dirty="0" err="1" smtClean="0">
                <a:latin typeface="휴먼엑스포" pitchFamily="18" charset="-127"/>
                <a:ea typeface="휴먼엑스포" pitchFamily="18" charset="-127"/>
              </a:rPr>
              <a:t>유청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 단백질과 농축된 </a:t>
            </a:r>
            <a:r>
              <a:rPr lang="ko-KR" altLang="en-US" sz="3200" dirty="0" err="1" smtClean="0">
                <a:latin typeface="휴먼엑스포" pitchFamily="18" charset="-127"/>
                <a:ea typeface="휴먼엑스포" pitchFamily="18" charset="-127"/>
              </a:rPr>
              <a:t>유청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 단백질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단백질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보충제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일종인 단백질 파우더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농축된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유청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단백질은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유청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100g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중 단백질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80g,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락토스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유당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20g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이 함유된 것을 말함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유청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단백질보다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배나 많은 단백질이 함유되어 소화가 잘 되고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체내 단백질 합성 효율이 매우 높음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일반적으로 </a:t>
            </a:r>
            <a:r>
              <a:rPr lang="ko-KR" altLang="en-US" sz="3600" dirty="0" err="1" smtClean="0">
                <a:latin typeface="휴먼엑스포" pitchFamily="18" charset="-127"/>
                <a:ea typeface="휴먼엑스포" pitchFamily="18" charset="-127"/>
              </a:rPr>
              <a:t>보충제를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 선택할 때 </a:t>
            </a: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고려되어야 할 사항</a:t>
            </a:r>
            <a:endParaRPr lang="ko-KR" altLang="en-US" sz="36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2001950"/>
            <a:ext cx="8534182" cy="3784504"/>
          </a:xfrm>
        </p:spPr>
        <p:txBody>
          <a:bodyPr>
            <a:normAutofit/>
          </a:bodyPr>
          <a:lstStyle/>
          <a:p>
            <a:pPr marL="971550" lvl="1" indent="-51435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난황 단백질과 난백 단백질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난백에는 지질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지방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이 거의 없는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(0.1g)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반면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난황에는 지질이 단백질보다</a:t>
            </a:r>
            <a:r>
              <a:rPr lang="ko-KR" altLang="en-US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배 가까이 함유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(30g)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되어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있음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가급적 하루</a:t>
            </a:r>
            <a:r>
              <a:rPr lang="ko-KR" altLang="en-US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알의 계란 섭취는 유용하지만 고단백질 섭취를 목적으로 할 때는 계란의 흰 부분만 섭취하도록 권장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일반적으로 </a:t>
            </a:r>
            <a:r>
              <a:rPr lang="ko-KR" altLang="en-US" sz="3600" dirty="0" err="1" smtClean="0">
                <a:latin typeface="휴먼엑스포" pitchFamily="18" charset="-127"/>
                <a:ea typeface="휴먼엑스포" pitchFamily="18" charset="-127"/>
              </a:rPr>
              <a:t>보충제를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 선택할 때 </a:t>
            </a: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고려되어야 할 사항</a:t>
            </a:r>
            <a:endParaRPr lang="ko-KR" altLang="en-US" sz="36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2001950"/>
            <a:ext cx="8534182" cy="3213000"/>
          </a:xfrm>
        </p:spPr>
        <p:txBody>
          <a:bodyPr>
            <a:normAutofit/>
          </a:bodyPr>
          <a:lstStyle/>
          <a:p>
            <a:pPr marL="971550" lvl="1" indent="-51435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대두 단백질과 조 단백질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대두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콩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단백질은 입자의 강도가 매우 높기 때문에 날 것이나 분말만 가지고는 소화율이 매우 낮아 발효하거나 열을 가하여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차로 가공해야 소화 흡수율이 높아져서 양질의 단백질을 얻을 수 있음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일반적으로 </a:t>
            </a:r>
            <a:r>
              <a:rPr lang="ko-KR" altLang="en-US" sz="3600" dirty="0" err="1" smtClean="0">
                <a:latin typeface="휴먼엑스포" pitchFamily="18" charset="-127"/>
                <a:ea typeface="휴먼엑스포" pitchFamily="18" charset="-127"/>
              </a:rPr>
              <a:t>보충제를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 선택할 때 </a:t>
            </a: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고려되어야 할 사항</a:t>
            </a:r>
            <a:endParaRPr lang="ko-KR" altLang="en-US" sz="36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2001950"/>
            <a:ext cx="8534182" cy="4141694"/>
          </a:xfrm>
        </p:spPr>
        <p:txBody>
          <a:bodyPr>
            <a:normAutofit/>
          </a:bodyPr>
          <a:lstStyle/>
          <a:p>
            <a:pPr marL="971550" lvl="1" indent="-51435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탄수화물의 함량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단백질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보충제에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아미노산은 충분하지만 탄수화물이 부족하면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웨이트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트레이닝 후 근육과 간 속의 글리코겐이 소모하여 근육은 곧바로 회복되지 못함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양질의 탄수화물을 양과 시간에 맞게 얼마나 섭취하느냐에 따라 간과 근육 속의 글리코겐이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재합성될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수 있음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일반적으로 </a:t>
            </a:r>
            <a:r>
              <a:rPr lang="ko-KR" altLang="en-US" sz="3600" dirty="0" err="1" smtClean="0">
                <a:latin typeface="휴먼엑스포" pitchFamily="18" charset="-127"/>
                <a:ea typeface="휴먼엑스포" pitchFamily="18" charset="-127"/>
              </a:rPr>
              <a:t>보충제를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 선택할 때 </a:t>
            </a: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고려되어야 할 사항</a:t>
            </a:r>
            <a:endParaRPr lang="ko-KR" altLang="en-US" sz="36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2001950"/>
            <a:ext cx="8534182" cy="2784372"/>
          </a:xfrm>
        </p:spPr>
        <p:txBody>
          <a:bodyPr>
            <a:normAutofit/>
          </a:bodyPr>
          <a:lstStyle/>
          <a:p>
            <a:pPr marL="971550" lvl="1" indent="-51435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지방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지방이 부족한 단백질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보충제는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웨이트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트레이닝을 하는 동안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필요한 에너지를 인체 내 근육 속의 지방이나 단백질에서 뽑아내어 사용하고는 다시 근육에 돌려주지 않음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일반적으로 </a:t>
            </a:r>
            <a:r>
              <a:rPr lang="ko-KR" altLang="en-US" sz="3600" dirty="0" err="1" smtClean="0">
                <a:latin typeface="휴먼엑스포" pitchFamily="18" charset="-127"/>
                <a:ea typeface="휴먼엑스포" pitchFamily="18" charset="-127"/>
              </a:rPr>
              <a:t>보충제를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 선택할 때 </a:t>
            </a: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고려되어야 할 사항</a:t>
            </a:r>
            <a:endParaRPr lang="ko-KR" altLang="en-US" sz="36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2001950"/>
            <a:ext cx="8534182" cy="2784372"/>
          </a:xfrm>
        </p:spPr>
        <p:txBody>
          <a:bodyPr>
            <a:normAutofit/>
          </a:bodyPr>
          <a:lstStyle/>
          <a:p>
            <a:pPr marL="971550" lvl="1" indent="-51435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7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비타민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인체 내에서 각종 영양소의 대사작용에 관여하는 비타민이 부족한 상태에서 단백질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보충제를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섭취하면 아미노산과 탄수화물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지방 등이 영양소로서의 역할을 제대로 수행하지 못하게 됨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214282" y="1142984"/>
            <a:ext cx="8463884" cy="5000660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근력을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향상시키기 위해 </a:t>
            </a:r>
            <a:r>
              <a:rPr lang="ko-KR" altLang="en-US" sz="32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소화와 흡수가 빠른 </a:t>
            </a:r>
            <a:r>
              <a:rPr lang="ko-KR" altLang="en-US" sz="32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저지방 단백질과 정제된 탄수화물로 </a:t>
            </a:r>
            <a:r>
              <a:rPr lang="ko-KR" altLang="en-US" sz="32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이루어진 고칼로리 음식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섭취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인슐린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(insulin)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은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근육 분해를 억제하는 호르몬으로 근육의 성장을 유도하고 다량의 단백질과 </a:t>
            </a:r>
            <a:r>
              <a:rPr lang="ko-KR" altLang="en-US" sz="3200" u="sng" dirty="0" smtClean="0">
                <a:latin typeface="휴먼엑스포" pitchFamily="18" charset="-127"/>
                <a:ea typeface="휴먼엑스포" pitchFamily="18" charset="-127"/>
              </a:rPr>
              <a:t>테스토스테론</a:t>
            </a:r>
            <a:r>
              <a:rPr lang="en-US" altLang="ko-KR" sz="32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(testosterone)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을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근육 내로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운반하며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200" u="sng" dirty="0" smtClean="0">
                <a:latin typeface="휴먼엑스포" pitchFamily="18" charset="-127"/>
                <a:ea typeface="휴먼엑스포" pitchFamily="18" charset="-127"/>
              </a:rPr>
              <a:t>성장호르몬</a:t>
            </a:r>
            <a:r>
              <a:rPr lang="en-US" altLang="ko-KR" sz="32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(growth hormone)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을 증가시킴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일반적으로 </a:t>
            </a:r>
            <a:r>
              <a:rPr lang="ko-KR" altLang="en-US" sz="3600" dirty="0" err="1" smtClean="0">
                <a:latin typeface="휴먼엑스포" pitchFamily="18" charset="-127"/>
                <a:ea typeface="휴먼엑스포" pitchFamily="18" charset="-127"/>
              </a:rPr>
              <a:t>보충제를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 선택할 때 </a:t>
            </a: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고려되어야 할 사항</a:t>
            </a:r>
            <a:endParaRPr lang="ko-KR" altLang="en-US" sz="36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2001950"/>
            <a:ext cx="8534182" cy="4213132"/>
          </a:xfrm>
        </p:spPr>
        <p:txBody>
          <a:bodyPr>
            <a:normAutofit/>
          </a:bodyPr>
          <a:lstStyle/>
          <a:p>
            <a:pPr marL="971550" lvl="1" indent="-51435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미네랄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여러 가지 생리기능을 조절하고 유지하는 기능을 하는 미네랄이 부족한 상태에서 단백질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보충제는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 제 기능을 수행하기 어려움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최상의 단백질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보충제를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섭취한다 하더라도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대 영양소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탄수화물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지방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비타민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미네랄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중 한 가지 성분이라도 부족하면 영양소의 균형이 깨져 바람직한 효과를 전혀 볼 수 없게 됨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85794"/>
            <a:ext cx="8496944" cy="4786346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근력 향상에 효과적인 </a:t>
            </a:r>
            <a:r>
              <a:rPr lang="ko-KR" altLang="en-US" sz="3600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보충제</a:t>
            </a:r>
            <a:r>
              <a:rPr lang="ko-KR" altLang="en-US" sz="3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종류 및 효과</a:t>
            </a:r>
            <a:endParaRPr lang="en-US" altLang="ko-KR" sz="3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sz="10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Font typeface="Wingdings" pitchFamily="2" charset="2"/>
              <a:buChar char="v"/>
            </a:pPr>
            <a:r>
              <a:rPr lang="ko-KR" altLang="en-US" sz="3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6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크레아틴</a:t>
            </a:r>
            <a:endParaRPr lang="en-US" altLang="ko-KR" sz="36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효과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ko-KR" altLang="en-US" sz="26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포스포크레아틴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(PC)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저장량 극대화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분을 초과하지 않는 짧은 고강도의 근력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/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파워의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운동수행능력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향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상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제지방량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증가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단점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세포 내 수분 증가로 인한 체중 증가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214290"/>
            <a:ext cx="8496944" cy="64294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36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BCAA(branch chain amino </a:t>
            </a:r>
            <a:r>
              <a:rPr lang="en-US" altLang="ko-KR" sz="36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acid)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BCAA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란 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여러 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갈래의 분자 구조를 지닌 아미노산 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종류로 </a:t>
            </a:r>
            <a:r>
              <a:rPr lang="ko-KR" altLang="en-US" sz="2600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루신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600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이소루신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발린</a:t>
            </a:r>
            <a:r>
              <a:rPr lang="ko-KR" altLang="en-US" sz="2600" b="0" dirty="0" err="1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의</a:t>
            </a:r>
            <a:r>
              <a:rPr lang="ko-KR" altLang="en-US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lang="ko-KR" altLang="en-US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종류 아미노산은 개별적으로 사용되기보다 통합되어 이용될 때 근육에 미치는 영향이 더 커짐</a:t>
            </a:r>
            <a:endParaRPr lang="en-US" altLang="ko-KR" sz="2600" b="0" dirty="0" smtClean="0">
              <a:solidFill>
                <a:schemeClr val="tx1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sz="2600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루신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-</a:t>
            </a:r>
            <a:r>
              <a:rPr lang="en-US" altLang="ko-KR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상처 회복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혈당 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조절</a:t>
            </a:r>
            <a:endParaRPr lang="en-US" altLang="ko-KR" sz="2600" b="0" dirty="0" smtClean="0">
              <a:solidFill>
                <a:schemeClr val="tx1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sz="2600" b="0" dirty="0" err="1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이소루신</a:t>
            </a:r>
            <a:r>
              <a:rPr lang="en-US" altLang="ko-KR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-</a:t>
            </a:r>
            <a:r>
              <a:rPr lang="en-US" altLang="ko-KR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헤모글로빈 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생성</a:t>
            </a:r>
            <a:endParaRPr lang="en-US" altLang="ko-KR" sz="2600" b="0" dirty="0" smtClean="0">
              <a:solidFill>
                <a:schemeClr val="tx1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발린</a:t>
            </a:r>
            <a:r>
              <a:rPr lang="en-US" altLang="ko-KR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- 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근육 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재생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두뇌 활동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정서 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안정</a:t>
            </a:r>
            <a:endParaRPr lang="en-US" altLang="ko-KR" sz="2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600" b="0" dirty="0" err="1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루신</a:t>
            </a:r>
            <a:r>
              <a:rPr lang="ko-KR" altLang="en-US" sz="2600" b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6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600" b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b="0" dirty="0" err="1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이소루신</a:t>
            </a:r>
            <a:r>
              <a:rPr lang="ko-KR" altLang="en-US" sz="2600" b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6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600" b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b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발린 </a:t>
            </a:r>
            <a:r>
              <a:rPr lang="en-US" altLang="ko-KR" sz="26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2 : 1 : 1</a:t>
            </a:r>
            <a:r>
              <a:rPr lang="ko-KR" altLang="en-US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일 때 근육을 가장 잘 성장시킬 수 있음</a:t>
            </a:r>
            <a:endParaRPr lang="en-US" altLang="ko-KR" sz="2600" b="0" dirty="0" smtClean="0">
              <a:solidFill>
                <a:schemeClr val="tx1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권장량 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일</a:t>
            </a:r>
            <a:r>
              <a:rPr lang="en-US" altLang="ko-KR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3g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이하로 정상 식사를 통해 섭취 가능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정제로 섭취 시 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일 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5~20g</a:t>
            </a:r>
            <a:r>
              <a:rPr lang="en-US" altLang="ko-KR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복용 </a:t>
            </a:r>
            <a:endParaRPr lang="ko-KR" altLang="en-US" sz="2600" b="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000108"/>
            <a:ext cx="8496944" cy="50006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3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신체의 질소평형이란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</a:t>
            </a:r>
            <a:r>
              <a:rPr lang="ko-KR" altLang="en-US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사람의 몸이 근육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내장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피부세포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머리카락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손톱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발톱 등을 생성하기 위해 단백질을 적정선에서 사용하는 균형점을 말함</a:t>
            </a:r>
            <a:endParaRPr lang="en-US" altLang="ko-KR" sz="2600" b="0" dirty="0" smtClean="0">
              <a:solidFill>
                <a:schemeClr val="tx1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>
              <a:buNone/>
            </a:pPr>
            <a:r>
              <a:rPr lang="en-US" altLang="ko-KR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</a:t>
            </a:r>
            <a:r>
              <a:rPr lang="ko-KR" altLang="en-US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질소평형이 깨지면 우리 몸은 신진대사를 수행하는 데 어려움을 겪게 됨</a:t>
            </a:r>
            <a:endParaRPr lang="en-US" altLang="ko-KR" sz="2600" dirty="0" smtClean="0">
              <a:solidFill>
                <a:schemeClr val="tx1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>
              <a:buNone/>
            </a:pP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BCAA</a:t>
            </a:r>
            <a:r>
              <a:rPr lang="ko-KR" altLang="en-US" sz="2600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를 공급해주면 우리 몸은 정상적으로 단백질 합성을 할 수 있게 되어 근육이 쉽게 성장하고 그 상태로 오래 보존될 수 있음</a:t>
            </a:r>
            <a:endParaRPr lang="en-US" altLang="ko-KR" sz="2600" b="0" dirty="0" smtClean="0">
              <a:solidFill>
                <a:schemeClr val="tx1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85794"/>
            <a:ext cx="8496944" cy="50006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BCAA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는 혈액을 통해 흘러 다니다가 근육에 들어오면 바로 대사작용을 일으켜 근육에 영향을 미치는데 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BCAA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의 대사작용은 근육 속에 대사작용에 관여하는 효소가 들어 있어 가능함</a:t>
            </a:r>
            <a:endParaRPr lang="en-US" altLang="ko-KR" sz="2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효과</a:t>
            </a:r>
            <a:r>
              <a:rPr lang="ko-KR" altLang="en-US" sz="2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질소 평형 유지 및 단백질 합성</a:t>
            </a:r>
            <a:r>
              <a:rPr lang="en-US" altLang="ko-KR" sz="26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장시간 운동시 에너지원</a:t>
            </a:r>
            <a:r>
              <a:rPr lang="en-US" altLang="ko-KR" sz="26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근 파워 및 지구력 증가</a:t>
            </a:r>
            <a:r>
              <a:rPr lang="en-US" altLang="ko-KR" sz="26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근 집중력 향상</a:t>
            </a:r>
            <a:r>
              <a:rPr lang="en-US" altLang="ko-KR" sz="26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적은 칼로리로 근력 </a:t>
            </a:r>
            <a:r>
              <a:rPr lang="ko-KR" altLang="en-US" sz="26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유지</a:t>
            </a:r>
            <a:endParaRPr lang="en-US" altLang="ko-KR" sz="2600" b="0" dirty="0" smtClean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BCAA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는 근육을 보존하므로 </a:t>
            </a:r>
            <a:r>
              <a:rPr lang="ko-KR" altLang="en-US" sz="26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체중 조절이 필수적인 운동선수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들이나 </a:t>
            </a:r>
            <a:r>
              <a:rPr lang="ko-KR" altLang="en-US" sz="26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대회에 나가려는 보디빌더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또는 </a:t>
            </a:r>
            <a:r>
              <a:rPr lang="ko-KR" altLang="en-US" sz="26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마라토너</a:t>
            </a:r>
            <a:r>
              <a:rPr lang="ko-KR" altLang="en-US" sz="2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에게 아주 좋은 영양공급원이 됨</a:t>
            </a:r>
            <a:endParaRPr lang="en-US" altLang="ko-KR" sz="2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137854"/>
            <a:ext cx="8712968" cy="3005526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ko-KR" altLang="en-US" sz="36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글루타민</a:t>
            </a:r>
            <a:endParaRPr lang="en-US" altLang="ko-KR" sz="36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선택적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필수아미노산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근육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내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유리 아미노산의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약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60%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를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차지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근육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형성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근육 손실 방지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면역기능 향상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피로 회복에 효과가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큼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852102"/>
            <a:ext cx="8712968" cy="3505592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ko-KR" altLang="en-US" sz="36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글루타민의</a:t>
            </a:r>
            <a:r>
              <a:rPr lang="ko-KR" altLang="en-US" sz="3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효과</a:t>
            </a:r>
            <a:endParaRPr lang="en-US" altLang="ko-KR" sz="36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3200" dirty="0" err="1" smtClean="0">
                <a:latin typeface="휴먼엑스포" pitchFamily="18" charset="-127"/>
                <a:ea typeface="휴먼엑스포" pitchFamily="18" charset="-127"/>
              </a:rPr>
              <a:t>단백성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노폐물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해독작용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질소는 필요한 만큼 합성되고 나머지는 유리질소가 되어 조직세포 특히 뇌신경조직에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독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소로 작용하게 되는데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글루타민은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이 유리질소를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요소로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만들어 소변으로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배설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시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킴</a:t>
            </a:r>
            <a:endParaRPr lang="en-US" altLang="ko-KR" sz="26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923540"/>
            <a:ext cx="8712968" cy="4219972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ko-KR" altLang="en-US" sz="36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글루타민의</a:t>
            </a:r>
            <a:r>
              <a:rPr lang="ko-KR" altLang="en-US" sz="3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효과</a:t>
            </a:r>
            <a:endParaRPr lang="en-US" altLang="ko-KR" sz="36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2.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뇌신경세포의 에너지원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글루타민은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혈액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뇌 관문을 쉽게 통과하기 때문에 뇌세포의 에너지원이 됨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뇌세포 내에서 대뇌 기능의 필수영양소인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글루타민산이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되며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이 글루타민산은 천연 신경안정제인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GABA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의 원료가 됨</a:t>
            </a:r>
            <a:endParaRPr lang="en-US" altLang="ko-KR" sz="26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852102"/>
            <a:ext cx="8712968" cy="3505592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v"/>
            </a:pPr>
            <a:r>
              <a:rPr lang="ko-KR" altLang="en-US" sz="36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글루타민의</a:t>
            </a:r>
            <a:r>
              <a:rPr lang="ko-KR" altLang="en-US" sz="3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효과</a:t>
            </a:r>
            <a:endParaRPr lang="en-US" altLang="ko-KR" sz="36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3.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수술 회복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수술 후 또는 기타 물리적인 스트레스를 받으면 인체는 </a:t>
            </a:r>
            <a:r>
              <a:rPr lang="ko-KR" altLang="en-US" sz="26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면역계를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강화하기 위해 </a:t>
            </a:r>
            <a:r>
              <a:rPr lang="ko-KR" altLang="en-US" sz="26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글루타민을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충분히 합성하지 못하게 됨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  <a:r>
              <a:rPr lang="en-US" altLang="ko-KR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저장되어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BCAA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있는 </a:t>
            </a:r>
            <a:r>
              <a:rPr lang="ko-KR" altLang="en-US" sz="26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글루타민이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모두 소모되면 인체는 근육이나 </a:t>
            </a:r>
            <a:r>
              <a:rPr lang="ko-KR" altLang="en-US" sz="26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로부터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글루타민을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가져와야 함</a:t>
            </a:r>
            <a:endParaRPr lang="en-US" altLang="ko-KR" sz="26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852102"/>
            <a:ext cx="8712968" cy="3505592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ko-KR" altLang="en-US" sz="36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글루타민의</a:t>
            </a:r>
            <a:r>
              <a:rPr lang="ko-KR" altLang="en-US" sz="3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효과</a:t>
            </a:r>
            <a:endParaRPr lang="en-US" altLang="ko-KR" sz="36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면역기능 강화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항상 높은 농도로 존재하지만 스트레스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외상 또는 상처를 입으면 </a:t>
            </a:r>
            <a:r>
              <a:rPr lang="ko-KR" altLang="en-US" sz="26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글루타민이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가장 많이 필요함</a:t>
            </a:r>
            <a:endParaRPr lang="en-US" altLang="ko-KR" sz="26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여러 형태의 암은 인체에 </a:t>
            </a:r>
            <a:r>
              <a:rPr lang="ko-KR" altLang="en-US" sz="26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글루타민을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고갈시켜 근육이 감소하여 여위게 됨</a:t>
            </a:r>
            <a:endParaRPr lang="en-US" altLang="ko-KR" sz="26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142844" y="500042"/>
            <a:ext cx="8535322" cy="6000792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Weight training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시 </a:t>
            </a:r>
            <a:r>
              <a:rPr lang="ko-KR" altLang="en-US" sz="32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세트 사이 휴식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을 취함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운동 후 근육이 어느 정도 회복되어야 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testosterone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이 증가하는 양상이 나타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세트 사이에 근육을 쉬게 함으로써 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lifting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 능력을 강화시켜 중량을 높일 수 있음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훈련 효과를 극대화하고 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testosterone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 수치를 높이는데 큰 역할을 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훈련 빈도가 잦을수록 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testosterone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 수치는 떨어짐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852102"/>
            <a:ext cx="8712968" cy="3505592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ko-KR" altLang="en-US" sz="36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글루타민의</a:t>
            </a:r>
            <a:r>
              <a:rPr lang="ko-KR" altLang="en-US" sz="3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효과</a:t>
            </a:r>
            <a:endParaRPr lang="en-US" altLang="ko-KR" sz="36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5. </a:t>
            </a:r>
            <a:r>
              <a:rPr lang="ko-KR" altLang="en-US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정신의 균형 유지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글루타민은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뇌세포를 과도하게 자극하고 흥분시키는 흥분제인 </a:t>
            </a:r>
            <a:r>
              <a:rPr lang="ko-KR" altLang="en-US" sz="26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글루타민산으로도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전환되고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뇌신경의 과도한 활동을 진정시키는 천연 정신진정제인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GABA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로도 전환될 수 있음</a:t>
            </a:r>
            <a:endParaRPr lang="en-US" altLang="ko-KR" sz="26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852102"/>
            <a:ext cx="8712968" cy="3076964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ko-KR" altLang="en-US" sz="36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글루타민의</a:t>
            </a:r>
            <a:r>
              <a:rPr lang="ko-KR" altLang="en-US" sz="36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효과</a:t>
            </a:r>
            <a:endParaRPr lang="en-US" altLang="ko-KR" sz="36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6. </a:t>
            </a:r>
            <a:r>
              <a:rPr lang="ko-KR" altLang="en-US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운동 회복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장기간의 운동은 근육의 미세한 상해를 입히며 길게는 운동 후 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주 동안이나 인체의 </a:t>
            </a:r>
            <a:r>
              <a:rPr lang="ko-KR" altLang="en-US" sz="26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글루타민</a:t>
            </a:r>
            <a:r>
              <a:rPr lang="ko-KR" altLang="en-US" sz="2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저장량을 감소시킴</a:t>
            </a:r>
            <a:endParaRPr lang="en-US" altLang="ko-KR" sz="26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9장_1-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30612" y="188640"/>
            <a:ext cx="8284792" cy="6474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25302"/>
          </a:xfrm>
        </p:spPr>
        <p:txBody>
          <a:bodyPr>
            <a:normAutofit lnSpcReduction="10000"/>
          </a:bodyPr>
          <a:lstStyle/>
          <a:p>
            <a:r>
              <a:rPr lang="ko-KR" altLang="en-US" sz="40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근력 강화를 위한 영양</a:t>
            </a:r>
            <a:endParaRPr lang="en-US" altLang="ko-KR" sz="40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971550" lvl="1" indent="-514350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식사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횟수를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늘린다</a:t>
            </a:r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971550" lvl="1" indent="-514350">
              <a:buFontTx/>
              <a:buChar char="-"/>
            </a:pP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식사량을 조금씩 여러 번 나누어 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먹으면 세 끼 먹을 때보다 영양분이 몸에 더 잘 흡수되어 아미노산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비타민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미네랄을 완전히 활용할 수 있음</a:t>
            </a:r>
            <a:endParaRPr lang="en-US" altLang="ko-KR" sz="28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971550" lvl="1" indent="-514350">
              <a:buFontTx/>
              <a:buChar char="-"/>
            </a:pP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식사 횟수를 늘리면 성장을 촉진하는 </a:t>
            </a:r>
            <a:r>
              <a:rPr lang="en-US" altLang="ko-KR" sz="28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testosterone</a:t>
            </a:r>
            <a:r>
              <a:rPr lang="ko-KR" altLang="en-US" sz="280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과</a:t>
            </a:r>
            <a:r>
              <a:rPr lang="ko-KR" altLang="en-US" sz="28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8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insulin</a:t>
            </a:r>
            <a:r>
              <a:rPr lang="ko-KR" altLang="en-US" sz="28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농도가 상승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하고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훈련 중 스트레스에 반응하여 생성되는 스트레스 호르몬인 </a:t>
            </a:r>
            <a:r>
              <a:rPr lang="ko-KR" altLang="en-US" sz="2800" dirty="0" err="1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코티졸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cortisol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농도는 떨어짐</a:t>
            </a:r>
            <a:endParaRPr lang="en-US" altLang="ko-KR" sz="2800" dirty="0" smtClean="0">
              <a:solidFill>
                <a:srgbClr val="0033CC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971550" lvl="1" indent="-514350">
              <a:buFontTx/>
              <a:buChar char="-"/>
            </a:pP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u="sng" dirty="0" smtClean="0">
                <a:latin typeface="휴먼엑스포" pitchFamily="18" charset="-127"/>
                <a:ea typeface="휴먼엑스포" pitchFamily="18" charset="-127"/>
              </a:rPr>
              <a:t>하루 </a:t>
            </a:r>
            <a:r>
              <a:rPr lang="en-US" altLang="ko-KR" sz="28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4~5</a:t>
            </a:r>
            <a:r>
              <a:rPr lang="ko-KR" altLang="en-US" sz="2800" u="sng" dirty="0" smtClean="0">
                <a:latin typeface="휴먼엑스포" pitchFamily="18" charset="-127"/>
                <a:ea typeface="휴먼엑스포" pitchFamily="18" charset="-127"/>
              </a:rPr>
              <a:t>회 </a:t>
            </a:r>
            <a:r>
              <a:rPr lang="ko-KR" altLang="en-US" sz="2800" u="sng" dirty="0" smtClean="0">
                <a:latin typeface="휴먼엑스포" pitchFamily="18" charset="-127"/>
                <a:ea typeface="휴먼엑스포" pitchFamily="18" charset="-127"/>
              </a:rPr>
              <a:t>권장</a:t>
            </a:r>
            <a:endParaRPr lang="en-US" altLang="ko-KR" sz="2800" b="1" u="sng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619548"/>
            <a:ext cx="8229600" cy="5524096"/>
          </a:xfrm>
        </p:spPr>
        <p:txBody>
          <a:bodyPr>
            <a:normAutofit/>
          </a:bodyPr>
          <a:lstStyle/>
          <a:p>
            <a:r>
              <a:rPr lang="ko-KR" altLang="en-US" sz="40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근력 강화를 위한 영양</a:t>
            </a:r>
            <a:endParaRPr lang="en-US" altLang="ko-KR" sz="40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단백질 섭취를 늘린다</a:t>
            </a:r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1"/>
            <a:r>
              <a:rPr lang="ko-KR" altLang="en-US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붉은색 </a:t>
            </a:r>
            <a:r>
              <a:rPr lang="ko-KR" altLang="en-US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육류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와 </a:t>
            </a:r>
            <a:r>
              <a:rPr lang="ko-KR" altLang="en-US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동물성 </a:t>
            </a:r>
            <a:r>
              <a:rPr lang="ko-KR" altLang="en-US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단백질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소고기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가금류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생선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&gt;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식물성 단백질보다 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testosterone 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수치를 더 높임</a:t>
            </a:r>
            <a:endParaRPr lang="en-US" altLang="ko-KR" sz="28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/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붉은색 육류에는 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testosterone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을 적정 수준으로 유지하는데 필요한 </a:t>
            </a:r>
            <a:r>
              <a:rPr lang="ko-KR" altLang="en-US" sz="2800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아연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이</a:t>
            </a:r>
            <a:r>
              <a:rPr lang="en-US" altLang="ko-KR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함유되어 있음</a:t>
            </a:r>
            <a:endParaRPr lang="en-US" altLang="ko-KR" sz="28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/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아연이 풍부한 식품으로 굴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조개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게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돼지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오리 등이 있음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762424"/>
            <a:ext cx="8229600" cy="4166774"/>
          </a:xfrm>
        </p:spPr>
        <p:txBody>
          <a:bodyPr>
            <a:normAutofit/>
          </a:bodyPr>
          <a:lstStyle/>
          <a:p>
            <a:r>
              <a:rPr lang="ko-KR" altLang="en-US" sz="40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근력 강화를 위한 영양</a:t>
            </a:r>
            <a:endParaRPr lang="en-US" altLang="ko-KR" sz="40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탄수화물 섭취를 증가시킨다</a:t>
            </a:r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1"/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탄수화물은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아미노산을 근육 내로 운반하는 과정을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돕고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새로운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근육 조직을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형성하거나 훈련 중 손상된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근육 조직을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치유하는데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사용되며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근육 내에 글리코겐 형태로 저장되어 에너지를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생성함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1881</Words>
  <Application>Microsoft Office PowerPoint</Application>
  <PresentationFormat>화면 슬라이드 쇼(4:3)</PresentationFormat>
  <Paragraphs>171</Paragraphs>
  <Slides>51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2" baseType="lpstr">
      <vt:lpstr>Office 테마</vt:lpstr>
      <vt:lpstr>슬라이드 1</vt:lpstr>
      <vt:lpstr>슬라이드 2</vt:lpstr>
      <vt:lpstr>단백질 로딩(protein loading)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탄수화물 양에 따른 운동지속시간의 차이</vt:lpstr>
      <vt:lpstr>슬라이드 23</vt:lpstr>
      <vt:lpstr>슬라이드 24</vt:lpstr>
      <vt:lpstr>슬라이드 25</vt:lpstr>
      <vt:lpstr>슬라이드 26</vt:lpstr>
      <vt:lpstr>운동시간과 글리코겐 양의 변화</vt:lpstr>
      <vt:lpstr>슬라이드 28</vt:lpstr>
      <vt:lpstr>슬라이드 29</vt:lpstr>
      <vt:lpstr>슬라이드 30</vt:lpstr>
      <vt:lpstr>슬라이드 31</vt:lpstr>
      <vt:lpstr>슬라이드 32</vt:lpstr>
      <vt:lpstr>일반적으로 보충제를 선택할 때  고려되어야 할 사항</vt:lpstr>
      <vt:lpstr>일반적으로 보충제를 선택할 때  고려되어야 할 사항</vt:lpstr>
      <vt:lpstr>일반적으로 보충제를 선택할 때  고려되어야 할 사항</vt:lpstr>
      <vt:lpstr>일반적으로 보충제를 선택할 때  고려되어야 할 사항</vt:lpstr>
      <vt:lpstr>일반적으로 보충제를 선택할 때  고려되어야 할 사항</vt:lpstr>
      <vt:lpstr>일반적으로 보충제를 선택할 때  고려되어야 할 사항</vt:lpstr>
      <vt:lpstr>일반적으로 보충제를 선택할 때  고려되어야 할 사항</vt:lpstr>
      <vt:lpstr>일반적으로 보충제를 선택할 때  고려되어야 할 사항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BB</dc:creator>
  <cp:lastModifiedBy>허선</cp:lastModifiedBy>
  <cp:revision>67</cp:revision>
  <dcterms:created xsi:type="dcterms:W3CDTF">2011-08-24T08:45:46Z</dcterms:created>
  <dcterms:modified xsi:type="dcterms:W3CDTF">2015-05-17T15:11:19Z</dcterms:modified>
</cp:coreProperties>
</file>