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8" r:id="rId4"/>
    <p:sldId id="409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3" r:id="rId19"/>
    <p:sldId id="402" r:id="rId20"/>
    <p:sldId id="401" r:id="rId21"/>
    <p:sldId id="404" r:id="rId22"/>
    <p:sldId id="405" r:id="rId23"/>
    <p:sldId id="406" r:id="rId24"/>
    <p:sldId id="407" r:id="rId25"/>
    <p:sldId id="408" r:id="rId26"/>
    <p:sldId id="287" r:id="rId27"/>
  </p:sldIdLst>
  <p:sldSz cx="9144000" cy="6858000" type="screen4x3"/>
  <p:notesSz cx="6792913" cy="99250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FFAB-170A-43BB-A036-85932C614C4F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870C-AB01-4D3D-942B-1718AA2A19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E5F-2EEC-48DA-AA2D-35D6D0F6CC38}" type="datetimeFigureOut">
              <a:rPr lang="ko-KR" altLang="en-US" smtClean="0"/>
              <a:pPr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kr/url?sa=i&amp;rct=j&amp;q=&amp;esrc=s&amp;frm=1&amp;source=images&amp;cd=&amp;cad=rja&amp;uact=8&amp;ved=0CAcQjRxqFQoTCIbSmNTm7ccCFQGqlAoduyoFgw&amp;url=http://www.12go.co.kr/01travelstory/ski_story_view.asp?s_idx%3D787&amp;bvm=bv.102537793,bs.2,d.dGo&amp;psig=AFQjCNF3CqpFIvQmV6OVP4KfXFbDW4VD0g&amp;ust=144202037607609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frm=1&amp;source=images&amp;cd=&amp;cad=rja&amp;uact=8&amp;ved=0CAcQjRxqFQoTCJfb-ebn7ccCFYWXlAodyegGkA&amp;url=http://blog.hansol.com/73&amp;bvm=bv.102537793,d.dGo&amp;psig=AFQjCNFtUYNZc6lFPvRPADtrsjlEn8AS7Q&amp;ust=144202068237229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kr/url?sa=i&amp;rct=j&amp;q=&amp;esrc=s&amp;frm=1&amp;source=images&amp;cd=&amp;cad=rja&amp;uact=8&amp;ved=0CAcQjRxqFQoTCJuGwq3p7ccCFUOblAodDk0KvA&amp;url=http://www.12go.co.kr/01travelstory/ski_story_view.asp?s_idx%3D808&amp;bvm=bv.102537793,d.dGo&amp;psig=AFQjCNFDJRQjsTIHPpDk6nwk08_p1g5fjw&amp;ust=14420210364778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frm=1&amp;source=images&amp;cd=&amp;cad=rja&amp;uact=8&amp;ved=0CAcQjRxqFQoTCIenlO7p7ccCFUaSlAodRBMOIA&amp;url=http://12go.co.kr/01travelstory/01_view.asp?s_idx%3D834&amp;bvm=bv.102537793,d.dGo&amp;psig=AFQjCNEnLJhiUkXnlOWvfhpvz7nMs08auQ&amp;ust=144202123535675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kr/url?sa=i&amp;rct=j&amp;q=&amp;esrc=s&amp;frm=1&amp;source=images&amp;cd=&amp;cad=rja&amp;uact=8&amp;ved=0CAcQjRxqFQoTCJGOnZjv7ccCFQSLlAodk50GKg&amp;url=http://www.newsis.com/ar_detail/view.html?ar_id%3DNISX20140115_0012658696%26cID%3D10501%26pID%3D10500&amp;bvm=bv.102537793,d.dGo&amp;psig=AFQjCNGugyQuz2aDNK1U_htBFlaNwrj9NQ&amp;ust=144202266182843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frm=1&amp;source=images&amp;cd=&amp;cad=rja&amp;uact=8&amp;ved=0CAcQjRxqFQoTCP_siqSU7scCFUU4lAodPyoLig&amp;url=http://blog.gwangju2015.kr/693&amp;bvm=bv.102537793,d.dGo&amp;psig=AFQjCNHMGsnxcsPVzS3U1FMMlewA4uREIQ&amp;ust=144203250544694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kr/url?sa=i&amp;rct=j&amp;q=&amp;esrc=s&amp;frm=1&amp;source=images&amp;cd=&amp;cad=rja&amp;uact=8&amp;ved=0CAcQjRxqFQoTCMegm9CU7scCFcK2lAod2dIAvg&amp;url=http://momonews.com/sub_read.html?uid%3D37833%26section%3Dsection23&amp;bvm=bv.102537793,d.dGo&amp;psig=AFQjCNES2hJUR_vpMXPLz9wX_T6pWtTK-A&amp;ust=14420326964727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693561" y="22768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600" b="1" dirty="0" smtClean="0"/>
              <a:t>Ski</a:t>
            </a:r>
            <a:endParaRPr lang="ko-KR" alt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12574" y="407707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대구대학교 스포츠레저학과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625026" y="1484784"/>
            <a:ext cx="178628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방향바꾸</a:t>
            </a:r>
            <a:r>
              <a:rPr lang="ko-KR" altLang="en-US" sz="2300" b="1" dirty="0" err="1"/>
              <a:t>기</a:t>
            </a:r>
            <a:endParaRPr lang="en-US" altLang="ko-KR" sz="2300" b="1" dirty="0" smtClean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473075" y="1993968"/>
            <a:ext cx="8347397" cy="4464496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ko-KR" altLang="en-US" sz="2400" dirty="0" err="1"/>
              <a:t>리버스</a:t>
            </a:r>
            <a:r>
              <a:rPr lang="ko-KR" altLang="en-US" sz="2400" dirty="0"/>
              <a:t> 턴</a:t>
            </a:r>
            <a:r>
              <a:rPr lang="en-US" altLang="ko-KR" sz="2400" dirty="0"/>
              <a:t>(reverse turn)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ko-KR" altLang="en-US" sz="2400" dirty="0" smtClean="0"/>
              <a:t> 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정지 </a:t>
            </a:r>
            <a:r>
              <a:rPr lang="ko-KR" altLang="en-US" sz="2400" dirty="0"/>
              <a:t>간 에서만 사용하는 동작이 아니라 경사를 오르다가 방향을 바꾸는 데에도 </a:t>
            </a:r>
            <a:r>
              <a:rPr lang="ko-KR" altLang="en-US" sz="2400" dirty="0" smtClean="0"/>
              <a:t>필요함</a:t>
            </a:r>
            <a:r>
              <a:rPr lang="en-US" altLang="ko-KR" sz="2400" dirty="0" smtClean="0"/>
              <a:t> </a:t>
            </a:r>
            <a:endParaRPr lang="en-US" altLang="ko-KR" sz="24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경사진 </a:t>
            </a:r>
            <a:r>
              <a:rPr lang="ko-KR" altLang="en-US" sz="2400" dirty="0"/>
              <a:t>코스에서 연습할 때 폴 라인에 직각이 되게 옆으로 서서 에지를 강하게 </a:t>
            </a:r>
            <a:r>
              <a:rPr lang="ko-KR" altLang="en-US" sz="2400" dirty="0" smtClean="0"/>
              <a:t>세워</a:t>
            </a:r>
            <a:endParaRPr lang="en-US" altLang="ko-KR" sz="24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 smtClean="0"/>
              <a:t>      </a:t>
            </a:r>
            <a:r>
              <a:rPr lang="ko-KR" altLang="en-US" sz="2400" dirty="0" smtClean="0"/>
              <a:t>미끄러짐을 방지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뒤로 </a:t>
            </a:r>
            <a:r>
              <a:rPr lang="ko-KR" altLang="en-US" sz="2400" dirty="0" err="1"/>
              <a:t>리버스턴을</a:t>
            </a:r>
            <a:r>
              <a:rPr lang="ko-KR" altLang="en-US" sz="2400" dirty="0"/>
              <a:t> 할 때에는 먼저 한쪽 스키를 뒤로 </a:t>
            </a:r>
            <a:r>
              <a:rPr lang="en-US" altLang="ko-KR" sz="2400" dirty="0"/>
              <a:t>180°</a:t>
            </a:r>
            <a:r>
              <a:rPr lang="ko-KR" altLang="en-US" sz="2400" dirty="0"/>
              <a:t>전환하면서 모으는 </a:t>
            </a:r>
            <a:r>
              <a:rPr lang="ko-KR" altLang="en-US" sz="2400" dirty="0" smtClean="0"/>
              <a:t>방법</a:t>
            </a:r>
            <a:endParaRPr lang="en-US" altLang="ko-KR" sz="2400" dirty="0"/>
          </a:p>
          <a:p>
            <a:pPr marL="0" indent="0">
              <a:spcBef>
                <a:spcPts val="580"/>
              </a:spcBef>
              <a:buNone/>
              <a:defRPr/>
            </a:pPr>
            <a:endParaRPr lang="ko-KR" altLang="en-US" sz="2400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ko-KR" altLang="en-US" sz="2400" dirty="0" smtClean="0"/>
              <a:t>스타 턴</a:t>
            </a:r>
            <a:r>
              <a:rPr lang="en-US" altLang="ko-KR" sz="2400" dirty="0" smtClean="0"/>
              <a:t>(star turn)</a:t>
            </a:r>
            <a:endParaRPr lang="en-US" altLang="ko-KR" sz="24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스키를 </a:t>
            </a:r>
            <a:r>
              <a:rPr lang="ko-KR" altLang="en-US" sz="2400" dirty="0" err="1"/>
              <a:t>설면에</a:t>
            </a:r>
            <a:r>
              <a:rPr lang="ko-KR" altLang="en-US" sz="2400" dirty="0"/>
              <a:t> 평행하게 하고 양 폴로 균형을 유지한 다음 스키 앞부분을 돌고자 </a:t>
            </a:r>
            <a:r>
              <a:rPr lang="ko-KR" altLang="en-US" sz="2400" dirty="0" smtClean="0"/>
              <a:t>하는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방향으로 </a:t>
            </a:r>
            <a:r>
              <a:rPr lang="ko-KR" altLang="en-US" sz="2400" dirty="0"/>
              <a:t>내측 스키부터 조금씩 이동시켜 원하는 방향에 이르면 </a:t>
            </a:r>
            <a:r>
              <a:rPr lang="ko-KR" altLang="en-US" sz="2400" dirty="0" smtClean="0"/>
              <a:t>정지</a:t>
            </a:r>
            <a:endParaRPr lang="en-US" altLang="ko-KR" sz="24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스키 </a:t>
            </a:r>
            <a:r>
              <a:rPr lang="ko-KR" altLang="en-US" sz="2400" dirty="0"/>
              <a:t>끝부분을 먼저 이동하는 연습도 스키 앞부분의 경우와 같은 요령으로 스키 </a:t>
            </a:r>
            <a:r>
              <a:rPr lang="ko-KR" altLang="en-US" sz="2400" dirty="0" smtClean="0"/>
              <a:t>뒷부분을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돌려는 방향의 반대편의 스키 뒷부분부터 조금씩 이동시키면서 방향을 </a:t>
            </a:r>
            <a:r>
              <a:rPr lang="ko-KR" altLang="en-US" sz="2400" dirty="0" smtClean="0"/>
              <a:t>바꿈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endParaRPr lang="ko-KR" altLang="en-US" sz="2400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ko-KR" altLang="en-US" sz="2400" dirty="0" smtClean="0"/>
              <a:t>킥 </a:t>
            </a:r>
            <a:r>
              <a:rPr lang="ko-KR" altLang="en-US" sz="2400" dirty="0"/>
              <a:t>턴</a:t>
            </a:r>
            <a:r>
              <a:rPr lang="en-US" altLang="ko-KR" sz="2400" dirty="0"/>
              <a:t>(kick turn) </a:t>
            </a:r>
            <a:endParaRPr lang="ko-KR" altLang="en-US" sz="2400" dirty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ko-KR" altLang="en-US" sz="2400" dirty="0" smtClean="0"/>
              <a:t> 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스키를 </a:t>
            </a:r>
            <a:r>
              <a:rPr lang="ko-KR" altLang="en-US" sz="2400" dirty="0"/>
              <a:t>좌</a:t>
            </a:r>
            <a:r>
              <a:rPr lang="en-US" altLang="ko-KR" sz="2400" dirty="0"/>
              <a:t>·</a:t>
            </a:r>
            <a:r>
              <a:rPr lang="ko-KR" altLang="en-US" sz="2400" dirty="0"/>
              <a:t>우 약 </a:t>
            </a:r>
            <a:r>
              <a:rPr lang="en-US" altLang="ko-KR" sz="2400" dirty="0"/>
              <a:t>10cm </a:t>
            </a:r>
            <a:r>
              <a:rPr lang="ko-KR" altLang="en-US" sz="2400" dirty="0"/>
              <a:t>정도로 평행하게 벌리고 양 </a:t>
            </a:r>
            <a:r>
              <a:rPr lang="ko-KR" altLang="en-US" sz="2400" dirty="0" err="1"/>
              <a:t>폴을</a:t>
            </a:r>
            <a:r>
              <a:rPr lang="ko-KR" altLang="en-US" sz="2400" dirty="0"/>
              <a:t> 찍고 선 자세에서 한 쪽 </a:t>
            </a:r>
            <a:r>
              <a:rPr lang="ko-KR" altLang="en-US" sz="2400" dirty="0" smtClean="0"/>
              <a:t>스키를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앞으로 </a:t>
            </a:r>
            <a:r>
              <a:rPr lang="ko-KR" altLang="en-US" sz="2400" dirty="0"/>
              <a:t>차듯 </a:t>
            </a:r>
            <a:r>
              <a:rPr lang="ko-KR" altLang="en-US" sz="2400" dirty="0" err="1"/>
              <a:t>들어세우며</a:t>
            </a:r>
            <a:r>
              <a:rPr lang="ko-KR" altLang="en-US" sz="2400" dirty="0"/>
              <a:t> </a:t>
            </a:r>
            <a:r>
              <a:rPr lang="en-US" altLang="ko-KR" sz="2400" dirty="0"/>
              <a:t>180</a:t>
            </a:r>
            <a:r>
              <a:rPr lang="ko-KR" altLang="en-US" sz="2400" dirty="0"/>
              <a:t>도 방향으로 돌려 </a:t>
            </a:r>
            <a:r>
              <a:rPr lang="ko-KR" altLang="en-US" sz="2400" dirty="0" smtClean="0"/>
              <a:t>놓고 동시에 </a:t>
            </a:r>
            <a:r>
              <a:rPr lang="ko-KR" altLang="en-US" sz="2400" dirty="0"/>
              <a:t>양 </a:t>
            </a:r>
            <a:r>
              <a:rPr lang="ko-KR" altLang="en-US" sz="2400" dirty="0" err="1"/>
              <a:t>폴은</a:t>
            </a:r>
            <a:r>
              <a:rPr lang="ko-KR" altLang="en-US" sz="2400" dirty="0"/>
              <a:t> 몸 뒤로 평행하게 </a:t>
            </a:r>
            <a:r>
              <a:rPr lang="ko-KR" altLang="en-US" sz="2400" dirty="0" smtClean="0"/>
              <a:t>찍고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ko-KR" altLang="en-US" sz="2400" dirty="0" smtClean="0"/>
              <a:t>      방향을 </a:t>
            </a:r>
            <a:r>
              <a:rPr lang="ko-KR" altLang="en-US" sz="2400" dirty="0"/>
              <a:t>바꾼 스키에 체중을 실은 다음</a:t>
            </a:r>
            <a:r>
              <a:rPr lang="en-US" altLang="ko-KR" sz="2400" dirty="0"/>
              <a:t>, </a:t>
            </a:r>
            <a:r>
              <a:rPr lang="ko-KR" altLang="en-US" sz="2400" dirty="0"/>
              <a:t>남은 한쪽 스키를 약 </a:t>
            </a:r>
            <a:r>
              <a:rPr lang="en-US" altLang="ko-KR" sz="2400" dirty="0"/>
              <a:t>10cm </a:t>
            </a:r>
            <a:r>
              <a:rPr lang="ko-KR" altLang="en-US" sz="2400" dirty="0"/>
              <a:t>정도 들어 </a:t>
            </a:r>
            <a:r>
              <a:rPr lang="en-US" altLang="ko-KR" sz="2400" dirty="0"/>
              <a:t>180</a:t>
            </a:r>
            <a:r>
              <a:rPr lang="ko-KR" altLang="en-US" sz="2400" dirty="0"/>
              <a:t>도 </a:t>
            </a:r>
            <a:r>
              <a:rPr lang="ko-KR" altLang="en-US" sz="2400" dirty="0" err="1" smtClean="0"/>
              <a:t>방향으</a:t>
            </a:r>
            <a:endParaRPr lang="en-US" altLang="ko-KR" sz="2400" dirty="0" smtClean="0"/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로 </a:t>
            </a:r>
            <a:r>
              <a:rPr lang="ko-KR" altLang="en-US" sz="2400" dirty="0"/>
              <a:t>돌리며 스키를 평평하게 다시 모아 서는 </a:t>
            </a:r>
            <a:r>
              <a:rPr lang="ko-KR" altLang="en-US" sz="2400" dirty="0" smtClean="0"/>
              <a:t>방법</a:t>
            </a:r>
            <a:endParaRPr lang="ko-KR" altLang="en-US" sz="2400" dirty="0"/>
          </a:p>
          <a:p>
            <a:pPr fontAlgn="base"/>
            <a:endParaRPr lang="en-US" altLang="ko-KR" sz="2300" b="1" dirty="0" smtClean="0"/>
          </a:p>
          <a:p>
            <a:pPr fontAlgn="base"/>
            <a:endParaRPr lang="en-US" altLang="ko-KR" sz="2300" b="1" dirty="0"/>
          </a:p>
        </p:txBody>
      </p:sp>
    </p:spTree>
    <p:extLst>
      <p:ext uri="{BB962C8B-B14F-4D97-AF65-F5344CB8AC3E}">
        <p14:creationId xmlns:p14="http://schemas.microsoft.com/office/powerpoint/2010/main" val="3322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3010869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smtClean="0"/>
              <a:t>넘어지기와 일어서기</a:t>
            </a:r>
            <a:endParaRPr lang="en-US" altLang="ko-KR" sz="2300" b="1" dirty="0" smtClean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73075" y="2204864"/>
            <a:ext cx="8347397" cy="100811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300" b="1" dirty="0" smtClean="0"/>
              <a:t>좌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우 한쪽 엉덩이로 </a:t>
            </a:r>
            <a:r>
              <a:rPr lang="ko-KR" altLang="en-US" sz="2300" b="1" dirty="0" err="1" smtClean="0"/>
              <a:t>설면에</a:t>
            </a:r>
            <a:r>
              <a:rPr lang="ko-KR" altLang="en-US" sz="2300" b="1" dirty="0" smtClean="0"/>
              <a:t> 주저앉듯이 넘어짐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스키는 나란히 해서 경사면에 가능한 직각으로 넘어짐</a:t>
            </a:r>
            <a:endParaRPr lang="en-US" altLang="ko-KR" sz="2300" b="1" dirty="0" smtClean="0"/>
          </a:p>
          <a:p>
            <a:pPr fontAlgn="base"/>
            <a:endParaRPr lang="en-US" altLang="ko-KR" sz="2300" b="1" dirty="0"/>
          </a:p>
        </p:txBody>
      </p:sp>
      <p:pic>
        <p:nvPicPr>
          <p:cNvPr id="8" name="내용 개체 틀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429000"/>
            <a:ext cx="2530475" cy="163036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252028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625026" y="5373216"/>
            <a:ext cx="83473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엉덩이 중심으로 재빨리 무릎을 굽혀 가슴으로 </a:t>
            </a:r>
            <a:r>
              <a:rPr lang="ko-KR" altLang="en-US" sz="2300" b="1" dirty="0" err="1" smtClean="0"/>
              <a:t>끌어당기고스키를</a:t>
            </a:r>
            <a:r>
              <a:rPr lang="ko-KR" altLang="en-US" sz="2300" b="1" dirty="0" smtClean="0"/>
              <a:t> 경사면에 직각이 되도록 나란히 함</a:t>
            </a:r>
            <a:endParaRPr lang="en-US" altLang="ko-KR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29781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106665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직활</a:t>
            </a:r>
            <a:r>
              <a:rPr lang="ko-KR" altLang="en-US" sz="2300" b="1" dirty="0" err="1"/>
              <a:t>강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73075" y="2132856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스키를 평형으로 하고 위에서 </a:t>
            </a:r>
            <a:r>
              <a:rPr lang="ko-KR" altLang="en-US" sz="2300" b="1" dirty="0"/>
              <a:t>아</a:t>
            </a:r>
            <a:r>
              <a:rPr lang="ko-KR" altLang="en-US" sz="2300" b="1" dirty="0" smtClean="0"/>
              <a:t>래로 똑바로 미끄러져 내리는 것</a:t>
            </a:r>
            <a:endParaRPr lang="en-US" altLang="ko-KR" sz="2300" b="1" dirty="0" smtClean="0"/>
          </a:p>
        </p:txBody>
      </p:sp>
      <p:pic>
        <p:nvPicPr>
          <p:cNvPr id="1026" name="Picture 2" descr="http://www.12go.co.kr/file_upload/userfile/lunashin/%EC%A7%81%ED%99%9C%EA%B0%95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2818932"/>
            <a:ext cx="4312680" cy="32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1832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출발과 제동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73075" y="2132856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스키의 모양을 </a:t>
            </a:r>
            <a:r>
              <a:rPr lang="en-US" altLang="ko-KR" sz="2300" b="1" dirty="0"/>
              <a:t>A</a:t>
            </a:r>
            <a:r>
              <a:rPr lang="ko-KR" altLang="en-US" sz="2300" b="1" dirty="0" smtClean="0"/>
              <a:t>자형을 유지하며 출발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제동은 더욱 스키의 </a:t>
            </a:r>
            <a:r>
              <a:rPr lang="ko-KR" altLang="en-US" sz="2300" b="1" dirty="0" err="1" smtClean="0"/>
              <a:t>테일을</a:t>
            </a:r>
            <a:r>
              <a:rPr lang="ko-KR" altLang="en-US" sz="2300" b="1" dirty="0" smtClean="0"/>
              <a:t> 크게 벌리고 눈을 밀어내면서</a:t>
            </a:r>
            <a:r>
              <a:rPr lang="en-US" altLang="ko-KR" sz="2300" b="1" dirty="0"/>
              <a:t> </a:t>
            </a:r>
            <a:r>
              <a:rPr lang="ko-KR" altLang="en-US" sz="2300" b="1" dirty="0" smtClean="0"/>
              <a:t>눈의 저항을 강하게 하여 정지함</a:t>
            </a:r>
            <a:endParaRPr lang="en-US" altLang="ko-KR" sz="2300" b="1" dirty="0" smtClean="0"/>
          </a:p>
        </p:txBody>
      </p:sp>
      <p:pic>
        <p:nvPicPr>
          <p:cNvPr id="10242" name="Picture 2" descr="http://cfile25.uf.tistory.com/image/035C954B50DC01740B47A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2" y="3284984"/>
            <a:ext cx="38957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113866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플루크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73075" y="2132856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속도조절과 방향 전환을 위해 사용하는 기술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무릎을 앞으로 구부려 무게중심을 앞으로 두고 양 스키의 안쪽 </a:t>
            </a:r>
            <a:r>
              <a:rPr lang="ko-KR" altLang="en-US" sz="2300" b="1" dirty="0" err="1" smtClean="0"/>
              <a:t>엣지를</a:t>
            </a:r>
            <a:r>
              <a:rPr lang="ko-KR" altLang="en-US" sz="2300" b="1" dirty="0" smtClean="0"/>
              <a:t> 세워 스키의 뒷부분을 벌리는 힘으로 미끄러짐</a:t>
            </a:r>
            <a:endParaRPr lang="en-US" altLang="ko-KR" sz="2300" b="1" dirty="0" smtClean="0"/>
          </a:p>
        </p:txBody>
      </p:sp>
      <p:pic>
        <p:nvPicPr>
          <p:cNvPr id="12290" name="Picture 2" descr="http://www.12go.co.kr/file_upload/userfile/lunashin/%ED%94%8C%EB%A3%A8%ED%81%AC%ED%99%94%EB%A0%8C_%ED%8B%80%EB%A6%B0%EC%9E%90%EC%84%B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5" y="3284984"/>
            <a:ext cx="4320480" cy="30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185874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플루크보겐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73075" y="2132856"/>
            <a:ext cx="7555309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한쪽 스키에 힘을 많이 가하여 회전하는 기술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오른쪽 무릎을 살짝 구부려 힘을 가하면 왼쪽으로 회전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왼쪽 무릎을 구부리면 오른쪽으로 회전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</p:txBody>
      </p:sp>
      <p:pic>
        <p:nvPicPr>
          <p:cNvPr id="11266" name="Picture 2" descr="http://image2.12go.co.kr/file_upload/userfile/lunashin/%ED%94%8C%EB%A3%A8%ED%81%AC%EB%B3%B4%EA%B2%90_%EC%96%91%EC%AA%BD%ED%84%B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25" y="342900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827584" y="1762002"/>
            <a:ext cx="387496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알파인스키</a:t>
            </a:r>
            <a:r>
              <a:rPr lang="en-US" altLang="ko-KR" sz="2300" b="1" dirty="0" smtClean="0"/>
              <a:t>(Alpine Skiing)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689099" y="2636912"/>
            <a:ext cx="7555309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활강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회전</a:t>
            </a:r>
            <a:r>
              <a:rPr lang="en-US" altLang="ko-KR" sz="2300" b="1" dirty="0" smtClean="0"/>
              <a:t>, </a:t>
            </a:r>
            <a:r>
              <a:rPr lang="ko-KR" altLang="en-US" sz="2300" b="1" dirty="0" err="1" smtClean="0"/>
              <a:t>대회전</a:t>
            </a:r>
            <a:r>
              <a:rPr lang="en-US" altLang="ko-KR" sz="2300" b="1" dirty="0" smtClean="0"/>
              <a:t>, </a:t>
            </a:r>
            <a:r>
              <a:rPr lang="ko-KR" altLang="en-US" sz="2300" b="1" dirty="0" err="1" smtClean="0"/>
              <a:t>슈퍼대회전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복합</a:t>
            </a:r>
            <a:endParaRPr lang="en-US" altLang="ko-KR" sz="2300" b="1" dirty="0" smtClean="0"/>
          </a:p>
        </p:txBody>
      </p:sp>
      <p:pic>
        <p:nvPicPr>
          <p:cNvPr id="8" name="_x186268608" descr="EMB00001154313e"/>
          <p:cNvPicPr>
            <a:picLocks noChangeAspect="1" noChangeArrowheads="1"/>
          </p:cNvPicPr>
          <p:nvPr/>
        </p:nvPicPr>
        <p:blipFill>
          <a:blip r:embed="rId2" cstate="print"/>
          <a:srcRect l="2954" t="14409" r="4964" b="14713"/>
          <a:stretch>
            <a:fillRect/>
          </a:stretch>
        </p:blipFill>
        <p:spPr bwMode="auto">
          <a:xfrm>
            <a:off x="755576" y="3861048"/>
            <a:ext cx="4392488" cy="1756609"/>
          </a:xfrm>
          <a:prstGeom prst="rect">
            <a:avLst/>
          </a:prstGeom>
          <a:noFill/>
        </p:spPr>
      </p:pic>
      <p:pic>
        <p:nvPicPr>
          <p:cNvPr id="11" name="_x186269088" descr="EMB000011543143"/>
          <p:cNvPicPr>
            <a:picLocks noChangeAspect="1" noChangeArrowheads="1"/>
          </p:cNvPicPr>
          <p:nvPr/>
        </p:nvPicPr>
        <p:blipFill>
          <a:blip r:embed="rId3" cstate="print"/>
          <a:srcRect l="1889" b="601"/>
          <a:stretch>
            <a:fillRect/>
          </a:stretch>
        </p:blipFill>
        <p:spPr bwMode="auto">
          <a:xfrm>
            <a:off x="5580112" y="3747882"/>
            <a:ext cx="2664296" cy="1982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6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7920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활</a:t>
            </a:r>
            <a:r>
              <a:rPr lang="ko-KR" altLang="en-US" sz="2300" b="1" dirty="0"/>
              <a:t>강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779912" y="2636912"/>
            <a:ext cx="4680520" cy="2873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출발에서 골인까지 활주하는 속도 경기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공기저항을 최소화 시키는 자세와 지형에 따라 감속이 되지 않도록 점프하는 기술이 요구됨</a:t>
            </a:r>
            <a:endParaRPr lang="en-US" altLang="ko-KR" sz="2300" b="1" dirty="0" smtClean="0"/>
          </a:p>
        </p:txBody>
      </p:sp>
      <p:pic>
        <p:nvPicPr>
          <p:cNvPr id="12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204864"/>
            <a:ext cx="2304256" cy="3516331"/>
          </a:xfrm>
        </p:spPr>
      </p:pic>
    </p:spTree>
    <p:extLst>
      <p:ext uri="{BB962C8B-B14F-4D97-AF65-F5344CB8AC3E}">
        <p14:creationId xmlns:p14="http://schemas.microsoft.com/office/powerpoint/2010/main" val="27011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7920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회</a:t>
            </a:r>
            <a:r>
              <a:rPr lang="ko-KR" altLang="en-US" sz="2300" b="1" dirty="0"/>
              <a:t>전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779912" y="2636912"/>
            <a:ext cx="4680520" cy="2873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기문으로 표시한 코스를 지그재그로 회전하여 최단시간에 미끄러져 내려오는 경기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기문의 위치를 바꾸어 </a:t>
            </a:r>
            <a:r>
              <a:rPr lang="en-US" altLang="ko-KR" sz="2300" b="1" dirty="0" smtClean="0"/>
              <a:t>2</a:t>
            </a:r>
            <a:r>
              <a:rPr lang="ko-KR" altLang="en-US" sz="2300" b="1" dirty="0" smtClean="0"/>
              <a:t>차례 경기를 실시하고 시간을 합산해 순위를 정함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고난도의 기술과 유연성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순발력이 요구됨</a:t>
            </a:r>
            <a:endParaRPr lang="en-US" altLang="ko-KR" sz="2300" b="1" dirty="0" smtClean="0"/>
          </a:p>
        </p:txBody>
      </p:sp>
      <p:pic>
        <p:nvPicPr>
          <p:cNvPr id="11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52" y="2237741"/>
            <a:ext cx="2633404" cy="3671664"/>
          </a:xfrm>
        </p:spPr>
      </p:pic>
    </p:spTree>
    <p:extLst>
      <p:ext uri="{BB962C8B-B14F-4D97-AF65-F5344CB8AC3E}">
        <p14:creationId xmlns:p14="http://schemas.microsoft.com/office/powerpoint/2010/main" val="3635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9" y="1412776"/>
            <a:ext cx="11521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대회전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491880" y="2564904"/>
            <a:ext cx="504056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회전 기술을 모두 필요로 함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활강경기와 회전경기가 갖는 성격의 중간에 위치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한 번 활주 시간은 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분 </a:t>
            </a:r>
            <a:r>
              <a:rPr lang="en-US" altLang="ko-KR" sz="2300" b="1" dirty="0" smtClean="0"/>
              <a:t>30</a:t>
            </a:r>
            <a:r>
              <a:rPr lang="ko-KR" altLang="en-US" sz="2300" b="1" dirty="0" smtClean="0"/>
              <a:t>초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단련된 체력과 정신력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기술 요구</a:t>
            </a:r>
            <a:endParaRPr lang="en-US" altLang="ko-KR" sz="2300" b="1" dirty="0" smtClean="0"/>
          </a:p>
        </p:txBody>
      </p:sp>
      <p:pic>
        <p:nvPicPr>
          <p:cNvPr id="8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381410"/>
            <a:ext cx="2448272" cy="3384326"/>
          </a:xfrm>
        </p:spPr>
      </p:pic>
    </p:spTree>
    <p:extLst>
      <p:ext uri="{BB962C8B-B14F-4D97-AF65-F5344CB8AC3E}">
        <p14:creationId xmlns:p14="http://schemas.microsoft.com/office/powerpoint/2010/main" val="3673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Contents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endParaRPr lang="en-US" altLang="ko-KR" b="1" dirty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스키의 역사 및 장비</a:t>
            </a: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스키의 기술</a:t>
            </a: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스키 경기방</a:t>
            </a:r>
            <a:r>
              <a:rPr lang="ko-KR" altLang="en-US" dirty="0"/>
              <a:t>법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167371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smtClean="0"/>
              <a:t>슈퍼대회</a:t>
            </a:r>
            <a:r>
              <a:rPr lang="ko-KR" altLang="en-US" sz="2300" b="1"/>
              <a:t>전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590043" y="2312690"/>
            <a:ext cx="4824536" cy="3456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err="1" smtClean="0"/>
              <a:t>대회전에</a:t>
            </a:r>
            <a:r>
              <a:rPr lang="ko-KR" altLang="en-US" sz="2300" b="1" dirty="0" smtClean="0"/>
              <a:t> 비해 슬로프의 경사가 가파르고 </a:t>
            </a:r>
            <a:r>
              <a:rPr lang="ko-KR" altLang="en-US" sz="2300" b="1" dirty="0" err="1" smtClean="0"/>
              <a:t>기문사이의</a:t>
            </a:r>
            <a:r>
              <a:rPr lang="ko-KR" altLang="en-US" sz="2300" b="1" dirty="0" smtClean="0"/>
              <a:t> 거리도 김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en-US" altLang="ko-KR" sz="2300" b="1" dirty="0" smtClean="0"/>
              <a:t>1~2</a:t>
            </a:r>
            <a:r>
              <a:rPr lang="ko-KR" altLang="en-US" sz="2300" b="1" dirty="0" smtClean="0"/>
              <a:t>분 정도 소요되며 활강 경기보다 회전이 많은 반면에 거리가 </a:t>
            </a:r>
            <a:r>
              <a:rPr lang="ko-KR" altLang="en-US" sz="2300" b="1" dirty="0" err="1" smtClean="0"/>
              <a:t>짦음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err="1" smtClean="0"/>
              <a:t>대회전</a:t>
            </a:r>
            <a:r>
              <a:rPr lang="ko-KR" altLang="en-US" sz="2300" b="1" dirty="0" smtClean="0"/>
              <a:t> 경기보다는 사면의 경사가 가파르고 기문수도 적어 스릴 넘치는 경기</a:t>
            </a:r>
            <a:endParaRPr lang="en-US" altLang="ko-KR" sz="2300" b="1" dirty="0" smtClean="0"/>
          </a:p>
        </p:txBody>
      </p:sp>
      <p:pic>
        <p:nvPicPr>
          <p:cNvPr id="11" name="내용 개체 틀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132856"/>
            <a:ext cx="2448272" cy="38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크로스 컨트리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683568" y="2132856"/>
            <a:ext cx="7731011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눈 산이나 들판에서 스키를 신고 정해진 코스를 빨리 완주하는 경기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제 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회 동계올림픽경기대회부터 정식종목 채택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클래식 주법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정해진 </a:t>
            </a:r>
            <a:r>
              <a:rPr lang="ko-KR" altLang="en-US" sz="2300" b="1" dirty="0" err="1" smtClean="0"/>
              <a:t>주로를</a:t>
            </a:r>
            <a:r>
              <a:rPr lang="ko-KR" altLang="en-US" sz="2300" b="1" dirty="0" smtClean="0"/>
              <a:t> 따라 주행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과 </a:t>
            </a:r>
            <a:r>
              <a:rPr lang="ko-KR" altLang="en-US" sz="2300" b="1" dirty="0" err="1" smtClean="0"/>
              <a:t>프리스타일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스케이팅 주법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 주법이 있음</a:t>
            </a:r>
            <a:endParaRPr lang="en-US" altLang="ko-KR" sz="2300" b="1" dirty="0" smtClean="0"/>
          </a:p>
        </p:txBody>
      </p:sp>
      <p:pic>
        <p:nvPicPr>
          <p:cNvPr id="8" name="그림 7" descr="78892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77048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smtClean="0"/>
              <a:t>스키 점프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954898" y="2240868"/>
            <a:ext cx="4490651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300" b="1" dirty="0" smtClean="0"/>
              <a:t>1924</a:t>
            </a:r>
            <a:r>
              <a:rPr lang="ko-KR" altLang="en-US" sz="2300" b="1" dirty="0" smtClean="0"/>
              <a:t>년 제 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회 동계올림픽경기대회에서 정식 채택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제 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회 동계올림픽경기대회부터 정식종목 채택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스키 </a:t>
            </a:r>
            <a:r>
              <a:rPr lang="ko-KR" altLang="en-US" sz="2300" b="1" dirty="0" err="1" smtClean="0"/>
              <a:t>점프대에서</a:t>
            </a:r>
            <a:r>
              <a:rPr lang="ko-KR" altLang="en-US" sz="2300" b="1" dirty="0" smtClean="0"/>
              <a:t> 점프를 한 후 공중에서 최대한의 거리를 주파하는 경기</a:t>
            </a:r>
            <a:endParaRPr lang="en-US" altLang="ko-KR" sz="2300" b="1" dirty="0" smtClean="0"/>
          </a:p>
        </p:txBody>
      </p:sp>
      <p:pic>
        <p:nvPicPr>
          <p:cNvPr id="11" name="_x183161272" descr="EMB00000c703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2060848"/>
            <a:ext cx="302433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1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노르딕</a:t>
            </a:r>
            <a:r>
              <a:rPr lang="ko-KR" altLang="en-US" sz="2300" b="1" dirty="0" smtClean="0"/>
              <a:t> 복합</a:t>
            </a:r>
            <a:r>
              <a:rPr lang="en-US" altLang="ko-KR" sz="2300" b="1" dirty="0" smtClean="0"/>
              <a:t>(Nordic Skiing)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971601" y="2261343"/>
            <a:ext cx="676875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크로스컨트리와 스키점프를 함께 치르는 경기 </a:t>
            </a:r>
            <a:endParaRPr lang="en-US" altLang="ko-KR" sz="2300" b="1" dirty="0" smtClean="0"/>
          </a:p>
        </p:txBody>
      </p:sp>
      <p:pic>
        <p:nvPicPr>
          <p:cNvPr id="13314" name="Picture 2" descr="http://image.newsis.com/2013/02/23/NISI20130223_0007775167_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89347"/>
            <a:ext cx="6408712" cy="31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63240" y="1340768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err="1" smtClean="0"/>
              <a:t>프리스타일</a:t>
            </a:r>
            <a:r>
              <a:rPr lang="ko-KR" altLang="en-US" sz="2300" b="1" dirty="0" smtClean="0"/>
              <a:t> 스키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73075" y="2032096"/>
            <a:ext cx="8419404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err="1" smtClean="0"/>
              <a:t>에어리얼스키</a:t>
            </a:r>
            <a:r>
              <a:rPr lang="en-US" altLang="ko-KR" sz="2300" b="1" dirty="0" smtClean="0"/>
              <a:t>, </a:t>
            </a:r>
            <a:r>
              <a:rPr lang="ko-KR" altLang="en-US" sz="2300" b="1" dirty="0" err="1" smtClean="0"/>
              <a:t>모굴스키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발레스키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하프파이프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스키크로스</a:t>
            </a:r>
            <a:endParaRPr lang="en-US" altLang="ko-KR" sz="2300" b="1" dirty="0" smtClean="0"/>
          </a:p>
        </p:txBody>
      </p:sp>
      <p:pic>
        <p:nvPicPr>
          <p:cNvPr id="8" name="_x183161272" descr="EMB00000c703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03248"/>
            <a:ext cx="2457450" cy="1476375"/>
          </a:xfrm>
          <a:prstGeom prst="rect">
            <a:avLst/>
          </a:prstGeom>
          <a:noFill/>
        </p:spPr>
      </p:pic>
      <p:pic>
        <p:nvPicPr>
          <p:cNvPr id="11" name="_x183089928" descr="EMB00000c703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03248"/>
            <a:ext cx="2213092" cy="1476375"/>
          </a:xfrm>
          <a:prstGeom prst="rect">
            <a:avLst/>
          </a:prstGeom>
          <a:noFill/>
        </p:spPr>
      </p:pic>
      <p:pic>
        <p:nvPicPr>
          <p:cNvPr id="12" name="_x183159352" descr="EMB00000c703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2457450" cy="1382712"/>
          </a:xfrm>
          <a:prstGeom prst="rect">
            <a:avLst/>
          </a:prstGeom>
          <a:noFill/>
        </p:spPr>
      </p:pic>
      <p:pic>
        <p:nvPicPr>
          <p:cNvPr id="13" name="_x181567960" descr="EMB00000c7034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569" y="4686964"/>
            <a:ext cx="2241427" cy="1348883"/>
          </a:xfrm>
          <a:prstGeom prst="rect">
            <a:avLst/>
          </a:prstGeom>
          <a:noFill/>
        </p:spPr>
      </p:pic>
      <p:pic>
        <p:nvPicPr>
          <p:cNvPr id="14" name="_x43205456" descr="EMB00000c70345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803248"/>
            <a:ext cx="2448272" cy="323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8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스키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43608" y="1412776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smtClean="0"/>
              <a:t>바이에슬</a:t>
            </a:r>
            <a:r>
              <a:rPr lang="ko-KR" altLang="en-US" sz="2300" b="1"/>
              <a:t>론</a:t>
            </a:r>
            <a:endParaRPr lang="en-US" altLang="ko-KR" sz="23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644008" y="2316130"/>
            <a:ext cx="4032448" cy="4119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smtClean="0"/>
              <a:t>출발순서는 스프린트와 개인경기의 결과로 정함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스프린트와 개인경기의 우승자가 추적경기에서 첫 번째 주자로 출발하고 </a:t>
            </a:r>
            <a:r>
              <a:rPr lang="en-US" altLang="ko-KR" sz="2300" b="1" dirty="0" smtClean="0"/>
              <a:t>2</a:t>
            </a:r>
            <a:r>
              <a:rPr lang="ko-KR" altLang="en-US" sz="2300" b="1" dirty="0" smtClean="0"/>
              <a:t>번째 주자는 첫 번째 주자와의 시간 차이만큼의 시간이 경과된 후에 출발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외에도 집단경기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개인경기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스프린트 경기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계주경기</a:t>
            </a:r>
            <a:endParaRPr lang="en-US" altLang="ko-KR" sz="2300" b="1" dirty="0" smtClean="0"/>
          </a:p>
        </p:txBody>
      </p:sp>
      <p:pic>
        <p:nvPicPr>
          <p:cNvPr id="8" name="_x181568520" descr="EMB00000c703471"/>
          <p:cNvPicPr>
            <a:picLocks noChangeAspect="1" noChangeArrowheads="1"/>
          </p:cNvPicPr>
          <p:nvPr/>
        </p:nvPicPr>
        <p:blipFill>
          <a:blip r:embed="rId2" cstate="print"/>
          <a:srcRect l="865"/>
          <a:stretch>
            <a:fillRect/>
          </a:stretch>
        </p:blipFill>
        <p:spPr bwMode="auto">
          <a:xfrm>
            <a:off x="1026464" y="2132856"/>
            <a:ext cx="3198362" cy="2080267"/>
          </a:xfrm>
          <a:prstGeom prst="rect">
            <a:avLst/>
          </a:prstGeom>
          <a:noFill/>
        </p:spPr>
      </p:pic>
      <p:pic>
        <p:nvPicPr>
          <p:cNvPr id="11" name="_x181567720" descr="EMB00000c703474"/>
          <p:cNvPicPr>
            <a:picLocks noChangeAspect="1" noChangeArrowheads="1"/>
          </p:cNvPicPr>
          <p:nvPr/>
        </p:nvPicPr>
        <p:blipFill>
          <a:blip r:embed="rId3" cstate="print"/>
          <a:srcRect t="1369"/>
          <a:stretch>
            <a:fillRect/>
          </a:stretch>
        </p:blipFill>
        <p:spPr bwMode="auto">
          <a:xfrm>
            <a:off x="1026464" y="4437112"/>
            <a:ext cx="3198362" cy="1999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2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/>
          <p:cNvSpPr>
            <a:spLocks noChangeArrowheads="1" noChangeShapeType="1" noTextEdit="1"/>
          </p:cNvSpPr>
          <p:nvPr/>
        </p:nvSpPr>
        <p:spPr bwMode="gray">
          <a:xfrm>
            <a:off x="199551" y="6041606"/>
            <a:ext cx="2375594" cy="545703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25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25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03771" y="1772816"/>
            <a:ext cx="7840768" cy="172819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300" b="1" dirty="0" smtClean="0"/>
              <a:t>눈이 많이 내리는 산악지방 사람들의 보행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사냥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운반 등 교통 수단으로 고안된 것으로 여겨짐</a:t>
            </a:r>
            <a:endParaRPr lang="en-US" altLang="ko-KR" sz="2300" b="1" dirty="0" smtClean="0"/>
          </a:p>
          <a:p>
            <a:pPr fontAlgn="base"/>
            <a:endParaRPr lang="en-US" altLang="ko-KR" sz="2300" b="1" dirty="0"/>
          </a:p>
          <a:p>
            <a:pPr fontAlgn="base"/>
            <a:r>
              <a:rPr lang="ko-KR" altLang="en-US" sz="2300" b="1" dirty="0" smtClean="0"/>
              <a:t>제 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회 전 조선스키선수권 대회 우리나라 최초의 경기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7" y="3883392"/>
            <a:ext cx="331431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3391"/>
            <a:ext cx="331236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 descr="http://cfile4.uf.tistory.com/image/0350AF3750D556BA2FB0E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72816"/>
            <a:ext cx="6355967" cy="4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25475" y="1268760"/>
            <a:ext cx="1426245" cy="5040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sz="2300" b="1" dirty="0" smtClean="0"/>
              <a:t>플레이트</a:t>
            </a:r>
            <a:endParaRPr lang="en-US" altLang="ko-KR" sz="2300" b="1" dirty="0" smtClean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341433"/>
            <a:ext cx="7992887" cy="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752282" y="1772816"/>
            <a:ext cx="76715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300" b="1" dirty="0" err="1" smtClean="0"/>
              <a:t>대회전스키</a:t>
            </a:r>
            <a:r>
              <a:rPr lang="en-US" altLang="ko-KR" sz="2300" b="1" dirty="0" smtClean="0"/>
              <a:t>, </a:t>
            </a:r>
            <a:r>
              <a:rPr lang="ko-KR" altLang="en-US" sz="2300" b="1" dirty="0" err="1" smtClean="0"/>
              <a:t>올라운드스키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회전스키로 나누어짐</a:t>
            </a:r>
            <a:endParaRPr lang="en-US" altLang="ko-KR" sz="2300" b="1" dirty="0" smtClean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3" y="2841601"/>
            <a:ext cx="7992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473073" y="3938480"/>
            <a:ext cx="8145287" cy="181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AutoNum type="arabicPeriod"/>
            </a:pPr>
            <a:r>
              <a:rPr lang="ko-KR" altLang="en-US" sz="2300" b="1" dirty="0" err="1" smtClean="0"/>
              <a:t>탑벤드</a:t>
            </a:r>
            <a:r>
              <a:rPr lang="ko-KR" altLang="en-US" sz="2300" b="1" dirty="0" smtClean="0"/>
              <a:t> </a:t>
            </a:r>
            <a:r>
              <a:rPr lang="en-US" altLang="ko-KR" sz="2300" b="1" dirty="0" smtClean="0"/>
              <a:t>: </a:t>
            </a:r>
            <a:r>
              <a:rPr lang="ko-KR" altLang="en-US" sz="2300" b="1" dirty="0" smtClean="0"/>
              <a:t>스키의 앞부분을 명칭</a:t>
            </a:r>
            <a:endParaRPr lang="en-US" altLang="ko-KR" sz="2300" b="1" dirty="0" smtClean="0"/>
          </a:p>
          <a:p>
            <a:pPr marL="457200" indent="-457200" fontAlgn="base">
              <a:buAutoNum type="arabicPeriod"/>
            </a:pPr>
            <a:r>
              <a:rPr lang="ko-KR" altLang="en-US" sz="2300" b="1" dirty="0" err="1" smtClean="0"/>
              <a:t>사이드컷</a:t>
            </a:r>
            <a:r>
              <a:rPr lang="en-US" altLang="ko-KR" sz="2300" b="1" dirty="0" smtClean="0"/>
              <a:t>(</a:t>
            </a:r>
            <a:r>
              <a:rPr lang="ko-KR" altLang="en-US" sz="2300" b="1" dirty="0" err="1" smtClean="0"/>
              <a:t>옆들림</a:t>
            </a:r>
            <a:r>
              <a:rPr lang="en-US" altLang="ko-KR" sz="2300" b="1" dirty="0" smtClean="0"/>
              <a:t>) : </a:t>
            </a:r>
            <a:r>
              <a:rPr lang="ko-KR" altLang="en-US" sz="2300" b="1" dirty="0" err="1" smtClean="0"/>
              <a:t>옆들림이</a:t>
            </a:r>
            <a:r>
              <a:rPr lang="ko-KR" altLang="en-US" sz="2300" b="1" dirty="0" smtClean="0"/>
              <a:t> 클수록 회전반경이 짧아짐</a:t>
            </a:r>
            <a:endParaRPr lang="en-US" altLang="ko-KR" sz="2300" b="1" dirty="0" smtClean="0"/>
          </a:p>
          <a:p>
            <a:pPr marL="457200" indent="-457200" fontAlgn="base">
              <a:buAutoNum type="arabicPeriod"/>
            </a:pPr>
            <a:r>
              <a:rPr lang="ko-KR" altLang="en-US" sz="2300" b="1" dirty="0" smtClean="0"/>
              <a:t>테일 </a:t>
            </a:r>
            <a:r>
              <a:rPr lang="en-US" altLang="ko-KR" sz="2300" b="1" dirty="0" smtClean="0"/>
              <a:t>: </a:t>
            </a:r>
            <a:r>
              <a:rPr lang="ko-KR" altLang="en-US" sz="2300" b="1" dirty="0" smtClean="0"/>
              <a:t>스키의 뒷부분을 명칭</a:t>
            </a:r>
            <a:endParaRPr lang="en-US" altLang="ko-KR" sz="2300" b="1" dirty="0" smtClean="0"/>
          </a:p>
          <a:p>
            <a:pPr marL="457200" indent="-457200" fontAlgn="base">
              <a:buAutoNum type="arabicPeriod"/>
            </a:pPr>
            <a:r>
              <a:rPr lang="ko-KR" altLang="en-US" sz="2300" b="1" dirty="0" smtClean="0"/>
              <a:t>실제 </a:t>
            </a:r>
            <a:r>
              <a:rPr lang="ko-KR" altLang="en-US" sz="2300" b="1" dirty="0" err="1" smtClean="0"/>
              <a:t>설면에</a:t>
            </a:r>
            <a:r>
              <a:rPr lang="ko-KR" altLang="en-US" sz="2300" b="1" dirty="0" smtClean="0"/>
              <a:t> 쓰이는 에지를 설면 </a:t>
            </a:r>
            <a:r>
              <a:rPr lang="ko-KR" altLang="en-US" sz="2300" b="1" dirty="0" err="1" smtClean="0"/>
              <a:t>유효엣지라</a:t>
            </a:r>
            <a:r>
              <a:rPr lang="ko-KR" altLang="en-US" sz="2300" b="1" dirty="0" smtClean="0"/>
              <a:t> 함</a:t>
            </a:r>
            <a:endParaRPr lang="en-US" altLang="ko-KR" sz="2300" b="1" dirty="0" smtClean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976235" y="5877272"/>
            <a:ext cx="713896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sz="2300" b="1" dirty="0" smtClean="0"/>
              <a:t>Base </a:t>
            </a:r>
            <a:r>
              <a:rPr lang="ko-KR" altLang="en-US" sz="2300" b="1" dirty="0" smtClean="0"/>
              <a:t>바닥 </a:t>
            </a:r>
            <a:r>
              <a:rPr lang="en-US" altLang="ko-KR" sz="2300" b="1" dirty="0" smtClean="0"/>
              <a:t>– </a:t>
            </a:r>
            <a:r>
              <a:rPr lang="ko-KR" altLang="en-US" sz="2300" b="1" dirty="0" err="1" smtClean="0"/>
              <a:t>설면과</a:t>
            </a:r>
            <a:r>
              <a:rPr lang="ko-KR" altLang="en-US" sz="2300" b="1" dirty="0" smtClean="0"/>
              <a:t> 접촉하는 스키의 가장 아랫부분</a:t>
            </a:r>
            <a:endParaRPr lang="en-US" altLang="ko-KR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595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2684653" y="2852936"/>
            <a:ext cx="6120680" cy="244827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ko-KR" altLang="en-US" sz="2300" b="1" dirty="0" smtClean="0"/>
              <a:t>버클과 바인딩을 통해 몸의 움직임을 스키에 전달하는 역할</a:t>
            </a:r>
            <a:endParaRPr lang="en-US" altLang="ko-KR" sz="2300" b="1" dirty="0" smtClean="0"/>
          </a:p>
          <a:p>
            <a:pPr fontAlgn="base"/>
            <a:endParaRPr lang="en-US" altLang="ko-KR" sz="2300" b="1" dirty="0"/>
          </a:p>
          <a:p>
            <a:pPr fontAlgn="base"/>
            <a:r>
              <a:rPr lang="ko-KR" altLang="en-US" sz="2300" b="1" dirty="0" smtClean="0"/>
              <a:t>보온성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방수성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내구성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일반적 기능</a:t>
            </a:r>
            <a:r>
              <a:rPr lang="en-US" altLang="ko-KR" sz="2300" b="1" dirty="0" smtClean="0"/>
              <a:t>)</a:t>
            </a:r>
          </a:p>
          <a:p>
            <a:pPr marL="0" indent="0" fontAlgn="base">
              <a:buNone/>
            </a:pPr>
            <a:endParaRPr lang="en-US" altLang="ko-KR" sz="2300" b="1" dirty="0"/>
          </a:p>
          <a:p>
            <a:pPr fontAlgn="base"/>
            <a:r>
              <a:rPr lang="ko-KR" altLang="en-US" sz="2300" b="1" dirty="0"/>
              <a:t>적</a:t>
            </a:r>
            <a:r>
              <a:rPr lang="ko-KR" altLang="en-US" sz="2300" b="1" dirty="0" smtClean="0"/>
              <a:t>합성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견고성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깊이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전경각도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발목의 가동범위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무릎의 위치결정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기술적 기능</a:t>
            </a:r>
            <a:r>
              <a:rPr lang="en-US" altLang="ko-KR" sz="2300" b="1" dirty="0" smtClean="0"/>
              <a:t>)</a:t>
            </a:r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" name="내용 개체 틀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331" y="2204864"/>
            <a:ext cx="2362349" cy="3292475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755576" y="1484784"/>
            <a:ext cx="85329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부</a:t>
            </a:r>
            <a:r>
              <a:rPr lang="ko-KR" altLang="en-US" sz="2300" b="1" dirty="0"/>
              <a:t>츠</a:t>
            </a:r>
            <a:endParaRPr lang="en-US" altLang="ko-KR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34985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899711" y="5229200"/>
            <a:ext cx="5510662" cy="100811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300" b="1" dirty="0" smtClean="0"/>
              <a:t>부츠와 스키를 연결시키는 장치</a:t>
            </a:r>
            <a:endParaRPr lang="en-US" altLang="ko-KR" sz="2300" b="1" dirty="0"/>
          </a:p>
          <a:p>
            <a:pPr fontAlgn="base"/>
            <a:r>
              <a:rPr lang="ko-KR" altLang="en-US" sz="2300" b="1" dirty="0" smtClean="0"/>
              <a:t>재질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형상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무게를 합해 균형을 맞춤</a:t>
            </a:r>
            <a:endParaRPr lang="en-US" altLang="ko-KR" sz="2300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506" y="2132856"/>
            <a:ext cx="2614356" cy="2614356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625027" y="1525189"/>
            <a:ext cx="106665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smtClean="0"/>
              <a:t>바인</a:t>
            </a:r>
            <a:r>
              <a:rPr lang="ko-KR" altLang="en-US" sz="2300" b="1"/>
              <a:t>딩</a:t>
            </a:r>
            <a:endParaRPr lang="en-US" altLang="ko-KR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24140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I. </a:t>
            </a:r>
            <a:r>
              <a:rPr lang="ko-KR" altLang="en-US" b="1" dirty="0" smtClean="0"/>
              <a:t>스키의 역사 및 장비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73075" y="5013176"/>
            <a:ext cx="8347397" cy="136815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300" b="1" dirty="0" smtClean="0"/>
              <a:t>걷거나 올라갈 때 몸을 지탱해주고 활강 시 균형을 잡아줌</a:t>
            </a:r>
            <a:endParaRPr lang="en-US" altLang="ko-KR" sz="2300" b="1" dirty="0"/>
          </a:p>
          <a:p>
            <a:pPr fontAlgn="base"/>
            <a:r>
              <a:rPr lang="ko-KR" altLang="en-US" sz="2300" b="1" dirty="0" smtClean="0"/>
              <a:t>팔꿈치부터 손끝이 자연스럽게 수평이 되는 길이가 좋음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err="1" smtClean="0"/>
              <a:t>폴을</a:t>
            </a: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쥘때</a:t>
            </a:r>
            <a:r>
              <a:rPr lang="ko-KR" altLang="en-US" sz="2300" b="1" dirty="0" smtClean="0"/>
              <a:t> 팔꿈치의 각도가 </a:t>
            </a:r>
            <a:r>
              <a:rPr lang="en-US" altLang="ko-KR" sz="2300" b="1" dirty="0" smtClean="0"/>
              <a:t>90</a:t>
            </a:r>
            <a:r>
              <a:rPr lang="ko-KR" altLang="en-US" sz="2300" b="1" dirty="0" smtClean="0"/>
              <a:t>도 인지 확인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endParaRPr lang="en-US" altLang="ko-KR" sz="2300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625027" y="1525189"/>
            <a:ext cx="490589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폴</a:t>
            </a:r>
            <a:endParaRPr lang="en-US" altLang="ko-KR" sz="2300" b="1" dirty="0" smtClean="0"/>
          </a:p>
        </p:txBody>
      </p:sp>
      <p:pic>
        <p:nvPicPr>
          <p:cNvPr id="12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590" y="1941395"/>
            <a:ext cx="2668588" cy="28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Ⅱ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스키의 기술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25027" y="1525189"/>
            <a:ext cx="92263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ko-KR" altLang="en-US" sz="2300" b="1" dirty="0" smtClean="0"/>
              <a:t>걷</a:t>
            </a:r>
            <a:r>
              <a:rPr lang="ko-KR" altLang="en-US" sz="2300" b="1" dirty="0"/>
              <a:t>기</a:t>
            </a:r>
            <a:endParaRPr lang="en-US" altLang="ko-KR" sz="2300" b="1" dirty="0" smtClean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73075" y="2063477"/>
            <a:ext cx="8347397" cy="136815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300" b="1" dirty="0" smtClean="0"/>
              <a:t>기본적으로 스키감각을 익힘</a:t>
            </a:r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내디딘 스키에 체중을 확실히 가하고 미끄러지듯이 앞으로 밀면서 걸어나감</a:t>
            </a:r>
            <a:endParaRPr lang="en-US" altLang="ko-KR" sz="2300" b="1" dirty="0" smtClean="0"/>
          </a:p>
          <a:p>
            <a:pPr fontAlgn="base"/>
            <a:endParaRPr lang="en-US" altLang="ko-KR" sz="2300" b="1" dirty="0" smtClean="0"/>
          </a:p>
          <a:p>
            <a:pPr fontAlgn="base"/>
            <a:endParaRPr lang="en-US" altLang="ko-KR" sz="2300" b="1" dirty="0"/>
          </a:p>
        </p:txBody>
      </p:sp>
      <p:pic>
        <p:nvPicPr>
          <p:cNvPr id="2050" name="Picture 2" descr="http://www.momonews.com/imgdata/momonews_com/201311/20131102173056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785</Words>
  <Application>Microsoft Office PowerPoint</Application>
  <PresentationFormat>화면 슬라이드 쇼(4:3)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Contents</vt:lpstr>
      <vt:lpstr>I. 스키의 역사 및 장비</vt:lpstr>
      <vt:lpstr>I. 스키의 역사 및 장비</vt:lpstr>
      <vt:lpstr>I. 스키의 역사 및 장비</vt:lpstr>
      <vt:lpstr>I. 스키의 역사 및 장비</vt:lpstr>
      <vt:lpstr>I. 스키의 역사 및 장비</vt:lpstr>
      <vt:lpstr>I. 스키의 역사 및 장비</vt:lpstr>
      <vt:lpstr>Ⅱ. 스키의 기술</vt:lpstr>
      <vt:lpstr>Ⅱ. 스키의 기술</vt:lpstr>
      <vt:lpstr>Ⅱ. 스키의 기술</vt:lpstr>
      <vt:lpstr>Ⅱ. 스키의 기술</vt:lpstr>
      <vt:lpstr>Ⅱ. 스키의 기술</vt:lpstr>
      <vt:lpstr>Ⅱ. 스키의 기술</vt:lpstr>
      <vt:lpstr>Ⅱ. 스키의 기술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Ⅲ. 스키 경기방법</vt:lpstr>
      <vt:lpstr>PowerPoint 프레젠테이션</vt:lpstr>
    </vt:vector>
  </TitlesOfParts>
  <Company>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현대사회와 스포츠</dc:title>
  <dc:creator>user</dc:creator>
  <cp:lastModifiedBy>user</cp:lastModifiedBy>
  <cp:revision>272</cp:revision>
  <cp:lastPrinted>2015-09-11T02:01:52Z</cp:lastPrinted>
  <dcterms:created xsi:type="dcterms:W3CDTF">2011-06-22T05:46:55Z</dcterms:created>
  <dcterms:modified xsi:type="dcterms:W3CDTF">2015-09-11T04:40:05Z</dcterms:modified>
</cp:coreProperties>
</file>