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2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72" r:id="rId8"/>
    <p:sldId id="261" r:id="rId9"/>
    <p:sldId id="265" r:id="rId10"/>
    <p:sldId id="267" r:id="rId11"/>
    <p:sldId id="268" r:id="rId12"/>
    <p:sldId id="269" r:id="rId13"/>
    <p:sldId id="270" r:id="rId14"/>
    <p:sldId id="27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660" autoAdjust="0"/>
  </p:normalViewPr>
  <p:slideViewPr>
    <p:cSldViewPr snapToGrid="0">
      <p:cViewPr>
        <p:scale>
          <a:sx n="99" d="100"/>
          <a:sy n="99" d="100"/>
        </p:scale>
        <p:origin x="-120" y="-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47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701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3322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003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1285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563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019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33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27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53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51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763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727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7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43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319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561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17517" y="487703"/>
            <a:ext cx="8743953" cy="2322874"/>
          </a:xfrm>
        </p:spPr>
        <p:txBody>
          <a:bodyPr/>
          <a:lstStyle/>
          <a:p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시각장애학생 교수학습방법 및 보조공학기기</a:t>
            </a:r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68967" y="4050833"/>
            <a:ext cx="7970308" cy="1096899"/>
          </a:xfrm>
        </p:spPr>
        <p:txBody>
          <a:bodyPr>
            <a:noAutofit/>
          </a:bodyPr>
          <a:lstStyle/>
          <a:p>
            <a:r>
              <a:rPr lang="en-US" altLang="ko-KR" sz="36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6</a:t>
            </a:r>
            <a:r>
              <a:rPr lang="ko-KR" altLang="en-US" sz="36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조 </a:t>
            </a:r>
            <a:r>
              <a:rPr lang="en-US" altLang="ko-KR" sz="36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–</a:t>
            </a:r>
            <a:r>
              <a:rPr lang="ko-KR" altLang="en-US" sz="36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36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정윤희</a:t>
            </a:r>
            <a:r>
              <a:rPr lang="en-US" altLang="ko-KR" sz="36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36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지푸름</a:t>
            </a:r>
            <a:r>
              <a:rPr lang="en-US" altLang="ko-KR" sz="36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36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장민성</a:t>
            </a:r>
            <a:r>
              <a:rPr lang="en-US" altLang="ko-KR" sz="36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</a:p>
          <a:p>
            <a:r>
              <a:rPr lang="ko-KR" altLang="en-US" sz="36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장주연</a:t>
            </a:r>
            <a:r>
              <a:rPr lang="en-US" altLang="ko-KR" sz="36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36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천서영</a:t>
            </a:r>
            <a:r>
              <a:rPr lang="en-US" altLang="ko-KR" sz="36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36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홍지영</a:t>
            </a:r>
            <a:endParaRPr lang="ko-KR" altLang="en-US" sz="36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6389484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436345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ko-KR" altLang="en-US" sz="6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보조 공학기기의 활용</a:t>
            </a:r>
            <a:endParaRPr lang="ko-KR" altLang="en-US" sz="6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/>
          <a:p>
            <a:r>
              <a:rPr lang="ko-KR" altLang="en-US" sz="24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시력은 학습의 중요한 도구 → 시각장애 학생은 학습에 어려움이 많음 → </a:t>
            </a:r>
            <a:r>
              <a:rPr lang="ko-KR" altLang="en-US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교육자료</a:t>
            </a:r>
            <a:r>
              <a:rPr lang="en-US" altLang="ko-KR" sz="24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4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보조공학기기를 활용함 </a:t>
            </a:r>
            <a:r>
              <a:rPr lang="ko-KR" altLang="en-US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→새로운 </a:t>
            </a:r>
            <a:r>
              <a:rPr lang="ko-KR" altLang="en-US" sz="24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기기들이 계속적으로 개발되고 </a:t>
            </a:r>
            <a:r>
              <a:rPr lang="ko-KR" altLang="en-US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있음</a:t>
            </a:r>
            <a:endParaRPr lang="en-US" altLang="ko-KR" sz="24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24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보조공학기기는 시각장애아 교육의 모든 부분에 크게 기여하고 있고 계속 개발되어 빠른 속도로 변화해가고 있으며 앞으로도 계속하여 발전해 나가야 하는 것이다</a:t>
            </a:r>
            <a:r>
              <a:rPr lang="en-US" altLang="ko-KR" sz="24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lang="ko-KR" altLang="en-US" sz="24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r>
              <a:rPr lang="ko-KR" altLang="en-US" sz="24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보조공학기기에는 컴퓨터 주변기기와 소프트웨어가 있다</a:t>
            </a:r>
            <a:r>
              <a:rPr lang="en-US" altLang="ko-KR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  <a:r>
              <a:rPr lang="ko-KR" altLang="en-US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이것은 </a:t>
            </a:r>
            <a:r>
              <a:rPr lang="ko-KR" altLang="en-US" sz="24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크게 입력기와 </a:t>
            </a:r>
            <a:r>
              <a:rPr lang="ko-KR" altLang="en-US" sz="2400" dirty="0" err="1">
                <a:latin typeface="휴먼모음T" panose="02030504000101010101" pitchFamily="18" charset="-127"/>
                <a:ea typeface="휴먼모음T" panose="02030504000101010101" pitchFamily="18" charset="-127"/>
              </a:rPr>
              <a:t>출력기로</a:t>
            </a:r>
            <a:r>
              <a:rPr lang="ko-KR" altLang="en-US" sz="24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 분류되어진다</a:t>
            </a:r>
            <a:r>
              <a:rPr lang="en-US" altLang="ko-KR" sz="24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lang="ko-KR" altLang="en-US" sz="24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7976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48458" y="349718"/>
            <a:ext cx="8596668" cy="1208183"/>
          </a:xfrm>
        </p:spPr>
        <p:txBody>
          <a:bodyPr>
            <a:normAutofit/>
          </a:bodyPr>
          <a:lstStyle/>
          <a:p>
            <a:r>
              <a:rPr lang="en-US" altLang="ko-KR" sz="48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&lt;</a:t>
            </a:r>
            <a:r>
              <a:rPr lang="ko-KR" altLang="en-US" sz="48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입력기</a:t>
            </a:r>
            <a:r>
              <a:rPr lang="en-US" altLang="ko-KR" sz="48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&gt;</a:t>
            </a:r>
            <a:endParaRPr lang="ko-KR" altLang="en-US" sz="48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505021"/>
            <a:ext cx="8596668" cy="46422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1. </a:t>
            </a:r>
            <a:r>
              <a:rPr lang="ko-KR" altLang="en-US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컴퓨터의 </a:t>
            </a:r>
            <a:r>
              <a:rPr lang="ko-KR" altLang="en-US" sz="24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키보드 </a:t>
            </a:r>
            <a:r>
              <a:rPr lang="en-US" altLang="ko-KR" sz="24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22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시각장애 학생들이 주로 사용하는 </a:t>
            </a:r>
            <a:r>
              <a:rPr lang="ko-KR" altLang="en-US" sz="22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기기</a:t>
            </a:r>
            <a:endParaRPr lang="en-US" altLang="ko-KR" sz="2200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endParaRPr lang="en-US" altLang="ko-KR" sz="2200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2. </a:t>
            </a:r>
            <a:r>
              <a:rPr lang="ko-KR" altLang="en-US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음성인식을 </a:t>
            </a:r>
            <a:r>
              <a:rPr lang="ko-KR" altLang="en-US" sz="24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통한 입력 </a:t>
            </a:r>
            <a:r>
              <a:rPr lang="en-US" altLang="ko-KR" sz="24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22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음성입력이란 음성으로 명령하면 컴퓨터가 음성을 인식하여 입력하는 </a:t>
            </a:r>
            <a:r>
              <a:rPr lang="ko-KR" altLang="en-US" sz="22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방식</a:t>
            </a:r>
            <a:endParaRPr lang="en-US" altLang="ko-KR" sz="2200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endParaRPr lang="en-US" altLang="ko-KR" sz="2200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3. </a:t>
            </a:r>
            <a:r>
              <a:rPr lang="ko-KR" altLang="en-US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문자인식을 </a:t>
            </a:r>
            <a:r>
              <a:rPr lang="ko-KR" altLang="en-US" sz="24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통한 입력 </a:t>
            </a:r>
            <a:r>
              <a:rPr lang="en-US" altLang="ko-KR" sz="24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22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문자인식 시스템이란 </a:t>
            </a:r>
            <a:r>
              <a:rPr lang="ko-KR" altLang="en-US" sz="22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스캐너를 </a:t>
            </a:r>
            <a:r>
              <a:rPr lang="ko-KR" altLang="en-US" sz="22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통해 이미지 형태로 읽어 들여 데이터의 내용을 그림 영역과 글자 영역으로 구분한 </a:t>
            </a:r>
            <a:r>
              <a:rPr lang="ko-KR" altLang="en-US" sz="22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후</a:t>
            </a:r>
            <a:r>
              <a:rPr lang="en-US" altLang="ko-KR" sz="22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,</a:t>
            </a:r>
            <a:r>
              <a:rPr lang="ko-KR" altLang="en-US" sz="22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2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글자 영역의 문자들을 일반 문서 편집기에서 </a:t>
            </a:r>
            <a:r>
              <a:rPr lang="ko-KR" altLang="en-US" sz="22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수정하여</a:t>
            </a:r>
            <a:r>
              <a:rPr lang="en-US" altLang="ko-KR" sz="22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,</a:t>
            </a:r>
            <a:r>
              <a:rPr lang="ko-KR" altLang="en-US" sz="22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2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편집이 가능한 텍스트의 형태로 변환하는 자동입력 </a:t>
            </a:r>
            <a:r>
              <a:rPr lang="ko-KR" altLang="en-US" sz="22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방식</a:t>
            </a:r>
            <a:endParaRPr lang="en-US" altLang="ko-KR" sz="2200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10396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465221"/>
            <a:ext cx="8596668" cy="1053947"/>
          </a:xfrm>
        </p:spPr>
        <p:txBody>
          <a:bodyPr>
            <a:normAutofit/>
          </a:bodyPr>
          <a:lstStyle/>
          <a:p>
            <a:r>
              <a:rPr lang="en-US" altLang="ko-KR" sz="48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&lt;</a:t>
            </a:r>
            <a:r>
              <a:rPr lang="ko-KR" altLang="en-US" sz="48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출력기</a:t>
            </a:r>
            <a:r>
              <a:rPr lang="en-US" altLang="ko-KR" sz="48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&gt;</a:t>
            </a:r>
            <a:endParaRPr lang="ko-KR" altLang="en-US" sz="48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58083" y="1408767"/>
            <a:ext cx="8596668" cy="4946573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1. </a:t>
            </a:r>
            <a:r>
              <a:rPr lang="ko-KR" altLang="en-US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점자 프린터와 </a:t>
            </a:r>
            <a:r>
              <a:rPr lang="ko-KR" altLang="en-US" sz="24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점역 </a:t>
            </a:r>
            <a:r>
              <a:rPr lang="ko-KR" altLang="en-US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소프트웨어</a:t>
            </a:r>
            <a:r>
              <a:rPr lang="en-US" altLang="ko-KR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21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초기의 점자 프린터는 단면만 출력할 수 있었으나 양면을 출력할 수 있는 점자 프린터가 개발되었고</a:t>
            </a:r>
            <a:r>
              <a:rPr lang="en-US" altLang="ko-KR" sz="21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1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출력 용지도 </a:t>
            </a:r>
            <a:r>
              <a:rPr lang="ko-KR" altLang="en-US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연속 용지 </a:t>
            </a:r>
            <a:r>
              <a:rPr lang="ko-KR" altLang="en-US" sz="21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뿐만 아니라 낱장 </a:t>
            </a:r>
            <a:r>
              <a:rPr lang="ko-KR" altLang="en-US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용지까지 </a:t>
            </a:r>
            <a:r>
              <a:rPr lang="ko-KR" altLang="en-US" sz="21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사용할 수 있는 제품이 개발되었다</a:t>
            </a:r>
            <a:r>
              <a:rPr lang="en-US" altLang="ko-KR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lang="en-US" altLang="ko-KR" sz="21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fontAlgn="base">
              <a:buAutoNum type="arabicPeriod"/>
            </a:pPr>
            <a:endParaRPr lang="en-US" altLang="ko-KR" sz="2100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fontAlgn="base">
              <a:buNone/>
            </a:pPr>
            <a:r>
              <a:rPr lang="en-US" altLang="ko-KR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2. </a:t>
            </a:r>
            <a:r>
              <a:rPr lang="ko-KR" altLang="en-US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전자 점자</a:t>
            </a:r>
            <a:r>
              <a:rPr lang="en-US" altLang="ko-KR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=</a:t>
            </a:r>
            <a:r>
              <a:rPr lang="ko-KR" altLang="en-US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무지점자</a:t>
            </a:r>
            <a:r>
              <a:rPr lang="en-US" altLang="ko-KR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종이를 사용하지 않고 점자 알 크기의 핀</a:t>
            </a:r>
            <a:r>
              <a:rPr lang="en-US" altLang="ko-KR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-</a:t>
            </a:r>
            <a:r>
              <a:rPr lang="ko-KR" altLang="en-US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금속이나 나일론</a:t>
            </a:r>
            <a:r>
              <a:rPr lang="en-US" altLang="ko-KR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-</a:t>
            </a:r>
            <a:r>
              <a:rPr lang="ko-KR" altLang="en-US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이 표면으로 올라와 점자를 구성하는 것</a:t>
            </a:r>
            <a:endParaRPr lang="en-US" altLang="ko-KR" sz="2100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fontAlgn="base">
              <a:buNone/>
            </a:pPr>
            <a:r>
              <a:rPr lang="en-US" altLang="ko-KR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    - </a:t>
            </a:r>
            <a:r>
              <a:rPr lang="ko-KR" altLang="en-US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전자점자의 장점</a:t>
            </a:r>
            <a:r>
              <a:rPr lang="en-US" altLang="ko-KR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</a:p>
          <a:p>
            <a:pPr marL="0" indent="0" fontAlgn="base">
              <a:buNone/>
            </a:pPr>
            <a:r>
              <a:rPr lang="en-US" altLang="ko-KR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     </a:t>
            </a:r>
            <a:r>
              <a:rPr lang="ko-KR" altLang="en-US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①소리가 나지 않기 때문에 타인에게 방해가 되지 않는다</a:t>
            </a:r>
            <a:r>
              <a:rPr lang="en-US" altLang="ko-KR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indent="0" fontAlgn="base">
              <a:buNone/>
            </a:pPr>
            <a:r>
              <a:rPr lang="en-US" altLang="ko-KR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     </a:t>
            </a:r>
            <a:r>
              <a:rPr lang="ko-KR" altLang="en-US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②철자</a:t>
            </a:r>
            <a:r>
              <a:rPr lang="en-US" altLang="ko-KR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구두점 등을 직접 읽을 수 있으며</a:t>
            </a:r>
            <a:r>
              <a:rPr lang="en-US" altLang="ko-KR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100" dirty="0" err="1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맹농인도</a:t>
            </a:r>
            <a:r>
              <a:rPr lang="ko-KR" altLang="en-US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사용할 수 있다</a:t>
            </a:r>
            <a:r>
              <a:rPr lang="en-US" altLang="ko-KR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</a:p>
          <a:p>
            <a:pPr marL="0" indent="0" fontAlgn="base">
              <a:buNone/>
            </a:pPr>
            <a:r>
              <a:rPr lang="en-US" altLang="ko-KR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     </a:t>
            </a:r>
            <a:r>
              <a:rPr lang="ko-KR" altLang="en-US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③정확성이 뛰어나다</a:t>
            </a:r>
            <a:r>
              <a:rPr lang="en-US" altLang="ko-KR" sz="21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</a:p>
          <a:p>
            <a:pPr marL="0" indent="0" fontAlgn="base">
              <a:buNone/>
            </a:pPr>
            <a:endParaRPr lang="ko-KR" altLang="en-US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130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2954" y="712270"/>
            <a:ext cx="9181042" cy="5380522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3.</a:t>
            </a:r>
            <a:r>
              <a:rPr lang="ko-KR" altLang="en-US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화면 읽기 프로그램</a:t>
            </a:r>
            <a:r>
              <a:rPr lang="en-US" altLang="ko-KR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(screen reader program) 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시각장애인이 컴퓨터 화면에 출력되는 내용을 알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수 있도록 음성으로 읽어주는 프로그램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윈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도용 화면읽기 프로그램에는 드림 </a:t>
            </a:r>
            <a:r>
              <a:rPr lang="ko-KR" altLang="en-US" sz="2000" dirty="0" err="1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보이스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이브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센스리더 등이 있다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</a:p>
          <a:p>
            <a:pPr marL="0" indent="0" fontAlgn="base">
              <a:buNone/>
            </a:pPr>
            <a:endParaRPr lang="en-US" altLang="ko-KR" sz="2000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fontAlgn="base">
              <a:buNone/>
            </a:pPr>
            <a:r>
              <a:rPr lang="en-US" altLang="ko-KR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4. </a:t>
            </a:r>
            <a:r>
              <a:rPr lang="ko-KR" altLang="en-US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확대독서기</a:t>
            </a:r>
            <a:r>
              <a:rPr lang="en-US" altLang="ko-KR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:</a:t>
            </a:r>
            <a:r>
              <a:rPr lang="ko-KR" altLang="en-US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저 시력 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학생이 문자를 읽을 수 있도록 확대시켜 주는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것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.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책 내용을 카메라가 확대하여 모니터에 비춰줌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endParaRPr lang="en-US" altLang="ko-KR" sz="2000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fontAlgn="base">
              <a:buNone/>
            </a:pPr>
            <a:endParaRPr lang="en-US" altLang="ko-KR" sz="2000" dirty="0" smtClean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fontAlgn="base">
              <a:buNone/>
            </a:pPr>
            <a:r>
              <a:rPr lang="en-US" altLang="ko-KR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5</a:t>
            </a:r>
            <a:r>
              <a:rPr lang="en-US" altLang="ko-KR" sz="24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r>
              <a:rPr lang="ko-KR" altLang="en-US" sz="24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점자 정보 </a:t>
            </a:r>
            <a:r>
              <a:rPr lang="ko-KR" altLang="en-US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단말기</a:t>
            </a:r>
            <a:r>
              <a:rPr lang="en-US" altLang="ko-KR" sz="24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: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여섯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개의 키와 스페이스 바로 구성되어 있는 점자 컴퓨터 기기로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가볍고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,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휴대할 수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있으며</a:t>
            </a:r>
            <a:r>
              <a:rPr lang="en-US" altLang="ko-KR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음성이나 </a:t>
            </a:r>
            <a:r>
              <a:rPr lang="ko-KR" altLang="en-US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전자 점자를 지원한다</a:t>
            </a:r>
            <a:r>
              <a:rPr lang="en-US" altLang="ko-KR" sz="2000" dirty="0"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lang="ko-KR" altLang="en-US" sz="2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 marL="0" indent="0" fontAlgn="base">
              <a:buNone/>
            </a:pPr>
            <a:r>
              <a:rPr lang="ko-KR" altLang="en-US" sz="20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 </a:t>
            </a:r>
            <a:endParaRPr lang="ko-KR" altLang="en-US" sz="2000" dirty="0"/>
          </a:p>
          <a:p>
            <a:pPr marL="0" indent="0">
              <a:buNone/>
            </a:pPr>
            <a:endParaRPr lang="ko-KR" alt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3742151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524358" y="2227967"/>
            <a:ext cx="6724493" cy="26424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9600" dirty="0" smtClean="0">
                <a:solidFill>
                  <a:srgbClr val="92D05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감사합니다</a:t>
            </a:r>
            <a:endParaRPr lang="ko-KR" altLang="en-US" sz="9600" dirty="0">
              <a:solidFill>
                <a:srgbClr val="92D050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588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z="6000" b="1" dirty="0" smtClean="0">
                <a:latin typeface="HY견고딕" pitchFamily="18" charset="-127"/>
                <a:ea typeface="HY견고딕" pitchFamily="18" charset="-127"/>
              </a:rPr>
              <a:t>시각장애의 </a:t>
            </a:r>
            <a:r>
              <a:rPr lang="ko-KR" altLang="en-US" sz="6000" b="1" dirty="0">
                <a:latin typeface="HY견고딕" pitchFamily="18" charset="-127"/>
                <a:ea typeface="HY견고딕" pitchFamily="18" charset="-127"/>
              </a:rPr>
              <a:t>법적 </a:t>
            </a:r>
            <a:r>
              <a:rPr lang="ko-KR" altLang="en-US" sz="6000" b="1" dirty="0" smtClean="0">
                <a:latin typeface="HY견고딕" pitchFamily="18" charset="-127"/>
                <a:ea typeface="HY견고딕" pitchFamily="18" charset="-127"/>
              </a:rPr>
              <a:t>정의</a:t>
            </a:r>
            <a:r>
              <a:rPr lang="en-US" altLang="ko-KR" sz="6000" b="1" dirty="0"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6000" b="1" dirty="0">
                <a:latin typeface="HY견고딕" pitchFamily="18" charset="-127"/>
                <a:ea typeface="HY견고딕" pitchFamily="18" charset="-127"/>
              </a:rPr>
            </a:br>
            <a:endParaRPr lang="ko-KR" altLang="en-US" sz="6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67709" y="2266467"/>
            <a:ext cx="8596668" cy="3880773"/>
          </a:xfrm>
        </p:spPr>
        <p:txBody>
          <a:bodyPr>
            <a:normAutofit/>
          </a:bodyPr>
          <a:lstStyle/>
          <a:p>
            <a:pPr>
              <a:buFont typeface="휴먼모음T" panose="02030504000101010101" pitchFamily="18" charset="-127"/>
              <a:buChar char="▶"/>
            </a:pPr>
            <a:r>
              <a:rPr lang="ko-KR" altLang="en-US" sz="2800" dirty="0" err="1" smtClean="0">
                <a:latin typeface="휴먼모음T" pitchFamily="18" charset="-127"/>
                <a:ea typeface="휴먼모음T" pitchFamily="18" charset="-127"/>
              </a:rPr>
              <a:t>시각계의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2800" dirty="0">
                <a:latin typeface="휴먼모음T" pitchFamily="18" charset="-127"/>
                <a:ea typeface="휴먼모음T" pitchFamily="18" charset="-127"/>
              </a:rPr>
              <a:t>손상이 심하여 시각기능을 전혀 이용하지 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못하거나</a:t>
            </a:r>
            <a:r>
              <a:rPr lang="en-US" altLang="ko-KR" sz="2800" dirty="0" smtClean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보조공학기기의 </a:t>
            </a:r>
            <a:r>
              <a:rPr lang="ko-KR" altLang="en-US" sz="2800" dirty="0">
                <a:latin typeface="휴먼모음T" pitchFamily="18" charset="-127"/>
                <a:ea typeface="휴먼모음T" pitchFamily="18" charset="-127"/>
              </a:rPr>
              <a:t>지원을 받아야 시각적 과제를 수행할 수 있는 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사람으로서 </a:t>
            </a:r>
            <a:r>
              <a:rPr lang="ko-KR" altLang="en-US" sz="2800" dirty="0">
                <a:latin typeface="휴먼모음T" pitchFamily="18" charset="-127"/>
                <a:ea typeface="휴먼모음T" pitchFamily="18" charset="-127"/>
              </a:rPr>
              <a:t>시각에 의한 학습이 곤란하여 특정 광학기구 학습매체 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등을 </a:t>
            </a:r>
            <a:r>
              <a:rPr lang="ko-KR" altLang="en-US" sz="2800" dirty="0">
                <a:latin typeface="휴먼모음T" pitchFamily="18" charset="-127"/>
                <a:ea typeface="휴먼모음T" pitchFamily="18" charset="-127"/>
              </a:rPr>
              <a:t>통하여 학습하거나 촉각 또는 청각을 학습의 주요 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수단으로</a:t>
            </a:r>
            <a:r>
              <a:rPr lang="en-US" altLang="ko-KR" sz="2800" dirty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2800" dirty="0" smtClean="0">
                <a:latin typeface="휴먼모음T" pitchFamily="18" charset="-127"/>
                <a:ea typeface="휴먼모음T" pitchFamily="18" charset="-127"/>
              </a:rPr>
              <a:t>사용하는 </a:t>
            </a:r>
            <a:r>
              <a:rPr lang="ko-KR" altLang="en-US" sz="2800" dirty="0">
                <a:latin typeface="휴먼모음T" pitchFamily="18" charset="-127"/>
                <a:ea typeface="휴먼모음T" pitchFamily="18" charset="-127"/>
              </a:rPr>
              <a:t>사람</a:t>
            </a:r>
          </a:p>
          <a:p>
            <a:pPr algn="ctr"/>
            <a:endParaRPr lang="ko-KR" altLang="en-US" dirty="0"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8924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397844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ko-KR" altLang="en-US" sz="6000" dirty="0" smtClean="0">
                <a:latin typeface="HY견고딕" pitchFamily="18" charset="-127"/>
                <a:ea typeface="HY견고딕" pitchFamily="18" charset="-127"/>
              </a:rPr>
              <a:t>교수학습방법</a:t>
            </a:r>
            <a:endParaRPr lang="ko-KR" altLang="en-US" sz="60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015" y="1713297"/>
            <a:ext cx="8734987" cy="4328066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4400" dirty="0" smtClean="0">
                <a:latin typeface="HY견고딕" pitchFamily="18" charset="-127"/>
                <a:ea typeface="HY견고딕" pitchFamily="18" charset="-127"/>
              </a:rPr>
              <a:t>1.</a:t>
            </a:r>
            <a:r>
              <a:rPr lang="ko-KR" altLang="en-US" sz="4400" dirty="0" smtClean="0">
                <a:latin typeface="HY견고딕" pitchFamily="18" charset="-127"/>
                <a:ea typeface="HY견고딕" pitchFamily="18" charset="-127"/>
              </a:rPr>
              <a:t>연간 목적의 상세화 </a:t>
            </a:r>
            <a:endParaRPr lang="en-US" altLang="ko-KR" sz="4400" dirty="0" smtClean="0">
              <a:latin typeface="HY견고딕" pitchFamily="18" charset="-127"/>
              <a:ea typeface="HY견고딕" pitchFamily="18" charset="-127"/>
            </a:endParaRPr>
          </a:p>
          <a:p>
            <a:pPr marL="0" indent="0">
              <a:buNone/>
            </a:pP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0" indent="0">
              <a:buNone/>
            </a:pPr>
            <a:r>
              <a:rPr lang="ko-KR" altLang="en-US" sz="2400" b="1" dirty="0" smtClean="0">
                <a:latin typeface="휴먼모음T" pitchFamily="18" charset="-127"/>
                <a:ea typeface="휴먼모음T" pitchFamily="18" charset="-127"/>
              </a:rPr>
              <a:t>시각장애 학생의 연간 교육 목적은 국민 공통 기본 교육과정보다 시각장애와 관련된 독특한 요구를 나타내는 </a:t>
            </a:r>
            <a:r>
              <a:rPr lang="ko-KR" altLang="en-US" sz="2400" b="1" u="sng" dirty="0" smtClean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확대 기본 교육과정</a:t>
            </a:r>
            <a:r>
              <a:rPr lang="ko-KR" altLang="en-US" sz="2400" b="1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에 </a:t>
            </a:r>
            <a:r>
              <a:rPr lang="ko-KR" altLang="en-US" sz="2400" b="1" dirty="0" smtClean="0">
                <a:latin typeface="휴먼모음T" pitchFamily="18" charset="-127"/>
                <a:ea typeface="휴먼모음T" pitchFamily="18" charset="-127"/>
              </a:rPr>
              <a:t>강조점을 두어야 한다</a:t>
            </a:r>
            <a:r>
              <a:rPr lang="en-US" altLang="ko-KR" sz="2400" b="1" dirty="0" smtClean="0">
                <a:latin typeface="휴먼모음T" pitchFamily="18" charset="-127"/>
                <a:ea typeface="휴먼모음T" pitchFamily="18" charset="-127"/>
              </a:rPr>
              <a:t>.</a:t>
            </a:r>
            <a:r>
              <a:rPr lang="ko-KR" altLang="en-US" sz="2400" dirty="0" smtClean="0">
                <a:latin typeface="휴먼모음T" pitchFamily="18" charset="-127"/>
                <a:ea typeface="휴먼모음T" pitchFamily="18" charset="-127"/>
              </a:rPr>
              <a:t> </a:t>
            </a:r>
            <a:endParaRPr lang="en-US" altLang="ko-KR" sz="2400" dirty="0" smtClean="0">
              <a:latin typeface="휴먼모음T" pitchFamily="18" charset="-127"/>
              <a:ea typeface="휴먼모음T" pitchFamily="18" charset="-127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휴먼모음T" pitchFamily="18" charset="-127"/>
                <a:ea typeface="휴먼모음T" pitchFamily="18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2000" dirty="0" smtClean="0">
                <a:latin typeface="휴먼모음T" pitchFamily="18" charset="-127"/>
                <a:ea typeface="휴먼모음T" pitchFamily="18" charset="-127"/>
              </a:rPr>
              <a:t>Ex) </a:t>
            </a:r>
            <a:r>
              <a:rPr lang="en-US" altLang="ko-KR" sz="2000" dirty="0" err="1" smtClean="0">
                <a:latin typeface="휴먼모음T" pitchFamily="18" charset="-127"/>
                <a:ea typeface="휴먼모음T" pitchFamily="18" charset="-127"/>
              </a:rPr>
              <a:t>시각장애</a:t>
            </a:r>
            <a:r>
              <a:rPr lang="en-US" altLang="ko-KR" sz="2000" dirty="0" smtClean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2000" dirty="0" err="1">
                <a:latin typeface="휴먼모음T" pitchFamily="18" charset="-127"/>
                <a:ea typeface="휴먼모음T" pitchFamily="18" charset="-127"/>
              </a:rPr>
              <a:t>학생만이</a:t>
            </a:r>
            <a:r>
              <a:rPr lang="en-US" altLang="ko-KR" sz="2000" dirty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2000" dirty="0" err="1">
                <a:latin typeface="휴먼모음T" pitchFamily="18" charset="-127"/>
                <a:ea typeface="휴먼모음T" pitchFamily="18" charset="-127"/>
              </a:rPr>
              <a:t>배우는</a:t>
            </a:r>
            <a:r>
              <a:rPr lang="en-US" altLang="ko-KR" sz="2000" dirty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2000" dirty="0" err="1">
                <a:latin typeface="휴먼모음T" pitchFamily="18" charset="-127"/>
                <a:ea typeface="휴먼모음T" pitchFamily="18" charset="-127"/>
              </a:rPr>
              <a:t>확대</a:t>
            </a:r>
            <a:r>
              <a:rPr lang="en-US" altLang="ko-KR" sz="2000" dirty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2000" dirty="0" err="1" smtClean="0">
                <a:latin typeface="휴먼모음T" pitchFamily="18" charset="-127"/>
                <a:ea typeface="휴먼모음T" pitchFamily="18" charset="-127"/>
              </a:rPr>
              <a:t>기본</a:t>
            </a:r>
            <a:r>
              <a:rPr lang="en-US" altLang="ko-KR" sz="2000" dirty="0" smtClean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2000" dirty="0" err="1" smtClean="0">
                <a:latin typeface="휴먼모음T" pitchFamily="18" charset="-127"/>
                <a:ea typeface="휴먼모음T" pitchFamily="18" charset="-127"/>
              </a:rPr>
              <a:t>교육과정</a:t>
            </a:r>
            <a:r>
              <a:rPr lang="ko-KR" altLang="en-US" sz="2000" dirty="0" smtClean="0">
                <a:latin typeface="휴먼모음T" pitchFamily="18" charset="-127"/>
                <a:ea typeface="휴먼모음T" pitchFamily="18" charset="-127"/>
              </a:rPr>
              <a:t>은</a:t>
            </a:r>
            <a:r>
              <a:rPr lang="en-US" altLang="ko-KR" sz="2000" dirty="0" smtClean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2000" dirty="0" err="1" smtClean="0">
                <a:latin typeface="휴먼모음T" pitchFamily="18" charset="-127"/>
                <a:ea typeface="휴먼모음T" pitchFamily="18" charset="-127"/>
              </a:rPr>
              <a:t>의사</a:t>
            </a:r>
            <a:r>
              <a:rPr lang="en-US" altLang="ko-KR" sz="2000" dirty="0" smtClean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2000" dirty="0" err="1" smtClean="0">
                <a:latin typeface="휴먼모음T" pitchFamily="18" charset="-127"/>
                <a:ea typeface="휴먼모음T" pitchFamily="18" charset="-127"/>
              </a:rPr>
              <a:t>소통</a:t>
            </a:r>
            <a:r>
              <a:rPr lang="en-US" altLang="ko-KR" sz="2000" dirty="0" smtClean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2000" dirty="0" err="1">
                <a:latin typeface="휴먼모음T" pitchFamily="18" charset="-127"/>
                <a:ea typeface="휴먼모음T" pitchFamily="18" charset="-127"/>
              </a:rPr>
              <a:t>기술</a:t>
            </a:r>
            <a:r>
              <a:rPr lang="en-US" altLang="ko-KR" sz="2000" dirty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en-US" altLang="ko-KR" sz="2000" dirty="0" err="1">
                <a:latin typeface="휴먼모음T" pitchFamily="18" charset="-127"/>
                <a:ea typeface="휴먼모음T" pitchFamily="18" charset="-127"/>
              </a:rPr>
              <a:t>보행</a:t>
            </a:r>
            <a:r>
              <a:rPr lang="en-US" altLang="ko-KR" sz="2000" dirty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2000" dirty="0" err="1">
                <a:latin typeface="휴먼모음T" pitchFamily="18" charset="-127"/>
                <a:ea typeface="휴먼모음T" pitchFamily="18" charset="-127"/>
              </a:rPr>
              <a:t>기술</a:t>
            </a:r>
            <a:r>
              <a:rPr lang="en-US" altLang="ko-KR" sz="2000" dirty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en-US" altLang="ko-KR" sz="2000" dirty="0" err="1">
                <a:latin typeface="휴먼모음T" pitchFamily="18" charset="-127"/>
                <a:ea typeface="휴먼모음T" pitchFamily="18" charset="-127"/>
              </a:rPr>
              <a:t>일상생활</a:t>
            </a:r>
            <a:r>
              <a:rPr lang="en-US" altLang="ko-KR" sz="2000" dirty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2000" dirty="0" err="1">
                <a:latin typeface="휴먼모음T" pitchFamily="18" charset="-127"/>
                <a:ea typeface="휴먼모음T" pitchFamily="18" charset="-127"/>
              </a:rPr>
              <a:t>기술</a:t>
            </a:r>
            <a:r>
              <a:rPr lang="en-US" altLang="ko-KR" sz="2000" dirty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en-US" altLang="ko-KR" sz="2000" dirty="0" err="1">
                <a:latin typeface="휴먼모음T" pitchFamily="18" charset="-127"/>
                <a:ea typeface="휴먼모음T" pitchFamily="18" charset="-127"/>
              </a:rPr>
              <a:t>사회생활</a:t>
            </a:r>
            <a:r>
              <a:rPr lang="en-US" altLang="ko-KR" sz="2000" dirty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2000" dirty="0" err="1">
                <a:latin typeface="휴먼모음T" pitchFamily="18" charset="-127"/>
                <a:ea typeface="휴먼모음T" pitchFamily="18" charset="-127"/>
              </a:rPr>
              <a:t>기술</a:t>
            </a:r>
            <a:r>
              <a:rPr lang="en-US" altLang="ko-KR" sz="2000" dirty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en-US" altLang="ko-KR" sz="2000" dirty="0" err="1">
                <a:latin typeface="휴먼모음T" pitchFamily="18" charset="-127"/>
                <a:ea typeface="휴먼모음T" pitchFamily="18" charset="-127"/>
              </a:rPr>
              <a:t>오락과</a:t>
            </a:r>
            <a:r>
              <a:rPr lang="en-US" altLang="ko-KR" sz="2000" dirty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2000" dirty="0" err="1">
                <a:latin typeface="휴먼모음T" pitchFamily="18" charset="-127"/>
                <a:ea typeface="휴먼모음T" pitchFamily="18" charset="-127"/>
              </a:rPr>
              <a:t>여가선용</a:t>
            </a:r>
            <a:r>
              <a:rPr lang="en-US" altLang="ko-KR" sz="2000" dirty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2000" dirty="0" err="1">
                <a:latin typeface="휴먼모음T" pitchFamily="18" charset="-127"/>
                <a:ea typeface="휴먼모음T" pitchFamily="18" charset="-127"/>
              </a:rPr>
              <a:t>기술</a:t>
            </a:r>
            <a:r>
              <a:rPr lang="en-US" altLang="ko-KR" sz="2000" dirty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en-US" altLang="ko-KR" sz="2000" dirty="0" err="1" smtClean="0">
                <a:latin typeface="휴먼모음T" pitchFamily="18" charset="-127"/>
                <a:ea typeface="휴먼모음T" pitchFamily="18" charset="-127"/>
              </a:rPr>
              <a:t>진로</a:t>
            </a:r>
            <a:r>
              <a:rPr lang="en-US" altLang="ko-KR" sz="2000" dirty="0" smtClean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2000" dirty="0" err="1" smtClean="0">
                <a:latin typeface="휴먼모음T" pitchFamily="18" charset="-127"/>
                <a:ea typeface="휴먼모음T" pitchFamily="18" charset="-127"/>
              </a:rPr>
              <a:t>교육</a:t>
            </a:r>
            <a:r>
              <a:rPr lang="en-US" altLang="ko-KR" sz="2000" dirty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en-US" altLang="ko-KR" sz="2000" dirty="0" err="1">
                <a:latin typeface="휴먼모음T" pitchFamily="18" charset="-127"/>
                <a:ea typeface="휴먼모음T" pitchFamily="18" charset="-127"/>
              </a:rPr>
              <a:t>보조공학의</a:t>
            </a:r>
            <a:r>
              <a:rPr lang="en-US" altLang="ko-KR" sz="2000" dirty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2000" dirty="0" err="1">
                <a:latin typeface="휴먼모음T" pitchFamily="18" charset="-127"/>
                <a:ea typeface="휴먼모음T" pitchFamily="18" charset="-127"/>
              </a:rPr>
              <a:t>사용</a:t>
            </a:r>
            <a:r>
              <a:rPr lang="en-US" altLang="ko-KR" sz="2000" dirty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en-US" altLang="ko-KR" sz="2000" dirty="0" err="1">
                <a:latin typeface="휴먼모음T" pitchFamily="18" charset="-127"/>
                <a:ea typeface="휴먼모음T" pitchFamily="18" charset="-127"/>
              </a:rPr>
              <a:t>시효율성</a:t>
            </a:r>
            <a:r>
              <a:rPr lang="en-US" altLang="ko-KR" sz="2000" dirty="0">
                <a:latin typeface="휴먼모음T" pitchFamily="18" charset="-127"/>
                <a:ea typeface="휴먼모음T" pitchFamily="18" charset="-127"/>
              </a:rPr>
              <a:t>(</a:t>
            </a:r>
            <a:r>
              <a:rPr lang="en-US" altLang="ko-KR" sz="2000" dirty="0" err="1">
                <a:latin typeface="휴먼모음T" pitchFamily="18" charset="-127"/>
                <a:ea typeface="휴먼모음T" pitchFamily="18" charset="-127"/>
              </a:rPr>
              <a:t>시기능</a:t>
            </a:r>
            <a:r>
              <a:rPr lang="en-US" altLang="ko-KR" sz="2000" dirty="0">
                <a:latin typeface="휴먼모음T" pitchFamily="18" charset="-127"/>
                <a:ea typeface="휴먼모음T" pitchFamily="18" charset="-127"/>
              </a:rPr>
              <a:t>) </a:t>
            </a:r>
            <a:r>
              <a:rPr lang="en-US" altLang="ko-KR" sz="2000" dirty="0" err="1">
                <a:latin typeface="휴먼모음T" pitchFamily="18" charset="-127"/>
                <a:ea typeface="휴먼모음T" pitchFamily="18" charset="-127"/>
              </a:rPr>
              <a:t>기술로</a:t>
            </a:r>
            <a:r>
              <a:rPr lang="en-US" altLang="ko-KR" sz="2000" dirty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2000" dirty="0" err="1">
                <a:latin typeface="휴먼모음T" pitchFamily="18" charset="-127"/>
                <a:ea typeface="휴먼모음T" pitchFamily="18" charset="-127"/>
              </a:rPr>
              <a:t>구성된다</a:t>
            </a:r>
            <a:r>
              <a:rPr lang="en-US" altLang="ko-KR" sz="2000" dirty="0"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marL="0" indent="0">
              <a:buNone/>
            </a:pPr>
            <a:endParaRPr lang="ko-KR" altLang="en-US" dirty="0">
              <a:latin typeface="HY견고딕" pitchFamily="18" charset="-127"/>
              <a:ea typeface="HY견고딕" pitchFamily="18" charset="-127"/>
            </a:endParaRPr>
          </a:p>
          <a:p>
            <a:pPr>
              <a:buAutoNum type="arabicPeriod"/>
            </a:pPr>
            <a:endParaRPr lang="en-US" altLang="ko-KR" dirty="0" smtClean="0">
              <a:latin typeface="HY견고딕" pitchFamily="18" charset="-127"/>
              <a:ea typeface="HY견고딕" pitchFamily="18" charset="-127"/>
            </a:endParaRPr>
          </a:p>
          <a:p>
            <a:pPr>
              <a:buAutoNum type="arabicPeriod"/>
            </a:pPr>
            <a:endParaRPr lang="en-US" altLang="ko-KR" dirty="0" smtClean="0"/>
          </a:p>
          <a:p>
            <a:pPr>
              <a:buAutoNum type="arabicPeriod"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12771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89200" y="441957"/>
            <a:ext cx="8596668" cy="59918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4800" dirty="0" smtClean="0">
                <a:latin typeface="HY견고딕" pitchFamily="18" charset="-127"/>
                <a:ea typeface="HY견고딕" pitchFamily="18" charset="-127"/>
              </a:rPr>
              <a:t>2. </a:t>
            </a:r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단기 목표의 상세화</a:t>
            </a:r>
            <a:endParaRPr lang="en-US" altLang="ko-KR" sz="4800" dirty="0" smtClean="0">
              <a:latin typeface="HY견고딕" pitchFamily="18" charset="-127"/>
              <a:ea typeface="HY견고딕" pitchFamily="18" charset="-127"/>
            </a:endParaRPr>
          </a:p>
          <a:p>
            <a:pPr marL="0" indent="0" fontAlgn="base">
              <a:buNone/>
            </a:pPr>
            <a:endParaRPr lang="en-US" altLang="ko-KR" sz="2400" dirty="0"/>
          </a:p>
          <a:p>
            <a:pPr fontAlgn="base"/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장애인교육법에서는 </a:t>
            </a:r>
            <a:r>
              <a:rPr lang="ko-KR" altLang="en-US" sz="2400" dirty="0">
                <a:latin typeface="HY견고딕" pitchFamily="18" charset="-127"/>
                <a:ea typeface="HY견고딕" pitchFamily="18" charset="-127"/>
              </a:rPr>
              <a:t>‘벤치마크’라고도 하는데 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           연간 </a:t>
            </a:r>
            <a:r>
              <a:rPr lang="ko-KR" altLang="en-US" sz="2400" dirty="0">
                <a:latin typeface="HY견고딕" pitchFamily="18" charset="-127"/>
                <a:ea typeface="HY견고딕" pitchFamily="18" charset="-127"/>
              </a:rPr>
              <a:t>목적을 달성하는데 중요한 틀을 제공하며</a:t>
            </a:r>
            <a:r>
              <a:rPr lang="en-US" altLang="ko-KR" sz="2400" dirty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400" dirty="0">
                <a:latin typeface="HY견고딕" pitchFamily="18" charset="-127"/>
                <a:ea typeface="HY견고딕" pitchFamily="18" charset="-127"/>
              </a:rPr>
              <a:t>관찰과 측정이 가능한 용어로 진술되기 때문에 중요한 평가의 준거가 된다</a:t>
            </a:r>
            <a:r>
              <a:rPr lang="en-US" altLang="ko-KR" sz="2400" dirty="0">
                <a:latin typeface="HY견고딕" pitchFamily="18" charset="-127"/>
                <a:ea typeface="HY견고딕" pitchFamily="18" charset="-127"/>
              </a:rPr>
              <a:t>.</a:t>
            </a:r>
            <a:endParaRPr lang="ko-KR" altLang="en-US" sz="2400" dirty="0">
              <a:latin typeface="HY견고딕" pitchFamily="18" charset="-127"/>
              <a:ea typeface="HY견고딕" pitchFamily="18" charset="-127"/>
            </a:endParaRPr>
          </a:p>
          <a:p>
            <a:pPr marL="0" indent="0" fontAlgn="base">
              <a:buNone/>
            </a:pPr>
            <a:endParaRPr lang="en-US" altLang="ko-KR" sz="2400" dirty="0">
              <a:latin typeface="HY견고딕" pitchFamily="18" charset="-127"/>
              <a:ea typeface="HY견고딕" pitchFamily="18" charset="-127"/>
            </a:endParaRPr>
          </a:p>
          <a:p>
            <a:pPr fontAlgn="base"/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단기 </a:t>
            </a:r>
            <a:r>
              <a:rPr lang="ko-KR" altLang="en-US" sz="2400" dirty="0">
                <a:latin typeface="HY견고딕" pitchFamily="18" charset="-127"/>
                <a:ea typeface="HY견고딕" pitchFamily="18" charset="-127"/>
              </a:rPr>
              <a:t>목표에는 학습자</a:t>
            </a:r>
            <a:r>
              <a:rPr lang="en-US" altLang="ko-KR" sz="2400" dirty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400" dirty="0">
                <a:latin typeface="HY견고딕" pitchFamily="18" charset="-127"/>
                <a:ea typeface="HY견고딕" pitchFamily="18" charset="-127"/>
              </a:rPr>
              <a:t>조건</a:t>
            </a:r>
            <a:r>
              <a:rPr lang="en-US" altLang="ko-KR" sz="2400" dirty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400" dirty="0">
                <a:latin typeface="HY견고딕" pitchFamily="18" charset="-127"/>
                <a:ea typeface="HY견고딕" pitchFamily="18" charset="-127"/>
              </a:rPr>
              <a:t>행동</a:t>
            </a:r>
            <a:r>
              <a:rPr lang="en-US" altLang="ko-KR" sz="2400" dirty="0"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2400" dirty="0">
                <a:latin typeface="HY견고딕" pitchFamily="18" charset="-127"/>
                <a:ea typeface="HY견고딕" pitchFamily="18" charset="-127"/>
              </a:rPr>
              <a:t>준거의 </a:t>
            </a:r>
            <a:r>
              <a:rPr lang="ko-KR" altLang="en-US" sz="2400" dirty="0" err="1">
                <a:latin typeface="HY견고딕" pitchFamily="18" charset="-127"/>
                <a:ea typeface="HY견고딕" pitchFamily="18" charset="-127"/>
              </a:rPr>
              <a:t>네가지</a:t>
            </a:r>
            <a:r>
              <a:rPr lang="ko-KR" altLang="en-US" sz="2400" dirty="0">
                <a:latin typeface="HY견고딕" pitchFamily="18" charset="-127"/>
                <a:ea typeface="HY견고딕" pitchFamily="18" charset="-127"/>
              </a:rPr>
              <a:t> 요소가 포함이 된다</a:t>
            </a:r>
            <a:r>
              <a:rPr lang="en-US" altLang="ko-KR" sz="2400" dirty="0">
                <a:latin typeface="HY견고딕" pitchFamily="18" charset="-127"/>
                <a:ea typeface="HY견고딕" pitchFamily="18" charset="-127"/>
              </a:rPr>
              <a:t>.</a:t>
            </a:r>
            <a:endParaRPr lang="ko-KR" altLang="en-US" sz="2400" dirty="0">
              <a:latin typeface="HY견고딕" pitchFamily="18" charset="-127"/>
              <a:ea typeface="HY견고딕" pitchFamily="18" charset="-127"/>
            </a:endParaRPr>
          </a:p>
          <a:p>
            <a:pPr marL="0" indent="0">
              <a:buNone/>
            </a:pPr>
            <a:endParaRPr lang="en-US" altLang="ko-KR" sz="2100" dirty="0" smtClean="0"/>
          </a:p>
        </p:txBody>
      </p:sp>
    </p:spTree>
    <p:extLst>
      <p:ext uri="{BB962C8B-B14F-4D97-AF65-F5344CB8AC3E}">
        <p14:creationId xmlns:p14="http://schemas.microsoft.com/office/powerpoint/2010/main" val="1093374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6959" y="731520"/>
            <a:ext cx="8596668" cy="53805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5400" dirty="0" smtClean="0">
                <a:latin typeface="HY견고딕" pitchFamily="18" charset="-127"/>
                <a:ea typeface="HY견고딕" pitchFamily="18" charset="-127"/>
              </a:rPr>
              <a:t>3. </a:t>
            </a:r>
            <a:r>
              <a:rPr lang="ko-KR" altLang="en-US" sz="5400" dirty="0" smtClean="0">
                <a:latin typeface="HY견고딕" pitchFamily="18" charset="-127"/>
                <a:ea typeface="HY견고딕" pitchFamily="18" charset="-127"/>
              </a:rPr>
              <a:t>과제 분석</a:t>
            </a:r>
            <a:endParaRPr lang="en-US" altLang="ko-KR" sz="5400" dirty="0" smtClean="0">
              <a:latin typeface="HY견고딕" pitchFamily="18" charset="-127"/>
              <a:ea typeface="HY견고딕" pitchFamily="18" charset="-127"/>
            </a:endParaRPr>
          </a:p>
          <a:p>
            <a:pPr marL="0" indent="0">
              <a:buNone/>
            </a:pP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 </a:t>
            </a:r>
          </a:p>
          <a:p>
            <a:pPr marL="0" indent="0">
              <a:buNone/>
            </a:pPr>
            <a:endParaRPr lang="en-US" altLang="ko-KR" sz="2400" dirty="0">
              <a:latin typeface="HY견고딕" pitchFamily="18" charset="-127"/>
              <a:ea typeface="HY견고딕" pitchFamily="18" charset="-127"/>
            </a:endParaRPr>
          </a:p>
          <a:p>
            <a:pPr marL="457200" indent="-457200">
              <a:buFont typeface="+mj-lt"/>
              <a:buAutoNum type="arabicParenR"/>
            </a:pP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종래의 과제분석</a:t>
            </a:r>
            <a:endParaRPr lang="en-US" altLang="ko-KR" sz="3200" dirty="0" smtClean="0">
              <a:latin typeface="HY견고딕" pitchFamily="18" charset="-127"/>
              <a:ea typeface="HY견고딕" pitchFamily="18" charset="-127"/>
            </a:endParaRPr>
          </a:p>
          <a:p>
            <a:pPr marL="0" indent="0">
              <a:buNone/>
            </a:pPr>
            <a:endParaRPr lang="en-US" altLang="ko-KR" sz="3200" dirty="0">
              <a:latin typeface="HY견고딕" pitchFamily="18" charset="-127"/>
              <a:ea typeface="HY견고딕" pitchFamily="18" charset="-127"/>
            </a:endParaRPr>
          </a:p>
          <a:p>
            <a:pPr marL="0" indent="0">
              <a:buNone/>
            </a:pPr>
            <a:endParaRPr lang="en-US" altLang="ko-KR" sz="3200" dirty="0" smtClean="0">
              <a:latin typeface="HY견고딕" pitchFamily="18" charset="-127"/>
              <a:ea typeface="HY견고딕" pitchFamily="18" charset="-127"/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요소 분석</a:t>
            </a:r>
            <a:endParaRPr lang="ko-KR" altLang="en-US" sz="3200" dirty="0"/>
          </a:p>
          <a:p>
            <a:pPr marL="0" indent="0">
              <a:buNone/>
            </a:pPr>
            <a:endParaRPr lang="en-US" altLang="ko-KR" sz="2400" dirty="0" smtClean="0"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888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1027" y="490888"/>
            <a:ext cx="762320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0" indent="-742950" latinLnBrk="1">
              <a:spcBef>
                <a:spcPts val="1000"/>
              </a:spcBef>
              <a:buClr>
                <a:srgbClr val="90C226"/>
              </a:buClr>
              <a:buSzPct val="80000"/>
              <a:buFont typeface="+mj-lt"/>
              <a:buAutoNum type="arabicParenR"/>
            </a:pPr>
            <a:r>
              <a:rPr lang="ko-KR" altLang="en-US" sz="3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HY견고딕" pitchFamily="18" charset="-127"/>
                <a:ea typeface="HY견고딕" pitchFamily="18" charset="-127"/>
              </a:rPr>
              <a:t>종래의 </a:t>
            </a:r>
            <a:r>
              <a:rPr lang="ko-KR" alt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HY견고딕" pitchFamily="18" charset="-127"/>
                <a:ea typeface="HY견고딕" pitchFamily="18" charset="-127"/>
              </a:rPr>
              <a:t>과제분석</a:t>
            </a:r>
            <a:endParaRPr lang="en-US" altLang="ko-KR" sz="3600" dirty="0">
              <a:solidFill>
                <a:prstClr val="black">
                  <a:lumMod val="75000"/>
                  <a:lumOff val="25000"/>
                </a:prstClr>
              </a:solidFill>
              <a:latin typeface="HY견고딕" pitchFamily="18" charset="-127"/>
              <a:ea typeface="HY견고딕" pitchFamily="18" charset="-127"/>
            </a:endParaRPr>
          </a:p>
          <a:p>
            <a:pPr marL="342900" lvl="0" indent="-342900" fontAlgn="base" latinLnBrk="1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endParaRPr lang="en-US" altLang="ko-KR" sz="2200" dirty="0" smtClean="0">
              <a:solidFill>
                <a:prstClr val="black">
                  <a:lumMod val="75000"/>
                  <a:lumOff val="25000"/>
                </a:prstClr>
              </a:solidFill>
              <a:latin typeface="휴먼모음T" pitchFamily="18" charset="-127"/>
              <a:ea typeface="휴먼모음T" pitchFamily="18" charset="-127"/>
            </a:endParaRPr>
          </a:p>
          <a:p>
            <a:pPr marL="342900" lvl="0" indent="-342900" fontAlgn="base" latinLnBrk="1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ko-KR" alt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학생이 </a:t>
            </a:r>
            <a:r>
              <a:rPr lang="ko-KR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성취할 지식이나 기술의 과제를 적절한 순서로 수행하는 단계를 정하는 것</a:t>
            </a:r>
            <a:endParaRPr lang="en-US" altLang="ko-KR" sz="2400" dirty="0">
              <a:solidFill>
                <a:prstClr val="black">
                  <a:lumMod val="75000"/>
                  <a:lumOff val="25000"/>
                </a:prstClr>
              </a:solidFill>
              <a:latin typeface="휴먼모음T" pitchFamily="18" charset="-127"/>
              <a:ea typeface="휴먼모음T" pitchFamily="18" charset="-127"/>
            </a:endParaRPr>
          </a:p>
          <a:p>
            <a:pPr marL="342900" lvl="0" indent="-342900" fontAlgn="base" latinLnBrk="1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endParaRPr lang="en-US" altLang="ko-KR" sz="2400" dirty="0">
              <a:solidFill>
                <a:prstClr val="black">
                  <a:lumMod val="75000"/>
                  <a:lumOff val="25000"/>
                </a:prstClr>
              </a:solidFill>
              <a:latin typeface="휴먼모음T" pitchFamily="18" charset="-127"/>
              <a:ea typeface="휴먼모음T" pitchFamily="18" charset="-127"/>
            </a:endParaRPr>
          </a:p>
          <a:p>
            <a:pPr lvl="0" fontAlgn="base" latinLnBrk="1">
              <a:spcBef>
                <a:spcPts val="1000"/>
              </a:spcBef>
              <a:buClr>
                <a:srgbClr val="90C226"/>
              </a:buClr>
              <a:buSzPct val="80000"/>
            </a:pPr>
            <a:endParaRPr lang="en-US" altLang="ko-KR" sz="2400" dirty="0">
              <a:solidFill>
                <a:prstClr val="black">
                  <a:lumMod val="75000"/>
                  <a:lumOff val="25000"/>
                </a:prstClr>
              </a:solidFill>
              <a:latin typeface="휴먼모음T" pitchFamily="18" charset="-127"/>
              <a:ea typeface="휴먼모음T" pitchFamily="18" charset="-127"/>
            </a:endParaRPr>
          </a:p>
          <a:p>
            <a:pPr marL="342900" lvl="0" indent="-342900" fontAlgn="base" latinLnBrk="1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ko-KR" alt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과제분석의 </a:t>
            </a:r>
            <a:r>
              <a:rPr lang="ko-KR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특징적인 측면은 단계의 </a:t>
            </a:r>
            <a:r>
              <a:rPr lang="ko-KR" alt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상세화</a:t>
            </a:r>
            <a:endParaRPr lang="ko-KR" altLang="en-US" sz="2400" dirty="0">
              <a:solidFill>
                <a:prstClr val="black">
                  <a:lumMod val="75000"/>
                  <a:lumOff val="25000"/>
                </a:prstClr>
              </a:solidFill>
              <a:latin typeface="휴먼모음T" pitchFamily="18" charset="-127"/>
              <a:ea typeface="휴먼모음T" pitchFamily="18" charset="-127"/>
            </a:endParaRPr>
          </a:p>
          <a:p>
            <a:pPr lvl="0" fontAlgn="base" latinLnBrk="1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en-US" altLang="ko-KR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Ex) </a:t>
            </a:r>
            <a:r>
              <a:rPr lang="ko-KR" alt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중복장애가 </a:t>
            </a:r>
            <a:r>
              <a:rPr lang="ko-KR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없는 시각장애 학생의 경우에는 간결한 과제분석이 적합할 수 있으나 중복 시각장애 학생의 경우에는 그 정도가 심할수록 과제 분석을 상세화해야 한다</a:t>
            </a:r>
            <a:r>
              <a:rPr lang="en-US" altLang="ko-KR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. </a:t>
            </a:r>
            <a:endParaRPr lang="ko-KR" altLang="en-US" sz="2000" dirty="0"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2462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6531" y="510139"/>
            <a:ext cx="7209322" cy="4485944"/>
          </a:xfrm>
          <a:prstGeom prst="rect">
            <a:avLst/>
          </a:prstGeom>
          <a:noFill/>
        </p:spPr>
        <p:txBody>
          <a:bodyPr wrap="square" tIns="0" bIns="216000" rtlCol="0">
            <a:spAutoFit/>
          </a:bodyPr>
          <a:lstStyle/>
          <a:p>
            <a:pPr marL="742950" lvl="0" indent="-742950" latinLnBrk="1">
              <a:spcBef>
                <a:spcPts val="1000"/>
              </a:spcBef>
              <a:buClr>
                <a:srgbClr val="90C226"/>
              </a:buClr>
              <a:buSzPct val="80000"/>
              <a:buFont typeface="+mj-lt"/>
              <a:buAutoNum type="arabicParenR" startAt="2"/>
            </a:pPr>
            <a:r>
              <a:rPr lang="ko-KR" altLang="en-US" sz="3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HY견고딕" pitchFamily="18" charset="-127"/>
                <a:ea typeface="HY견고딕" pitchFamily="18" charset="-127"/>
              </a:rPr>
              <a:t>요소 분석</a:t>
            </a:r>
            <a:endParaRPr lang="ko-KR" altLang="en-US" sz="3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fontAlgn="base" latinLnBrk="1">
              <a:spcBef>
                <a:spcPts val="1000"/>
              </a:spcBef>
              <a:buClr>
                <a:srgbClr val="90C226"/>
              </a:buClr>
              <a:buSzPct val="80000"/>
            </a:pPr>
            <a:endParaRPr lang="en-US" altLang="ko-KR" sz="2200" dirty="0" smtClean="0">
              <a:solidFill>
                <a:prstClr val="black">
                  <a:lumMod val="75000"/>
                  <a:lumOff val="25000"/>
                </a:prstClr>
              </a:solidFill>
              <a:latin typeface="휴먼모음T" pitchFamily="18" charset="-127"/>
              <a:ea typeface="휴먼모음T" pitchFamily="18" charset="-127"/>
            </a:endParaRPr>
          </a:p>
          <a:p>
            <a:pPr marL="342900" indent="-342900" fontAlgn="base" latinLnBrk="1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ko-KR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과제분석보다 과제의 중요한 요소가 도움이 될 </a:t>
            </a:r>
            <a:r>
              <a:rPr lang="ko-KR" alt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수 있는 </a:t>
            </a:r>
            <a:r>
              <a:rPr lang="ko-KR" alt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경우가 있다</a:t>
            </a:r>
            <a:r>
              <a:rPr lang="en-US" altLang="ko-KR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.                                   </a:t>
            </a:r>
            <a:r>
              <a:rPr lang="en-US" altLang="ko-KR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Ex) </a:t>
            </a:r>
            <a:r>
              <a:rPr lang="ko-KR" alt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파티에서 </a:t>
            </a:r>
            <a:r>
              <a:rPr lang="ko-KR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대화를 할 때 필요한 요소에는 눈 맞추기</a:t>
            </a:r>
            <a:r>
              <a:rPr lang="en-US" altLang="ko-KR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자기소개하기</a:t>
            </a:r>
            <a:r>
              <a:rPr lang="en-US" altLang="ko-KR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악수하기 </a:t>
            </a:r>
            <a:r>
              <a:rPr lang="ko-KR" altLang="en-U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등이 </a:t>
            </a:r>
            <a:r>
              <a:rPr lang="ko-KR" alt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있다</a:t>
            </a:r>
            <a:r>
              <a:rPr lang="en-US" altLang="ko-KR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marL="342900" indent="-342900" fontAlgn="base" latinLnBrk="1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endParaRPr lang="en-US" altLang="ko-KR" sz="2200" dirty="0">
              <a:solidFill>
                <a:prstClr val="black">
                  <a:lumMod val="75000"/>
                  <a:lumOff val="25000"/>
                </a:prstClr>
              </a:solidFill>
              <a:latin typeface="휴먼모음T" pitchFamily="18" charset="-127"/>
              <a:ea typeface="휴먼모음T" pitchFamily="18" charset="-127"/>
            </a:endParaRPr>
          </a:p>
          <a:p>
            <a:pPr marL="342900" indent="-342900" fontAlgn="base" latinLnBrk="1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ko-KR" alt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시각장애아 교사는 수업시간이나 실제생활장면에서 이처럼 </a:t>
            </a:r>
            <a:r>
              <a:rPr lang="ko-KR" altLang="en-US" sz="2400" dirty="0" smtClean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모든 요소를 결합하여 지도</a:t>
            </a:r>
            <a:r>
              <a:rPr lang="ko-KR" alt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하고</a:t>
            </a:r>
            <a:r>
              <a:rPr lang="en-US" altLang="ko-KR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2400" dirty="0" smtClean="0">
                <a:solidFill>
                  <a:srgbClr val="C00000"/>
                </a:solidFill>
                <a:latin typeface="휴먼모음T" pitchFamily="18" charset="-127"/>
                <a:ea typeface="휴먼모음T" pitchFamily="18" charset="-127"/>
              </a:rPr>
              <a:t>다른 상황과 연계시켜 지도</a:t>
            </a:r>
            <a:r>
              <a:rPr lang="ko-KR" alt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하는 것이 바람직하다</a:t>
            </a:r>
            <a:r>
              <a:rPr lang="en-US" altLang="ko-KR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휴먼모음T" pitchFamily="18" charset="-127"/>
                <a:ea typeface="휴먼모음T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803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2955" y="167109"/>
            <a:ext cx="8596668" cy="61253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4400" dirty="0" smtClean="0">
                <a:latin typeface="HY견고딕" pitchFamily="18" charset="-127"/>
                <a:ea typeface="HY견고딕" pitchFamily="18" charset="-127"/>
              </a:rPr>
              <a:t>4. </a:t>
            </a:r>
            <a:r>
              <a:rPr lang="ko-KR" altLang="en-US" sz="4400" dirty="0" smtClean="0">
                <a:latin typeface="HY견고딕" pitchFamily="18" charset="-127"/>
                <a:ea typeface="HY견고딕" pitchFamily="18" charset="-127"/>
              </a:rPr>
              <a:t>교수학습 방법의 선정</a:t>
            </a:r>
            <a:endParaRPr lang="en-US" altLang="ko-KR" sz="4400" dirty="0" smtClean="0">
              <a:latin typeface="HY견고딕" pitchFamily="18" charset="-127"/>
              <a:ea typeface="HY견고딕" pitchFamily="18" charset="-127"/>
            </a:endParaRPr>
          </a:p>
          <a:p>
            <a:pPr fontAlgn="base"/>
            <a:endParaRPr lang="en-US" altLang="ko-KR" sz="2800" dirty="0" smtClean="0">
              <a:latin typeface="휴먼모음T" pitchFamily="18" charset="-127"/>
              <a:ea typeface="휴먼모음T" pitchFamily="18" charset="-127"/>
            </a:endParaRPr>
          </a:p>
          <a:p>
            <a:pPr fontAlgn="base"/>
            <a:r>
              <a:rPr lang="ko-KR" altLang="en-US" sz="2400" dirty="0" smtClean="0">
                <a:latin typeface="휴먼모음T" pitchFamily="18" charset="-127"/>
                <a:ea typeface="휴먼모음T" pitchFamily="18" charset="-127"/>
              </a:rPr>
              <a:t>교수는 </a:t>
            </a:r>
            <a:r>
              <a:rPr lang="ko-KR" altLang="en-US" sz="2400" dirty="0">
                <a:latin typeface="휴먼모음T" pitchFamily="18" charset="-127"/>
                <a:ea typeface="휴먼모음T" pitchFamily="18" charset="-127"/>
              </a:rPr>
              <a:t>여러 교수학습 방법 중에서 학습과제의 특징 그리고 학생의 요구에 따라 교수 학습 방법을 선정한다</a:t>
            </a:r>
            <a:r>
              <a:rPr lang="en-US" altLang="ko-KR" sz="2400" dirty="0">
                <a:latin typeface="휴먼모음T" pitchFamily="18" charset="-127"/>
                <a:ea typeface="휴먼모음T" pitchFamily="18" charset="-127"/>
              </a:rPr>
              <a:t>.</a:t>
            </a:r>
            <a:endParaRPr lang="ko-KR" altLang="en-US" sz="2400" dirty="0">
              <a:latin typeface="휴먼모음T" pitchFamily="18" charset="-127"/>
              <a:ea typeface="휴먼모음T" pitchFamily="18" charset="-127"/>
            </a:endParaRPr>
          </a:p>
          <a:p>
            <a:pPr marL="0" indent="0" fontAlgn="base">
              <a:buNone/>
            </a:pPr>
            <a:r>
              <a:rPr lang="en-US" altLang="ko-KR" sz="2000" dirty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2400" dirty="0" smtClean="0">
                <a:latin typeface="휴먼모음T" pitchFamily="18" charset="-127"/>
                <a:ea typeface="휴먼모음T" pitchFamily="18" charset="-127"/>
              </a:rPr>
              <a:t>(1)</a:t>
            </a:r>
            <a:r>
              <a:rPr lang="ko-KR" altLang="en-US" sz="2400" dirty="0" err="1" smtClean="0">
                <a:latin typeface="휴먼모음T" pitchFamily="18" charset="-127"/>
                <a:ea typeface="휴먼모음T" pitchFamily="18" charset="-127"/>
              </a:rPr>
              <a:t>강의법</a:t>
            </a:r>
            <a:r>
              <a:rPr lang="ko-KR" altLang="en-US" sz="2400" dirty="0" smtClean="0">
                <a:latin typeface="휴먼모음T" pitchFamily="18" charset="-127"/>
                <a:ea typeface="휴먼모음T" pitchFamily="18" charset="-127"/>
              </a:rPr>
              <a:t> </a:t>
            </a:r>
            <a:endParaRPr lang="en-US" altLang="ko-KR" sz="2400" dirty="0" smtClean="0">
              <a:latin typeface="휴먼모음T" pitchFamily="18" charset="-127"/>
              <a:ea typeface="휴먼모음T" pitchFamily="18" charset="-127"/>
            </a:endParaRPr>
          </a:p>
          <a:p>
            <a:pPr marL="0" indent="0" fontAlgn="base">
              <a:buNone/>
            </a:pPr>
            <a:r>
              <a:rPr lang="en-US" altLang="ko-KR" sz="2400" dirty="0" smtClean="0">
                <a:latin typeface="휴먼모음T" pitchFamily="18" charset="-127"/>
                <a:ea typeface="휴먼모음T" pitchFamily="18" charset="-127"/>
              </a:rPr>
              <a:t> (2)</a:t>
            </a:r>
            <a:r>
              <a:rPr lang="ko-KR" altLang="en-US" sz="2400" dirty="0" smtClean="0">
                <a:latin typeface="휴먼모음T" pitchFamily="18" charset="-127"/>
                <a:ea typeface="휴먼모음T" pitchFamily="18" charset="-127"/>
              </a:rPr>
              <a:t>시범</a:t>
            </a:r>
            <a:endParaRPr lang="en-US" altLang="ko-KR" sz="2400" dirty="0" smtClean="0">
              <a:latin typeface="휴먼모음T" pitchFamily="18" charset="-127"/>
              <a:ea typeface="휴먼모음T" pitchFamily="18" charset="-127"/>
            </a:endParaRPr>
          </a:p>
          <a:p>
            <a:pPr marL="0" indent="0" fontAlgn="base">
              <a:buNone/>
            </a:pPr>
            <a:r>
              <a:rPr lang="en-US" altLang="ko-KR" sz="2400" dirty="0" smtClean="0">
                <a:latin typeface="휴먼모음T" pitchFamily="18" charset="-127"/>
                <a:ea typeface="휴먼모음T" pitchFamily="18" charset="-127"/>
              </a:rPr>
              <a:t> (3)</a:t>
            </a:r>
            <a:r>
              <a:rPr lang="ko-KR" altLang="en-US" sz="2400" dirty="0" smtClean="0">
                <a:latin typeface="휴먼모음T" pitchFamily="18" charset="-127"/>
                <a:ea typeface="휴먼모음T" pitchFamily="18" charset="-127"/>
              </a:rPr>
              <a:t>질문과 토론 </a:t>
            </a:r>
            <a:endParaRPr lang="en-US" altLang="ko-KR" sz="2400" dirty="0" smtClean="0">
              <a:latin typeface="휴먼모음T" pitchFamily="18" charset="-127"/>
              <a:ea typeface="휴먼모음T" pitchFamily="18" charset="-127"/>
            </a:endParaRPr>
          </a:p>
          <a:p>
            <a:pPr marL="0" indent="0" fontAlgn="base">
              <a:buNone/>
            </a:pPr>
            <a:r>
              <a:rPr lang="en-US" altLang="ko-KR" sz="2400" dirty="0" smtClean="0">
                <a:latin typeface="휴먼모음T" pitchFamily="18" charset="-127"/>
                <a:ea typeface="휴먼모음T" pitchFamily="18" charset="-127"/>
              </a:rPr>
              <a:t> (4)</a:t>
            </a:r>
            <a:r>
              <a:rPr lang="ko-KR" altLang="en-US" sz="2400" dirty="0" smtClean="0">
                <a:latin typeface="휴먼모음T" pitchFamily="18" charset="-127"/>
                <a:ea typeface="휴먼모음T" pitchFamily="18" charset="-127"/>
              </a:rPr>
              <a:t>경험학습</a:t>
            </a:r>
            <a:endParaRPr lang="en-US" altLang="ko-KR" sz="2400" dirty="0" smtClean="0">
              <a:latin typeface="휴먼모음T" pitchFamily="18" charset="-127"/>
              <a:ea typeface="휴먼모음T" pitchFamily="18" charset="-127"/>
            </a:endParaRPr>
          </a:p>
          <a:p>
            <a:pPr marL="0" indent="0" fontAlgn="base">
              <a:buNone/>
            </a:pPr>
            <a:r>
              <a:rPr lang="en-US" altLang="ko-KR" sz="2400" dirty="0" smtClean="0">
                <a:latin typeface="휴먼모음T" pitchFamily="18" charset="-127"/>
                <a:ea typeface="휴먼모음T" pitchFamily="18" charset="-127"/>
              </a:rPr>
              <a:t> (5)</a:t>
            </a:r>
            <a:r>
              <a:rPr lang="ko-KR" altLang="en-US" sz="2400" dirty="0" smtClean="0">
                <a:latin typeface="휴먼모음T" pitchFamily="18" charset="-127"/>
                <a:ea typeface="휴먼모음T" pitchFamily="18" charset="-127"/>
              </a:rPr>
              <a:t>직접교수</a:t>
            </a:r>
            <a:endParaRPr lang="en-US" altLang="ko-KR" sz="2400" dirty="0" smtClean="0">
              <a:latin typeface="휴먼모음T" pitchFamily="18" charset="-127"/>
              <a:ea typeface="휴먼모음T" pitchFamily="18" charset="-127"/>
            </a:endParaRPr>
          </a:p>
          <a:p>
            <a:pPr marL="0" indent="0" fontAlgn="base">
              <a:buNone/>
            </a:pPr>
            <a:r>
              <a:rPr lang="en-US" altLang="ko-KR" sz="2400" dirty="0" smtClean="0">
                <a:latin typeface="휴먼모음T" pitchFamily="18" charset="-127"/>
                <a:ea typeface="휴먼모음T" pitchFamily="18" charset="-127"/>
              </a:rPr>
              <a:t> (6)</a:t>
            </a:r>
            <a:r>
              <a:rPr lang="ko-KR" altLang="en-US" sz="2400" dirty="0" smtClean="0">
                <a:latin typeface="휴먼모음T" pitchFamily="18" charset="-127"/>
                <a:ea typeface="휴먼모음T" pitchFamily="18" charset="-127"/>
              </a:rPr>
              <a:t>진단적교수법</a:t>
            </a:r>
          </a:p>
          <a:p>
            <a:pPr marL="0" indent="0">
              <a:buNone/>
            </a:pPr>
            <a:endParaRPr lang="ko-KR" altLang="en-US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002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67165" y="397890"/>
            <a:ext cx="8596668" cy="5914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4400" dirty="0">
                <a:latin typeface="HY견고딕" pitchFamily="18" charset="-127"/>
                <a:ea typeface="HY견고딕" pitchFamily="18" charset="-127"/>
              </a:rPr>
              <a:t>5</a:t>
            </a:r>
            <a:r>
              <a:rPr lang="en-US" altLang="ko-KR" sz="4400" dirty="0" smtClean="0">
                <a:latin typeface="HY견고딕" pitchFamily="18" charset="-127"/>
                <a:ea typeface="HY견고딕" pitchFamily="18" charset="-127"/>
              </a:rPr>
              <a:t>.</a:t>
            </a:r>
            <a:r>
              <a:rPr lang="ko-KR" altLang="en-US" sz="44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4400" dirty="0">
                <a:latin typeface="HY견고딕" pitchFamily="18" charset="-127"/>
                <a:ea typeface="HY견고딕" pitchFamily="18" charset="-127"/>
              </a:rPr>
              <a:t>교수학습 </a:t>
            </a:r>
            <a:r>
              <a:rPr lang="ko-KR" altLang="en-US" sz="4400" dirty="0" smtClean="0">
                <a:latin typeface="HY견고딕" pitchFamily="18" charset="-127"/>
                <a:ea typeface="HY견고딕" pitchFamily="18" charset="-127"/>
              </a:rPr>
              <a:t>평가계획</a:t>
            </a:r>
            <a:endParaRPr lang="en-US" altLang="ko-KR" sz="4400" dirty="0" smtClean="0">
              <a:latin typeface="HY견고딕" pitchFamily="18" charset="-127"/>
              <a:ea typeface="HY견고딕" pitchFamily="18" charset="-127"/>
            </a:endParaRPr>
          </a:p>
          <a:p>
            <a:pPr marL="0" indent="0">
              <a:buNone/>
            </a:pPr>
            <a:endParaRPr lang="en-US" altLang="ko-KR" sz="4000" dirty="0">
              <a:latin typeface="HY견고딕" pitchFamily="18" charset="-127"/>
              <a:ea typeface="HY견고딕" pitchFamily="18" charset="-127"/>
            </a:endParaRPr>
          </a:p>
          <a:p>
            <a:pPr>
              <a:buFont typeface="HY견고딕" pitchFamily="18" charset="-127"/>
              <a:buChar char="▶"/>
            </a:pPr>
            <a:r>
              <a:rPr lang="ko-KR" altLang="en-US" sz="2400" dirty="0">
                <a:latin typeface="휴먼모음T" pitchFamily="18" charset="-127"/>
                <a:ea typeface="휴먼모음T" pitchFamily="18" charset="-127"/>
              </a:rPr>
              <a:t>수업이 끝난 후에는 학생이 어느 정도 학습했는가를 평가한다</a:t>
            </a:r>
            <a:r>
              <a:rPr lang="en-US" altLang="ko-KR" sz="2400" dirty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sz="2400" dirty="0">
                <a:latin typeface="휴먼모음T" pitchFamily="18" charset="-127"/>
                <a:ea typeface="휴먼모음T" pitchFamily="18" charset="-127"/>
              </a:rPr>
              <a:t>매일 매일의 평가는 행동 목표와 직접적인 관계를 갖는다</a:t>
            </a:r>
            <a:r>
              <a:rPr lang="en-US" altLang="ko-KR" sz="2400" dirty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sz="2400" dirty="0">
                <a:latin typeface="휴먼모음T" pitchFamily="18" charset="-127"/>
                <a:ea typeface="휴먼모음T" pitchFamily="18" charset="-127"/>
              </a:rPr>
              <a:t>수업 목표가 적절하게 진술되면</a:t>
            </a:r>
            <a:r>
              <a:rPr lang="en-US" altLang="ko-KR" sz="2400" dirty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2400" dirty="0">
                <a:latin typeface="휴먼모음T" pitchFamily="18" charset="-127"/>
                <a:ea typeface="휴먼모음T" pitchFamily="18" charset="-127"/>
              </a:rPr>
              <a:t>수업 내용을 어떻게 </a:t>
            </a:r>
            <a:r>
              <a:rPr lang="ko-KR" altLang="en-US" sz="2400" dirty="0" smtClean="0">
                <a:latin typeface="휴먼모음T" pitchFamily="18" charset="-127"/>
                <a:ea typeface="휴먼모음T" pitchFamily="18" charset="-127"/>
              </a:rPr>
              <a:t>평가하고</a:t>
            </a:r>
            <a:r>
              <a:rPr lang="en-US" altLang="ko-KR" sz="2400" dirty="0" smtClean="0">
                <a:latin typeface="휴먼모음T" pitchFamily="18" charset="-127"/>
                <a:ea typeface="휴먼모음T" pitchFamily="18" charset="-127"/>
              </a:rPr>
              <a:t>,</a:t>
            </a:r>
            <a:r>
              <a:rPr lang="ko-KR" altLang="en-US" sz="2400" dirty="0" smtClean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2400" dirty="0">
                <a:latin typeface="휴먼모음T" pitchFamily="18" charset="-127"/>
                <a:ea typeface="휴먼모음T" pitchFamily="18" charset="-127"/>
              </a:rPr>
              <a:t>습득하는 기준이 무엇인지 알 수 있다</a:t>
            </a:r>
            <a:r>
              <a:rPr lang="en-US" altLang="ko-KR" sz="2400" dirty="0" smtClean="0">
                <a:latin typeface="휴먼모음T" pitchFamily="18" charset="-127"/>
                <a:ea typeface="휴먼모음T" pitchFamily="18" charset="-127"/>
              </a:rPr>
              <a:t>.</a:t>
            </a:r>
            <a:r>
              <a:rPr lang="ko-KR" altLang="en-US" sz="2400" dirty="0">
                <a:latin typeface="휴먼모음T" pitchFamily="18" charset="-127"/>
                <a:ea typeface="휴먼모음T" pitchFamily="18" charset="-127"/>
              </a:rPr>
              <a:t> </a:t>
            </a:r>
            <a:endParaRPr lang="en-US" altLang="ko-KR" sz="2400" dirty="0" smtClean="0">
              <a:latin typeface="휴먼모음T" pitchFamily="18" charset="-127"/>
              <a:ea typeface="휴먼모음T" pitchFamily="18" charset="-127"/>
            </a:endParaRPr>
          </a:p>
          <a:p>
            <a:pPr>
              <a:buFont typeface="HY견고딕" pitchFamily="18" charset="-127"/>
              <a:buChar char="▶"/>
            </a:pPr>
            <a:endParaRPr lang="en-US" altLang="ko-KR" sz="2400" dirty="0" smtClean="0">
              <a:latin typeface="휴먼모음T" pitchFamily="18" charset="-127"/>
              <a:ea typeface="휴먼모음T" pitchFamily="18" charset="-127"/>
            </a:endParaRPr>
          </a:p>
          <a:p>
            <a:pPr>
              <a:buFont typeface="HY견고딕" pitchFamily="18" charset="-127"/>
              <a:buChar char="▶"/>
            </a:pPr>
            <a:r>
              <a:rPr lang="ko-KR" altLang="en-US" sz="2400" dirty="0" smtClean="0">
                <a:latin typeface="휴먼모음T" pitchFamily="18" charset="-127"/>
                <a:ea typeface="휴먼모음T" pitchFamily="18" charset="-127"/>
              </a:rPr>
              <a:t>일반적으로 </a:t>
            </a:r>
            <a:r>
              <a:rPr lang="ko-KR" altLang="en-US" sz="2400" dirty="0">
                <a:latin typeface="휴먼모음T" pitchFamily="18" charset="-127"/>
                <a:ea typeface="휴먼모음T" pitchFamily="18" charset="-127"/>
              </a:rPr>
              <a:t>매일의 평가는 체계적인 방법으로 행동을 표로 작성하거나 차트화하는 것을 포함한다</a:t>
            </a:r>
            <a:r>
              <a:rPr lang="en-US" altLang="ko-KR" sz="2400" dirty="0">
                <a:latin typeface="휴먼모음T" pitchFamily="18" charset="-127"/>
                <a:ea typeface="휴먼모음T" pitchFamily="18" charset="-127"/>
              </a:rPr>
              <a:t>. </a:t>
            </a:r>
            <a:r>
              <a:rPr lang="ko-KR" altLang="en-US" sz="2400" dirty="0">
                <a:latin typeface="휴먼모음T" pitchFamily="18" charset="-127"/>
                <a:ea typeface="휴먼모음T" pitchFamily="18" charset="-127"/>
              </a:rPr>
              <a:t>그러나 </a:t>
            </a:r>
            <a:r>
              <a:rPr lang="ko-KR" altLang="en-US" sz="2400" dirty="0" err="1">
                <a:latin typeface="휴먼모음T" pitchFamily="18" charset="-127"/>
                <a:ea typeface="휴먼모음T" pitchFamily="18" charset="-127"/>
              </a:rPr>
              <a:t>검목표를</a:t>
            </a:r>
            <a:r>
              <a:rPr lang="ko-KR" altLang="en-US" sz="2400" dirty="0">
                <a:latin typeface="휴먼모음T" pitchFamily="18" charset="-127"/>
                <a:ea typeface="휴먼모음T" pitchFamily="18" charset="-127"/>
              </a:rPr>
              <a:t> 사용하고</a:t>
            </a:r>
            <a:r>
              <a:rPr lang="en-US" altLang="ko-KR" sz="2400" dirty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2400" dirty="0">
                <a:latin typeface="휴먼모음T" pitchFamily="18" charset="-127"/>
                <a:ea typeface="휴먼모음T" pitchFamily="18" charset="-127"/>
              </a:rPr>
              <a:t>학생이나 다른 사람들과 면접하고</a:t>
            </a:r>
            <a:r>
              <a:rPr lang="en-US" altLang="ko-KR" sz="2400" dirty="0">
                <a:latin typeface="휴먼모음T" pitchFamily="18" charset="-127"/>
                <a:ea typeface="휴먼모음T" pitchFamily="18" charset="-127"/>
              </a:rPr>
              <a:t>, </a:t>
            </a:r>
            <a:r>
              <a:rPr lang="ko-KR" altLang="en-US" sz="2400" dirty="0">
                <a:latin typeface="휴먼모음T" pitchFamily="18" charset="-127"/>
                <a:ea typeface="휴먼모음T" pitchFamily="18" charset="-127"/>
              </a:rPr>
              <a:t>관찰하는 것과 같은 비형식적 평가도 도움이 될 수 있다</a:t>
            </a:r>
            <a:r>
              <a:rPr lang="en-US" altLang="ko-KR" sz="2400" dirty="0">
                <a:latin typeface="휴먼모음T" pitchFamily="18" charset="-127"/>
                <a:ea typeface="휴먼모음T" pitchFamily="18" charset="-127"/>
              </a:rPr>
              <a:t>. </a:t>
            </a:r>
            <a:endParaRPr lang="en-US" altLang="ko-KR" sz="2400" dirty="0" smtClean="0">
              <a:latin typeface="휴먼모음T" pitchFamily="18" charset="-127"/>
              <a:ea typeface="휴먼모음T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5947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패싯">
  <a:themeElements>
    <a:clrScheme name="패싯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패싯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패싯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217</TotalTime>
  <Words>691</Words>
  <Application>Microsoft Office PowerPoint</Application>
  <PresentationFormat>사용자 지정</PresentationFormat>
  <Paragraphs>76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패싯</vt:lpstr>
      <vt:lpstr> 시각장애학생 교수학습방법 및 보조공학기기</vt:lpstr>
      <vt:lpstr>시각장애의 법적 정의 </vt:lpstr>
      <vt:lpstr>교수학습방법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보조 공학기기의 활용</vt:lpstr>
      <vt:lpstr>&lt;입력기&gt;</vt:lpstr>
      <vt:lpstr>&lt;출력기&gt;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시각장애학생 교수학습방법 및 보조공학기기</dc:title>
  <dc:creator>User</dc:creator>
  <cp:lastModifiedBy>user</cp:lastModifiedBy>
  <cp:revision>27</cp:revision>
  <dcterms:created xsi:type="dcterms:W3CDTF">2014-10-04T15:26:04Z</dcterms:created>
  <dcterms:modified xsi:type="dcterms:W3CDTF">2014-10-07T09:40:04Z</dcterms:modified>
</cp:coreProperties>
</file>