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65" r:id="rId4"/>
    <p:sldId id="266" r:id="rId5"/>
    <p:sldId id="268" r:id="rId6"/>
    <p:sldId id="269" r:id="rId7"/>
    <p:sldId id="267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59" r:id="rId16"/>
    <p:sldId id="277" r:id="rId17"/>
    <p:sldId id="260" r:id="rId1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0B6"/>
    <a:srgbClr val="9734B2"/>
    <a:srgbClr val="D02B0A"/>
    <a:srgbClr val="269E4B"/>
    <a:srgbClr val="19CD84"/>
    <a:srgbClr val="006600"/>
    <a:srgbClr val="000000"/>
    <a:srgbClr val="7777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0A056-0A9F-4BB0-A4BE-959979F01FFE}" type="datetimeFigureOut">
              <a:rPr lang="ko-KR" altLang="en-US" smtClean="0"/>
              <a:pPr/>
              <a:t>2014-10-07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1F095-5E7F-4C71-B5C0-A70E7E8CA5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1F095-5E7F-4C71-B5C0-A70E7E8CA59E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1F095-5E7F-4C71-B5C0-A70E7E8CA59E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64CE-DB55-4206-8BED-5C7F658AAEEB}" type="datetimeFigureOut">
              <a:rPr lang="ko-KR" altLang="en-US" smtClean="0"/>
              <a:pPr/>
              <a:t>2014-10-07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0552-E62A-4521-ACF3-1299F9B352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64CE-DB55-4206-8BED-5C7F658AAEEB}" type="datetimeFigureOut">
              <a:rPr lang="ko-KR" altLang="en-US" smtClean="0"/>
              <a:pPr/>
              <a:t>2014-10-07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0552-E62A-4521-ACF3-1299F9B352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64CE-DB55-4206-8BED-5C7F658AAEEB}" type="datetimeFigureOut">
              <a:rPr lang="ko-KR" altLang="en-US" smtClean="0"/>
              <a:pPr/>
              <a:t>2014-10-07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0552-E62A-4521-ACF3-1299F9B352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64CE-DB55-4206-8BED-5C7F658AAEEB}" type="datetimeFigureOut">
              <a:rPr lang="ko-KR" altLang="en-US" smtClean="0"/>
              <a:pPr/>
              <a:t>2014-10-07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0552-E62A-4521-ACF3-1299F9B352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64CE-DB55-4206-8BED-5C7F658AAEEB}" type="datetimeFigureOut">
              <a:rPr lang="ko-KR" altLang="en-US" smtClean="0"/>
              <a:pPr/>
              <a:t>2014-10-07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0552-E62A-4521-ACF3-1299F9B352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64CE-DB55-4206-8BED-5C7F658AAEEB}" type="datetimeFigureOut">
              <a:rPr lang="ko-KR" altLang="en-US" smtClean="0"/>
              <a:pPr/>
              <a:t>2014-10-07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0552-E62A-4521-ACF3-1299F9B352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64CE-DB55-4206-8BED-5C7F658AAEEB}" type="datetimeFigureOut">
              <a:rPr lang="ko-KR" altLang="en-US" smtClean="0"/>
              <a:pPr/>
              <a:t>2014-10-07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0552-E62A-4521-ACF3-1299F9B352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64CE-DB55-4206-8BED-5C7F658AAEEB}" type="datetimeFigureOut">
              <a:rPr lang="ko-KR" altLang="en-US" smtClean="0"/>
              <a:pPr/>
              <a:t>2014-10-07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0552-E62A-4521-ACF3-1299F9B352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64CE-DB55-4206-8BED-5C7F658AAEEB}" type="datetimeFigureOut">
              <a:rPr lang="ko-KR" altLang="en-US" smtClean="0"/>
              <a:pPr/>
              <a:t>2014-10-07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0552-E62A-4521-ACF3-1299F9B352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64CE-DB55-4206-8BED-5C7F658AAEEB}" type="datetimeFigureOut">
              <a:rPr lang="ko-KR" altLang="en-US" smtClean="0"/>
              <a:pPr/>
              <a:t>2014-10-07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0552-E62A-4521-ACF3-1299F9B352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64CE-DB55-4206-8BED-5C7F658AAEEB}" type="datetimeFigureOut">
              <a:rPr lang="ko-KR" altLang="en-US" smtClean="0"/>
              <a:pPr/>
              <a:t>2014-10-07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0552-E62A-4521-ACF3-1299F9B352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364CE-DB55-4206-8BED-5C7F658AAEEB}" type="datetimeFigureOut">
              <a:rPr lang="ko-KR" altLang="en-US" smtClean="0"/>
              <a:pPr/>
              <a:t>2014-10-07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C0552-E62A-4521-ACF3-1299F9B352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2132856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dirty="0" smtClean="0">
                <a:latin typeface="HY헤드라인M" pitchFamily="18" charset="-127"/>
                <a:ea typeface="HY헤드라인M" pitchFamily="18" charset="-127"/>
              </a:rPr>
              <a:t>{                   </a:t>
            </a:r>
            <a:r>
              <a:rPr lang="en-US" altLang="ko-KR" sz="8000" dirty="0" smtClean="0">
                <a:latin typeface="HY헤드라인M" pitchFamily="18" charset="-127"/>
                <a:ea typeface="HY헤드라인M" pitchFamily="18" charset="-127"/>
              </a:rPr>
              <a:t>    }</a:t>
            </a:r>
            <a:endParaRPr lang="ko-KR" altLang="en-US" sz="8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2420888"/>
            <a:ext cx="82638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5400" dirty="0" smtClean="0">
                <a:latin typeface="+mj-lt"/>
                <a:ea typeface="HY견고딕" pitchFamily="18" charset="-127"/>
              </a:rPr>
              <a:t>자폐성 장애학생 교수방법</a:t>
            </a:r>
            <a:endParaRPr lang="ko-KR" altLang="en-US" sz="5400" dirty="0" smtClean="0">
              <a:latin typeface="+mj-lt"/>
              <a:ea typeface="HY견고딕" pitchFamily="18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2195736" y="2204864"/>
            <a:ext cx="216024" cy="21602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899592" y="2204864"/>
            <a:ext cx="216024" cy="21602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1547664" y="2204864"/>
            <a:ext cx="216024" cy="21602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순서도: 지연 11"/>
          <p:cNvSpPr/>
          <p:nvPr/>
        </p:nvSpPr>
        <p:spPr>
          <a:xfrm flipH="1">
            <a:off x="2051720" y="4797152"/>
            <a:ext cx="1620070" cy="910833"/>
          </a:xfrm>
          <a:prstGeom prst="flowChartDela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 flipH="1">
            <a:off x="3581790" y="4797152"/>
            <a:ext cx="5562210" cy="9108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5045114"/>
            <a:ext cx="5698996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박준석  서성혜  설영현  우지혜  이영경 이하영</a:t>
            </a:r>
            <a:r>
              <a:rPr lang="en-US" altLang="ko-KR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sz="20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4869160"/>
            <a:ext cx="748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smtClean="0">
                <a:solidFill>
                  <a:schemeClr val="bg2"/>
                </a:solidFill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sz="2400" dirty="0" smtClean="0">
                <a:solidFill>
                  <a:schemeClr val="bg2"/>
                </a:solidFill>
                <a:latin typeface="HY견고딕" pitchFamily="18" charset="-127"/>
                <a:ea typeface="HY견고딕" pitchFamily="18" charset="-127"/>
              </a:rPr>
              <a:t>조</a:t>
            </a:r>
            <a:endParaRPr lang="ko-KR" altLang="en-US" sz="2400" dirty="0">
              <a:solidFill>
                <a:schemeClr val="bg2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642918"/>
            <a:ext cx="9144000" cy="621508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1" y="214290"/>
            <a:ext cx="5429287" cy="910833"/>
            <a:chOff x="-2095561" y="4857760"/>
            <a:chExt cx="7239066" cy="1214446"/>
          </a:xfrm>
        </p:grpSpPr>
        <p:sp>
          <p:nvSpPr>
            <p:cNvPr id="3" name="순서도: 지연 2"/>
            <p:cNvSpPr/>
            <p:nvPr/>
          </p:nvSpPr>
          <p:spPr>
            <a:xfrm>
              <a:off x="3714744" y="4857760"/>
              <a:ext cx="1428761" cy="1214446"/>
            </a:xfrm>
            <a:prstGeom prst="flowChartDela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-2095561" y="4857760"/>
              <a:ext cx="5953184" cy="121444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42844" y="405450"/>
            <a:ext cx="42306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chemeClr val="bg2"/>
                </a:solidFill>
                <a:latin typeface="한컴 소망 B" pitchFamily="18" charset="-127"/>
                <a:ea typeface="한컴 소망 B" pitchFamily="18" charset="-127"/>
              </a:rPr>
              <a:t> </a:t>
            </a:r>
            <a:r>
              <a:rPr lang="en-US" altLang="ko-KR" sz="3200" dirty="0" smtClean="0">
                <a:solidFill>
                  <a:schemeClr val="bg2"/>
                </a:solidFill>
                <a:latin typeface="한컴 소망 B" pitchFamily="18" charset="-127"/>
                <a:ea typeface="한컴 소망 B" pitchFamily="18" charset="-127"/>
              </a:rPr>
              <a:t>4</a:t>
            </a:r>
            <a:r>
              <a:rPr lang="en-US" altLang="ko-KR" sz="3200" dirty="0" smtClean="0">
                <a:solidFill>
                  <a:schemeClr val="bg2"/>
                </a:solidFill>
                <a:latin typeface="한컴 소망 B" pitchFamily="18" charset="-127"/>
                <a:ea typeface="한컴 소망 B" pitchFamily="18" charset="-127"/>
              </a:rPr>
              <a:t>. </a:t>
            </a:r>
            <a:r>
              <a:rPr lang="ko-KR" altLang="en-US" sz="3200" dirty="0" smtClean="0">
                <a:solidFill>
                  <a:schemeClr val="bg2"/>
                </a:solidFill>
                <a:latin typeface="한컴 소망 B" pitchFamily="18" charset="-127"/>
                <a:ea typeface="한컴 소망 B" pitchFamily="18" charset="-127"/>
              </a:rPr>
              <a:t>또래 주도</a:t>
            </a:r>
            <a:r>
              <a:rPr lang="ko-KR" altLang="en-US" sz="3200" dirty="0" smtClean="0">
                <a:solidFill>
                  <a:schemeClr val="bg2"/>
                </a:solidFill>
                <a:latin typeface="한컴 소망 B" pitchFamily="18" charset="-127"/>
                <a:ea typeface="한컴 소망 B" pitchFamily="18" charset="-127"/>
              </a:rPr>
              <a:t> 교수법</a:t>
            </a:r>
            <a:endParaRPr lang="ko-KR" altLang="en-US" sz="3200" dirty="0">
              <a:solidFill>
                <a:schemeClr val="bg2"/>
              </a:solidFill>
              <a:latin typeface="한컴 소망 B" pitchFamily="18" charset="-127"/>
              <a:ea typeface="한컴 소망 B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9987" y="2276872"/>
            <a:ext cx="880401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AutoNum type="arabicParenR"/>
            </a:pPr>
            <a:r>
              <a:rPr lang="ko-KR" altLang="en-US" sz="4000" dirty="0" smtClean="0">
                <a:solidFill>
                  <a:schemeClr val="accent2">
                    <a:lumMod val="75000"/>
                  </a:schemeClr>
                </a:solidFill>
                <a:latin typeface="한컴 소망 M" pitchFamily="18" charset="-127"/>
                <a:ea typeface="한컴 소망 M" pitchFamily="18" charset="-127"/>
              </a:rPr>
              <a:t>또래 교수</a:t>
            </a:r>
            <a:r>
              <a:rPr lang="en-US" altLang="ko-KR" sz="4000" dirty="0" smtClean="0">
                <a:solidFill>
                  <a:schemeClr val="accent2">
                    <a:lumMod val="75000"/>
                  </a:schemeClr>
                </a:solidFill>
                <a:latin typeface="한컴 소망 M" pitchFamily="18" charset="-127"/>
                <a:ea typeface="한컴 소망 M" pitchFamily="18" charset="-127"/>
              </a:rPr>
              <a:t>/ </a:t>
            </a:r>
            <a:r>
              <a:rPr lang="ko-KR" altLang="en-US" sz="4000" dirty="0" smtClean="0">
                <a:solidFill>
                  <a:schemeClr val="accent2">
                    <a:lumMod val="75000"/>
                  </a:schemeClr>
                </a:solidFill>
                <a:latin typeface="한컴 소망 M" pitchFamily="18" charset="-127"/>
                <a:ea typeface="한컴 소망 M" pitchFamily="18" charset="-127"/>
              </a:rPr>
              <a:t>학급 단위의 또래교수</a:t>
            </a:r>
            <a:endParaRPr lang="en-US" altLang="ko-KR" sz="4000" dirty="0" smtClean="0">
              <a:solidFill>
                <a:schemeClr val="accent2">
                  <a:lumMod val="75000"/>
                </a:schemeClr>
              </a:solidFill>
              <a:latin typeface="한컴 소망 M" pitchFamily="18" charset="-127"/>
              <a:ea typeface="한컴 소망 M" pitchFamily="18" charset="-127"/>
            </a:endParaRPr>
          </a:p>
          <a:p>
            <a:pPr marL="742950" indent="-742950">
              <a:buAutoNum type="arabicParenR"/>
            </a:pPr>
            <a:endParaRPr lang="en-US" altLang="ko-KR" sz="4000" dirty="0" smtClean="0">
              <a:latin typeface="한컴 소망 M" pitchFamily="18" charset="-127"/>
              <a:ea typeface="한컴 소망 M" pitchFamily="18" charset="-127"/>
            </a:endParaRPr>
          </a:p>
          <a:p>
            <a:pPr marL="742950" indent="-742950">
              <a:buAutoNum type="arabicParenR"/>
            </a:pPr>
            <a:r>
              <a:rPr lang="ko-KR" altLang="en-US" sz="4000" dirty="0" smtClean="0">
                <a:solidFill>
                  <a:schemeClr val="accent5">
                    <a:lumMod val="75000"/>
                  </a:schemeClr>
                </a:solidFill>
                <a:latin typeface="한컴 소망 M" pitchFamily="18" charset="-127"/>
                <a:ea typeface="한컴 소망 M" pitchFamily="18" charset="-127"/>
              </a:rPr>
              <a:t>협동학</a:t>
            </a:r>
            <a:r>
              <a:rPr lang="ko-KR" altLang="en-US" sz="4000" dirty="0" smtClean="0">
                <a:solidFill>
                  <a:schemeClr val="accent5">
                    <a:lumMod val="75000"/>
                  </a:schemeClr>
                </a:solidFill>
                <a:latin typeface="한컴 소망 M" pitchFamily="18" charset="-127"/>
                <a:ea typeface="한컴 소망 M" pitchFamily="18" charset="-127"/>
              </a:rPr>
              <a:t>습</a:t>
            </a:r>
            <a:endParaRPr lang="ko-KR" altLang="en-US" sz="4000" dirty="0">
              <a:latin typeface="한컴 소망 M" pitchFamily="18" charset="-127"/>
              <a:ea typeface="한컴 소망 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642918"/>
            <a:ext cx="9144000" cy="621508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1" y="214290"/>
            <a:ext cx="5429287" cy="910833"/>
            <a:chOff x="-2095561" y="4857760"/>
            <a:chExt cx="7239066" cy="1214446"/>
          </a:xfrm>
        </p:grpSpPr>
        <p:sp>
          <p:nvSpPr>
            <p:cNvPr id="3" name="순서도: 지연 2"/>
            <p:cNvSpPr/>
            <p:nvPr/>
          </p:nvSpPr>
          <p:spPr>
            <a:xfrm>
              <a:off x="3714744" y="4857760"/>
              <a:ext cx="1428761" cy="1214446"/>
            </a:xfrm>
            <a:prstGeom prst="flowChartDela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-2095561" y="4857760"/>
              <a:ext cx="5953184" cy="121444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42844" y="405450"/>
            <a:ext cx="4974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chemeClr val="bg2"/>
                </a:solidFill>
                <a:latin typeface="한컴 소망 B" pitchFamily="18" charset="-127"/>
                <a:ea typeface="한컴 소망 B" pitchFamily="18" charset="-127"/>
              </a:rPr>
              <a:t> </a:t>
            </a:r>
            <a:r>
              <a:rPr lang="en-US" altLang="ko-KR" sz="3200" dirty="0" smtClean="0">
                <a:solidFill>
                  <a:schemeClr val="bg2"/>
                </a:solidFill>
                <a:latin typeface="한컴 소망 B" pitchFamily="18" charset="-127"/>
                <a:ea typeface="한컴 소망 B" pitchFamily="18" charset="-127"/>
              </a:rPr>
              <a:t>1) </a:t>
            </a:r>
            <a:r>
              <a:rPr lang="ko-KR" altLang="en-US" sz="3200" dirty="0" smtClean="0">
                <a:solidFill>
                  <a:schemeClr val="bg2"/>
                </a:solidFill>
                <a:latin typeface="한컴 소망 B" pitchFamily="18" charset="-127"/>
                <a:ea typeface="한컴 소망 B" pitchFamily="18" charset="-127"/>
              </a:rPr>
              <a:t>또래 교수</a:t>
            </a:r>
            <a:r>
              <a:rPr lang="en-US" altLang="ko-KR" sz="3200" dirty="0" smtClean="0">
                <a:solidFill>
                  <a:schemeClr val="bg2"/>
                </a:solidFill>
                <a:latin typeface="한컴 소망 B" pitchFamily="18" charset="-127"/>
                <a:ea typeface="한컴 소망 B" pitchFamily="18" charset="-127"/>
              </a:rPr>
              <a:t>/ </a:t>
            </a:r>
            <a:r>
              <a:rPr lang="ko-KR" altLang="en-US" sz="3200" dirty="0" smtClean="0">
                <a:solidFill>
                  <a:schemeClr val="bg2"/>
                </a:solidFill>
                <a:latin typeface="한컴 소망 B" pitchFamily="18" charset="-127"/>
                <a:ea typeface="한컴 소망 B" pitchFamily="18" charset="-127"/>
              </a:rPr>
              <a:t>학급단위 </a:t>
            </a:r>
            <a:endParaRPr lang="ko-KR" altLang="en-US" sz="3200" dirty="0">
              <a:solidFill>
                <a:schemeClr val="bg2"/>
              </a:solidFill>
              <a:latin typeface="한컴 소망 B" pitchFamily="18" charset="-127"/>
              <a:ea typeface="한컴 소망 B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412776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ko-KR" altLang="en-US" sz="24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또래 교수</a:t>
            </a:r>
            <a:endParaRPr lang="en-US" altLang="ko-KR" sz="2400" b="1" dirty="0" smtClean="0">
              <a:solidFill>
                <a:schemeClr val="accent4">
                  <a:lumMod val="75000"/>
                </a:schemeClr>
              </a:solidFill>
              <a:latin typeface="+mn-ea"/>
            </a:endParaRPr>
          </a:p>
          <a:p>
            <a:pPr marL="457200" indent="-457200"/>
            <a:r>
              <a:rPr lang="en-US" altLang="ko-KR" sz="2400" dirty="0" smtClean="0">
                <a:latin typeface="한컴 윤고딕 240" pitchFamily="18" charset="-127"/>
                <a:ea typeface="한컴 윤고딕 240" pitchFamily="18" charset="-127"/>
              </a:rPr>
              <a:t> </a:t>
            </a:r>
            <a:r>
              <a:rPr lang="en-US" altLang="ko-KR" sz="2400" dirty="0" smtClean="0">
                <a:latin typeface="한컴 윤고딕 240" pitchFamily="18" charset="-127"/>
                <a:ea typeface="한컴 윤고딕 240" pitchFamily="18" charset="-127"/>
              </a:rPr>
              <a:t>   </a:t>
            </a:r>
            <a:r>
              <a:rPr lang="en-US" altLang="ko-KR" sz="2000" spc="-150" dirty="0" smtClean="0">
                <a:latin typeface="HY강M" pitchFamily="18" charset="-127"/>
                <a:ea typeface="HY강M" pitchFamily="18" charset="-127"/>
              </a:rPr>
              <a:t>- </a:t>
            </a:r>
            <a:r>
              <a:rPr lang="ko-KR" altLang="en-US" sz="2000" spc="-150" dirty="0" smtClean="0">
                <a:latin typeface="HY강M" pitchFamily="18" charset="-127"/>
                <a:ea typeface="HY강M" pitchFamily="18" charset="-127"/>
              </a:rPr>
              <a:t>두 명이 학생이 짝이 되어 짝에게 교수 및 피드백을 제공하면서 도움을 주는 방법</a:t>
            </a:r>
            <a:endParaRPr lang="en-US" altLang="ko-KR" sz="2000" spc="-150" dirty="0" smtClean="0">
              <a:latin typeface="HY강M" pitchFamily="18" charset="-127"/>
              <a:ea typeface="HY강M" pitchFamily="18" charset="-127"/>
            </a:endParaRPr>
          </a:p>
          <a:p>
            <a:pPr marL="457200" indent="-457200"/>
            <a:endParaRPr lang="en-US" altLang="ko-KR" sz="2000" spc="-150" dirty="0" smtClean="0">
              <a:latin typeface="HY강M" pitchFamily="18" charset="-127"/>
              <a:ea typeface="HY강M" pitchFamily="18" charset="-127"/>
            </a:endParaRPr>
          </a:p>
          <a:p>
            <a:pPr marL="457200" indent="-457200"/>
            <a:r>
              <a:rPr lang="en-US" altLang="ko-KR" sz="2000" spc="-150" dirty="0" smtClean="0">
                <a:latin typeface="HY강M" pitchFamily="18" charset="-127"/>
                <a:ea typeface="HY강M" pitchFamily="18" charset="-127"/>
              </a:rPr>
              <a:t>  </a:t>
            </a:r>
            <a:r>
              <a:rPr lang="ko-KR" altLang="en-US" sz="2000" spc="-150" dirty="0" smtClean="0">
                <a:latin typeface="HY강M" pitchFamily="18" charset="-127"/>
                <a:ea typeface="HY강M" pitchFamily="18" charset="-127"/>
              </a:rPr>
              <a:t>    </a:t>
            </a:r>
            <a:r>
              <a:rPr lang="en-US" altLang="ko-KR" sz="2000" spc="-150" dirty="0" smtClean="0">
                <a:latin typeface="HY강M" pitchFamily="18" charset="-127"/>
                <a:ea typeface="HY강M" pitchFamily="18" charset="-127"/>
              </a:rPr>
              <a:t>- </a:t>
            </a:r>
            <a:r>
              <a:rPr lang="ko-KR" altLang="en-US" sz="2000" dirty="0" smtClean="0">
                <a:latin typeface="HY강M" pitchFamily="18" charset="-127"/>
                <a:ea typeface="HY강M" pitchFamily="18" charset="-127"/>
              </a:rPr>
              <a:t>교사로부터 적절한 사전교육을 받은 일반아동이 또래 교사가 되어 특수 아동에게 특정한 기술을 가르치거나 돕는 것을 </a:t>
            </a:r>
            <a:r>
              <a:rPr lang="ko-KR" altLang="en-US" sz="2000" dirty="0" smtClean="0">
                <a:latin typeface="HY강M" pitchFamily="18" charset="-127"/>
                <a:ea typeface="HY강M" pitchFamily="18" charset="-127"/>
              </a:rPr>
              <a:t>의미</a:t>
            </a:r>
            <a:endParaRPr lang="en-US" altLang="ko-KR" sz="2000" dirty="0" smtClean="0">
              <a:latin typeface="HY강M" pitchFamily="18" charset="-127"/>
              <a:ea typeface="HY강M" pitchFamily="18" charset="-127"/>
            </a:endParaRPr>
          </a:p>
          <a:p>
            <a:pPr marL="457200" indent="-457200"/>
            <a:endParaRPr lang="en-US" altLang="ko-KR" sz="2400" dirty="0" smtClean="0">
              <a:ea typeface="LG PC" pitchFamily="18" charset="-127"/>
            </a:endParaRPr>
          </a:p>
          <a:p>
            <a:pPr marL="457200" indent="-457200"/>
            <a:endParaRPr lang="en-US" altLang="ko-KR" sz="2400" dirty="0" smtClean="0">
              <a:ea typeface="LG PC" pitchFamily="18" charset="-127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ko-KR" altLang="en-US" sz="2400" b="1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학급전체 또래 교수</a:t>
            </a:r>
            <a:endParaRPr lang="en-US" altLang="ko-KR" sz="2400" b="1" dirty="0" smtClean="0">
              <a:solidFill>
                <a:schemeClr val="accent5">
                  <a:lumMod val="75000"/>
                </a:schemeClr>
              </a:solidFill>
              <a:latin typeface="+mn-ea"/>
            </a:endParaRPr>
          </a:p>
          <a:p>
            <a:pPr marL="457200" indent="-457200"/>
            <a:r>
              <a:rPr lang="en-US" altLang="ko-KR" sz="2000" spc="-300" dirty="0" smtClean="0">
                <a:latin typeface="HY강M" pitchFamily="18" charset="-127"/>
                <a:ea typeface="HY강M" pitchFamily="18" charset="-127"/>
              </a:rPr>
              <a:t>    </a:t>
            </a:r>
            <a:r>
              <a:rPr lang="ko-KR" altLang="en-US" sz="2000" spc="-300" dirty="0" smtClean="0">
                <a:latin typeface="HY강M" pitchFamily="18" charset="-127"/>
                <a:ea typeface="HY강M" pitchFamily="18" charset="-127"/>
              </a:rPr>
              <a:t> </a:t>
            </a:r>
            <a:r>
              <a:rPr lang="ko-KR" altLang="en-US" sz="2000" spc="-300" dirty="0" smtClean="0">
                <a:latin typeface="HY강M" pitchFamily="18" charset="-127"/>
                <a:ea typeface="HY강M" pitchFamily="18" charset="-127"/>
              </a:rPr>
              <a:t>  </a:t>
            </a:r>
            <a:r>
              <a:rPr lang="en-US" altLang="ko-KR" sz="2000" spc="-150" dirty="0" smtClean="0">
                <a:latin typeface="HY강M" pitchFamily="18" charset="-127"/>
                <a:ea typeface="HY강M" pitchFamily="18" charset="-127"/>
              </a:rPr>
              <a:t>- </a:t>
            </a:r>
            <a:r>
              <a:rPr lang="ko-KR" altLang="en-US" sz="2000" dirty="0" smtClean="0">
                <a:latin typeface="HY강M" pitchFamily="18" charset="-127"/>
                <a:ea typeface="HY강M" pitchFamily="18" charset="-127"/>
              </a:rPr>
              <a:t>학급의 모든 학생들이 짝을 이루어 한 학생은 교사로</a:t>
            </a:r>
            <a:r>
              <a:rPr lang="en-US" altLang="ko-KR" sz="2000" dirty="0" smtClean="0">
                <a:latin typeface="HY강M" pitchFamily="18" charset="-127"/>
                <a:ea typeface="HY강M" pitchFamily="18" charset="-127"/>
              </a:rPr>
              <a:t>, </a:t>
            </a:r>
            <a:endParaRPr lang="en-US" altLang="ko-KR" sz="2000" dirty="0" smtClean="0">
              <a:latin typeface="HY강M" pitchFamily="18" charset="-127"/>
              <a:ea typeface="HY강M" pitchFamily="18" charset="-127"/>
            </a:endParaRPr>
          </a:p>
          <a:p>
            <a:pPr marL="457200" indent="-457200"/>
            <a:r>
              <a:rPr lang="en-US" altLang="ko-KR" sz="2000" dirty="0" smtClean="0">
                <a:latin typeface="HY강M" pitchFamily="18" charset="-127"/>
                <a:ea typeface="HY강M" pitchFamily="18" charset="-127"/>
              </a:rPr>
              <a:t> </a:t>
            </a:r>
            <a:r>
              <a:rPr lang="en-US" altLang="ko-KR" sz="2000" dirty="0" smtClean="0">
                <a:latin typeface="HY강M" pitchFamily="18" charset="-127"/>
                <a:ea typeface="HY강M" pitchFamily="18" charset="-127"/>
              </a:rPr>
              <a:t>    </a:t>
            </a:r>
            <a:r>
              <a:rPr lang="ko-KR" altLang="en-US" sz="2000" dirty="0" smtClean="0">
                <a:latin typeface="HY강M" pitchFamily="18" charset="-127"/>
                <a:ea typeface="HY강M" pitchFamily="18" charset="-127"/>
              </a:rPr>
              <a:t>다른 </a:t>
            </a:r>
            <a:r>
              <a:rPr lang="ko-KR" altLang="en-US" sz="2000" dirty="0" smtClean="0">
                <a:latin typeface="HY강M" pitchFamily="18" charset="-127"/>
                <a:ea typeface="HY강M" pitchFamily="18" charset="-127"/>
              </a:rPr>
              <a:t>한 학생은 학습자 역할을 맡고 역할을 바꾸어서 연습하도록 하여 </a:t>
            </a:r>
            <a:endParaRPr lang="en-US" altLang="ko-KR" sz="2000" dirty="0" smtClean="0">
              <a:latin typeface="HY강M" pitchFamily="18" charset="-127"/>
              <a:ea typeface="HY강M" pitchFamily="18" charset="-127"/>
            </a:endParaRPr>
          </a:p>
          <a:p>
            <a:pPr marL="457200" indent="-457200"/>
            <a:r>
              <a:rPr lang="en-US" altLang="ko-KR" sz="2000" dirty="0" smtClean="0">
                <a:latin typeface="HY강M" pitchFamily="18" charset="-127"/>
                <a:ea typeface="HY강M" pitchFamily="18" charset="-127"/>
              </a:rPr>
              <a:t> </a:t>
            </a:r>
            <a:r>
              <a:rPr lang="en-US" altLang="ko-KR" sz="2000" dirty="0" smtClean="0">
                <a:latin typeface="HY강M" pitchFamily="18" charset="-127"/>
                <a:ea typeface="HY강M" pitchFamily="18" charset="-127"/>
              </a:rPr>
              <a:t>    </a:t>
            </a:r>
            <a:r>
              <a:rPr lang="ko-KR" altLang="en-US" sz="2000" dirty="0" smtClean="0">
                <a:latin typeface="HY강M" pitchFamily="18" charset="-127"/>
                <a:ea typeface="HY강M" pitchFamily="18" charset="-127"/>
              </a:rPr>
              <a:t>학급 </a:t>
            </a:r>
            <a:r>
              <a:rPr lang="ko-KR" altLang="en-US" sz="2000" dirty="0" smtClean="0">
                <a:latin typeface="HY강M" pitchFamily="18" charset="-127"/>
                <a:ea typeface="HY강M" pitchFamily="18" charset="-127"/>
              </a:rPr>
              <a:t>전체가 또래 교수에 참여하게 하는 방법</a:t>
            </a:r>
            <a:endParaRPr lang="en-US" altLang="ko-KR" sz="2000" spc="-150" dirty="0" smtClean="0">
              <a:latin typeface="HY강M" pitchFamily="18" charset="-127"/>
              <a:ea typeface="HY강M" pitchFamily="18" charset="-127"/>
            </a:endParaRPr>
          </a:p>
          <a:p>
            <a:pPr marL="457200" indent="-457200"/>
            <a:endParaRPr lang="en-US" altLang="ko-KR" sz="2400" dirty="0" smtClean="0">
              <a:latin typeface="한컴 소망 M" pitchFamily="18" charset="-127"/>
              <a:ea typeface="한컴 소망 M" pitchFamily="18" charset="-127"/>
            </a:endParaRPr>
          </a:p>
          <a:p>
            <a:pPr marL="457200" indent="-457200"/>
            <a:r>
              <a:rPr lang="en-US" altLang="ko-KR" sz="2400" dirty="0" smtClean="0">
                <a:latin typeface="한컴 소망 M" pitchFamily="18" charset="-127"/>
                <a:ea typeface="한컴 소망 M" pitchFamily="18" charset="-127"/>
              </a:rPr>
              <a:t>  </a:t>
            </a:r>
            <a:r>
              <a:rPr lang="en-US" altLang="ko-KR" sz="2400" dirty="0" smtClean="0">
                <a:latin typeface="한컴 소망 M" pitchFamily="18" charset="-127"/>
                <a:ea typeface="한컴 소망 M" pitchFamily="18" charset="-127"/>
              </a:rPr>
              <a:t> </a:t>
            </a:r>
            <a:endParaRPr lang="en-US" altLang="ko-KR" sz="2400" dirty="0" smtClean="0">
              <a:latin typeface="+mj-lt"/>
              <a:ea typeface="LG PC" pitchFamily="18" charset="-127"/>
            </a:endParaRPr>
          </a:p>
          <a:p>
            <a:pPr marL="457200" indent="-457200"/>
            <a:endParaRPr lang="en-US" altLang="ko-KR" sz="2400" dirty="0" smtClean="0">
              <a:latin typeface="+mj-lt"/>
              <a:ea typeface="LG PC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642918"/>
            <a:ext cx="9144000" cy="621508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1" y="214290"/>
            <a:ext cx="5429287" cy="910833"/>
            <a:chOff x="-2095561" y="4857760"/>
            <a:chExt cx="7239066" cy="1214446"/>
          </a:xfrm>
        </p:grpSpPr>
        <p:sp>
          <p:nvSpPr>
            <p:cNvPr id="3" name="순서도: 지연 2"/>
            <p:cNvSpPr/>
            <p:nvPr/>
          </p:nvSpPr>
          <p:spPr>
            <a:xfrm>
              <a:off x="3714744" y="4857760"/>
              <a:ext cx="1428761" cy="1214446"/>
            </a:xfrm>
            <a:prstGeom prst="flowChartDela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-2095561" y="4857760"/>
              <a:ext cx="5953184" cy="121444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42844" y="405450"/>
            <a:ext cx="2635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chemeClr val="bg2"/>
                </a:solidFill>
                <a:latin typeface="한컴 소망 B" pitchFamily="18" charset="-127"/>
                <a:ea typeface="한컴 소망 B" pitchFamily="18" charset="-127"/>
              </a:rPr>
              <a:t> </a:t>
            </a:r>
            <a:r>
              <a:rPr lang="en-US" altLang="ko-KR" sz="3200" dirty="0" smtClean="0">
                <a:solidFill>
                  <a:schemeClr val="bg2"/>
                </a:solidFill>
                <a:latin typeface="한컴 소망 B" pitchFamily="18" charset="-127"/>
                <a:ea typeface="한컴 소망 B" pitchFamily="18" charset="-127"/>
              </a:rPr>
              <a:t>2</a:t>
            </a:r>
            <a:r>
              <a:rPr lang="en-US" altLang="ko-KR" sz="3200" dirty="0" smtClean="0">
                <a:solidFill>
                  <a:schemeClr val="bg2"/>
                </a:solidFill>
                <a:latin typeface="한컴 소망 B" pitchFamily="18" charset="-127"/>
                <a:ea typeface="한컴 소망 B" pitchFamily="18" charset="-127"/>
              </a:rPr>
              <a:t>) </a:t>
            </a:r>
            <a:r>
              <a:rPr lang="ko-KR" altLang="en-US" sz="3200" dirty="0" smtClean="0">
                <a:solidFill>
                  <a:schemeClr val="bg2"/>
                </a:solidFill>
                <a:latin typeface="한컴 소망 B" pitchFamily="18" charset="-127"/>
                <a:ea typeface="한컴 소망 B" pitchFamily="18" charset="-127"/>
              </a:rPr>
              <a:t>협동학</a:t>
            </a:r>
            <a:r>
              <a:rPr lang="ko-KR" altLang="en-US" sz="3200" dirty="0" smtClean="0">
                <a:solidFill>
                  <a:schemeClr val="bg2"/>
                </a:solidFill>
                <a:latin typeface="한컴 소망 B" pitchFamily="18" charset="-127"/>
                <a:ea typeface="한컴 소망 B" pitchFamily="18" charset="-127"/>
              </a:rPr>
              <a:t>습</a:t>
            </a:r>
            <a:endParaRPr lang="ko-KR" altLang="en-US" sz="3200" dirty="0">
              <a:solidFill>
                <a:schemeClr val="bg2"/>
              </a:solidFill>
              <a:latin typeface="한컴 소망 B" pitchFamily="18" charset="-127"/>
              <a:ea typeface="한컴 소망 B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2276872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ko-KR" altLang="en-US" sz="2400" b="1" dirty="0" smtClean="0">
                <a:solidFill>
                  <a:schemeClr val="accent3">
                    <a:lumMod val="50000"/>
                  </a:schemeClr>
                </a:solidFill>
                <a:latin typeface="한컴 소망 M" pitchFamily="18" charset="-127"/>
                <a:ea typeface="한컴 소망 M" pitchFamily="18" charset="-127"/>
              </a:rPr>
              <a:t>의미</a:t>
            </a:r>
            <a:endParaRPr lang="en-US" altLang="ko-KR" sz="2000" spc="-150" dirty="0" smtClean="0">
              <a:solidFill>
                <a:schemeClr val="accent3">
                  <a:lumMod val="50000"/>
                </a:schemeClr>
              </a:solidFill>
              <a:latin typeface="한컴 소망 M" pitchFamily="18" charset="-127"/>
              <a:ea typeface="한컴 소망 M" pitchFamily="18" charset="-127"/>
            </a:endParaRPr>
          </a:p>
          <a:p>
            <a:pPr marL="457200" indent="-457200"/>
            <a:r>
              <a:rPr lang="en-US" altLang="ko-KR" sz="2400" dirty="0" smtClean="0">
                <a:ea typeface="LG PC" pitchFamily="18" charset="-127"/>
              </a:rPr>
              <a:t>    </a:t>
            </a:r>
            <a:r>
              <a:rPr lang="en-US" altLang="ko-KR" sz="2000" dirty="0" smtClean="0">
                <a:latin typeface="HY강M" pitchFamily="18" charset="-127"/>
                <a:ea typeface="HY강M" pitchFamily="18" charset="-127"/>
              </a:rPr>
              <a:t>- </a:t>
            </a:r>
            <a:r>
              <a:rPr lang="ko-KR" altLang="en-US" sz="2000" b="1" dirty="0" smtClean="0">
                <a:latin typeface="HY강M" pitchFamily="18" charset="-127"/>
                <a:ea typeface="HY강M" pitchFamily="18" charset="-127"/>
              </a:rPr>
              <a:t>학생들이 소집단으로 구성되어 프로젝트를 완성하고 학습기술 연마</a:t>
            </a:r>
            <a:endParaRPr lang="en-US" altLang="ko-KR" sz="2000" b="1" dirty="0" smtClean="0">
              <a:latin typeface="HY강M" pitchFamily="18" charset="-127"/>
              <a:ea typeface="HY강M" pitchFamily="18" charset="-127"/>
            </a:endParaRPr>
          </a:p>
          <a:p>
            <a:pPr marL="457200" indent="-457200"/>
            <a:r>
              <a:rPr lang="en-US" altLang="ko-KR" sz="2400" dirty="0" smtClean="0">
                <a:ea typeface="LG PC" pitchFamily="18" charset="-127"/>
              </a:rPr>
              <a:t> </a:t>
            </a:r>
            <a:r>
              <a:rPr lang="en-US" altLang="ko-KR" sz="2400" dirty="0" smtClean="0">
                <a:ea typeface="LG PC" pitchFamily="18" charset="-127"/>
              </a:rPr>
              <a:t>   </a:t>
            </a:r>
          </a:p>
          <a:p>
            <a:pPr marL="457200" indent="-457200"/>
            <a:endParaRPr lang="en-US" altLang="ko-KR" sz="2000" spc="-150" dirty="0" smtClean="0">
              <a:latin typeface="맑은 고딕" pitchFamily="50" charset="-127"/>
              <a:ea typeface="맑은 고딕" pitchFamily="50" charset="-127"/>
            </a:endParaRPr>
          </a:p>
          <a:p>
            <a:pPr marL="457200" indent="-457200"/>
            <a:endParaRPr lang="en-US" altLang="ko-KR" sz="2400" dirty="0" smtClean="0">
              <a:latin typeface="한컴 소망 M" pitchFamily="18" charset="-127"/>
              <a:ea typeface="한컴 소망 M" pitchFamily="18" charset="-127"/>
            </a:endParaRPr>
          </a:p>
          <a:p>
            <a:pPr marL="457200" indent="-457200"/>
            <a:r>
              <a:rPr lang="en-US" altLang="ko-KR" sz="2400" dirty="0" smtClean="0">
                <a:latin typeface="한컴 소망 M" pitchFamily="18" charset="-127"/>
                <a:ea typeface="한컴 소망 M" pitchFamily="18" charset="-127"/>
              </a:rPr>
              <a:t>  </a:t>
            </a:r>
            <a:r>
              <a:rPr lang="en-US" altLang="ko-KR" sz="2400" dirty="0" smtClean="0">
                <a:latin typeface="한컴 소망 M" pitchFamily="18" charset="-127"/>
                <a:ea typeface="한컴 소망 M" pitchFamily="18" charset="-127"/>
              </a:rPr>
              <a:t> </a:t>
            </a:r>
            <a:endParaRPr lang="en-US" altLang="ko-KR" sz="2400" dirty="0" smtClean="0">
              <a:latin typeface="+mj-lt"/>
              <a:ea typeface="LG PC" pitchFamily="18" charset="-127"/>
            </a:endParaRPr>
          </a:p>
          <a:p>
            <a:pPr marL="457200" indent="-457200"/>
            <a:r>
              <a:rPr lang="ko-KR" altLang="en-US" sz="2000" dirty="0" smtClean="0"/>
              <a:t>    </a:t>
            </a:r>
            <a:r>
              <a:rPr lang="en-US" altLang="ko-KR" sz="2000" b="1" dirty="0" smtClean="0">
                <a:solidFill>
                  <a:schemeClr val="bg2">
                    <a:lumMod val="25000"/>
                  </a:schemeClr>
                </a:solidFill>
                <a:latin typeface="HY강M" pitchFamily="18" charset="-127"/>
                <a:ea typeface="HY강M" pitchFamily="18" charset="-127"/>
              </a:rPr>
              <a:t>* 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HY강M" pitchFamily="18" charset="-127"/>
                <a:ea typeface="HY강M" pitchFamily="18" charset="-127"/>
              </a:rPr>
              <a:t>동료 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HY강M" pitchFamily="18" charset="-127"/>
                <a:ea typeface="HY강M" pitchFamily="18" charset="-127"/>
              </a:rPr>
              <a:t>간 지원을 통해 지속적인 상호작용적∙역동적인 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HY강M" pitchFamily="18" charset="-127"/>
                <a:ea typeface="HY강M" pitchFamily="18" charset="-127"/>
              </a:rPr>
              <a:t>관계를</a:t>
            </a:r>
            <a:endParaRPr lang="en-US" altLang="ko-KR" sz="2000" b="1" dirty="0" smtClean="0">
              <a:solidFill>
                <a:schemeClr val="bg2">
                  <a:lumMod val="25000"/>
                </a:schemeClr>
              </a:solidFill>
              <a:latin typeface="HY강M" pitchFamily="18" charset="-127"/>
              <a:ea typeface="HY강M" pitchFamily="18" charset="-127"/>
            </a:endParaRPr>
          </a:p>
          <a:p>
            <a:pPr marL="457200" indent="-457200"/>
            <a:r>
              <a:rPr lang="en-US" altLang="ko-KR" sz="2000" b="1" dirty="0" smtClean="0">
                <a:solidFill>
                  <a:schemeClr val="bg2">
                    <a:lumMod val="25000"/>
                  </a:schemeClr>
                </a:solidFill>
                <a:latin typeface="HY강M" pitchFamily="18" charset="-127"/>
                <a:ea typeface="HY강M" pitchFamily="18" charset="-127"/>
              </a:rPr>
              <a:t> </a:t>
            </a:r>
            <a:r>
              <a:rPr lang="en-US" altLang="ko-KR" sz="2000" b="1" dirty="0" smtClean="0">
                <a:solidFill>
                  <a:schemeClr val="bg2">
                    <a:lumMod val="25000"/>
                  </a:schemeClr>
                </a:solidFill>
                <a:latin typeface="HY강M" pitchFamily="18" charset="-127"/>
                <a:ea typeface="HY강M" pitchFamily="18" charset="-127"/>
              </a:rPr>
              <a:t>   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HY강M" pitchFamily="18" charset="-127"/>
                <a:ea typeface="HY강M" pitchFamily="18" charset="-127"/>
              </a:rPr>
              <a:t> 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HY강M" pitchFamily="18" charset="-127"/>
                <a:ea typeface="HY강M" pitchFamily="18" charset="-127"/>
              </a:rPr>
              <a:t>형성하는 점에서 또래 교수와 </a:t>
            </a:r>
            <a:r>
              <a:rPr lang="ko-KR" altLang="en-US" sz="2000" b="1" dirty="0" err="1" smtClean="0">
                <a:solidFill>
                  <a:schemeClr val="bg2">
                    <a:lumMod val="25000"/>
                  </a:schemeClr>
                </a:solidFill>
                <a:latin typeface="HY강M" pitchFamily="18" charset="-127"/>
                <a:ea typeface="HY강M" pitchFamily="18" charset="-127"/>
              </a:rPr>
              <a:t>비슷</a:t>
            </a:r>
            <a:endParaRPr lang="en-US" altLang="ko-KR" sz="2000" b="1" dirty="0" smtClean="0">
              <a:solidFill>
                <a:schemeClr val="bg2">
                  <a:lumMod val="25000"/>
                </a:schemeClr>
              </a:solidFill>
              <a:latin typeface="HY강M" pitchFamily="18" charset="-127"/>
              <a:ea typeface="HY강M" pitchFamily="18" charset="-127"/>
            </a:endParaRPr>
          </a:p>
          <a:p>
            <a:pPr marL="457200" indent="-457200"/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latin typeface="HY강M" pitchFamily="18" charset="-127"/>
                <a:ea typeface="HY강M" pitchFamily="18" charset="-127"/>
              </a:rPr>
              <a:t>    </a:t>
            </a:r>
            <a:endParaRPr lang="ko-KR" altLang="en-US" sz="2000" dirty="0" smtClean="0">
              <a:solidFill>
                <a:schemeClr val="bg2">
                  <a:lumMod val="25000"/>
                </a:schemeClr>
              </a:solidFill>
              <a:latin typeface="HY강M" pitchFamily="18" charset="-127"/>
              <a:ea typeface="HY강M" pitchFamily="18" charset="-127"/>
            </a:endParaRPr>
          </a:p>
          <a:p>
            <a:pPr marL="457200" indent="-457200"/>
            <a:endParaRPr lang="en-US" altLang="ko-KR" sz="2400" dirty="0" smtClean="0">
              <a:latin typeface="+mj-lt"/>
              <a:ea typeface="LG PC" pitchFamily="18" charset="-127"/>
            </a:endParaRPr>
          </a:p>
        </p:txBody>
      </p:sp>
      <p:cxnSp>
        <p:nvCxnSpPr>
          <p:cNvPr id="12" name="꺾인 연결선 11"/>
          <p:cNvCxnSpPr/>
          <p:nvPr/>
        </p:nvCxnSpPr>
        <p:spPr>
          <a:xfrm>
            <a:off x="899592" y="3068960"/>
            <a:ext cx="1512168" cy="64807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27784" y="3356992"/>
            <a:ext cx="3528392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 </a:t>
            </a:r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다양한 성취수준의 학생들 또는 비슷한 성취 수준의 학생들끼리  </a:t>
            </a:r>
            <a:endParaRPr lang="ko-KR" altLang="en-US" dirty="0">
              <a:latin typeface="HY강M" pitchFamily="18" charset="-127"/>
              <a:ea typeface="HY강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642918"/>
            <a:ext cx="9144000" cy="621508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1" y="214290"/>
            <a:ext cx="6012191" cy="910833"/>
            <a:chOff x="-2095561" y="4857760"/>
            <a:chExt cx="7239066" cy="1214446"/>
          </a:xfrm>
        </p:grpSpPr>
        <p:sp>
          <p:nvSpPr>
            <p:cNvPr id="3" name="순서도: 지연 2"/>
            <p:cNvSpPr/>
            <p:nvPr/>
          </p:nvSpPr>
          <p:spPr>
            <a:xfrm>
              <a:off x="3714744" y="4857760"/>
              <a:ext cx="1428761" cy="1214446"/>
            </a:xfrm>
            <a:prstGeom prst="flowChartDela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-2095561" y="4857760"/>
              <a:ext cx="5953184" cy="121444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42844" y="405450"/>
            <a:ext cx="56428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chemeClr val="bg2"/>
                </a:solidFill>
                <a:latin typeface="한컴 소망 B" pitchFamily="18" charset="-127"/>
                <a:ea typeface="한컴 소망 B" pitchFamily="18" charset="-127"/>
              </a:rPr>
              <a:t> </a:t>
            </a:r>
            <a:r>
              <a:rPr lang="en-US" altLang="ko-KR" sz="3200" dirty="0" smtClean="0">
                <a:solidFill>
                  <a:schemeClr val="bg2"/>
                </a:solidFill>
                <a:latin typeface="한컴 소망 B" pitchFamily="18" charset="-127"/>
                <a:ea typeface="한컴 소망 B" pitchFamily="18" charset="-127"/>
              </a:rPr>
              <a:t>5</a:t>
            </a:r>
            <a:r>
              <a:rPr lang="en-US" altLang="ko-KR" sz="3200" dirty="0" smtClean="0">
                <a:solidFill>
                  <a:schemeClr val="bg2"/>
                </a:solidFill>
                <a:latin typeface="한컴 소망 B" pitchFamily="18" charset="-127"/>
                <a:ea typeface="한컴 소망 B" pitchFamily="18" charset="-127"/>
              </a:rPr>
              <a:t>. </a:t>
            </a:r>
            <a:r>
              <a:rPr lang="ko-KR" altLang="en-US" sz="3200" dirty="0" smtClean="0">
                <a:solidFill>
                  <a:schemeClr val="bg2"/>
                </a:solidFill>
                <a:latin typeface="한컴 소망 B" pitchFamily="18" charset="-127"/>
                <a:ea typeface="한컴 소망 B" pitchFamily="18" charset="-127"/>
              </a:rPr>
              <a:t>제한된 관심에 대한 교수</a:t>
            </a:r>
            <a:endParaRPr lang="ko-KR" altLang="en-US" sz="3200" dirty="0">
              <a:solidFill>
                <a:schemeClr val="bg2"/>
              </a:solidFill>
              <a:latin typeface="한컴 소망 B" pitchFamily="18" charset="-127"/>
              <a:ea typeface="한컴 소망 B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340768"/>
            <a:ext cx="828092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한컴 소망 M" pitchFamily="18" charset="-127"/>
                <a:ea typeface="한컴 소망 M" pitchFamily="18" charset="-127"/>
              </a:rPr>
              <a:t>의</a:t>
            </a:r>
            <a:r>
              <a:rPr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한컴 소망 M" pitchFamily="18" charset="-127"/>
                <a:ea typeface="한컴 소망 M" pitchFamily="18" charset="-127"/>
              </a:rPr>
              <a:t>미</a:t>
            </a:r>
            <a:endParaRPr lang="en-US" altLang="ko-KR" sz="2400" b="1" dirty="0" smtClean="0">
              <a:solidFill>
                <a:schemeClr val="accent6">
                  <a:lumMod val="75000"/>
                </a:schemeClr>
              </a:solidFill>
              <a:latin typeface="한컴 소망 M" pitchFamily="18" charset="-127"/>
              <a:ea typeface="한컴 소망 M" pitchFamily="18" charset="-127"/>
            </a:endParaRPr>
          </a:p>
          <a:p>
            <a:pPr marL="457200" indent="-457200"/>
            <a:r>
              <a:rPr lang="en-US" altLang="ko-KR" sz="20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en-US" altLang="ko-KR" sz="2000" dirty="0" smtClean="0">
                <a:solidFill>
                  <a:schemeClr val="tx2">
                    <a:lumMod val="50000"/>
                  </a:schemeClr>
                </a:solidFill>
                <a:latin typeface="HY강M" pitchFamily="18" charset="-127"/>
                <a:ea typeface="HY강M" pitchFamily="18" charset="-127"/>
              </a:rPr>
              <a:t>- </a:t>
            </a:r>
            <a:r>
              <a:rPr lang="ko-KR" altLang="en-US" sz="2000" dirty="0" smtClean="0">
                <a:latin typeface="HY강M" pitchFamily="18" charset="-127"/>
                <a:ea typeface="HY강M" pitchFamily="18" charset="-127"/>
              </a:rPr>
              <a:t>자폐성 장애 학생들의 제한적인 </a:t>
            </a:r>
            <a:r>
              <a:rPr lang="ko-KR" altLang="en-US" sz="2000" dirty="0" smtClean="0">
                <a:latin typeface="HY강M" pitchFamily="18" charset="-127"/>
                <a:ea typeface="HY강M" pitchFamily="18" charset="-127"/>
              </a:rPr>
              <a:t>관심</a:t>
            </a:r>
            <a:r>
              <a:rPr lang="en-US" altLang="ko-KR" sz="2000" dirty="0" smtClean="0">
                <a:solidFill>
                  <a:schemeClr val="bg1">
                    <a:lumMod val="50000"/>
                  </a:schemeClr>
                </a:solidFill>
                <a:latin typeface="HY강M" pitchFamily="18" charset="-127"/>
                <a:ea typeface="HY강M" pitchFamily="18" charset="-127"/>
              </a:rPr>
              <a:t>(</a:t>
            </a:r>
            <a:r>
              <a:rPr lang="ko-KR" altLang="en-US" sz="2000" dirty="0" smtClean="0">
                <a:solidFill>
                  <a:schemeClr val="bg1">
                    <a:lumMod val="50000"/>
                  </a:schemeClr>
                </a:solidFill>
                <a:latin typeface="HY강M" pitchFamily="18" charset="-127"/>
                <a:ea typeface="HY강M" pitchFamily="18" charset="-127"/>
              </a:rPr>
              <a:t>특정 주제에 몰입하여 다른 것에는 전혀 관심을 보이지 않거나 반복적 활동에 집착</a:t>
            </a:r>
            <a:r>
              <a:rPr lang="en-US" altLang="ko-KR" sz="2000" dirty="0" smtClean="0">
                <a:solidFill>
                  <a:schemeClr val="bg1">
                    <a:lumMod val="50000"/>
                  </a:schemeClr>
                </a:solidFill>
                <a:latin typeface="HY강M" pitchFamily="18" charset="-127"/>
                <a:ea typeface="HY강M" pitchFamily="18" charset="-127"/>
              </a:rPr>
              <a:t>)</a:t>
            </a:r>
            <a:r>
              <a:rPr lang="ko-KR" altLang="en-US" sz="2000" dirty="0" smtClean="0">
                <a:latin typeface="HY강M" pitchFamily="18" charset="-127"/>
                <a:ea typeface="HY강M" pitchFamily="18" charset="-127"/>
              </a:rPr>
              <a:t>을 </a:t>
            </a:r>
            <a:r>
              <a:rPr lang="ko-KR" altLang="en-US" sz="2000" dirty="0" smtClean="0">
                <a:latin typeface="HY강M" pitchFamily="18" charset="-127"/>
                <a:ea typeface="HY강M" pitchFamily="18" charset="-127"/>
              </a:rPr>
              <a:t>언어 학습</a:t>
            </a:r>
            <a:r>
              <a:rPr lang="en-US" altLang="ko-KR" sz="2000" dirty="0" smtClean="0">
                <a:latin typeface="HY강M" pitchFamily="18" charset="-127"/>
                <a:ea typeface="HY강M" pitchFamily="18" charset="-127"/>
              </a:rPr>
              <a:t>, </a:t>
            </a:r>
            <a:r>
              <a:rPr lang="ko-KR" altLang="en-US" sz="2000" dirty="0" smtClean="0">
                <a:latin typeface="HY강M" pitchFamily="18" charset="-127"/>
                <a:ea typeface="HY강M" pitchFamily="18" charset="-127"/>
              </a:rPr>
              <a:t>산수 등 기타 교과 영역에 통합하여 지도하는 것</a:t>
            </a:r>
            <a:endParaRPr lang="en-US" altLang="ko-KR" sz="2000" dirty="0" smtClean="0">
              <a:latin typeface="HY강M" pitchFamily="18" charset="-127"/>
              <a:ea typeface="HY강M" pitchFamily="18" charset="-127"/>
            </a:endParaRPr>
          </a:p>
          <a:p>
            <a:pPr marL="457200" indent="-457200"/>
            <a:r>
              <a:rPr lang="en-US" altLang="ko-KR" sz="2000" dirty="0" smtClean="0">
                <a:solidFill>
                  <a:schemeClr val="tx2">
                    <a:lumMod val="50000"/>
                  </a:schemeClr>
                </a:solidFill>
                <a:latin typeface="HY강M" pitchFamily="18" charset="-127"/>
                <a:ea typeface="HY강M" pitchFamily="18" charset="-127"/>
              </a:rPr>
              <a:t>   </a:t>
            </a:r>
            <a:r>
              <a:rPr lang="ko-KR" altLang="en-US" sz="2000" dirty="0" smtClean="0">
                <a:solidFill>
                  <a:schemeClr val="tx2">
                    <a:lumMod val="50000"/>
                  </a:schemeClr>
                </a:solidFill>
                <a:latin typeface="HY강M" pitchFamily="18" charset="-127"/>
                <a:ea typeface="HY강M" pitchFamily="18" charset="-127"/>
              </a:rPr>
              <a:t> </a:t>
            </a:r>
            <a:r>
              <a:rPr lang="en-US" altLang="ko-KR" sz="2000" dirty="0" smtClean="0">
                <a:solidFill>
                  <a:schemeClr val="tx2">
                    <a:lumMod val="50000"/>
                  </a:schemeClr>
                </a:solidFill>
                <a:latin typeface="HY강M" pitchFamily="18" charset="-127"/>
                <a:ea typeface="HY강M" pitchFamily="18" charset="-127"/>
              </a:rPr>
              <a:t>- </a:t>
            </a:r>
            <a:r>
              <a:rPr lang="ko-KR" altLang="en-US" sz="2000" dirty="0" smtClean="0">
                <a:latin typeface="HY강M" pitchFamily="18" charset="-127"/>
                <a:ea typeface="HY강M" pitchFamily="18" charset="-127"/>
              </a:rPr>
              <a:t>학습 중 학생들의 긍정적인 행동을 증진시키고</a:t>
            </a:r>
            <a:r>
              <a:rPr lang="en-US" altLang="ko-KR" sz="2000" dirty="0" smtClean="0">
                <a:latin typeface="HY강M" pitchFamily="18" charset="-127"/>
                <a:ea typeface="HY강M" pitchFamily="18" charset="-127"/>
              </a:rPr>
              <a:t>, </a:t>
            </a:r>
            <a:r>
              <a:rPr lang="ko-KR" altLang="en-US" sz="2000" dirty="0" smtClean="0">
                <a:latin typeface="HY강M" pitchFamily="18" charset="-127"/>
                <a:ea typeface="HY강M" pitchFamily="18" charset="-127"/>
              </a:rPr>
              <a:t>반복적인 행동을 </a:t>
            </a:r>
            <a:r>
              <a:rPr lang="ko-KR" altLang="en-US" sz="2000" dirty="0" smtClean="0">
                <a:latin typeface="HY강M" pitchFamily="18" charset="-127"/>
                <a:ea typeface="HY강M" pitchFamily="18" charset="-127"/>
              </a:rPr>
              <a:t>감소시킴</a:t>
            </a:r>
            <a:endParaRPr lang="en-US" altLang="ko-KR" sz="2000" dirty="0" smtClean="0">
              <a:latin typeface="HY강M" pitchFamily="18" charset="-127"/>
              <a:ea typeface="HY강M" pitchFamily="18" charset="-127"/>
            </a:endParaRPr>
          </a:p>
          <a:p>
            <a:pPr marL="457200" indent="-457200"/>
            <a:r>
              <a:rPr lang="en-US" altLang="ko-KR" sz="20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endParaRPr lang="en-US" altLang="ko-KR" sz="2400" spc="300" dirty="0" smtClean="0">
              <a:ea typeface="LG PC" pitchFamily="18" charset="-127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ko-KR" altLang="en-US" sz="2400" b="1" dirty="0" smtClean="0">
                <a:solidFill>
                  <a:srgbClr val="92D050"/>
                </a:solidFill>
                <a:latin typeface="한컴 소망 M" pitchFamily="18" charset="-127"/>
                <a:ea typeface="한컴 소망 M" pitchFamily="18" charset="-127"/>
              </a:rPr>
              <a:t>실시 방법</a:t>
            </a:r>
            <a:endParaRPr lang="en-US" altLang="ko-KR" sz="2400" b="1" dirty="0" smtClean="0">
              <a:solidFill>
                <a:srgbClr val="92D050"/>
              </a:solidFill>
              <a:latin typeface="한컴 소망 M" pitchFamily="18" charset="-127"/>
              <a:ea typeface="한컴 소망 M" pitchFamily="18" charset="-127"/>
            </a:endParaRPr>
          </a:p>
          <a:p>
            <a:pPr marL="457200" indent="-457200"/>
            <a:r>
              <a:rPr lang="en-US" altLang="ko-KR" sz="2400" b="1" spc="-300" dirty="0" smtClean="0">
                <a:solidFill>
                  <a:schemeClr val="tx2">
                    <a:lumMod val="50000"/>
                  </a:schemeClr>
                </a:solidFill>
                <a:latin typeface="HY강M" pitchFamily="18" charset="-127"/>
                <a:ea typeface="HY강M" pitchFamily="18" charset="-127"/>
              </a:rPr>
              <a:t>    </a:t>
            </a:r>
            <a:r>
              <a:rPr lang="en-US" altLang="ko-KR" sz="2400" spc="-300" dirty="0" smtClean="0">
                <a:solidFill>
                  <a:schemeClr val="tx2">
                    <a:lumMod val="50000"/>
                  </a:schemeClr>
                </a:solidFill>
                <a:latin typeface="HY강M" pitchFamily="18" charset="-127"/>
                <a:ea typeface="HY강M" pitchFamily="18" charset="-127"/>
              </a:rPr>
              <a:t>- </a:t>
            </a:r>
            <a:r>
              <a:rPr lang="ko-KR" altLang="en-US" sz="2000" dirty="0" smtClean="0">
                <a:solidFill>
                  <a:schemeClr val="tx2">
                    <a:lumMod val="50000"/>
                  </a:schemeClr>
                </a:solidFill>
                <a:latin typeface="HY강M" pitchFamily="18" charset="-127"/>
                <a:ea typeface="HY강M" pitchFamily="18" charset="-127"/>
              </a:rPr>
              <a:t>예를 들어</a:t>
            </a:r>
            <a:endParaRPr lang="en-US" altLang="ko-KR" sz="2000" dirty="0" smtClean="0">
              <a:solidFill>
                <a:schemeClr val="tx2">
                  <a:lumMod val="50000"/>
                </a:schemeClr>
              </a:solidFill>
              <a:latin typeface="HY강M" pitchFamily="18" charset="-127"/>
              <a:ea typeface="HY강M" pitchFamily="18" charset="-127"/>
            </a:endParaRPr>
          </a:p>
          <a:p>
            <a:pPr marL="457200" indent="-457200"/>
            <a:r>
              <a:rPr lang="en-US" altLang="ko-KR" sz="2000" dirty="0" smtClean="0">
                <a:solidFill>
                  <a:schemeClr val="tx2">
                    <a:lumMod val="50000"/>
                  </a:schemeClr>
                </a:solidFill>
                <a:latin typeface="HY강M" pitchFamily="18" charset="-127"/>
                <a:ea typeface="HY강M" pitchFamily="18" charset="-127"/>
              </a:rPr>
              <a:t>    </a:t>
            </a:r>
            <a:r>
              <a:rPr lang="ko-KR" altLang="en-US" sz="2000" dirty="0" smtClean="0">
                <a:solidFill>
                  <a:schemeClr val="tx2">
                    <a:lumMod val="50000"/>
                  </a:schemeClr>
                </a:solidFill>
                <a:latin typeface="HY강M" pitchFamily="18" charset="-127"/>
                <a:ea typeface="HY강M" pitchFamily="18" charset="-127"/>
              </a:rPr>
              <a:t>학생이 모터 사이클</a:t>
            </a:r>
            <a:r>
              <a:rPr lang="en-US" altLang="ko-KR" sz="2000" dirty="0" smtClean="0">
                <a:solidFill>
                  <a:schemeClr val="tx2">
                    <a:lumMod val="50000"/>
                  </a:schemeClr>
                </a:solidFill>
                <a:latin typeface="HY강M" pitchFamily="18" charset="-127"/>
                <a:ea typeface="HY강M" pitchFamily="18" charset="-127"/>
              </a:rPr>
              <a:t>, </a:t>
            </a:r>
            <a:r>
              <a:rPr lang="ko-KR" altLang="en-US" sz="2000" dirty="0" smtClean="0">
                <a:solidFill>
                  <a:schemeClr val="tx2">
                    <a:lumMod val="50000"/>
                  </a:schemeClr>
                </a:solidFill>
                <a:latin typeface="HY강M" pitchFamily="18" charset="-127"/>
                <a:ea typeface="HY강M" pitchFamily="18" charset="-127"/>
              </a:rPr>
              <a:t>경주 자동차</a:t>
            </a:r>
            <a:r>
              <a:rPr lang="en-US" altLang="ko-KR" sz="2000" dirty="0" smtClean="0">
                <a:solidFill>
                  <a:schemeClr val="tx2">
                    <a:lumMod val="50000"/>
                  </a:schemeClr>
                </a:solidFill>
                <a:latin typeface="HY강M" pitchFamily="18" charset="-127"/>
                <a:ea typeface="HY강M" pitchFamily="18" charset="-127"/>
              </a:rPr>
              <a:t>, </a:t>
            </a:r>
            <a:r>
              <a:rPr lang="ko-KR" altLang="en-US" sz="2000" dirty="0" smtClean="0">
                <a:solidFill>
                  <a:schemeClr val="tx2">
                    <a:lumMod val="50000"/>
                  </a:schemeClr>
                </a:solidFill>
                <a:latin typeface="HY강M" pitchFamily="18" charset="-127"/>
                <a:ea typeface="HY강M" pitchFamily="18" charset="-127"/>
              </a:rPr>
              <a:t>말 등에 관심이 있으면 </a:t>
            </a:r>
            <a:endParaRPr lang="en-US" altLang="ko-KR" sz="2000" dirty="0" smtClean="0">
              <a:solidFill>
                <a:schemeClr val="tx2">
                  <a:lumMod val="50000"/>
                </a:schemeClr>
              </a:solidFill>
              <a:latin typeface="HY강M" pitchFamily="18" charset="-127"/>
              <a:ea typeface="HY강M" pitchFamily="18" charset="-127"/>
            </a:endParaRPr>
          </a:p>
          <a:p>
            <a:pPr marL="457200" indent="-457200"/>
            <a:r>
              <a:rPr lang="en-US" altLang="ko-KR" sz="2000" dirty="0" smtClean="0">
                <a:solidFill>
                  <a:schemeClr val="tx2">
                    <a:lumMod val="50000"/>
                  </a:schemeClr>
                </a:solidFill>
                <a:latin typeface="HY강M" pitchFamily="18" charset="-127"/>
                <a:ea typeface="HY강M" pitchFamily="18" charset="-127"/>
              </a:rPr>
              <a:t> </a:t>
            </a:r>
            <a:r>
              <a:rPr lang="en-US" altLang="ko-KR" sz="2000" dirty="0" smtClean="0">
                <a:solidFill>
                  <a:schemeClr val="tx2">
                    <a:lumMod val="50000"/>
                  </a:schemeClr>
                </a:solidFill>
                <a:latin typeface="HY강M" pitchFamily="18" charset="-127"/>
                <a:ea typeface="HY강M" pitchFamily="18" charset="-127"/>
              </a:rPr>
              <a:t>  </a:t>
            </a:r>
            <a:r>
              <a:rPr lang="ko-KR" altLang="en-US" sz="2000" dirty="0" smtClean="0">
                <a:solidFill>
                  <a:schemeClr val="tx2">
                    <a:lumMod val="50000"/>
                  </a:schemeClr>
                </a:solidFill>
                <a:latin typeface="HY강M" pitchFamily="18" charset="-127"/>
                <a:ea typeface="HY강M" pitchFamily="18" charset="-127"/>
              </a:rPr>
              <a:t>이러한 것들을 그림으로 그리고</a:t>
            </a:r>
            <a:r>
              <a:rPr lang="en-US" altLang="ko-KR" sz="2000" dirty="0" smtClean="0">
                <a:solidFill>
                  <a:schemeClr val="tx2">
                    <a:lumMod val="50000"/>
                  </a:schemeClr>
                </a:solidFill>
                <a:latin typeface="HY강M" pitchFamily="18" charset="-127"/>
                <a:ea typeface="HY강M" pitchFamily="18" charset="-127"/>
              </a:rPr>
              <a:t>, </a:t>
            </a:r>
            <a:r>
              <a:rPr lang="ko-KR" altLang="en-US" sz="2000" dirty="0" smtClean="0">
                <a:solidFill>
                  <a:schemeClr val="tx2">
                    <a:lumMod val="50000"/>
                  </a:schemeClr>
                </a:solidFill>
                <a:latin typeface="HY강M" pitchFamily="18" charset="-127"/>
                <a:ea typeface="HY강M" pitchFamily="18" charset="-127"/>
              </a:rPr>
              <a:t>작문을 하거나</a:t>
            </a:r>
            <a:r>
              <a:rPr lang="en-US" altLang="ko-KR" sz="2000" dirty="0" smtClean="0">
                <a:solidFill>
                  <a:schemeClr val="tx2">
                    <a:lumMod val="50000"/>
                  </a:schemeClr>
                </a:solidFill>
                <a:latin typeface="HY강M" pitchFamily="18" charset="-127"/>
                <a:ea typeface="HY강M" pitchFamily="18" charset="-127"/>
              </a:rPr>
              <a:t>, </a:t>
            </a:r>
            <a:r>
              <a:rPr lang="ko-KR" altLang="en-US" sz="2000" dirty="0" smtClean="0">
                <a:solidFill>
                  <a:schemeClr val="tx2">
                    <a:lumMod val="50000"/>
                  </a:schemeClr>
                </a:solidFill>
                <a:latin typeface="HY강M" pitchFamily="18" charset="-127"/>
                <a:ea typeface="HY강M" pitchFamily="18" charset="-127"/>
              </a:rPr>
              <a:t>자료 찾기</a:t>
            </a:r>
            <a:r>
              <a:rPr lang="en-US" altLang="ko-KR" sz="2000" dirty="0" smtClean="0">
                <a:solidFill>
                  <a:schemeClr val="tx2">
                    <a:lumMod val="50000"/>
                  </a:schemeClr>
                </a:solidFill>
                <a:latin typeface="HY강M" pitchFamily="18" charset="-127"/>
                <a:ea typeface="HY강M" pitchFamily="18" charset="-127"/>
              </a:rPr>
              <a:t>,</a:t>
            </a:r>
            <a:r>
              <a:rPr lang="ko-KR" altLang="en-US" sz="2000" dirty="0" smtClean="0">
                <a:solidFill>
                  <a:schemeClr val="tx2">
                    <a:lumMod val="50000"/>
                  </a:schemeClr>
                </a:solidFill>
                <a:latin typeface="HY강M" pitchFamily="18" charset="-127"/>
                <a:ea typeface="HY강M" pitchFamily="18" charset="-127"/>
              </a:rPr>
              <a:t> </a:t>
            </a:r>
            <a:r>
              <a:rPr lang="ko-KR" altLang="en-US" sz="2000" dirty="0" smtClean="0">
                <a:solidFill>
                  <a:schemeClr val="tx2">
                    <a:lumMod val="50000"/>
                  </a:schemeClr>
                </a:solidFill>
                <a:latin typeface="HY강M" pitchFamily="18" charset="-127"/>
                <a:ea typeface="HY강M" pitchFamily="18" charset="-127"/>
              </a:rPr>
              <a:t>분류하기</a:t>
            </a:r>
            <a:r>
              <a:rPr lang="en-US" altLang="ko-KR" sz="2000" dirty="0" smtClean="0">
                <a:solidFill>
                  <a:schemeClr val="tx2">
                    <a:lumMod val="50000"/>
                  </a:schemeClr>
                </a:solidFill>
                <a:latin typeface="HY강M" pitchFamily="18" charset="-127"/>
                <a:ea typeface="HY강M" pitchFamily="18" charset="-127"/>
              </a:rPr>
              <a:t>, </a:t>
            </a:r>
            <a:endParaRPr lang="en-US" altLang="ko-KR" sz="2000" dirty="0" smtClean="0">
              <a:solidFill>
                <a:schemeClr val="tx2">
                  <a:lumMod val="50000"/>
                </a:schemeClr>
              </a:solidFill>
              <a:latin typeface="HY강M" pitchFamily="18" charset="-127"/>
              <a:ea typeface="HY강M" pitchFamily="18" charset="-127"/>
            </a:endParaRPr>
          </a:p>
          <a:p>
            <a:pPr marL="457200" indent="-457200"/>
            <a:r>
              <a:rPr lang="en-US" altLang="ko-KR" sz="2000" dirty="0" smtClean="0">
                <a:solidFill>
                  <a:schemeClr val="tx2">
                    <a:lumMod val="50000"/>
                  </a:schemeClr>
                </a:solidFill>
                <a:latin typeface="HY강M" pitchFamily="18" charset="-127"/>
                <a:ea typeface="HY강M" pitchFamily="18" charset="-127"/>
              </a:rPr>
              <a:t>   </a:t>
            </a:r>
            <a:r>
              <a:rPr lang="ko-KR" altLang="en-US" sz="2000" dirty="0" smtClean="0">
                <a:solidFill>
                  <a:schemeClr val="tx2">
                    <a:lumMod val="50000"/>
                  </a:schemeClr>
                </a:solidFill>
                <a:latin typeface="HY강M" pitchFamily="18" charset="-127"/>
                <a:ea typeface="HY강M" pitchFamily="18" charset="-127"/>
              </a:rPr>
              <a:t>속도 비교하기</a:t>
            </a:r>
            <a:r>
              <a:rPr lang="en-US" altLang="ko-KR" sz="2000" dirty="0" smtClean="0">
                <a:solidFill>
                  <a:schemeClr val="tx2">
                    <a:lumMod val="50000"/>
                  </a:schemeClr>
                </a:solidFill>
                <a:latin typeface="HY강M" pitchFamily="18" charset="-127"/>
                <a:ea typeface="HY강M" pitchFamily="18" charset="-127"/>
              </a:rPr>
              <a:t>, </a:t>
            </a:r>
            <a:r>
              <a:rPr lang="ko-KR" altLang="en-US" sz="2000" dirty="0" smtClean="0">
                <a:solidFill>
                  <a:schemeClr val="tx2">
                    <a:lumMod val="50000"/>
                  </a:schemeClr>
                </a:solidFill>
                <a:latin typeface="HY강M" pitchFamily="18" charset="-127"/>
                <a:ea typeface="HY강M" pitchFamily="18" charset="-127"/>
              </a:rPr>
              <a:t>수상 기록 등을 조사하면서 학습 분야의 개념을 배울  </a:t>
            </a:r>
            <a:endParaRPr lang="en-US" altLang="ko-KR" sz="2000" dirty="0" smtClean="0">
              <a:solidFill>
                <a:schemeClr val="tx2">
                  <a:lumMod val="50000"/>
                </a:schemeClr>
              </a:solidFill>
              <a:latin typeface="HY강M" pitchFamily="18" charset="-127"/>
              <a:ea typeface="HY강M" pitchFamily="18" charset="-127"/>
            </a:endParaRPr>
          </a:p>
          <a:p>
            <a:pPr marL="457200" indent="-457200"/>
            <a:r>
              <a:rPr lang="en-US" altLang="ko-KR" sz="2000" dirty="0" smtClean="0">
                <a:solidFill>
                  <a:schemeClr val="tx2">
                    <a:lumMod val="50000"/>
                  </a:schemeClr>
                </a:solidFill>
                <a:latin typeface="HY강M" pitchFamily="18" charset="-127"/>
                <a:ea typeface="HY강M" pitchFamily="18" charset="-127"/>
              </a:rPr>
              <a:t> </a:t>
            </a:r>
            <a:r>
              <a:rPr lang="en-US" altLang="ko-KR" sz="2000" dirty="0" smtClean="0">
                <a:solidFill>
                  <a:schemeClr val="tx2">
                    <a:lumMod val="50000"/>
                  </a:schemeClr>
                </a:solidFill>
                <a:latin typeface="HY강M" pitchFamily="18" charset="-127"/>
                <a:ea typeface="HY강M" pitchFamily="18" charset="-127"/>
              </a:rPr>
              <a:t>  </a:t>
            </a:r>
            <a:r>
              <a:rPr lang="ko-KR" altLang="en-US" sz="2000" dirty="0" smtClean="0">
                <a:solidFill>
                  <a:schemeClr val="tx2">
                    <a:lumMod val="50000"/>
                  </a:schemeClr>
                </a:solidFill>
                <a:latin typeface="HY강M" pitchFamily="18" charset="-127"/>
                <a:ea typeface="HY강M" pitchFamily="18" charset="-127"/>
              </a:rPr>
              <a:t>수  있다</a:t>
            </a:r>
            <a:endParaRPr lang="en-US" altLang="ko-KR" sz="2000" dirty="0" smtClean="0">
              <a:latin typeface="HY강M" pitchFamily="18" charset="-127"/>
              <a:ea typeface="HY강M" pitchFamily="18" charset="-127"/>
            </a:endParaRPr>
          </a:p>
          <a:p>
            <a:pPr marL="457200" indent="-457200"/>
            <a:endParaRPr lang="en-US" altLang="ko-KR" sz="2400" spc="-300" dirty="0" smtClean="0">
              <a:latin typeface="한컴 소망 M" pitchFamily="18" charset="-127"/>
              <a:ea typeface="한컴 소망 M" pitchFamily="18" charset="-127"/>
            </a:endParaRPr>
          </a:p>
          <a:p>
            <a:pPr marL="457200" indent="-457200"/>
            <a:r>
              <a:rPr lang="en-US" altLang="ko-KR" sz="2400" spc="-300" dirty="0" smtClean="0">
                <a:latin typeface="한컴 소망 M" pitchFamily="18" charset="-127"/>
                <a:ea typeface="한컴 소망 M" pitchFamily="18" charset="-127"/>
              </a:rPr>
              <a:t>  </a:t>
            </a:r>
            <a:r>
              <a:rPr lang="en-US" altLang="ko-KR" sz="2400" spc="-300" dirty="0" smtClean="0">
                <a:latin typeface="한컴 소망 M" pitchFamily="18" charset="-127"/>
                <a:ea typeface="한컴 소망 M" pitchFamily="18" charset="-127"/>
              </a:rPr>
              <a:t> </a:t>
            </a:r>
            <a:endParaRPr lang="en-US" altLang="ko-KR" sz="2400" spc="-300" dirty="0" smtClean="0">
              <a:latin typeface="+mj-lt"/>
              <a:ea typeface="LG PC" pitchFamily="18" charset="-127"/>
            </a:endParaRPr>
          </a:p>
          <a:p>
            <a:pPr marL="457200" indent="-457200"/>
            <a:endParaRPr lang="en-US" altLang="ko-KR" sz="2400" spc="-300" dirty="0" smtClean="0">
              <a:latin typeface="+mj-lt"/>
              <a:ea typeface="LG PC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642918"/>
            <a:ext cx="9144000" cy="621508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1" y="214290"/>
            <a:ext cx="6012191" cy="910833"/>
            <a:chOff x="-2095561" y="4857760"/>
            <a:chExt cx="7239066" cy="1214446"/>
          </a:xfrm>
        </p:grpSpPr>
        <p:sp>
          <p:nvSpPr>
            <p:cNvPr id="3" name="순서도: 지연 2"/>
            <p:cNvSpPr/>
            <p:nvPr/>
          </p:nvSpPr>
          <p:spPr>
            <a:xfrm>
              <a:off x="3714744" y="4857760"/>
              <a:ext cx="1428761" cy="1214446"/>
            </a:xfrm>
            <a:prstGeom prst="flowChartDela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-2095561" y="4857760"/>
              <a:ext cx="5953184" cy="121444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42844" y="405450"/>
            <a:ext cx="52325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chemeClr val="bg2"/>
                </a:solidFill>
                <a:latin typeface="한컴 소망 B" pitchFamily="18" charset="-127"/>
                <a:ea typeface="한컴 소망 B" pitchFamily="18" charset="-127"/>
              </a:rPr>
              <a:t> </a:t>
            </a:r>
            <a:r>
              <a:rPr lang="en-US" altLang="ko-KR" sz="3200" dirty="0" smtClean="0">
                <a:solidFill>
                  <a:schemeClr val="bg2"/>
                </a:solidFill>
                <a:latin typeface="한컴 소망 B" pitchFamily="18" charset="-127"/>
                <a:ea typeface="한컴 소망 B" pitchFamily="18" charset="-127"/>
              </a:rPr>
              <a:t>6. </a:t>
            </a:r>
            <a:r>
              <a:rPr lang="ko-KR" altLang="en-US" sz="3200" dirty="0" smtClean="0">
                <a:solidFill>
                  <a:schemeClr val="bg2"/>
                </a:solidFill>
                <a:latin typeface="한컴 소망 B" pitchFamily="18" charset="-127"/>
                <a:ea typeface="한컴 소망 B" pitchFamily="18" charset="-127"/>
              </a:rPr>
              <a:t>언어 및 의사소통 지도</a:t>
            </a:r>
            <a:endParaRPr lang="ko-KR" altLang="en-US" sz="3200" dirty="0">
              <a:solidFill>
                <a:schemeClr val="bg2"/>
              </a:solidFill>
              <a:latin typeface="한컴 소망 B" pitchFamily="18" charset="-127"/>
              <a:ea typeface="한컴 소망 B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268760"/>
            <a:ext cx="828092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endParaRPr lang="en-US" altLang="ko-KR" sz="2000" b="1" dirty="0" smtClean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457200" indent="-457200" algn="ctr"/>
            <a:r>
              <a:rPr lang="ko-KR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한컴 소망 M" pitchFamily="18" charset="-127"/>
                <a:ea typeface="한컴 소망 M" pitchFamily="18" charset="-127"/>
              </a:rPr>
              <a:t>보완 대체 의사소통</a:t>
            </a:r>
            <a:endParaRPr lang="en-US" altLang="ko-KR" sz="3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한컴 소망 M" pitchFamily="18" charset="-127"/>
              <a:ea typeface="한컴 소망 M" pitchFamily="18" charset="-127"/>
            </a:endParaRPr>
          </a:p>
          <a:p>
            <a:pPr marL="457200" indent="-457200" algn="ctr"/>
            <a:endParaRPr lang="en-US" altLang="ko-KR" sz="2000" b="1" dirty="0" smtClean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457200" indent="-457200" algn="ctr">
              <a:buFont typeface="Wingdings" pitchFamily="2" charset="2"/>
              <a:buChar char="§"/>
            </a:pP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표현 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언어가 부족한 자폐성 장애와 기타 장애를 가진 아동들을 위해 고안된 의사소통 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프로그램</a:t>
            </a:r>
            <a:endParaRPr lang="en-US" altLang="ko-KR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457200" indent="-457200" algn="ctr"/>
            <a:endParaRPr lang="ko-KR" alt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457200" indent="-457200" algn="ctr">
              <a:buFont typeface="Wingdings" pitchFamily="2" charset="2"/>
              <a:buChar char="§"/>
            </a:pP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그림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사진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상징 카드로 물건 또는 음식 등과 교환하는 절차를 통해 요구언어 행동을 포함한 의사소통 기능을 길러줌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</a:t>
            </a:r>
          </a:p>
          <a:p>
            <a:pPr marL="457200" indent="-457200" algn="ctr"/>
            <a:r>
              <a:rPr lang="en-US" altLang="ko-KR" sz="20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marL="457200" indent="-457200" algn="ctr"/>
            <a:endParaRPr lang="en-US" altLang="ko-KR" sz="2000" b="1" spc="300" dirty="0" smtClean="0">
              <a:latin typeface="맑은 고딕" pitchFamily="50" charset="-127"/>
              <a:ea typeface="맑은 고딕" pitchFamily="50" charset="-127"/>
            </a:endParaRPr>
          </a:p>
          <a:p>
            <a:pPr marL="457200" indent="-457200" algn="ctr"/>
            <a:endParaRPr lang="en-US" altLang="ko-KR" sz="2000" b="1" spc="300" dirty="0" smtClean="0">
              <a:latin typeface="맑은 고딕" pitchFamily="50" charset="-127"/>
              <a:ea typeface="맑은 고딕" pitchFamily="50" charset="-127"/>
            </a:endParaRPr>
          </a:p>
          <a:p>
            <a:pPr marL="457200" indent="-457200" algn="ctr"/>
            <a:r>
              <a:rPr lang="en-US" altLang="ko-KR" sz="2000" b="1" spc="3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b="1" spc="300" dirty="0" smtClean="0">
                <a:latin typeface="맑은 고딕" pitchFamily="50" charset="-127"/>
                <a:ea typeface="맑은 고딕" pitchFamily="50" charset="-127"/>
              </a:rPr>
              <a:t>[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대표적인 방법 중 하나로 </a:t>
            </a:r>
            <a:r>
              <a:rPr lang="ko-KR" altLang="en-US" sz="2000" b="1" dirty="0" smtClean="0">
                <a:solidFill>
                  <a:srgbClr val="9734B2"/>
                </a:solidFill>
                <a:latin typeface="맑은 고딕" pitchFamily="50" charset="-127"/>
                <a:ea typeface="맑은 고딕" pitchFamily="50" charset="-127"/>
              </a:rPr>
              <a:t>그림 교환 의사소통 체계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가 있다 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]</a:t>
            </a:r>
          </a:p>
          <a:p>
            <a:pPr marL="457200" indent="-457200"/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457200" indent="-457200"/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457200" indent="-457200"/>
            <a:endParaRPr lang="en-US" altLang="ko-KR" sz="2400" b="1" dirty="0" smtClean="0">
              <a:solidFill>
                <a:schemeClr val="tx2">
                  <a:lumMod val="50000"/>
                </a:schemeClr>
              </a:solidFill>
              <a:latin typeface="한컴 소망 M" pitchFamily="18" charset="-127"/>
              <a:ea typeface="한컴 소망 M" pitchFamily="18" charset="-127"/>
            </a:endParaRPr>
          </a:p>
          <a:p>
            <a:pPr marL="457200" indent="-457200"/>
            <a:r>
              <a:rPr lang="en-US" altLang="ko-KR" sz="2400" b="1" spc="-300" dirty="0" smtClean="0">
                <a:solidFill>
                  <a:schemeClr val="tx2">
                    <a:lumMod val="50000"/>
                  </a:schemeClr>
                </a:solidFill>
                <a:latin typeface="HY나무L" pitchFamily="18" charset="-127"/>
                <a:ea typeface="HY나무L" pitchFamily="18" charset="-127"/>
              </a:rPr>
              <a:t>    </a:t>
            </a:r>
            <a:endParaRPr lang="en-US" altLang="ko-KR" sz="2400" b="1" spc="-300" dirty="0" smtClean="0">
              <a:solidFill>
                <a:schemeClr val="tx2">
                  <a:lumMod val="50000"/>
                </a:schemeClr>
              </a:solidFill>
              <a:latin typeface="HY강B" pitchFamily="18" charset="-127"/>
              <a:ea typeface="HY강B" pitchFamily="18" charset="-127"/>
            </a:endParaRPr>
          </a:p>
          <a:p>
            <a:pPr marL="457200" indent="-457200"/>
            <a:endParaRPr lang="en-US" altLang="ko-KR" sz="2400" spc="-300" dirty="0" smtClean="0">
              <a:latin typeface="한컴 소망 M" pitchFamily="18" charset="-127"/>
              <a:ea typeface="한컴 소망 M" pitchFamily="18" charset="-127"/>
            </a:endParaRPr>
          </a:p>
          <a:p>
            <a:pPr marL="457200" indent="-457200"/>
            <a:r>
              <a:rPr lang="en-US" altLang="ko-KR" sz="2400" spc="-300" dirty="0" smtClean="0">
                <a:latin typeface="한컴 소망 M" pitchFamily="18" charset="-127"/>
                <a:ea typeface="한컴 소망 M" pitchFamily="18" charset="-127"/>
              </a:rPr>
              <a:t>  </a:t>
            </a:r>
            <a:r>
              <a:rPr lang="en-US" altLang="ko-KR" sz="2400" spc="-300" dirty="0" smtClean="0">
                <a:latin typeface="한컴 소망 M" pitchFamily="18" charset="-127"/>
                <a:ea typeface="한컴 소망 M" pitchFamily="18" charset="-127"/>
              </a:rPr>
              <a:t> </a:t>
            </a:r>
            <a:endParaRPr lang="en-US" altLang="ko-KR" sz="2400" spc="-300" dirty="0" smtClean="0">
              <a:latin typeface="+mj-lt"/>
              <a:ea typeface="LG PC" pitchFamily="18" charset="-127"/>
            </a:endParaRPr>
          </a:p>
          <a:p>
            <a:pPr marL="457200" indent="-457200"/>
            <a:endParaRPr lang="en-US" altLang="ko-KR" sz="2400" spc="-300" dirty="0" smtClean="0">
              <a:latin typeface="+mj-lt"/>
              <a:ea typeface="LG PC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물결 15"/>
          <p:cNvSpPr/>
          <p:nvPr/>
        </p:nvSpPr>
        <p:spPr>
          <a:xfrm>
            <a:off x="2143108" y="5786454"/>
            <a:ext cx="857256" cy="142876"/>
          </a:xfrm>
          <a:prstGeom prst="wav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물결 17"/>
          <p:cNvSpPr/>
          <p:nvPr/>
        </p:nvSpPr>
        <p:spPr>
          <a:xfrm>
            <a:off x="4714876" y="2857496"/>
            <a:ext cx="857256" cy="142876"/>
          </a:xfrm>
          <a:prstGeom prst="wav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물결 18"/>
          <p:cNvSpPr/>
          <p:nvPr/>
        </p:nvSpPr>
        <p:spPr>
          <a:xfrm>
            <a:off x="6000760" y="5214950"/>
            <a:ext cx="857256" cy="142876"/>
          </a:xfrm>
          <a:prstGeom prst="wav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5" name="직선 연결선 24"/>
          <p:cNvCxnSpPr/>
          <p:nvPr/>
        </p:nvCxnSpPr>
        <p:spPr>
          <a:xfrm>
            <a:off x="-214346" y="555604"/>
            <a:ext cx="9358346" cy="1588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00232" y="357166"/>
            <a:ext cx="5109091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한컴 소망 B" pitchFamily="18" charset="-127"/>
                <a:ea typeface="한컴 소망 B" pitchFamily="18" charset="-127"/>
              </a:rPr>
              <a:t>그림 교환 의사소통 </a:t>
            </a:r>
            <a:endParaRPr lang="ko-KR" altLang="en-US" sz="4000" dirty="0">
              <a:latin typeface="한컴 소망 B" pitchFamily="18" charset="-127"/>
              <a:ea typeface="한컴 소망 B" pitchFamily="18" charset="-127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 l="35140" t="16359" r="36635" b="24579"/>
          <a:stretch>
            <a:fillRect/>
          </a:stretch>
        </p:blipFill>
        <p:spPr bwMode="auto">
          <a:xfrm>
            <a:off x="4067944" y="1484784"/>
            <a:ext cx="367240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899592" y="1700808"/>
            <a:ext cx="28083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2000" b="1" dirty="0" smtClean="0"/>
              <a:t>그림 교환하기</a:t>
            </a:r>
            <a:r>
              <a:rPr lang="en-US" altLang="ko-KR" sz="2000" b="1" dirty="0" smtClean="0"/>
              <a:t> </a:t>
            </a:r>
            <a:r>
              <a:rPr lang="en-US" altLang="ko-KR" sz="2000" b="1" dirty="0" smtClean="0"/>
              <a:t>   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아동에게 강력한 강화가 될 수 있는 인자 준비</a:t>
            </a:r>
            <a:r>
              <a:rPr lang="en-US" altLang="ko-KR" sz="2000" dirty="0" smtClean="0"/>
              <a:t>)</a:t>
            </a:r>
          </a:p>
          <a:p>
            <a:pPr marL="342900" indent="-342900">
              <a:buAutoNum type="arabicPeriod"/>
            </a:pPr>
            <a:r>
              <a:rPr lang="ko-KR" altLang="en-US" sz="2000" b="1" dirty="0" smtClean="0"/>
              <a:t>자발적 교환하기</a:t>
            </a:r>
            <a:endParaRPr lang="en-US" altLang="ko-KR" sz="2000" b="1" dirty="0" smtClean="0"/>
          </a:p>
          <a:p>
            <a:pPr marL="342900" indent="-342900">
              <a:buAutoNum type="arabicPeriod"/>
            </a:pPr>
            <a:r>
              <a:rPr lang="ko-KR" altLang="en-US" sz="2000" b="1" dirty="0" smtClean="0"/>
              <a:t>그림 상징 변별하기</a:t>
            </a:r>
            <a:endParaRPr lang="en-US" altLang="ko-KR" sz="2000" b="1" dirty="0" smtClean="0"/>
          </a:p>
          <a:p>
            <a:pPr marL="342900" indent="-342900">
              <a:buAutoNum type="arabicPeriod"/>
            </a:pPr>
            <a:r>
              <a:rPr lang="ko-KR" altLang="en-US" sz="2000" b="1" dirty="0" smtClean="0"/>
              <a:t>문장으로 표현하기</a:t>
            </a:r>
            <a:endParaRPr lang="en-US" altLang="ko-KR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412776"/>
            <a:ext cx="8675949" cy="409342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  <a:effectLst>
            <a:softEdge rad="635000"/>
          </a:effectLst>
        </p:spPr>
        <p:txBody>
          <a:bodyPr wrap="square" rtlCol="0">
            <a:spAutoFit/>
          </a:bodyPr>
          <a:lstStyle/>
          <a:p>
            <a:r>
              <a:rPr lang="ko-KR" altLang="en-US" sz="20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M" pitchFamily="18" charset="-127"/>
                <a:ea typeface="HY강M" pitchFamily="18" charset="-127"/>
              </a:rPr>
              <a:t>국립특수교육원</a:t>
            </a:r>
            <a:r>
              <a:rPr lang="en-US" altLang="ko-KR" sz="20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M" pitchFamily="18" charset="-127"/>
                <a:ea typeface="HY강M" pitchFamily="18" charset="-127"/>
              </a:rPr>
              <a:t>(2009). </a:t>
            </a:r>
            <a:r>
              <a:rPr lang="ko-KR" altLang="en-US" sz="20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M" pitchFamily="18" charset="-127"/>
                <a:ea typeface="HY강M" pitchFamily="18" charset="-127"/>
              </a:rPr>
              <a:t>특수교육학 용어사전</a:t>
            </a:r>
            <a:r>
              <a:rPr lang="en-US" altLang="ko-KR" sz="20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M" pitchFamily="18" charset="-127"/>
                <a:ea typeface="HY강M" pitchFamily="18" charset="-127"/>
              </a:rPr>
              <a:t>.</a:t>
            </a:r>
          </a:p>
          <a:p>
            <a:endParaRPr lang="en-US" altLang="ko-KR" sz="2000" b="1" spc="-150" dirty="0" smtClean="0">
              <a:solidFill>
                <a:schemeClr val="tx1">
                  <a:lumMod val="65000"/>
                  <a:lumOff val="35000"/>
                </a:schemeClr>
              </a:solidFill>
              <a:latin typeface="HY강M" pitchFamily="18" charset="-127"/>
              <a:ea typeface="HY강M" pitchFamily="18" charset="-127"/>
            </a:endParaRPr>
          </a:p>
          <a:p>
            <a:endParaRPr lang="en-US" altLang="ko-KR" sz="2000" b="1" spc="-150" dirty="0" smtClean="0">
              <a:solidFill>
                <a:schemeClr val="tx1">
                  <a:lumMod val="65000"/>
                  <a:lumOff val="35000"/>
                </a:schemeClr>
              </a:solidFill>
              <a:latin typeface="HY강M" pitchFamily="18" charset="-127"/>
              <a:ea typeface="HY강M" pitchFamily="18" charset="-127"/>
            </a:endParaRPr>
          </a:p>
          <a:p>
            <a:r>
              <a:rPr lang="ko-KR" altLang="en-US" sz="2000" b="1" spc="-1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M" pitchFamily="18" charset="-127"/>
                <a:ea typeface="HY강M" pitchFamily="18" charset="-127"/>
              </a:rPr>
              <a:t>방명애</a:t>
            </a:r>
            <a:r>
              <a:rPr lang="en-US" altLang="ko-KR" sz="20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M" pitchFamily="18" charset="-127"/>
                <a:ea typeface="HY강M" pitchFamily="18" charset="-127"/>
              </a:rPr>
              <a:t>(2000). </a:t>
            </a:r>
            <a:r>
              <a:rPr lang="ko-KR" altLang="en-US" sz="20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M" pitchFamily="18" charset="-127"/>
                <a:ea typeface="HY강M" pitchFamily="18" charset="-127"/>
              </a:rPr>
              <a:t>자폐아동의 인지특성과 교수전략</a:t>
            </a:r>
            <a:r>
              <a:rPr lang="en-US" altLang="ko-KR" sz="20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M" pitchFamily="18" charset="-127"/>
                <a:ea typeface="HY강M" pitchFamily="18" charset="-127"/>
              </a:rPr>
              <a:t>.</a:t>
            </a:r>
          </a:p>
          <a:p>
            <a:endParaRPr lang="en-US" altLang="ko-KR" sz="2000" b="1" spc="-150" dirty="0" smtClean="0">
              <a:solidFill>
                <a:schemeClr val="tx1">
                  <a:lumMod val="65000"/>
                  <a:lumOff val="35000"/>
                </a:schemeClr>
              </a:solidFill>
              <a:latin typeface="HY강M" pitchFamily="18" charset="-127"/>
              <a:ea typeface="HY강M" pitchFamily="18" charset="-127"/>
            </a:endParaRPr>
          </a:p>
          <a:p>
            <a:endParaRPr lang="en-US" altLang="ko-KR" sz="2000" b="1" spc="-150" dirty="0" smtClean="0">
              <a:solidFill>
                <a:schemeClr val="tx1">
                  <a:lumMod val="65000"/>
                  <a:lumOff val="35000"/>
                </a:schemeClr>
              </a:solidFill>
              <a:latin typeface="HY강M" pitchFamily="18" charset="-127"/>
              <a:ea typeface="HY강M" pitchFamily="18" charset="-127"/>
            </a:endParaRPr>
          </a:p>
          <a:p>
            <a:r>
              <a:rPr lang="ko-KR" altLang="en-US" sz="2000" b="1" spc="-1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M" pitchFamily="18" charset="-127"/>
                <a:ea typeface="HY강M" pitchFamily="18" charset="-127"/>
              </a:rPr>
              <a:t>박계신</a:t>
            </a:r>
            <a:r>
              <a:rPr lang="en-US" altLang="ko-KR" sz="20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M" pitchFamily="18" charset="-127"/>
                <a:ea typeface="HY강M" pitchFamily="18" charset="-127"/>
              </a:rPr>
              <a:t>,</a:t>
            </a:r>
            <a:r>
              <a:rPr lang="ko-KR" altLang="en-US" sz="20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M" pitchFamily="18" charset="-127"/>
                <a:ea typeface="HY강M" pitchFamily="18" charset="-127"/>
              </a:rPr>
              <a:t> 이효신</a:t>
            </a:r>
            <a:r>
              <a:rPr lang="en-US" altLang="ko-KR" sz="20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M" pitchFamily="18" charset="-127"/>
                <a:ea typeface="HY강M" pitchFamily="18" charset="-127"/>
              </a:rPr>
              <a:t>(1999). </a:t>
            </a:r>
            <a:r>
              <a:rPr lang="ko-KR" altLang="en-US" sz="20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M" pitchFamily="18" charset="-127"/>
                <a:ea typeface="HY강M" pitchFamily="18" charset="-127"/>
              </a:rPr>
              <a:t>자폐성 아동의 사회적 행동 중재로서의 시각적 지원 학습에 관한 연구</a:t>
            </a:r>
            <a:r>
              <a:rPr lang="en-US" altLang="ko-KR" sz="20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M" pitchFamily="18" charset="-127"/>
                <a:ea typeface="HY강M" pitchFamily="18" charset="-127"/>
              </a:rPr>
              <a:t>.</a:t>
            </a:r>
          </a:p>
          <a:p>
            <a:endParaRPr lang="en-US" altLang="ko-KR" sz="2000" b="1" spc="-150" dirty="0" smtClean="0">
              <a:solidFill>
                <a:schemeClr val="tx1">
                  <a:lumMod val="65000"/>
                  <a:lumOff val="35000"/>
                </a:schemeClr>
              </a:solidFill>
              <a:latin typeface="HY강M" pitchFamily="18" charset="-127"/>
              <a:ea typeface="HY강M" pitchFamily="18" charset="-127"/>
            </a:endParaRPr>
          </a:p>
          <a:p>
            <a:endParaRPr lang="ko-KR" altLang="en-US" sz="2000" b="1" spc="-150" dirty="0" smtClean="0">
              <a:solidFill>
                <a:schemeClr val="tx1">
                  <a:lumMod val="65000"/>
                  <a:lumOff val="35000"/>
                </a:schemeClr>
              </a:solidFill>
              <a:latin typeface="HY강M" pitchFamily="18" charset="-127"/>
              <a:ea typeface="HY강M" pitchFamily="18" charset="-127"/>
            </a:endParaRPr>
          </a:p>
          <a:p>
            <a:r>
              <a:rPr lang="ko-KR" altLang="en-US" sz="20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M" pitchFamily="18" charset="-127"/>
                <a:ea typeface="HY강M" pitchFamily="18" charset="-127"/>
              </a:rPr>
              <a:t>정선화</a:t>
            </a:r>
            <a:r>
              <a:rPr lang="en-US" altLang="ko-KR" sz="20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M" pitchFamily="18" charset="-127"/>
                <a:ea typeface="HY강M" pitchFamily="18" charset="-127"/>
              </a:rPr>
              <a:t>, </a:t>
            </a:r>
            <a:r>
              <a:rPr lang="ko-KR" altLang="en-US" sz="20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M" pitchFamily="18" charset="-127"/>
                <a:ea typeface="HY강M" pitchFamily="18" charset="-127"/>
              </a:rPr>
              <a:t>이소현</a:t>
            </a:r>
            <a:r>
              <a:rPr lang="en-US" altLang="ko-KR" sz="20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M" pitchFamily="18" charset="-127"/>
                <a:ea typeface="HY강M" pitchFamily="18" charset="-127"/>
              </a:rPr>
              <a:t>(2006). </a:t>
            </a:r>
            <a:r>
              <a:rPr lang="ko-KR" altLang="en-US" sz="20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M" pitchFamily="18" charset="-127"/>
                <a:ea typeface="HY강M" pitchFamily="18" charset="-127"/>
              </a:rPr>
              <a:t>통합 상황에서의 자폐 </a:t>
            </a:r>
            <a:r>
              <a:rPr lang="ko-KR" altLang="en-US" sz="2000" b="1" spc="-1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M" pitchFamily="18" charset="-127"/>
                <a:ea typeface="HY강M" pitchFamily="18" charset="-127"/>
              </a:rPr>
              <a:t>범주성</a:t>
            </a:r>
            <a:r>
              <a:rPr lang="ko-KR" altLang="en-US" sz="20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M" pitchFamily="18" charset="-127"/>
                <a:ea typeface="HY강M" pitchFamily="18" charset="-127"/>
              </a:rPr>
              <a:t> 장애 학생을 위한 교수전략 고찰</a:t>
            </a:r>
            <a:r>
              <a:rPr lang="en-US" altLang="ko-KR" sz="20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강M" pitchFamily="18" charset="-127"/>
                <a:ea typeface="HY강M" pitchFamily="18" charset="-127"/>
              </a:rPr>
              <a:t>.</a:t>
            </a:r>
            <a:endParaRPr lang="ko-KR" altLang="en-US" sz="2000" b="1" spc="-150" dirty="0" smtClean="0">
              <a:solidFill>
                <a:schemeClr val="tx1">
                  <a:lumMod val="65000"/>
                  <a:lumOff val="35000"/>
                </a:schemeClr>
              </a:solidFill>
              <a:latin typeface="HY강M" pitchFamily="18" charset="-127"/>
              <a:ea typeface="HY강M" pitchFamily="18" charset="-127"/>
            </a:endParaRPr>
          </a:p>
          <a:p>
            <a:endParaRPr lang="ko-KR" altLang="en-US" sz="2000" spc="-150" dirty="0" smtClean="0"/>
          </a:p>
          <a:p>
            <a:pPr algn="ctr"/>
            <a:r>
              <a:rPr lang="en-US" altLang="ko-KR" sz="2000" u="sng" spc="-150" dirty="0" smtClean="0">
                <a:latin typeface="HY헤드라인M" pitchFamily="18" charset="-127"/>
                <a:ea typeface="HY헤드라인M" pitchFamily="18" charset="-127"/>
              </a:rPr>
              <a:t>    </a:t>
            </a:r>
            <a:endParaRPr lang="ko-KR" altLang="en-US" sz="23000" spc="-15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6" name="물결 15"/>
          <p:cNvSpPr/>
          <p:nvPr/>
        </p:nvSpPr>
        <p:spPr>
          <a:xfrm>
            <a:off x="2143108" y="5786454"/>
            <a:ext cx="857256" cy="142876"/>
          </a:xfrm>
          <a:prstGeom prst="wav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물결 18"/>
          <p:cNvSpPr/>
          <p:nvPr/>
        </p:nvSpPr>
        <p:spPr>
          <a:xfrm>
            <a:off x="6000760" y="5214950"/>
            <a:ext cx="857256" cy="142876"/>
          </a:xfrm>
          <a:prstGeom prst="wav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5" name="직선 연결선 24"/>
          <p:cNvCxnSpPr/>
          <p:nvPr/>
        </p:nvCxnSpPr>
        <p:spPr>
          <a:xfrm>
            <a:off x="-214346" y="555604"/>
            <a:ext cx="9358346" cy="1588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771800" y="260648"/>
            <a:ext cx="3528392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smtClean="0">
                <a:latin typeface="한컴 소망 M" pitchFamily="18" charset="-127"/>
                <a:ea typeface="한컴 소망 M" pitchFamily="18" charset="-127"/>
              </a:rPr>
              <a:t>참고 문헌</a:t>
            </a:r>
            <a:endParaRPr lang="ko-KR" altLang="en-US" sz="3600" dirty="0">
              <a:latin typeface="한컴 소망 M" pitchFamily="18" charset="-127"/>
              <a:ea typeface="한컴 소망 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2204864"/>
            <a:ext cx="618150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800" b="1" spc="-1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한컴 소망 M" pitchFamily="18" charset="-127"/>
                <a:ea typeface="한컴 소망 M" pitchFamily="18" charset="-127"/>
                <a:sym typeface="Wingdings" pitchFamily="2" charset="2"/>
              </a:rPr>
              <a:t>감사합니다</a:t>
            </a:r>
            <a:r>
              <a:rPr lang="en-US" altLang="ko-KR" sz="8800" b="1" spc="-1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한컴 소망 M" pitchFamily="18" charset="-127"/>
                <a:ea typeface="한컴 소망 M" pitchFamily="18" charset="-127"/>
                <a:sym typeface="Wingdings" pitchFamily="2" charset="2"/>
              </a:rPr>
              <a:t>.</a:t>
            </a:r>
            <a:endParaRPr lang="ko-KR" altLang="en-US" sz="8800" b="1" spc="-1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  <a:reflection blurRad="6350" stA="60000" endA="900" endPos="58000" dir="5400000" sy="-100000" algn="bl" rotWithShape="0"/>
              </a:effectLst>
              <a:latin typeface="한컴 소망 M" pitchFamily="18" charset="-127"/>
              <a:ea typeface="한컴 소망 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0" y="260648"/>
            <a:ext cx="5427544" cy="910833"/>
            <a:chOff x="-2095520" y="4823560"/>
            <a:chExt cx="7236742" cy="1214446"/>
          </a:xfrm>
        </p:grpSpPr>
        <p:sp>
          <p:nvSpPr>
            <p:cNvPr id="3" name="순서도: 지연 2"/>
            <p:cNvSpPr/>
            <p:nvPr/>
          </p:nvSpPr>
          <p:spPr>
            <a:xfrm>
              <a:off x="3712461" y="4823560"/>
              <a:ext cx="1428761" cy="1214446"/>
            </a:xfrm>
            <a:prstGeom prst="flowChartDela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-2095520" y="4823560"/>
              <a:ext cx="5953185" cy="121444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400" dirty="0" smtClean="0">
                  <a:latin typeface="한컴 소망 B" pitchFamily="18" charset="-127"/>
                  <a:ea typeface="한컴 소망 B" pitchFamily="18" charset="-127"/>
                </a:rPr>
                <a:t>목차</a:t>
              </a:r>
              <a:endParaRPr lang="ko-KR" altLang="en-US" sz="4400" dirty="0">
                <a:latin typeface="한컴 소망 B" pitchFamily="18" charset="-127"/>
                <a:ea typeface="한컴 소망 B" pitchFamily="18" charset="-127"/>
              </a:endParaRPr>
            </a:p>
          </p:txBody>
        </p:sp>
      </p:grpSp>
      <p:sp>
        <p:nvSpPr>
          <p:cNvPr id="6" name="순서도: 지연 5"/>
          <p:cNvSpPr/>
          <p:nvPr/>
        </p:nvSpPr>
        <p:spPr>
          <a:xfrm>
            <a:off x="0" y="332656"/>
            <a:ext cx="8157038" cy="7798494"/>
          </a:xfrm>
          <a:prstGeom prst="flowChartDelay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3848" y="1783849"/>
            <a:ext cx="338554" cy="27699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●</a:t>
            </a:r>
            <a:endParaRPr lang="ko-KR" alt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2793286" y="2431921"/>
            <a:ext cx="338554" cy="27699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●</a:t>
            </a:r>
            <a:endParaRPr lang="ko-KR" alt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2289230" y="3152001"/>
            <a:ext cx="338554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●</a:t>
            </a:r>
            <a:endParaRPr lang="ko-KR" alt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1785174" y="3944089"/>
            <a:ext cx="338554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●</a:t>
            </a:r>
            <a:endParaRPr lang="ko-KR" alt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1281118" y="4725144"/>
            <a:ext cx="338554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●</a:t>
            </a:r>
            <a:endParaRPr lang="ko-KR" alt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3563888" y="1558533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latin typeface="한컴 소망 B" pitchFamily="18" charset="-127"/>
                <a:ea typeface="한컴 소망 B" pitchFamily="18" charset="-127"/>
              </a:rPr>
              <a:t>구조화된 교수법</a:t>
            </a:r>
            <a:endParaRPr lang="ko-KR" altLang="en-US" sz="3600" dirty="0">
              <a:latin typeface="한컴 소망 B" pitchFamily="18" charset="-127"/>
              <a:ea typeface="한컴 소망 B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49070" y="5445224"/>
            <a:ext cx="338554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●</a:t>
            </a:r>
            <a:endParaRPr lang="ko-KR" alt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3203848" y="2206605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latin typeface="한컴 소망 B" pitchFamily="18" charset="-127"/>
                <a:ea typeface="한컴 소망 B" pitchFamily="18" charset="-127"/>
              </a:rPr>
              <a:t>직접 교수법</a:t>
            </a:r>
            <a:endParaRPr lang="en-US" altLang="ko-KR" sz="3600" dirty="0" smtClean="0">
              <a:latin typeface="한컴 소망 B" pitchFamily="18" charset="-127"/>
              <a:ea typeface="한컴 소망 B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27784" y="2998693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latin typeface="한컴 소망 B" pitchFamily="18" charset="-127"/>
                <a:ea typeface="한컴 소망 B" pitchFamily="18" charset="-127"/>
              </a:rPr>
              <a:t>자연</a:t>
            </a:r>
            <a:r>
              <a:rPr lang="ko-KR" altLang="en-US" sz="3600" dirty="0" smtClean="0">
                <a:latin typeface="한컴 소망 B" pitchFamily="18" charset="-127"/>
                <a:ea typeface="한컴 소망 B" pitchFamily="18" charset="-127"/>
              </a:rPr>
              <a:t>적</a:t>
            </a:r>
            <a:r>
              <a:rPr lang="ko-KR" altLang="en-US" sz="3600" dirty="0" smtClean="0">
                <a:latin typeface="한컴 소망 B" pitchFamily="18" charset="-127"/>
                <a:ea typeface="한컴 소망 B" pitchFamily="18" charset="-127"/>
              </a:rPr>
              <a:t> 교수법</a:t>
            </a:r>
            <a:endParaRPr lang="ko-KR" altLang="en-US" sz="3600" dirty="0">
              <a:latin typeface="한컴 소망 B" pitchFamily="18" charset="-127"/>
              <a:ea typeface="한컴 소망 B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51720" y="3790781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latin typeface="한컴 소망 B" pitchFamily="18" charset="-127"/>
                <a:ea typeface="한컴 소망 B" pitchFamily="18" charset="-127"/>
              </a:rPr>
              <a:t>또래주도 교수법</a:t>
            </a:r>
            <a:endParaRPr lang="ko-KR" altLang="en-US" sz="3600" dirty="0">
              <a:latin typeface="한컴 소망 B" pitchFamily="18" charset="-127"/>
              <a:ea typeface="한컴 소망 B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19672" y="4581128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latin typeface="한컴 소망 B" pitchFamily="18" charset="-127"/>
                <a:ea typeface="한컴 소망 B" pitchFamily="18" charset="-127"/>
              </a:rPr>
              <a:t>제한된 관심에 대한 교수법</a:t>
            </a:r>
            <a:endParaRPr lang="ko-KR" altLang="en-US" sz="3600" dirty="0">
              <a:latin typeface="한컴 소망 B" pitchFamily="18" charset="-127"/>
              <a:ea typeface="한컴 소망 B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15616" y="5301208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latin typeface="한컴 소망 B" pitchFamily="18" charset="-127"/>
                <a:ea typeface="한컴 소망 B" pitchFamily="18" charset="-127"/>
              </a:rPr>
              <a:t>언어 및 의사소통 지도</a:t>
            </a:r>
            <a:endParaRPr lang="ko-KR" altLang="en-US" sz="3600" dirty="0">
              <a:latin typeface="한컴 소망 B" pitchFamily="18" charset="-127"/>
              <a:ea typeface="한컴 소망 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642918"/>
            <a:ext cx="9144000" cy="621508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1" y="214290"/>
            <a:ext cx="5429287" cy="910833"/>
            <a:chOff x="-2095561" y="4857760"/>
            <a:chExt cx="7239066" cy="1214446"/>
          </a:xfrm>
        </p:grpSpPr>
        <p:sp>
          <p:nvSpPr>
            <p:cNvPr id="3" name="순서도: 지연 2"/>
            <p:cNvSpPr/>
            <p:nvPr/>
          </p:nvSpPr>
          <p:spPr>
            <a:xfrm>
              <a:off x="3714744" y="4857760"/>
              <a:ext cx="1428761" cy="1214446"/>
            </a:xfrm>
            <a:prstGeom prst="flowChartDela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-2095561" y="4857760"/>
              <a:ext cx="5953184" cy="121444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42844" y="405450"/>
            <a:ext cx="3946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chemeClr val="bg2"/>
                </a:solidFill>
                <a:latin typeface="한컴 소망 B" pitchFamily="18" charset="-127"/>
                <a:ea typeface="한컴 소망 B" pitchFamily="18" charset="-127"/>
              </a:rPr>
              <a:t> </a:t>
            </a:r>
            <a:r>
              <a:rPr lang="en-US" altLang="ko-KR" sz="3200" dirty="0" smtClean="0">
                <a:solidFill>
                  <a:schemeClr val="bg2"/>
                </a:solidFill>
                <a:latin typeface="한컴 소망 B" pitchFamily="18" charset="-127"/>
                <a:ea typeface="한컴 소망 B" pitchFamily="18" charset="-127"/>
              </a:rPr>
              <a:t>1. </a:t>
            </a:r>
            <a:r>
              <a:rPr lang="ko-KR" altLang="en-US" sz="3200" dirty="0" smtClean="0">
                <a:solidFill>
                  <a:schemeClr val="bg2"/>
                </a:solidFill>
                <a:latin typeface="한컴 소망 B" pitchFamily="18" charset="-127"/>
                <a:ea typeface="한컴 소망 B" pitchFamily="18" charset="-127"/>
              </a:rPr>
              <a:t>구조화된 교수법</a:t>
            </a:r>
            <a:endParaRPr lang="ko-KR" altLang="en-US" sz="3200" dirty="0">
              <a:solidFill>
                <a:schemeClr val="bg2"/>
              </a:solidFill>
              <a:latin typeface="한컴 소망 B" pitchFamily="18" charset="-127"/>
              <a:ea typeface="한컴 소망 B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5630" y="2289066"/>
            <a:ext cx="60131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AutoNum type="arabicParenR"/>
            </a:pPr>
            <a:r>
              <a:rPr lang="ko-KR" altLang="en-US" sz="4000" dirty="0" smtClean="0">
                <a:solidFill>
                  <a:srgbClr val="9734B2"/>
                </a:solidFill>
                <a:latin typeface="한컴 소망 M" pitchFamily="18" charset="-127"/>
                <a:ea typeface="한컴 소망 M" pitchFamily="18" charset="-127"/>
              </a:rPr>
              <a:t>물리적 배치</a:t>
            </a:r>
            <a:r>
              <a:rPr lang="ko-KR" altLang="en-US" sz="4000" dirty="0" smtClean="0">
                <a:latin typeface="한컴 소망 M" pitchFamily="18" charset="-127"/>
                <a:ea typeface="한컴 소망 M" pitchFamily="18" charset="-127"/>
              </a:rPr>
              <a:t>의 구조화</a:t>
            </a:r>
            <a:endParaRPr lang="en-US" altLang="ko-KR" sz="4000" dirty="0" smtClean="0">
              <a:latin typeface="한컴 소망 M" pitchFamily="18" charset="-127"/>
              <a:ea typeface="한컴 소망 M" pitchFamily="18" charset="-127"/>
            </a:endParaRPr>
          </a:p>
          <a:p>
            <a:pPr marL="742950" indent="-742950">
              <a:buAutoNum type="arabicParenR"/>
            </a:pPr>
            <a:endParaRPr lang="en-US" altLang="ko-KR" sz="4000" dirty="0" smtClean="0">
              <a:latin typeface="한컴 소망 M" pitchFamily="18" charset="-127"/>
              <a:ea typeface="한컴 소망 M" pitchFamily="18" charset="-127"/>
            </a:endParaRPr>
          </a:p>
          <a:p>
            <a:pPr marL="742950" indent="-742950">
              <a:buAutoNum type="arabicParenR"/>
            </a:pPr>
            <a:r>
              <a:rPr lang="ko-KR" altLang="en-US" sz="4000" dirty="0" smtClean="0">
                <a:solidFill>
                  <a:schemeClr val="accent5">
                    <a:lumMod val="75000"/>
                  </a:schemeClr>
                </a:solidFill>
                <a:latin typeface="한컴 소망 M" pitchFamily="18" charset="-127"/>
                <a:ea typeface="한컴 소망 M" pitchFamily="18" charset="-127"/>
              </a:rPr>
              <a:t>시간</a:t>
            </a:r>
            <a:r>
              <a:rPr lang="ko-KR" altLang="en-US" sz="4000" dirty="0" smtClean="0">
                <a:latin typeface="한컴 소망 M" pitchFamily="18" charset="-127"/>
                <a:ea typeface="한컴 소망 M" pitchFamily="18" charset="-127"/>
              </a:rPr>
              <a:t>의 구조화</a:t>
            </a:r>
            <a:endParaRPr lang="ko-KR" altLang="en-US" sz="4000" dirty="0">
              <a:latin typeface="한컴 소망 M" pitchFamily="18" charset="-127"/>
              <a:ea typeface="한컴 소망 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642918"/>
            <a:ext cx="9144000" cy="621508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1" y="214290"/>
            <a:ext cx="5429287" cy="910833"/>
            <a:chOff x="-2095561" y="4857760"/>
            <a:chExt cx="7239066" cy="1214446"/>
          </a:xfrm>
        </p:grpSpPr>
        <p:sp>
          <p:nvSpPr>
            <p:cNvPr id="3" name="순서도: 지연 2"/>
            <p:cNvSpPr/>
            <p:nvPr/>
          </p:nvSpPr>
          <p:spPr>
            <a:xfrm>
              <a:off x="3714744" y="4857760"/>
              <a:ext cx="1428761" cy="1214446"/>
            </a:xfrm>
            <a:prstGeom prst="flowChartDela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-2095561" y="4857760"/>
              <a:ext cx="5953184" cy="121444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42844" y="405450"/>
            <a:ext cx="49680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chemeClr val="bg2"/>
                </a:solidFill>
                <a:latin typeface="한컴 소망 B" pitchFamily="18" charset="-127"/>
                <a:ea typeface="한컴 소망 B" pitchFamily="18" charset="-127"/>
              </a:rPr>
              <a:t> </a:t>
            </a:r>
            <a:r>
              <a:rPr lang="en-US" altLang="ko-KR" sz="3200" dirty="0" smtClean="0">
                <a:solidFill>
                  <a:schemeClr val="bg2"/>
                </a:solidFill>
                <a:latin typeface="한컴 소망 B" pitchFamily="18" charset="-127"/>
                <a:ea typeface="한컴 소망 B" pitchFamily="18" charset="-127"/>
              </a:rPr>
              <a:t>1) </a:t>
            </a:r>
            <a:r>
              <a:rPr lang="ko-KR" altLang="en-US" sz="3200" dirty="0" smtClean="0">
                <a:solidFill>
                  <a:schemeClr val="bg2"/>
                </a:solidFill>
                <a:latin typeface="한컴 소망 B" pitchFamily="18" charset="-127"/>
                <a:ea typeface="한컴 소망 B" pitchFamily="18" charset="-127"/>
              </a:rPr>
              <a:t>물리적 배치의 구조화</a:t>
            </a:r>
            <a:endParaRPr lang="ko-KR" altLang="en-US" sz="3200" dirty="0">
              <a:solidFill>
                <a:schemeClr val="bg2"/>
              </a:solidFill>
              <a:latin typeface="한컴 소망 B" pitchFamily="18" charset="-127"/>
              <a:ea typeface="한컴 소망 B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595021"/>
            <a:ext cx="88204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ko-KR" altLang="en-US" sz="24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가구의 배치</a:t>
            </a:r>
            <a:endParaRPr lang="en-US" altLang="ko-KR" sz="2400" b="1" dirty="0" smtClean="0">
              <a:solidFill>
                <a:schemeClr val="accent4">
                  <a:lumMod val="75000"/>
                </a:schemeClr>
              </a:solidFill>
              <a:latin typeface="+mn-ea"/>
            </a:endParaRPr>
          </a:p>
          <a:p>
            <a:pPr marL="457200" indent="-457200"/>
            <a:r>
              <a:rPr lang="en-US" altLang="ko-KR" sz="2400" dirty="0" smtClean="0">
                <a:latin typeface="한컴 윤고딕 240" pitchFamily="18" charset="-127"/>
                <a:ea typeface="한컴 윤고딕 240" pitchFamily="18" charset="-127"/>
              </a:rPr>
              <a:t> </a:t>
            </a:r>
            <a:r>
              <a:rPr lang="en-US" altLang="ko-KR" sz="2400" dirty="0" smtClean="0">
                <a:latin typeface="한컴 윤고딕 240" pitchFamily="18" charset="-127"/>
                <a:ea typeface="한컴 윤고딕 240" pitchFamily="18" charset="-127"/>
              </a:rPr>
              <a:t>   </a:t>
            </a:r>
            <a:r>
              <a:rPr lang="en-US" altLang="ko-KR" sz="2000" spc="-150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2000" spc="-150" dirty="0" smtClean="0">
                <a:latin typeface="맑은 고딕" pitchFamily="50" charset="-127"/>
                <a:ea typeface="맑은 고딕" pitchFamily="50" charset="-127"/>
              </a:rPr>
              <a:t>가구는 활동의 대한 기대가 높아지도록 배치</a:t>
            </a:r>
            <a:endParaRPr lang="en-US" altLang="ko-KR" sz="2000" spc="-150" dirty="0" smtClean="0">
              <a:latin typeface="맑은 고딕" pitchFamily="50" charset="-127"/>
              <a:ea typeface="맑은 고딕" pitchFamily="50" charset="-127"/>
            </a:endParaRPr>
          </a:p>
          <a:p>
            <a:pPr marL="457200" indent="-457200"/>
            <a:r>
              <a:rPr lang="en-US" altLang="ko-KR" sz="2000" spc="-150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2000" spc="-150" dirty="0" smtClean="0"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en-US" altLang="ko-KR" sz="2000" spc="-150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2000" spc="-150" dirty="0" smtClean="0">
                <a:latin typeface="맑은 고딕" pitchFamily="50" charset="-127"/>
                <a:ea typeface="맑은 고딕" pitchFamily="50" charset="-127"/>
              </a:rPr>
              <a:t>유색테이프</a:t>
            </a:r>
            <a:r>
              <a:rPr lang="en-US" altLang="ko-KR" sz="2000" spc="-15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spc="-150" dirty="0" smtClean="0">
                <a:latin typeface="맑은 고딕" pitchFamily="50" charset="-127"/>
                <a:ea typeface="맑은 고딕" pitchFamily="50" charset="-127"/>
              </a:rPr>
              <a:t>시각적 경계</a:t>
            </a:r>
            <a:r>
              <a:rPr lang="en-US" altLang="ko-KR" sz="2000" spc="-150" dirty="0" smtClean="0">
                <a:latin typeface="맑은 고딕" pitchFamily="50" charset="-127"/>
                <a:ea typeface="맑은 고딕" pitchFamily="50" charset="-127"/>
              </a:rPr>
              <a:t>), </a:t>
            </a:r>
            <a:r>
              <a:rPr lang="ko-KR" altLang="en-US" sz="2000" spc="-150" dirty="0" smtClean="0">
                <a:latin typeface="맑은 고딕" pitchFamily="50" charset="-127"/>
                <a:ea typeface="맑은 고딕" pitchFamily="50" charset="-127"/>
              </a:rPr>
              <a:t>문자</a:t>
            </a:r>
            <a:r>
              <a:rPr lang="en-US" altLang="ko-KR" sz="2000" spc="-15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spc="-150" dirty="0" smtClean="0">
                <a:latin typeface="맑은 고딕" pitchFamily="50" charset="-127"/>
                <a:ea typeface="맑은 고딕" pitchFamily="50" charset="-127"/>
              </a:rPr>
              <a:t>사진</a:t>
            </a:r>
            <a:r>
              <a:rPr lang="en-US" altLang="ko-KR" sz="2000" spc="-15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spc="-150" dirty="0" smtClean="0">
                <a:latin typeface="맑은 고딕" pitchFamily="50" charset="-127"/>
                <a:ea typeface="맑은 고딕" pitchFamily="50" charset="-127"/>
              </a:rPr>
              <a:t>그림 등의 시각적 단서를 </a:t>
            </a:r>
            <a:r>
              <a:rPr lang="ko-KR" altLang="en-US" sz="2000" spc="-150" dirty="0" smtClean="0">
                <a:latin typeface="맑은 고딕" pitchFamily="50" charset="-127"/>
                <a:ea typeface="맑은 고딕" pitchFamily="50" charset="-127"/>
              </a:rPr>
              <a:t>제공</a:t>
            </a:r>
            <a:endParaRPr lang="en-US" altLang="ko-KR" sz="2000" spc="-150" dirty="0" smtClean="0">
              <a:latin typeface="맑은 고딕" pitchFamily="50" charset="-127"/>
              <a:ea typeface="맑은 고딕" pitchFamily="50" charset="-127"/>
            </a:endParaRPr>
          </a:p>
          <a:p>
            <a:pPr marL="457200" indent="-457200"/>
            <a:endParaRPr lang="en-US" altLang="ko-KR" sz="2400" dirty="0" smtClean="0">
              <a:ea typeface="LG PC" pitchFamily="18" charset="-127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ko-KR" altLang="en-US" sz="2400" b="1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물건의 배치</a:t>
            </a:r>
            <a:endParaRPr lang="en-US" altLang="ko-KR" sz="2400" b="1" dirty="0" smtClean="0">
              <a:solidFill>
                <a:schemeClr val="accent5">
                  <a:lumMod val="75000"/>
                </a:schemeClr>
              </a:solidFill>
              <a:latin typeface="+mn-ea"/>
            </a:endParaRPr>
          </a:p>
          <a:p>
            <a:pPr marL="457200" indent="-457200"/>
            <a:r>
              <a:rPr lang="en-US" altLang="ko-KR" sz="2000" spc="-300" dirty="0" smtClean="0"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ko-KR" altLang="en-US" sz="2000" spc="-3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spc="-30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en-US" altLang="ko-KR" sz="2000" spc="-150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2000" spc="-150" dirty="0" smtClean="0">
                <a:latin typeface="맑은 고딕" pitchFamily="50" charset="-127"/>
                <a:ea typeface="맑은 고딕" pitchFamily="50" charset="-127"/>
              </a:rPr>
              <a:t>교실에서 사용되는 교재 교구를 조직적으로 배치</a:t>
            </a:r>
            <a:endParaRPr lang="en-US" altLang="ko-KR" sz="2000" spc="-150" dirty="0" smtClean="0">
              <a:latin typeface="맑은 고딕" pitchFamily="50" charset="-127"/>
              <a:ea typeface="맑은 고딕" pitchFamily="50" charset="-127"/>
            </a:endParaRPr>
          </a:p>
          <a:p>
            <a:pPr marL="457200" indent="-457200"/>
            <a:r>
              <a:rPr lang="en-US" altLang="ko-KR" sz="2000" spc="-15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spc="-150" dirty="0" smtClean="0">
                <a:latin typeface="맑은 고딕" pitchFamily="50" charset="-127"/>
                <a:ea typeface="맑은 고딕" pitchFamily="50" charset="-127"/>
              </a:rPr>
              <a:t>     - </a:t>
            </a:r>
            <a:r>
              <a:rPr lang="ko-KR" altLang="en-US" sz="2000" spc="-150" dirty="0" smtClean="0">
                <a:latin typeface="맑은 고딕" pitchFamily="50" charset="-127"/>
                <a:ea typeface="맑은 고딕" pitchFamily="50" charset="-127"/>
              </a:rPr>
              <a:t>물건 보관 장소를 조직적으로 구분 </a:t>
            </a:r>
            <a:r>
              <a:rPr lang="en-US" altLang="ko-KR" sz="2000" spc="-15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spc="-150" dirty="0" smtClean="0">
                <a:latin typeface="맑은 고딕" pitchFamily="50" charset="-127"/>
                <a:ea typeface="맑은 고딕" pitchFamily="50" charset="-127"/>
              </a:rPr>
              <a:t>시각적 단서 이용</a:t>
            </a:r>
            <a:r>
              <a:rPr lang="en-US" altLang="ko-KR" sz="2000" spc="-15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457200" indent="-457200">
              <a:buFont typeface="+mj-ea"/>
              <a:buAutoNum type="circleNumDbPlain"/>
            </a:pPr>
            <a:endParaRPr lang="en-US" altLang="ko-KR" sz="2400" dirty="0" smtClean="0">
              <a:ea typeface="LG PC" pitchFamily="18" charset="-127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ko-KR" altLang="en-US" sz="2400" b="1" dirty="0" smtClean="0">
                <a:solidFill>
                  <a:schemeClr val="accent3">
                    <a:lumMod val="75000"/>
                  </a:schemeClr>
                </a:solidFill>
                <a:latin typeface="+mn-ea"/>
              </a:rPr>
              <a:t>혼자만의 공간 설정</a:t>
            </a:r>
            <a:endParaRPr lang="en-US" altLang="ko-KR" sz="2400" b="1" dirty="0" smtClean="0">
              <a:solidFill>
                <a:schemeClr val="accent3">
                  <a:lumMod val="75000"/>
                </a:schemeClr>
              </a:solidFill>
              <a:latin typeface="+mn-ea"/>
            </a:endParaRPr>
          </a:p>
          <a:p>
            <a:pPr marL="457200" indent="-457200"/>
            <a:r>
              <a:rPr lang="en-US" altLang="ko-KR" sz="2400" spc="-3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2400" spc="-300" dirty="0" smtClean="0">
                <a:latin typeface="HY강B" pitchFamily="18" charset="-127"/>
                <a:ea typeface="HY강B" pitchFamily="18" charset="-127"/>
              </a:rPr>
              <a:t>     </a:t>
            </a:r>
            <a:r>
              <a:rPr lang="en-US" altLang="ko-KR" sz="2000" spc="-150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2000" spc="-150" dirty="0" smtClean="0">
                <a:latin typeface="맑은 고딕" pitchFamily="50" charset="-127"/>
                <a:ea typeface="맑은 고딕" pitchFamily="50" charset="-127"/>
              </a:rPr>
              <a:t>아동이 환경에 영향을 받거나 행동문제가 있을 시 안정을 취함</a:t>
            </a:r>
            <a:endParaRPr lang="en-US" altLang="ko-KR" sz="2000" spc="-150" dirty="0" smtClean="0">
              <a:latin typeface="맑은 고딕" pitchFamily="50" charset="-127"/>
              <a:ea typeface="맑은 고딕" pitchFamily="50" charset="-127"/>
            </a:endParaRPr>
          </a:p>
          <a:p>
            <a:pPr marL="457200" indent="-457200"/>
            <a:r>
              <a:rPr lang="en-US" altLang="ko-KR" sz="2000" spc="-15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spc="-150" dirty="0" smtClean="0">
                <a:latin typeface="맑은 고딕" pitchFamily="50" charset="-127"/>
                <a:ea typeface="맑은 고딕" pitchFamily="50" charset="-127"/>
              </a:rPr>
              <a:t>     - </a:t>
            </a:r>
            <a:r>
              <a:rPr lang="ko-KR" altLang="en-US" sz="2000" spc="-150" dirty="0" smtClean="0">
                <a:latin typeface="맑은 고딕" pitchFamily="50" charset="-127"/>
                <a:ea typeface="맑은 고딕" pitchFamily="50" charset="-127"/>
              </a:rPr>
              <a:t>교사가 아동에게 지시 또는 아동 스스로 선택하여 갈 수 있음</a:t>
            </a:r>
            <a:endParaRPr lang="en-US" altLang="ko-KR" sz="2000" spc="-150" dirty="0" smtClean="0">
              <a:latin typeface="맑은 고딕" pitchFamily="50" charset="-127"/>
              <a:ea typeface="맑은 고딕" pitchFamily="50" charset="-127"/>
            </a:endParaRPr>
          </a:p>
          <a:p>
            <a:pPr marL="457200" indent="-457200"/>
            <a:endParaRPr lang="en-US" altLang="ko-KR" sz="2400" dirty="0" smtClean="0">
              <a:latin typeface="한컴 소망 M" pitchFamily="18" charset="-127"/>
              <a:ea typeface="한컴 소망 M" pitchFamily="18" charset="-127"/>
            </a:endParaRPr>
          </a:p>
          <a:p>
            <a:pPr marL="457200" indent="-457200"/>
            <a:r>
              <a:rPr lang="en-US" altLang="ko-KR" sz="2400" dirty="0" smtClean="0">
                <a:latin typeface="한컴 소망 M" pitchFamily="18" charset="-127"/>
                <a:ea typeface="한컴 소망 M" pitchFamily="18" charset="-127"/>
              </a:rPr>
              <a:t>  </a:t>
            </a:r>
            <a:r>
              <a:rPr lang="en-US" altLang="ko-KR" sz="2400" dirty="0" smtClean="0">
                <a:latin typeface="한컴 소망 M" pitchFamily="18" charset="-127"/>
                <a:ea typeface="한컴 소망 M" pitchFamily="18" charset="-127"/>
              </a:rPr>
              <a:t> </a:t>
            </a:r>
            <a:endParaRPr lang="en-US" altLang="ko-KR" sz="2400" dirty="0" smtClean="0">
              <a:latin typeface="+mj-lt"/>
              <a:ea typeface="LG PC" pitchFamily="18" charset="-127"/>
            </a:endParaRPr>
          </a:p>
          <a:p>
            <a:pPr marL="457200" indent="-457200"/>
            <a:endParaRPr lang="en-US" altLang="ko-KR" sz="2400" dirty="0" smtClean="0">
              <a:latin typeface="+mj-lt"/>
              <a:ea typeface="LG PC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7671" t="19686" r="29161" b="28142"/>
          <a:stretch>
            <a:fillRect/>
          </a:stretch>
        </p:blipFill>
        <p:spPr bwMode="auto">
          <a:xfrm>
            <a:off x="2843808" y="1988840"/>
            <a:ext cx="561662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642918"/>
            <a:ext cx="9144000" cy="621508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1" y="214290"/>
            <a:ext cx="5429287" cy="910833"/>
            <a:chOff x="-2095561" y="4857760"/>
            <a:chExt cx="7239066" cy="1214446"/>
          </a:xfrm>
        </p:grpSpPr>
        <p:sp>
          <p:nvSpPr>
            <p:cNvPr id="3" name="순서도: 지연 2"/>
            <p:cNvSpPr/>
            <p:nvPr/>
          </p:nvSpPr>
          <p:spPr>
            <a:xfrm>
              <a:off x="3714744" y="4857760"/>
              <a:ext cx="1428761" cy="1214446"/>
            </a:xfrm>
            <a:prstGeom prst="flowChartDela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-2095561" y="4857760"/>
              <a:ext cx="5953184" cy="121444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42844" y="405450"/>
            <a:ext cx="3640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chemeClr val="bg2"/>
                </a:solidFill>
                <a:latin typeface="한컴 소망 B" pitchFamily="18" charset="-127"/>
                <a:ea typeface="한컴 소망 B" pitchFamily="18" charset="-127"/>
              </a:rPr>
              <a:t> </a:t>
            </a:r>
            <a:r>
              <a:rPr lang="en-US" altLang="ko-KR" sz="3200" dirty="0" smtClean="0">
                <a:solidFill>
                  <a:schemeClr val="bg2"/>
                </a:solidFill>
                <a:latin typeface="한컴 소망 B" pitchFamily="18" charset="-127"/>
                <a:ea typeface="한컴 소망 B" pitchFamily="18" charset="-127"/>
              </a:rPr>
              <a:t>2</a:t>
            </a:r>
            <a:r>
              <a:rPr lang="en-US" altLang="ko-KR" sz="3200" dirty="0" smtClean="0">
                <a:solidFill>
                  <a:schemeClr val="bg2"/>
                </a:solidFill>
                <a:latin typeface="한컴 소망 B" pitchFamily="18" charset="-127"/>
                <a:ea typeface="한컴 소망 B" pitchFamily="18" charset="-127"/>
              </a:rPr>
              <a:t>) </a:t>
            </a:r>
            <a:r>
              <a:rPr lang="ko-KR" altLang="en-US" sz="3200" dirty="0" smtClean="0">
                <a:solidFill>
                  <a:schemeClr val="bg2"/>
                </a:solidFill>
                <a:latin typeface="한컴 소망 B" pitchFamily="18" charset="-127"/>
                <a:ea typeface="한컴 소망 B" pitchFamily="18" charset="-127"/>
              </a:rPr>
              <a:t>시</a:t>
            </a:r>
            <a:r>
              <a:rPr lang="ko-KR" altLang="en-US" sz="3200" dirty="0" smtClean="0">
                <a:solidFill>
                  <a:schemeClr val="bg2"/>
                </a:solidFill>
                <a:latin typeface="한컴 소망 B" pitchFamily="18" charset="-127"/>
                <a:ea typeface="한컴 소망 B" pitchFamily="18" charset="-127"/>
              </a:rPr>
              <a:t>간</a:t>
            </a:r>
            <a:r>
              <a:rPr lang="ko-KR" altLang="en-US" sz="3200" dirty="0" smtClean="0">
                <a:solidFill>
                  <a:schemeClr val="bg2"/>
                </a:solidFill>
                <a:latin typeface="한컴 소망 B" pitchFamily="18" charset="-127"/>
                <a:ea typeface="한컴 소망 B" pitchFamily="18" charset="-127"/>
              </a:rPr>
              <a:t>의 구조화</a:t>
            </a:r>
            <a:endParaRPr lang="ko-KR" altLang="en-US" sz="3200" dirty="0">
              <a:solidFill>
                <a:schemeClr val="bg2"/>
              </a:solidFill>
              <a:latin typeface="한컴 소망 B" pitchFamily="18" charset="-127"/>
              <a:ea typeface="한컴 소망 B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1196752"/>
            <a:ext cx="741682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ko-KR" altLang="en-US" sz="2800" b="1" dirty="0" smtClean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활동 그림 </a:t>
            </a:r>
            <a:r>
              <a:rPr lang="ko-KR" altLang="en-US" sz="2800" b="1" dirty="0" err="1" smtClean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스케쥴</a:t>
            </a:r>
            <a:endParaRPr lang="en-US" altLang="ko-KR" sz="2800" b="1" dirty="0" smtClean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  <a:p>
            <a:pPr marL="457200" indent="-457200" algn="ctr"/>
            <a:r>
              <a:rPr lang="en-US" altLang="ko-KR" sz="2400" spc="-300" dirty="0" smtClean="0">
                <a:solidFill>
                  <a:schemeClr val="bg2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2400" spc="-300" dirty="0" smtClean="0">
                <a:solidFill>
                  <a:schemeClr val="bg2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아동의 활동 일정을 그림으로 나타내어 학급활동을 선택하고 일련의 순서에 따라 수행할 수 있는 독립성을 향상</a:t>
            </a:r>
            <a:endParaRPr lang="en-US" altLang="ko-KR" sz="2400" spc="-300" dirty="0" smtClean="0">
              <a:solidFill>
                <a:schemeClr val="bg2">
                  <a:lumMod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457200" indent="-457200" algn="ctr"/>
            <a:endParaRPr lang="en-US" altLang="ko-KR" sz="2400" dirty="0" smtClean="0">
              <a:ea typeface="LG PC" pitchFamily="18" charset="-127"/>
            </a:endParaRPr>
          </a:p>
          <a:p>
            <a:pPr marL="457200" indent="-457200" algn="ctr"/>
            <a:endParaRPr lang="en-US" altLang="ko-KR" sz="2400" dirty="0" smtClean="0">
              <a:ea typeface="LG PC" pitchFamily="18" charset="-127"/>
            </a:endParaRPr>
          </a:p>
          <a:p>
            <a:pPr marL="457200" indent="-457200" algn="ctr"/>
            <a:r>
              <a:rPr lang="en-US" altLang="ko-KR" sz="2400" dirty="0" smtClean="0">
                <a:latin typeface="한컴 소망 M" pitchFamily="18" charset="-127"/>
                <a:ea typeface="한컴 소망 M" pitchFamily="18" charset="-127"/>
              </a:rPr>
              <a:t>   </a:t>
            </a:r>
            <a:endParaRPr lang="en-US" altLang="ko-KR" sz="2400" dirty="0" smtClean="0">
              <a:latin typeface="+mj-lt"/>
              <a:ea typeface="LG PC" pitchFamily="18" charset="-127"/>
            </a:endParaRPr>
          </a:p>
          <a:p>
            <a:pPr marL="457200" indent="-457200" algn="ctr"/>
            <a:endParaRPr lang="en-US" altLang="ko-KR" sz="2400" dirty="0" smtClean="0">
              <a:latin typeface="+mj-lt"/>
              <a:ea typeface="LG PC" pitchFamily="18" charset="-127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34680" t="28540" r="28570" b="18063"/>
          <a:stretch>
            <a:fillRect/>
          </a:stretch>
        </p:blipFill>
        <p:spPr bwMode="auto">
          <a:xfrm>
            <a:off x="2051720" y="2420888"/>
            <a:ext cx="511256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11560" y="2060848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ko-KR" sz="2400" b="1" spc="-15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일일 일정표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  -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하루 활동의 순서를 시각적 형태로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  -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다음 활동을 예측할 수 있음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  -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다른 활동으로의 전환을 촉진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   *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자폐아동은 시각적 처리에 강점을 보이기 때문에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4077072"/>
            <a:ext cx="83529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ko-KR" sz="2400" b="1" dirty="0" smtClean="0"/>
              <a:t>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작업 일정표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작업을 얼마만큼 해야 하고 언제 끝내야 할지를 알려주는 시각적인 목록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   -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과제 수행 단계를 상기 시켜줌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  -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그림을 사용하면 지시에 더 쉽게 따를 수 있음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36246" t="32110" r="23907" b="15719"/>
          <a:stretch>
            <a:fillRect/>
          </a:stretch>
        </p:blipFill>
        <p:spPr bwMode="auto">
          <a:xfrm>
            <a:off x="2339752" y="1988840"/>
            <a:ext cx="518457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0" grpId="1"/>
      <p:bldP spid="11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642918"/>
            <a:ext cx="9144000" cy="621508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1" y="214290"/>
            <a:ext cx="5429287" cy="910833"/>
            <a:chOff x="-2095561" y="4857760"/>
            <a:chExt cx="7239066" cy="1214446"/>
          </a:xfrm>
        </p:grpSpPr>
        <p:sp>
          <p:nvSpPr>
            <p:cNvPr id="3" name="순서도: 지연 2"/>
            <p:cNvSpPr/>
            <p:nvPr/>
          </p:nvSpPr>
          <p:spPr>
            <a:xfrm>
              <a:off x="3714744" y="4857760"/>
              <a:ext cx="1428761" cy="1214446"/>
            </a:xfrm>
            <a:prstGeom prst="flowChartDela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-2095561" y="4857760"/>
              <a:ext cx="5953184" cy="121444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42844" y="405450"/>
            <a:ext cx="32143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chemeClr val="bg2"/>
                </a:solidFill>
                <a:latin typeface="한컴 소망 B" pitchFamily="18" charset="-127"/>
                <a:ea typeface="한컴 소망 B" pitchFamily="18" charset="-127"/>
              </a:rPr>
              <a:t> </a:t>
            </a:r>
            <a:r>
              <a:rPr lang="en-US" altLang="ko-KR" sz="3200" dirty="0" smtClean="0">
                <a:solidFill>
                  <a:schemeClr val="bg2"/>
                </a:solidFill>
                <a:latin typeface="한컴 소망 B" pitchFamily="18" charset="-127"/>
                <a:ea typeface="한컴 소망 B" pitchFamily="18" charset="-127"/>
              </a:rPr>
              <a:t>2. </a:t>
            </a:r>
            <a:r>
              <a:rPr lang="ko-KR" altLang="en-US" sz="3200" dirty="0" smtClean="0">
                <a:solidFill>
                  <a:schemeClr val="bg2"/>
                </a:solidFill>
                <a:latin typeface="한컴 소망 B" pitchFamily="18" charset="-127"/>
                <a:ea typeface="한컴 소망 B" pitchFamily="18" charset="-127"/>
              </a:rPr>
              <a:t>직</a:t>
            </a:r>
            <a:r>
              <a:rPr lang="ko-KR" altLang="en-US" sz="3200" dirty="0" smtClean="0">
                <a:solidFill>
                  <a:schemeClr val="bg2"/>
                </a:solidFill>
                <a:latin typeface="한컴 소망 B" pitchFamily="18" charset="-127"/>
                <a:ea typeface="한컴 소망 B" pitchFamily="18" charset="-127"/>
              </a:rPr>
              <a:t>접</a:t>
            </a:r>
            <a:r>
              <a:rPr lang="ko-KR" altLang="en-US" sz="3200" dirty="0" smtClean="0">
                <a:solidFill>
                  <a:schemeClr val="bg2"/>
                </a:solidFill>
                <a:latin typeface="한컴 소망 B" pitchFamily="18" charset="-127"/>
                <a:ea typeface="한컴 소망 B" pitchFamily="18" charset="-127"/>
              </a:rPr>
              <a:t> 교수법</a:t>
            </a:r>
            <a:endParaRPr lang="ko-KR" altLang="en-US" sz="3200" dirty="0">
              <a:solidFill>
                <a:schemeClr val="bg2"/>
              </a:solidFill>
              <a:latin typeface="한컴 소망 B" pitchFamily="18" charset="-127"/>
              <a:ea typeface="한컴 소망 B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340768"/>
            <a:ext cx="828092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ko-KR" altLang="en-US" sz="2400" b="1" dirty="0" smtClean="0">
                <a:solidFill>
                  <a:schemeClr val="tx2">
                    <a:lumMod val="50000"/>
                  </a:schemeClr>
                </a:solidFill>
                <a:latin typeface="한컴 소망 M" pitchFamily="18" charset="-127"/>
                <a:ea typeface="한컴 소망 M" pitchFamily="18" charset="-127"/>
              </a:rPr>
              <a:t>특</a:t>
            </a:r>
            <a:r>
              <a:rPr lang="ko-KR" altLang="en-US" sz="2400" b="1" dirty="0" smtClean="0">
                <a:solidFill>
                  <a:schemeClr val="tx2">
                    <a:lumMod val="50000"/>
                  </a:schemeClr>
                </a:solidFill>
                <a:latin typeface="한컴 소망 M" pitchFamily="18" charset="-127"/>
                <a:ea typeface="한컴 소망 M" pitchFamily="18" charset="-127"/>
              </a:rPr>
              <a:t>징</a:t>
            </a:r>
            <a:endParaRPr lang="en-US" altLang="ko-KR" sz="2400" b="1" dirty="0" smtClean="0">
              <a:solidFill>
                <a:schemeClr val="tx2">
                  <a:lumMod val="50000"/>
                </a:schemeClr>
              </a:solidFill>
              <a:latin typeface="한컴 소망 M" pitchFamily="18" charset="-127"/>
              <a:ea typeface="한컴 소망 M" pitchFamily="18" charset="-127"/>
            </a:endParaRPr>
          </a:p>
          <a:p>
            <a:pPr marL="457200" indent="-457200"/>
            <a:r>
              <a:rPr lang="en-US" altLang="ko-KR" sz="20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en-US" altLang="ko-KR" sz="20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20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소집단 또는 일대일 교수</a:t>
            </a:r>
            <a:endParaRPr lang="en-US" altLang="ko-KR" sz="2000" dirty="0" smtClean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457200" indent="-457200"/>
            <a:r>
              <a:rPr lang="en-US" altLang="ko-KR" sz="20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20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20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학습내용의 </a:t>
            </a:r>
            <a:r>
              <a:rPr lang="ko-KR" altLang="en-US" sz="2000" dirty="0" err="1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소단계별</a:t>
            </a:r>
            <a:r>
              <a:rPr lang="ko-KR" altLang="en-US" sz="20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제시</a:t>
            </a:r>
            <a:endParaRPr lang="en-US" altLang="ko-KR" sz="2000" dirty="0" smtClean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457200" indent="-457200"/>
            <a:r>
              <a:rPr lang="en-US" altLang="ko-KR" sz="20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- </a:t>
            </a:r>
            <a:r>
              <a:rPr lang="ko-KR" altLang="en-US" sz="20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교사의 빈번한 질문</a:t>
            </a:r>
            <a:endParaRPr lang="en-US" altLang="ko-KR" sz="2000" dirty="0" smtClean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457200" indent="-457200"/>
            <a:r>
              <a:rPr lang="en-US" altLang="ko-KR" sz="20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- </a:t>
            </a:r>
            <a:r>
              <a:rPr lang="ko-KR" altLang="en-US" sz="20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풍부한 연습기회 제공</a:t>
            </a:r>
            <a:endParaRPr lang="en-US" altLang="ko-KR" sz="2000" dirty="0" smtClean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457200" indent="-457200"/>
            <a:r>
              <a:rPr lang="en-US" altLang="ko-KR" sz="20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- </a:t>
            </a:r>
            <a:r>
              <a:rPr lang="ko-KR" altLang="en-US" sz="20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빈번한 피드백과 강화 및 교정</a:t>
            </a:r>
            <a:endParaRPr lang="en-US" altLang="ko-KR" sz="2000" dirty="0" smtClean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457200" indent="-457200"/>
            <a:endParaRPr lang="en-US" altLang="ko-KR" sz="2400" spc="300" dirty="0" smtClean="0">
              <a:ea typeface="LG PC" pitchFamily="18" charset="-127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ko-KR" altLang="en-US" sz="2400" b="1" dirty="0" smtClean="0">
                <a:solidFill>
                  <a:schemeClr val="tx2">
                    <a:lumMod val="50000"/>
                  </a:schemeClr>
                </a:solidFill>
                <a:latin typeface="한컴 소망 M" pitchFamily="18" charset="-127"/>
                <a:ea typeface="한컴 소망 M" pitchFamily="18" charset="-127"/>
              </a:rPr>
              <a:t>실시 방법</a:t>
            </a:r>
            <a:endParaRPr lang="en-US" altLang="ko-KR" sz="2400" b="1" dirty="0" smtClean="0">
              <a:solidFill>
                <a:schemeClr val="tx2">
                  <a:lumMod val="50000"/>
                </a:schemeClr>
              </a:solidFill>
              <a:latin typeface="한컴 소망 M" pitchFamily="18" charset="-127"/>
              <a:ea typeface="한컴 소망 M" pitchFamily="18" charset="-127"/>
            </a:endParaRPr>
          </a:p>
          <a:p>
            <a:pPr marL="457200" indent="-457200"/>
            <a:r>
              <a:rPr lang="en-US" altLang="ko-KR" sz="2400" b="1" spc="-300" dirty="0" smtClean="0">
                <a:solidFill>
                  <a:schemeClr val="tx2">
                    <a:lumMod val="50000"/>
                  </a:schemeClr>
                </a:solidFill>
                <a:latin typeface="HY나무L" pitchFamily="18" charset="-127"/>
                <a:ea typeface="HY나무L" pitchFamily="18" charset="-127"/>
              </a:rPr>
              <a:t>    </a:t>
            </a:r>
            <a:r>
              <a:rPr lang="en-US" altLang="ko-KR" sz="2400" spc="-3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2400" b="1" spc="-3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사전준비</a:t>
            </a:r>
            <a:r>
              <a:rPr lang="ko-KR" altLang="en-US" sz="2400" spc="-3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단계 </a:t>
            </a:r>
            <a:r>
              <a:rPr lang="en-US" altLang="ko-KR" sz="2400" spc="-3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400" spc="-3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가르칠 기술 선정</a:t>
            </a:r>
            <a:endParaRPr lang="en-US" altLang="ko-KR" sz="2400" spc="-300" dirty="0" smtClean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457200" indent="-457200"/>
            <a:r>
              <a:rPr lang="en-US" altLang="ko-KR" sz="2400" spc="-3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spc="-3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en-US" altLang="ko-KR" sz="2400" b="1" spc="-3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2400" b="1" spc="-3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단계 </a:t>
            </a:r>
            <a:r>
              <a:rPr lang="en-US" altLang="ko-KR" sz="2400" spc="-3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:</a:t>
            </a:r>
            <a:r>
              <a:rPr lang="ko-KR" altLang="en-US" sz="2400" spc="-3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교사나 또래가 비디오 테이프 등의 보조기구 사용 또는 직접 행동시범을 보이기</a:t>
            </a:r>
            <a:endParaRPr lang="en-US" altLang="ko-KR" sz="2400" spc="-300" dirty="0" smtClean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457200" indent="-457200"/>
            <a:r>
              <a:rPr lang="en-US" altLang="ko-KR" sz="2400" b="1" spc="-3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b="1" spc="-3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2</a:t>
            </a:r>
            <a:r>
              <a:rPr lang="ko-KR" altLang="en-US" sz="2400" b="1" spc="-3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단계 </a:t>
            </a:r>
            <a:r>
              <a:rPr lang="en-US" altLang="ko-KR" sz="2400" spc="-3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:</a:t>
            </a:r>
            <a:r>
              <a:rPr lang="ko-KR" altLang="en-US" sz="2400" spc="-3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아동이 관찰한 기술을 수행하기 위해 질문을 하거나 서로 이야기 한 후 기회 제공하기</a:t>
            </a:r>
            <a:endParaRPr lang="en-US" altLang="ko-KR" sz="2400" spc="-300" dirty="0" smtClean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457200" indent="-457200"/>
            <a:r>
              <a:rPr lang="en-US" altLang="ko-KR" sz="2400" b="1" spc="-3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b="1" spc="-3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3</a:t>
            </a:r>
            <a:r>
              <a:rPr lang="ko-KR" altLang="en-US" sz="2400" b="1" spc="-3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단계 </a:t>
            </a:r>
            <a:r>
              <a:rPr lang="en-US" altLang="ko-KR" sz="2400" spc="-3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:</a:t>
            </a:r>
            <a:r>
              <a:rPr lang="ko-KR" altLang="en-US" sz="2400" spc="-3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아동에게 기술 습득을 위한 촉진</a:t>
            </a:r>
            <a:r>
              <a:rPr lang="en-US" altLang="ko-KR" sz="2400" spc="-3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spc="-3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교정적 피드백</a:t>
            </a:r>
            <a:r>
              <a:rPr lang="en-US" altLang="ko-KR" sz="2400" spc="-3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spc="-300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칭찬을 제공</a:t>
            </a:r>
            <a:endParaRPr lang="en-US" altLang="ko-KR" sz="2400" spc="-300" dirty="0" smtClean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457200" indent="-457200"/>
            <a:endParaRPr lang="en-US" altLang="ko-KR" sz="2400" spc="-300" dirty="0" smtClean="0">
              <a:ea typeface="LG PC" pitchFamily="18" charset="-127"/>
            </a:endParaRPr>
          </a:p>
          <a:p>
            <a:pPr marL="457200" indent="-457200"/>
            <a:endParaRPr lang="en-US" altLang="ko-KR" sz="2400" spc="-300" dirty="0" smtClean="0">
              <a:latin typeface="한컴 소망 M" pitchFamily="18" charset="-127"/>
              <a:ea typeface="한컴 소망 M" pitchFamily="18" charset="-127"/>
            </a:endParaRPr>
          </a:p>
          <a:p>
            <a:pPr marL="457200" indent="-457200"/>
            <a:r>
              <a:rPr lang="en-US" altLang="ko-KR" sz="2400" spc="-300" dirty="0" smtClean="0">
                <a:latin typeface="한컴 소망 M" pitchFamily="18" charset="-127"/>
                <a:ea typeface="한컴 소망 M" pitchFamily="18" charset="-127"/>
              </a:rPr>
              <a:t>  </a:t>
            </a:r>
            <a:r>
              <a:rPr lang="en-US" altLang="ko-KR" sz="2400" spc="-300" dirty="0" smtClean="0">
                <a:latin typeface="한컴 소망 M" pitchFamily="18" charset="-127"/>
                <a:ea typeface="한컴 소망 M" pitchFamily="18" charset="-127"/>
              </a:rPr>
              <a:t> </a:t>
            </a:r>
            <a:endParaRPr lang="en-US" altLang="ko-KR" sz="2400" spc="-300" dirty="0" smtClean="0">
              <a:latin typeface="+mj-lt"/>
              <a:ea typeface="LG PC" pitchFamily="18" charset="-127"/>
            </a:endParaRPr>
          </a:p>
          <a:p>
            <a:pPr marL="457200" indent="-457200"/>
            <a:endParaRPr lang="en-US" altLang="ko-KR" sz="2400" spc="-300" dirty="0" smtClean="0">
              <a:latin typeface="+mj-lt"/>
              <a:ea typeface="LG PC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642918"/>
            <a:ext cx="9144000" cy="621508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1" y="214290"/>
            <a:ext cx="5429287" cy="910833"/>
            <a:chOff x="-2095561" y="4857760"/>
            <a:chExt cx="7239066" cy="1214446"/>
          </a:xfrm>
        </p:grpSpPr>
        <p:sp>
          <p:nvSpPr>
            <p:cNvPr id="3" name="순서도: 지연 2"/>
            <p:cNvSpPr/>
            <p:nvPr/>
          </p:nvSpPr>
          <p:spPr>
            <a:xfrm>
              <a:off x="3714744" y="4857760"/>
              <a:ext cx="1428761" cy="1214446"/>
            </a:xfrm>
            <a:prstGeom prst="flowChartDela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-2095561" y="4857760"/>
              <a:ext cx="5953184" cy="121444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42844" y="405450"/>
            <a:ext cx="3634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chemeClr val="bg2"/>
                </a:solidFill>
                <a:latin typeface="한컴 소망 B" pitchFamily="18" charset="-127"/>
                <a:ea typeface="한컴 소망 B" pitchFamily="18" charset="-127"/>
              </a:rPr>
              <a:t> </a:t>
            </a:r>
            <a:r>
              <a:rPr lang="en-US" altLang="ko-KR" sz="3200" dirty="0" smtClean="0">
                <a:solidFill>
                  <a:schemeClr val="bg2"/>
                </a:solidFill>
                <a:latin typeface="한컴 소망 B" pitchFamily="18" charset="-127"/>
                <a:ea typeface="한컴 소망 B" pitchFamily="18" charset="-127"/>
              </a:rPr>
              <a:t>3. </a:t>
            </a:r>
            <a:r>
              <a:rPr lang="ko-KR" altLang="en-US" sz="3200" dirty="0" smtClean="0">
                <a:solidFill>
                  <a:schemeClr val="bg2"/>
                </a:solidFill>
                <a:latin typeface="한컴 소망 B" pitchFamily="18" charset="-127"/>
                <a:ea typeface="한컴 소망 B" pitchFamily="18" charset="-127"/>
              </a:rPr>
              <a:t>자연적 교수법</a:t>
            </a:r>
            <a:endParaRPr lang="ko-KR" altLang="en-US" sz="3200" dirty="0">
              <a:solidFill>
                <a:schemeClr val="bg2"/>
              </a:solidFill>
              <a:latin typeface="한컴 소망 B" pitchFamily="18" charset="-127"/>
              <a:ea typeface="한컴 소망 B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5630" y="2289066"/>
            <a:ext cx="498726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AutoNum type="arabicParenR"/>
            </a:pPr>
            <a:r>
              <a:rPr lang="ko-KR" altLang="en-US" sz="4000" dirty="0" smtClean="0">
                <a:solidFill>
                  <a:srgbClr val="269E4B"/>
                </a:solidFill>
                <a:latin typeface="한컴 소망 M" pitchFamily="18" charset="-127"/>
                <a:ea typeface="한컴 소망 M" pitchFamily="18" charset="-127"/>
              </a:rPr>
              <a:t>우발</a:t>
            </a:r>
            <a:r>
              <a:rPr lang="ko-KR" altLang="en-US" sz="4000" dirty="0" smtClean="0">
                <a:latin typeface="한컴 소망 M" pitchFamily="18" charset="-127"/>
                <a:ea typeface="한컴 소망 M" pitchFamily="18" charset="-127"/>
              </a:rPr>
              <a:t> 교수</a:t>
            </a:r>
            <a:endParaRPr lang="en-US" altLang="ko-KR" sz="4000" dirty="0" smtClean="0">
              <a:latin typeface="한컴 소망 M" pitchFamily="18" charset="-127"/>
              <a:ea typeface="한컴 소망 M" pitchFamily="18" charset="-127"/>
            </a:endParaRPr>
          </a:p>
          <a:p>
            <a:pPr marL="742950" indent="-742950">
              <a:buAutoNum type="arabicParenR"/>
            </a:pPr>
            <a:endParaRPr lang="en-US" altLang="ko-KR" sz="4000" dirty="0" smtClean="0">
              <a:latin typeface="한컴 소망 M" pitchFamily="18" charset="-127"/>
              <a:ea typeface="한컴 소망 M" pitchFamily="18" charset="-127"/>
            </a:endParaRPr>
          </a:p>
          <a:p>
            <a:pPr marL="742950" indent="-742950">
              <a:buAutoNum type="arabicParenR"/>
            </a:pPr>
            <a:r>
              <a:rPr lang="ko-KR" altLang="en-US" sz="4000" dirty="0" smtClean="0">
                <a:solidFill>
                  <a:schemeClr val="accent6">
                    <a:lumMod val="75000"/>
                  </a:schemeClr>
                </a:solidFill>
                <a:latin typeface="한컴 소망 M" pitchFamily="18" charset="-127"/>
                <a:ea typeface="한컴 소망 M" pitchFamily="18" charset="-127"/>
              </a:rPr>
              <a:t>활동 중심</a:t>
            </a:r>
            <a:r>
              <a:rPr lang="ko-KR" altLang="en-US" sz="4000" dirty="0" smtClean="0">
                <a:latin typeface="한컴 소망 M" pitchFamily="18" charset="-127"/>
                <a:ea typeface="한컴 소망 M" pitchFamily="18" charset="-127"/>
              </a:rPr>
              <a:t>의 교수</a:t>
            </a:r>
            <a:endParaRPr lang="ko-KR" altLang="en-US" sz="4000" dirty="0">
              <a:latin typeface="한컴 소망 M" pitchFamily="18" charset="-127"/>
              <a:ea typeface="한컴 소망 M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348880"/>
            <a:ext cx="8424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의미</a:t>
            </a:r>
            <a:endParaRPr lang="en-US" altLang="ko-KR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학생의 </a:t>
            </a:r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흥미 및 학급의 </a:t>
            </a: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일과 중</a:t>
            </a:r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에서 </a:t>
            </a:r>
            <a:endParaRPr lang="en-US" altLang="ko-KR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빈번하고 </a:t>
            </a:r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자연스럽게 일어나는 기회를 이용하며</a:t>
            </a:r>
            <a:r>
              <a:rPr lang="en-US" altLang="ko-K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endParaRPr lang="en-US" altLang="ko-KR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상황과 </a:t>
            </a:r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관련된 </a:t>
            </a: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다양한 예</a:t>
            </a:r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를 제공하고</a:t>
            </a:r>
            <a:r>
              <a:rPr lang="en-US" altLang="ko-K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endParaRPr lang="en-US" altLang="ko-KR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학생들의 </a:t>
            </a:r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반응에 대해 </a:t>
            </a: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자연적인 보상</a:t>
            </a:r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이 </a:t>
            </a:r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뒤따르게 하는 </a:t>
            </a:r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방법</a:t>
            </a:r>
            <a:endParaRPr lang="ko-KR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642918"/>
            <a:ext cx="9144000" cy="621508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1" y="214290"/>
            <a:ext cx="5429287" cy="910833"/>
            <a:chOff x="-2095561" y="4857760"/>
            <a:chExt cx="7239066" cy="1214446"/>
          </a:xfrm>
        </p:grpSpPr>
        <p:sp>
          <p:nvSpPr>
            <p:cNvPr id="3" name="순서도: 지연 2"/>
            <p:cNvSpPr/>
            <p:nvPr/>
          </p:nvSpPr>
          <p:spPr>
            <a:xfrm>
              <a:off x="3714744" y="4857760"/>
              <a:ext cx="1428761" cy="1214446"/>
            </a:xfrm>
            <a:prstGeom prst="flowChartDela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-2095561" y="4857760"/>
              <a:ext cx="5953184" cy="121444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42844" y="405450"/>
            <a:ext cx="27318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chemeClr val="bg2"/>
                </a:solidFill>
                <a:latin typeface="한컴 소망 B" pitchFamily="18" charset="-127"/>
                <a:ea typeface="한컴 소망 B" pitchFamily="18" charset="-127"/>
              </a:rPr>
              <a:t> </a:t>
            </a:r>
            <a:r>
              <a:rPr lang="en-US" altLang="ko-KR" sz="3200" dirty="0" smtClean="0">
                <a:solidFill>
                  <a:schemeClr val="bg2"/>
                </a:solidFill>
                <a:latin typeface="한컴 소망 B" pitchFamily="18" charset="-127"/>
                <a:ea typeface="한컴 소망 B" pitchFamily="18" charset="-127"/>
              </a:rPr>
              <a:t>1) </a:t>
            </a:r>
            <a:r>
              <a:rPr lang="ko-KR" altLang="en-US" sz="3200" dirty="0" smtClean="0">
                <a:solidFill>
                  <a:schemeClr val="bg2"/>
                </a:solidFill>
                <a:latin typeface="한컴 소망 B" pitchFamily="18" charset="-127"/>
                <a:ea typeface="한컴 소망 B" pitchFamily="18" charset="-127"/>
              </a:rPr>
              <a:t>우발 교수</a:t>
            </a:r>
            <a:endParaRPr lang="ko-KR" altLang="en-US" sz="3200" dirty="0">
              <a:solidFill>
                <a:schemeClr val="bg2"/>
              </a:solidFill>
              <a:latin typeface="한컴 소망 B" pitchFamily="18" charset="-127"/>
              <a:ea typeface="한컴 소망 B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268760"/>
            <a:ext cx="882047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ko-KR" altLang="en-US" sz="2400" b="1" dirty="0" smtClean="0">
                <a:solidFill>
                  <a:schemeClr val="bg2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실시 방법</a:t>
            </a:r>
            <a:endParaRPr lang="en-US" altLang="ko-KR" sz="2400" b="1" dirty="0" smtClean="0">
              <a:solidFill>
                <a:schemeClr val="bg2">
                  <a:lumMod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457200" indent="-457200"/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2000" b="1" dirty="0" smtClean="0">
                <a:solidFill>
                  <a:schemeClr val="bg2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단계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2000" dirty="0" smtClean="0">
                <a:solidFill>
                  <a:schemeClr val="bg2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학습목표를 계획하고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 smtClean="0">
                <a:solidFill>
                  <a:schemeClr val="bg2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아동이 원하거나 필요로 하는 물건이나 상황을 찾거나 만들어 준다</a:t>
            </a:r>
            <a:endParaRPr lang="en-US" altLang="ko-KR" sz="2000" dirty="0" smtClean="0">
              <a:solidFill>
                <a:schemeClr val="bg2">
                  <a:lumMod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457200" indent="-457200"/>
            <a:endParaRPr lang="en-US" altLang="ko-KR" sz="2000" dirty="0" smtClean="0">
              <a:solidFill>
                <a:schemeClr val="bg2">
                  <a:lumMod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457200" indent="-457200"/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en-US" altLang="ko-KR" sz="2000" b="1" dirty="0" smtClean="0">
                <a:solidFill>
                  <a:schemeClr val="bg2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단계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2000" dirty="0" smtClean="0">
                <a:solidFill>
                  <a:schemeClr val="bg2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공동의 주의 집중을 한다</a:t>
            </a:r>
            <a:endParaRPr lang="en-US" altLang="ko-KR" sz="2000" dirty="0" smtClean="0">
              <a:solidFill>
                <a:schemeClr val="bg2">
                  <a:lumMod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457200" indent="-457200"/>
            <a:endParaRPr lang="en-US" altLang="ko-KR" sz="2000" dirty="0" smtClean="0">
              <a:solidFill>
                <a:schemeClr val="bg2">
                  <a:lumMod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457200" indent="-457200"/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2000" b="1" dirty="0" smtClean="0">
                <a:solidFill>
                  <a:schemeClr val="bg2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단계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2000" dirty="0" smtClean="0">
                <a:solidFill>
                  <a:schemeClr val="bg2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아동이 관심을 보일 때까지 기다린 후 적절한 반응 보이도록 촉구하고 필요한 경우 아동의 반응을 정교화 하거나 시범을 보인다</a:t>
            </a:r>
            <a:endParaRPr lang="en-US" altLang="ko-KR" sz="2000" dirty="0" smtClean="0">
              <a:solidFill>
                <a:schemeClr val="bg2">
                  <a:lumMod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457200" indent="-457200"/>
            <a:endParaRPr lang="en-US" altLang="ko-KR" sz="2000" dirty="0" smtClean="0">
              <a:solidFill>
                <a:schemeClr val="bg2">
                  <a:lumMod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457200" indent="-457200"/>
            <a:r>
              <a:rPr lang="en-US" altLang="ko-KR" sz="2000" b="1" dirty="0" smtClean="0">
                <a:solidFill>
                  <a:schemeClr val="bg2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b="1" dirty="0" smtClean="0">
                <a:solidFill>
                  <a:schemeClr val="bg2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4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단계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2000" dirty="0" smtClean="0">
                <a:solidFill>
                  <a:schemeClr val="bg2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적절한 반응에 대한 긍정적인 피드백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dirty="0" smtClean="0">
                <a:solidFill>
                  <a:schemeClr val="bg2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원하는 물건 이나 활동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000" dirty="0" smtClean="0">
                <a:solidFill>
                  <a:schemeClr val="bg2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이나 칭찬을 제공한다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marL="457200" indent="-457200"/>
            <a:endParaRPr lang="en-US" altLang="ko-KR" sz="2000" dirty="0" smtClean="0">
              <a:latin typeface="HY강M" pitchFamily="18" charset="-127"/>
              <a:ea typeface="HY강M" pitchFamily="18" charset="-127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ko-KR" altLang="en-US" sz="2400" b="1" dirty="0" smtClean="0">
                <a:solidFill>
                  <a:schemeClr val="accent4">
                    <a:lumMod val="50000"/>
                  </a:schemeClr>
                </a:solidFill>
                <a:latin typeface="HY강M" pitchFamily="18" charset="-127"/>
                <a:ea typeface="HY강M" pitchFamily="18" charset="-127"/>
              </a:rPr>
              <a:t>장 점</a:t>
            </a:r>
            <a:endParaRPr lang="en-US" altLang="ko-KR" sz="2400" b="1" dirty="0" smtClean="0">
              <a:solidFill>
                <a:schemeClr val="accent4">
                  <a:lumMod val="50000"/>
                </a:schemeClr>
              </a:solidFill>
              <a:latin typeface="HY강M" pitchFamily="18" charset="-127"/>
              <a:ea typeface="HY강M" pitchFamily="18" charset="-127"/>
            </a:endParaRPr>
          </a:p>
          <a:p>
            <a:pPr marL="457200" indent="-457200"/>
            <a:r>
              <a:rPr lang="en-US" altLang="ko-KR" sz="2000" dirty="0" smtClean="0">
                <a:solidFill>
                  <a:schemeClr val="accent4">
                    <a:lumMod val="50000"/>
                  </a:schemeClr>
                </a:solidFill>
                <a:latin typeface="HY강M" pitchFamily="18" charset="-127"/>
                <a:ea typeface="HY강M" pitchFamily="18" charset="-127"/>
              </a:rPr>
              <a:t> </a:t>
            </a:r>
            <a:r>
              <a:rPr lang="en-US" altLang="ko-KR" sz="2000" dirty="0" smtClean="0">
                <a:solidFill>
                  <a:schemeClr val="accent4">
                    <a:lumMod val="50000"/>
                  </a:schemeClr>
                </a:solidFill>
                <a:latin typeface="HY강M" pitchFamily="18" charset="-127"/>
                <a:ea typeface="HY강M" pitchFamily="18" charset="-127"/>
              </a:rPr>
              <a:t>  - </a:t>
            </a:r>
            <a:r>
              <a:rPr lang="ko-KR" altLang="en-US" sz="2000" dirty="0" smtClean="0">
                <a:solidFill>
                  <a:schemeClr val="accent4">
                    <a:lumMod val="50000"/>
                  </a:schemeClr>
                </a:solidFill>
                <a:latin typeface="HY강M" pitchFamily="18" charset="-127"/>
                <a:ea typeface="HY강M" pitchFamily="18" charset="-127"/>
              </a:rPr>
              <a:t>부모들은 매일 일과 중에 우발교수를 병합 가능</a:t>
            </a:r>
            <a:endParaRPr lang="en-US" altLang="ko-KR" sz="2000" dirty="0" smtClean="0">
              <a:solidFill>
                <a:schemeClr val="accent4">
                  <a:lumMod val="50000"/>
                </a:schemeClr>
              </a:solidFill>
              <a:latin typeface="HY강M" pitchFamily="18" charset="-127"/>
              <a:ea typeface="HY강M" pitchFamily="18" charset="-127"/>
            </a:endParaRPr>
          </a:p>
          <a:p>
            <a:pPr marL="457200" indent="-457200"/>
            <a:r>
              <a:rPr lang="en-US" altLang="ko-KR" sz="2000" dirty="0" smtClean="0">
                <a:solidFill>
                  <a:schemeClr val="accent4">
                    <a:lumMod val="50000"/>
                  </a:schemeClr>
                </a:solidFill>
                <a:latin typeface="HY강M" pitchFamily="18" charset="-127"/>
                <a:ea typeface="HY강M" pitchFamily="18" charset="-127"/>
              </a:rPr>
              <a:t> </a:t>
            </a:r>
            <a:r>
              <a:rPr lang="en-US" altLang="ko-KR" sz="2000" dirty="0" smtClean="0">
                <a:solidFill>
                  <a:schemeClr val="accent4">
                    <a:lumMod val="50000"/>
                  </a:schemeClr>
                </a:solidFill>
                <a:latin typeface="HY강M" pitchFamily="18" charset="-127"/>
                <a:ea typeface="HY강M" pitchFamily="18" charset="-127"/>
              </a:rPr>
              <a:t>  - </a:t>
            </a:r>
            <a:r>
              <a:rPr lang="ko-KR" altLang="en-US" sz="2000" dirty="0" smtClean="0">
                <a:solidFill>
                  <a:schemeClr val="accent4">
                    <a:lumMod val="50000"/>
                  </a:schemeClr>
                </a:solidFill>
                <a:latin typeface="HY강M" pitchFamily="18" charset="-127"/>
                <a:ea typeface="HY강M" pitchFamily="18" charset="-127"/>
              </a:rPr>
              <a:t>일반 교육 활동 중에 교수가 제공되기 때문에 기술의 일반화를 촉진</a:t>
            </a:r>
            <a:endParaRPr lang="en-US" altLang="ko-KR" sz="2000" dirty="0" smtClean="0">
              <a:solidFill>
                <a:schemeClr val="accent4">
                  <a:lumMod val="50000"/>
                </a:schemeClr>
              </a:solidFill>
              <a:latin typeface="HY강M" pitchFamily="18" charset="-127"/>
              <a:ea typeface="HY강M" pitchFamily="18" charset="-127"/>
            </a:endParaRPr>
          </a:p>
          <a:p>
            <a:pPr marL="457200" indent="-457200"/>
            <a:endParaRPr lang="en-US" altLang="ko-KR" sz="2400" dirty="0" smtClean="0">
              <a:latin typeface="한컴 소망 M" pitchFamily="18" charset="-127"/>
              <a:ea typeface="한컴 소망 M" pitchFamily="18" charset="-127"/>
            </a:endParaRPr>
          </a:p>
          <a:p>
            <a:pPr marL="457200" indent="-457200"/>
            <a:r>
              <a:rPr lang="en-US" altLang="ko-KR" sz="2400" dirty="0" smtClean="0">
                <a:latin typeface="한컴 소망 M" pitchFamily="18" charset="-127"/>
                <a:ea typeface="한컴 소망 M" pitchFamily="18" charset="-127"/>
              </a:rPr>
              <a:t>  </a:t>
            </a:r>
            <a:r>
              <a:rPr lang="en-US" altLang="ko-KR" sz="2400" dirty="0" smtClean="0">
                <a:latin typeface="한컴 소망 M" pitchFamily="18" charset="-127"/>
                <a:ea typeface="한컴 소망 M" pitchFamily="18" charset="-127"/>
              </a:rPr>
              <a:t> </a:t>
            </a:r>
            <a:endParaRPr lang="en-US" altLang="ko-KR" sz="2400" dirty="0" smtClean="0">
              <a:latin typeface="+mj-lt"/>
              <a:ea typeface="LG PC" pitchFamily="18" charset="-127"/>
            </a:endParaRPr>
          </a:p>
          <a:p>
            <a:pPr marL="457200" indent="-457200"/>
            <a:endParaRPr lang="en-US" altLang="ko-KR" sz="2400" dirty="0" smtClean="0">
              <a:latin typeface="+mj-lt"/>
              <a:ea typeface="LG PC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3140968"/>
            <a:ext cx="8461448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D02B0A"/>
                </a:solidFill>
                <a:latin typeface="맑은 고딕" pitchFamily="50" charset="-127"/>
                <a:ea typeface="맑은 고딕" pitchFamily="50" charset="-127"/>
              </a:rPr>
              <a:t>예</a:t>
            </a: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를 들어서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단어읽기 지도가 목표일 때 간</a:t>
            </a: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식</a:t>
            </a: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시간에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학생이 </a:t>
            </a: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좋아하는 것과 아닌 것을 포함한 단어카드를 준비하여 </a:t>
            </a:r>
            <a:endParaRPr lang="en-US" altLang="ko-KR" b="1" dirty="0" smtClean="0">
              <a:solidFill>
                <a:schemeClr val="accent2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학생들이 간식을 먹고 싶어하거나 더 먹으려 할 때 단어를 </a:t>
            </a: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읽게 하여 원하는 </a:t>
            </a: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것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간식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을 </a:t>
            </a: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얻도록 할 수 있다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endParaRPr lang="ko-KR" altLang="en-US" b="1" dirty="0">
              <a:solidFill>
                <a:schemeClr val="accent2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642918"/>
            <a:ext cx="9144000" cy="621508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1" y="214290"/>
            <a:ext cx="5429287" cy="910833"/>
            <a:chOff x="-2095561" y="4857760"/>
            <a:chExt cx="7239066" cy="1214446"/>
          </a:xfrm>
        </p:grpSpPr>
        <p:sp>
          <p:nvSpPr>
            <p:cNvPr id="3" name="순서도: 지연 2"/>
            <p:cNvSpPr/>
            <p:nvPr/>
          </p:nvSpPr>
          <p:spPr>
            <a:xfrm>
              <a:off x="3714744" y="4857760"/>
              <a:ext cx="1428761" cy="1214446"/>
            </a:xfrm>
            <a:prstGeom prst="flowChartDela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-2095561" y="4857760"/>
              <a:ext cx="5953184" cy="121444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42844" y="405450"/>
            <a:ext cx="4235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solidFill>
                  <a:schemeClr val="bg2"/>
                </a:solidFill>
                <a:latin typeface="한컴 소망 B" pitchFamily="18" charset="-127"/>
                <a:ea typeface="한컴 소망 B" pitchFamily="18" charset="-127"/>
              </a:rPr>
              <a:t> </a:t>
            </a:r>
            <a:r>
              <a:rPr lang="en-US" altLang="ko-KR" sz="3200" dirty="0" smtClean="0">
                <a:solidFill>
                  <a:schemeClr val="bg2"/>
                </a:solidFill>
                <a:latin typeface="한컴 소망 B" pitchFamily="18" charset="-127"/>
                <a:ea typeface="한컴 소망 B" pitchFamily="18" charset="-127"/>
              </a:rPr>
              <a:t>2</a:t>
            </a:r>
            <a:r>
              <a:rPr lang="en-US" altLang="ko-KR" sz="3200" dirty="0" smtClean="0">
                <a:solidFill>
                  <a:schemeClr val="bg2"/>
                </a:solidFill>
                <a:latin typeface="한컴 소망 B" pitchFamily="18" charset="-127"/>
                <a:ea typeface="한컴 소망 B" pitchFamily="18" charset="-127"/>
              </a:rPr>
              <a:t>) </a:t>
            </a:r>
            <a:r>
              <a:rPr lang="ko-KR" altLang="en-US" sz="3200" dirty="0" smtClean="0">
                <a:solidFill>
                  <a:schemeClr val="bg2"/>
                </a:solidFill>
                <a:latin typeface="한컴 소망 B" pitchFamily="18" charset="-127"/>
                <a:ea typeface="한컴 소망 B" pitchFamily="18" charset="-127"/>
              </a:rPr>
              <a:t>활동 중심의 </a:t>
            </a:r>
            <a:r>
              <a:rPr lang="ko-KR" altLang="en-US" sz="3200" dirty="0" smtClean="0">
                <a:solidFill>
                  <a:schemeClr val="bg2"/>
                </a:solidFill>
                <a:latin typeface="한컴 소망 B" pitchFamily="18" charset="-127"/>
                <a:ea typeface="한컴 소망 B" pitchFamily="18" charset="-127"/>
              </a:rPr>
              <a:t>교수</a:t>
            </a:r>
            <a:endParaRPr lang="ko-KR" altLang="en-US" sz="3200" dirty="0">
              <a:solidFill>
                <a:schemeClr val="bg2"/>
              </a:solidFill>
              <a:latin typeface="한컴 소망 B" pitchFamily="18" charset="-127"/>
              <a:ea typeface="한컴 소망 B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268760"/>
            <a:ext cx="88204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ko-KR" altLang="en-US" sz="2400" b="1" dirty="0" smtClean="0">
                <a:latin typeface="HY강M" pitchFamily="18" charset="-127"/>
                <a:ea typeface="HY강M" pitchFamily="18" charset="-127"/>
              </a:rPr>
              <a:t>의미</a:t>
            </a:r>
            <a:endParaRPr lang="en-US" altLang="ko-KR" sz="2400" b="1" dirty="0" smtClean="0">
              <a:latin typeface="HY강M" pitchFamily="18" charset="-127"/>
              <a:ea typeface="HY강M" pitchFamily="18" charset="-127"/>
            </a:endParaRPr>
          </a:p>
          <a:p>
            <a:pPr marL="457200" indent="-457200"/>
            <a:r>
              <a:rPr lang="en-US" altLang="ko-KR" sz="2400" dirty="0" smtClean="0">
                <a:latin typeface="HY강M" pitchFamily="18" charset="-127"/>
                <a:ea typeface="HY강M" pitchFamily="18" charset="-127"/>
              </a:rPr>
              <a:t>  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학생을 지도할 다양한 목표 행동을 일과에 통합하여 지도하는 방법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marL="457200" indent="-457200"/>
            <a:endParaRPr lang="en-US" altLang="ko-KR" sz="2000" dirty="0" smtClean="0">
              <a:solidFill>
                <a:schemeClr val="accent2">
                  <a:lumMod val="50000"/>
                </a:schemeClr>
              </a:solidFill>
              <a:latin typeface="HY강M" pitchFamily="18" charset="-127"/>
              <a:ea typeface="HY강M" pitchFamily="18" charset="-127"/>
            </a:endParaRPr>
          </a:p>
          <a:p>
            <a:pPr marL="457200" indent="-457200"/>
            <a:endParaRPr lang="en-US" altLang="ko-KR" sz="2000" dirty="0" smtClean="0">
              <a:latin typeface="HY강M" pitchFamily="18" charset="-127"/>
              <a:ea typeface="HY강M" pitchFamily="18" charset="-127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ko-KR" altLang="en-US" sz="2400" b="1" dirty="0" smtClean="0">
                <a:solidFill>
                  <a:schemeClr val="accent4">
                    <a:lumMod val="50000"/>
                  </a:schemeClr>
                </a:solidFill>
                <a:latin typeface="HY강M" pitchFamily="18" charset="-127"/>
                <a:ea typeface="HY강M" pitchFamily="18" charset="-127"/>
              </a:rPr>
              <a:t>장 점</a:t>
            </a:r>
            <a:endParaRPr lang="en-US" altLang="ko-KR" sz="2400" b="1" dirty="0" smtClean="0">
              <a:solidFill>
                <a:schemeClr val="accent4">
                  <a:lumMod val="50000"/>
                </a:schemeClr>
              </a:solidFill>
              <a:latin typeface="HY강M" pitchFamily="18" charset="-127"/>
              <a:ea typeface="HY강M" pitchFamily="18" charset="-127"/>
            </a:endParaRPr>
          </a:p>
          <a:p>
            <a:pPr marL="457200" indent="-457200"/>
            <a:r>
              <a:rPr lang="en-US" altLang="ko-KR" sz="2000" dirty="0" smtClean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dirty="0" smtClean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- </a:t>
            </a:r>
            <a:r>
              <a:rPr lang="ko-KR" altLang="en-US" sz="2000" dirty="0" smtClean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교수 목표로 설정된 단어들은 읽기나 다른 활동에 통합되어 교수 가능</a:t>
            </a:r>
            <a:endParaRPr lang="en-US" altLang="ko-KR" sz="2000" dirty="0" smtClean="0">
              <a:solidFill>
                <a:schemeClr val="accent4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457200" indent="-457200"/>
            <a:r>
              <a:rPr lang="en-US" altLang="ko-KR" sz="2000" dirty="0" smtClean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dirty="0" smtClean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- </a:t>
            </a:r>
            <a:r>
              <a:rPr lang="ko-KR" altLang="en-US" sz="2000" dirty="0" smtClean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나눔</a:t>
            </a:r>
            <a:r>
              <a:rPr lang="en-US" altLang="ko-KR" sz="2000" dirty="0" smtClean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 smtClean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요청하기</a:t>
            </a:r>
            <a:r>
              <a:rPr lang="en-US" altLang="ko-KR" sz="2000" dirty="0" smtClean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 smtClean="0">
                <a:solidFill>
                  <a:schemeClr val="accent4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칭찬하기 등과 같은 사회적 기술은 소집단 활동을 통해서 지도 가능</a:t>
            </a:r>
            <a:endParaRPr lang="en-US" altLang="ko-KR" sz="2000" dirty="0" smtClean="0">
              <a:solidFill>
                <a:schemeClr val="accent4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457200" indent="-457200"/>
            <a:endParaRPr lang="en-US" altLang="ko-KR" sz="2000" dirty="0" smtClean="0">
              <a:solidFill>
                <a:schemeClr val="accent4">
                  <a:lumMod val="50000"/>
                </a:schemeClr>
              </a:solidFill>
              <a:latin typeface="HY강M" pitchFamily="18" charset="-127"/>
              <a:ea typeface="HY강M" pitchFamily="18" charset="-127"/>
            </a:endParaRPr>
          </a:p>
          <a:p>
            <a:pPr marL="457200" indent="-457200"/>
            <a:r>
              <a:rPr lang="en-US" altLang="ko-KR" sz="2000" dirty="0" smtClean="0">
                <a:latin typeface="HY강M" pitchFamily="18" charset="-127"/>
                <a:ea typeface="HY강M" pitchFamily="18" charset="-127"/>
              </a:rPr>
              <a:t> </a:t>
            </a:r>
            <a:r>
              <a:rPr lang="en-US" altLang="ko-KR" sz="2000" dirty="0" smtClean="0">
                <a:latin typeface="HY강M" pitchFamily="18" charset="-127"/>
                <a:ea typeface="HY강M" pitchFamily="18" charset="-127"/>
              </a:rPr>
              <a:t> 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예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를 들면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, 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pPr marL="457200" indent="-457200"/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외투 벗기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책상 정리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소지품 관리 등의 적응기술은 학교 입실이나 하교 준비 시에 교수 가능하다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pPr marL="457200" indent="-457200"/>
            <a:endParaRPr lang="en-US" altLang="ko-KR" sz="2400" dirty="0" smtClean="0">
              <a:latin typeface="한컴 소망 M" pitchFamily="18" charset="-127"/>
              <a:ea typeface="한컴 소망 M" pitchFamily="18" charset="-127"/>
            </a:endParaRPr>
          </a:p>
          <a:p>
            <a:pPr marL="457200" indent="-457200"/>
            <a:r>
              <a:rPr lang="en-US" altLang="ko-KR" sz="2400" dirty="0" smtClean="0">
                <a:latin typeface="한컴 소망 M" pitchFamily="18" charset="-127"/>
                <a:ea typeface="한컴 소망 M" pitchFamily="18" charset="-127"/>
              </a:rPr>
              <a:t>  </a:t>
            </a:r>
            <a:r>
              <a:rPr lang="en-US" altLang="ko-KR" sz="2400" dirty="0" smtClean="0">
                <a:latin typeface="한컴 소망 M" pitchFamily="18" charset="-127"/>
                <a:ea typeface="한컴 소망 M" pitchFamily="18" charset="-127"/>
              </a:rPr>
              <a:t> </a:t>
            </a:r>
            <a:endParaRPr lang="en-US" altLang="ko-KR" sz="2400" dirty="0" smtClean="0">
              <a:latin typeface="+mj-lt"/>
              <a:ea typeface="LG PC" pitchFamily="18" charset="-127"/>
            </a:endParaRPr>
          </a:p>
          <a:p>
            <a:pPr marL="457200" indent="-457200"/>
            <a:endParaRPr lang="en-US" altLang="ko-KR" sz="2400" dirty="0" smtClean="0">
              <a:latin typeface="+mj-lt"/>
              <a:ea typeface="LG PC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917</Words>
  <Application>Microsoft Office PowerPoint</Application>
  <PresentationFormat>화면 슬라이드 쇼(4:3)</PresentationFormat>
  <Paragraphs>187</Paragraphs>
  <Slides>17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18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lg</dc:creator>
  <cp:lastModifiedBy>Eileen</cp:lastModifiedBy>
  <cp:revision>88</cp:revision>
  <dcterms:created xsi:type="dcterms:W3CDTF">2014-01-27T07:33:50Z</dcterms:created>
  <dcterms:modified xsi:type="dcterms:W3CDTF">2014-10-07T19:04:06Z</dcterms:modified>
</cp:coreProperties>
</file>