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Override3.xml" ContentType="application/vnd.openxmlformats-officedocument.themeOverride+xml"/>
  <Override PartName="/ppt/theme/themeOverride4.xml" ContentType="application/vnd.openxmlformats-officedocument.themeOverride+xml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60" r:id="rId3"/>
    <p:sldId id="258" r:id="rId4"/>
    <p:sldId id="257" r:id="rId5"/>
    <p:sldId id="259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</p:grpSp>
      <p:sp>
        <p:nvSpPr>
          <p:cNvPr id="45065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ko-KR" altLang="en-US"/>
              <a:t>마스터 제목 스타일 편집</a:t>
            </a:r>
          </a:p>
        </p:txBody>
      </p:sp>
      <p:sp>
        <p:nvSpPr>
          <p:cNvPr id="45066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ko-KR" altLang="en-US"/>
              <a:t>마스터 부제목 스타일 편집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ko-KR" altLang="en-US" noProof="0" smtClean="0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ko-KR" altLang="en-US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44035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6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7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8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39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0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1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  <p:sp>
          <p:nvSpPr>
            <p:cNvPr id="44042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ko-KR" altLang="en-US">
                <a:latin typeface="굴림" pitchFamily="50" charset="-127"/>
                <a:ea typeface="굴림" pitchFamily="50" charset="-127"/>
              </a:endParaRPr>
            </a:p>
          </p:txBody>
        </p:sp>
      </p:grpSp>
      <p:sp>
        <p:nvSpPr>
          <p:cNvPr id="44043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fld id="{DB4CDC8B-005D-4263-A198-6E8808DB76B2}" type="datetimeFigureOut">
              <a:rPr lang="ko-KR" altLang="en-US" smtClean="0"/>
              <a:pPr/>
              <a:t>2009-06-24</a:t>
            </a:fld>
            <a:endParaRPr lang="ko-KR" altLang="en-US"/>
          </a:p>
        </p:txBody>
      </p:sp>
      <p:sp>
        <p:nvSpPr>
          <p:cNvPr id="44044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endParaRPr lang="ko-KR" altLang="en-US"/>
          </a:p>
        </p:txBody>
      </p:sp>
      <p:sp>
        <p:nvSpPr>
          <p:cNvPr id="44045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0" sz="1400">
                <a:effectLst>
                  <a:outerShdw blurRad="38100" dist="38100" dir="2700000" algn="tl">
                    <a:srgbClr val="000000"/>
                  </a:outerShdw>
                </a:effectLst>
                <a:latin typeface="굴림" pitchFamily="50" charset="-127"/>
                <a:ea typeface="굴림" pitchFamily="50" charset="-127"/>
              </a:defRPr>
            </a:lvl1pPr>
          </a:lstStyle>
          <a:p>
            <a:fld id="{459FBBB6-D3F7-4B72-B52E-CE79CD860BC4}" type="slidenum">
              <a:rPr lang="ko-KR" altLang="en-US" smtClean="0"/>
              <a:pPr/>
              <a:t>‹#›</a:t>
            </a:fld>
            <a:endParaRPr lang="ko-KR" altLang="en-US"/>
          </a:p>
        </p:txBody>
      </p:sp>
      <p:sp>
        <p:nvSpPr>
          <p:cNvPr id="44046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제목 스타일 편집</a:t>
            </a:r>
          </a:p>
        </p:txBody>
      </p:sp>
      <p:sp>
        <p:nvSpPr>
          <p:cNvPr id="44047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2pPr>
      <a:lvl3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3pPr>
      <a:lvl4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4pPr>
      <a:lvl5pPr algn="l" rtl="0" eaLnBrk="0" fontAlgn="base" latinLnBrk="1" hangingPunct="0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5pPr>
      <a:lvl6pPr marL="4572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6pPr>
      <a:lvl7pPr marL="9144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7pPr>
      <a:lvl8pPr marL="13716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8pPr>
      <a:lvl9pPr marL="1828800" algn="l" rtl="0" fontAlgn="base" latinLnBrk="1">
        <a:spcBef>
          <a:spcPct val="0"/>
        </a:spcBef>
        <a:spcAft>
          <a:spcPct val="0"/>
        </a:spcAft>
        <a:defRPr kumimoji="1" sz="4400" b="1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굴림" pitchFamily="50" charset="-127"/>
          <a:ea typeface="굴림" pitchFamily="50" charset="-127"/>
        </a:defRPr>
      </a:lvl9pPr>
    </p:titleStyle>
    <p:bodyStyle>
      <a:lvl1pPr marL="342900" indent="-3429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2pPr>
      <a:lvl3pPr marL="11430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3pPr>
      <a:lvl4pPr marL="16002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4pPr>
      <a:lvl5pPr marL="2057400" indent="-228600" algn="l" rtl="0" eaLnBrk="0" fontAlgn="base" latinLnBrk="1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5pPr>
      <a:lvl6pPr marL="25146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6pPr>
      <a:lvl7pPr marL="29718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7pPr>
      <a:lvl8pPr marL="34290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8pPr>
      <a:lvl9pPr marL="3886200" indent="-228600" algn="l" rtl="0" fontAlgn="base" latinLnBrk="1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1.png"/><Relationship Id="rId7" Type="http://schemas.openxmlformats.org/officeDocument/2006/relationships/image" Target="../media/image5.png"/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1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.xml"/><Relationship Id="rId1" Type="http://schemas.openxmlformats.org/officeDocument/2006/relationships/themeOverride" Target="../theme/themeOverride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AutoShape 4" descr="유치원"/>
          <p:cNvSpPr>
            <a:spLocks noChangeArrowheads="1"/>
          </p:cNvSpPr>
          <p:nvPr/>
        </p:nvSpPr>
        <p:spPr bwMode="auto">
          <a:xfrm>
            <a:off x="1071538" y="2857496"/>
            <a:ext cx="1371600" cy="1524000"/>
          </a:xfrm>
          <a:prstGeom prst="roundRect">
            <a:avLst>
              <a:gd name="adj" fmla="val 15403"/>
            </a:avLst>
          </a:prstGeom>
          <a:blipFill dpi="0" rotWithShape="0">
            <a:blip r:embed="rId3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6" name="AutoShape 7" descr="한글교실"/>
          <p:cNvSpPr>
            <a:spLocks noChangeArrowheads="1"/>
          </p:cNvSpPr>
          <p:nvPr/>
        </p:nvSpPr>
        <p:spPr bwMode="auto">
          <a:xfrm>
            <a:off x="2143108" y="2357430"/>
            <a:ext cx="1524000" cy="1524000"/>
          </a:xfrm>
          <a:prstGeom prst="roundRect">
            <a:avLst>
              <a:gd name="adj" fmla="val 15403"/>
            </a:avLst>
          </a:prstGeom>
          <a:blipFill dpi="0" rotWithShape="0">
            <a:blip r:embed="rId4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7" name="AutoShape 8" descr="대모험"/>
          <p:cNvSpPr>
            <a:spLocks noChangeArrowheads="1"/>
          </p:cNvSpPr>
          <p:nvPr/>
        </p:nvSpPr>
        <p:spPr bwMode="auto">
          <a:xfrm>
            <a:off x="3071802" y="2714620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5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8" name="AutoShape 9" descr="쓰기척척"/>
          <p:cNvSpPr>
            <a:spLocks noChangeArrowheads="1"/>
          </p:cNvSpPr>
          <p:nvPr/>
        </p:nvSpPr>
        <p:spPr bwMode="auto">
          <a:xfrm>
            <a:off x="4500562" y="3143248"/>
            <a:ext cx="1524000" cy="1524000"/>
          </a:xfrm>
          <a:prstGeom prst="roundRect">
            <a:avLst>
              <a:gd name="adj" fmla="val 15403"/>
            </a:avLst>
          </a:prstGeom>
          <a:blipFill dpi="0" rotWithShape="0">
            <a:blip r:embed="rId6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9" name="AutoShape 10" descr="읽기술술"/>
          <p:cNvSpPr>
            <a:spLocks noChangeArrowheads="1"/>
          </p:cNvSpPr>
          <p:nvPr/>
        </p:nvSpPr>
        <p:spPr bwMode="auto">
          <a:xfrm>
            <a:off x="5572132" y="2500306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7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0" name="AutoShape 11" descr="엄마랑"/>
          <p:cNvSpPr>
            <a:spLocks noChangeArrowheads="1"/>
          </p:cNvSpPr>
          <p:nvPr/>
        </p:nvSpPr>
        <p:spPr bwMode="auto">
          <a:xfrm>
            <a:off x="6715140" y="3071810"/>
            <a:ext cx="1600200" cy="1524000"/>
          </a:xfrm>
          <a:prstGeom prst="roundRect">
            <a:avLst>
              <a:gd name="adj" fmla="val 15403"/>
            </a:avLst>
          </a:prstGeom>
          <a:blipFill dpi="0" rotWithShape="0">
            <a:blip r:embed="rId8"/>
            <a:srcRect/>
            <a:stretch>
              <a:fillRect/>
            </a:stretch>
          </a:blipFill>
          <a:ln w="57150" cmpd="thinThick">
            <a:solidFill>
              <a:srgbClr val="FF9900"/>
            </a:solidFill>
            <a:round/>
            <a:headEnd/>
            <a:tailEnd/>
          </a:ln>
          <a:effectLst>
            <a:outerShdw dist="107763" dir="2700000" algn="ctr" rotWithShape="0">
              <a:schemeClr val="bg2"/>
            </a:outerShdw>
          </a:effectLst>
        </p:spPr>
        <p:txBody>
          <a:bodyPr wrap="none" anchor="ctr"/>
          <a:lstStyle/>
          <a:p>
            <a:endParaRPr lang="ko-KR" altLang="en-US"/>
          </a:p>
        </p:txBody>
      </p:sp>
      <p:sp>
        <p:nvSpPr>
          <p:cNvPr id="15" name="직사각형 14"/>
          <p:cNvSpPr/>
          <p:nvPr/>
        </p:nvSpPr>
        <p:spPr>
          <a:xfrm>
            <a:off x="3857620" y="5000636"/>
            <a:ext cx="4572000" cy="1200329"/>
          </a:xfrm>
          <a:prstGeom prst="rect">
            <a:avLst/>
          </a:prstGeom>
        </p:spPr>
        <p:txBody>
          <a:bodyPr>
            <a:spAutoFit/>
          </a:bodyPr>
          <a:lstStyle/>
          <a:p>
            <a:pPr algn="r">
              <a:defRPr/>
            </a:pPr>
            <a:r>
              <a:rPr lang="ko-KR" altLang="en-US" sz="2400" b="1" dirty="0" smtClean="0"/>
              <a:t>대구대학교 초등특수교육과</a:t>
            </a:r>
          </a:p>
          <a:p>
            <a:pPr algn="r">
              <a:defRPr/>
            </a:pPr>
            <a:endParaRPr lang="ko-KR" altLang="en-US" sz="2400" b="1" dirty="0" smtClean="0"/>
          </a:p>
          <a:p>
            <a:pPr algn="r">
              <a:defRPr/>
            </a:pPr>
            <a:r>
              <a:rPr lang="ko-KR" altLang="en-US" sz="2400" b="1" dirty="0" smtClean="0"/>
              <a:t>최성규</a:t>
            </a:r>
            <a:endParaRPr lang="ko-KR" altLang="en-US" sz="2400" b="1" dirty="0"/>
          </a:p>
        </p:txBody>
      </p:sp>
      <p:sp>
        <p:nvSpPr>
          <p:cNvPr id="16" name="직사각형 15"/>
          <p:cNvSpPr/>
          <p:nvPr/>
        </p:nvSpPr>
        <p:spPr>
          <a:xfrm>
            <a:off x="1928794" y="571480"/>
            <a:ext cx="5827236" cy="101566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6000" dirty="0" smtClean="0">
                <a:solidFill>
                  <a:schemeClr val="tx2">
                    <a:lumMod val="90000"/>
                  </a:schemeClr>
                </a:solidFill>
                <a:latin typeface="HY태백B" pitchFamily="18" charset="-127"/>
                <a:ea typeface="HY태백B" pitchFamily="18" charset="-127"/>
              </a:rPr>
              <a:t>청각장애아 교육</a:t>
            </a:r>
            <a:endParaRPr lang="ko-KR" altLang="en-US" sz="6000" dirty="0">
              <a:solidFill>
                <a:schemeClr val="tx2">
                  <a:lumMod val="90000"/>
                </a:schemeClr>
              </a:solidFill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500"/>
                            </p:stCondLst>
                            <p:childTnLst>
                              <p:par>
                                <p:cTn id="12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000"/>
                            </p:stCondLst>
                            <p:childTnLst>
                              <p:par>
                                <p:cTn id="19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1500"/>
                            </p:stCondLst>
                            <p:childTnLst>
                              <p:par>
                                <p:cTn id="26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2000"/>
                            </p:stCondLst>
                            <p:childTnLst>
                              <p:par>
                                <p:cTn id="33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2500"/>
                            </p:stCondLst>
                            <p:childTnLst>
                              <p:par>
                                <p:cTn id="40" presetID="23" presetClass="entr" presetSubtype="52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3214678" y="785794"/>
            <a:ext cx="291618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어음청력검사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071538" y="2143116"/>
            <a:ext cx="7286676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2) </a:t>
            </a:r>
            <a:r>
              <a:rPr kumimoji="1" lang="ko-KR" altLang="en-US" sz="36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어음최대가청역치</a:t>
            </a:r>
            <a:r>
              <a:rPr kumimoji="1" lang="en-US" altLang="ko-KR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(</a:t>
            </a:r>
            <a:r>
              <a:rPr kumimoji="1" lang="ko-KR" altLang="en-US" sz="36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고통역치</a:t>
            </a:r>
            <a:r>
              <a:rPr kumimoji="1" lang="en-US" altLang="ko-KR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)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3) </a:t>
            </a:r>
            <a:r>
              <a:rPr kumimoji="1" lang="ko-KR" altLang="en-US" sz="36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어음최적가청역치</a:t>
            </a:r>
            <a:endParaRPr kumimoji="1" lang="ko-KR" altLang="en-US" sz="36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굴림체" pitchFamily="49" charset="-127"/>
              <a:ea typeface="굴림체" pitchFamily="49" charset="-127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Char char="-"/>
              <a:defRPr/>
            </a:pPr>
            <a:r>
              <a:rPr kumimoji="1" lang="ko-KR" altLang="en-US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먼저 </a:t>
            </a:r>
            <a:r>
              <a:rPr kumimoji="1" lang="en-US" altLang="ko-KR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10dB </a:t>
            </a:r>
            <a:r>
              <a:rPr kumimoji="1" lang="ko-KR" altLang="en-US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단위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Char char="-"/>
              <a:defRPr/>
            </a:pPr>
            <a:r>
              <a:rPr kumimoji="1" lang="ko-KR" altLang="en-US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다음에 </a:t>
            </a:r>
            <a:r>
              <a:rPr kumimoji="1" lang="en-US" altLang="ko-KR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5dB </a:t>
            </a:r>
            <a:r>
              <a:rPr kumimoji="1" lang="ko-KR" altLang="en-US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단위로 결정</a:t>
            </a:r>
            <a:endParaRPr kumimoji="1" lang="ko-KR" altLang="en-US" sz="36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571736" y="785794"/>
            <a:ext cx="441499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Masking(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차폐</a:t>
            </a:r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)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검사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57224" y="1785926"/>
            <a:ext cx="7858180" cy="46104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1.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정의 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: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청력이 좋은 귀에서 나쁜 귀의 청력검사를 방해하는 것은 예방하기 위한 방법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2.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방법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1)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기도차폐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: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두 귀의 청력손실 정도의 차이가 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40dB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이상 차이가 날 때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(1)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청력이 나쁜 귀를 차폐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(2)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청력이 좋은 귀에 소음을 입력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2) </a:t>
            </a:r>
            <a:r>
              <a:rPr kumimoji="1" lang="ko-KR" altLang="en-US" sz="28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골도차폐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: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동일한 귀의 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ABG(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기도와 </a:t>
            </a:r>
            <a:r>
              <a:rPr kumimoji="1" lang="ko-KR" altLang="en-US" sz="28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골도의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 차이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)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가 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10dB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이상 차이가 날 때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(1)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기도차폐의 수준을 만족할 경우에 만 해당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(2)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청력이 나쁜 귀의 </a:t>
            </a:r>
            <a:r>
              <a:rPr kumimoji="1" lang="ko-KR" altLang="en-US" sz="24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골도검사를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 차폐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(3)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청력이 좋은 반대 귀에 소음을 입력한다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000364" y="714356"/>
            <a:ext cx="367761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청력도 기재방법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214414" y="2214554"/>
            <a:ext cx="7166002" cy="378565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1. 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기도검사 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우측과 좌측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비차폐와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 차폐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2. </a:t>
            </a:r>
            <a:r>
              <a:rPr kumimoji="1" lang="ko-KR" altLang="en-US" sz="32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골도검사</a:t>
            </a:r>
            <a:endParaRPr kumimoji="1" lang="ko-KR" altLang="en-US" sz="32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굴림체" pitchFamily="49" charset="-127"/>
              <a:ea typeface="굴림체" pitchFamily="49" charset="-127"/>
            </a:endParaRP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우측과 좌측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비차폐와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 차폐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* 우측은 적색</a:t>
            </a: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, 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좌측은 청색</a:t>
            </a:r>
            <a:endParaRPr kumimoji="1" lang="ko-KR" altLang="en-US" sz="32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285984" y="714356"/>
            <a:ext cx="5043368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의료검사기기 청력검사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000100" y="2000240"/>
            <a:ext cx="7731155" cy="37979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1. ABR(Auditory Brainstem Responses)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순음청력검사와 같은 원리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뇌파 분석을 통한 청력검사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8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저음역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(500Hz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이하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)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에서 신뢰도 낮음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낮은 병원 수가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청력의 결함 또는 정서적 문제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유아를 위한 청력검사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두 종 이상의 다른 검사를 통한 진단 요구</a:t>
            </a:r>
            <a:endParaRPr kumimoji="1" lang="ko-KR" altLang="en-US" sz="28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071802" y="785794"/>
            <a:ext cx="3222357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청력검사 실습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357290" y="2143116"/>
            <a:ext cx="6143668" cy="15531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청력도 기재 방법</a:t>
            </a:r>
          </a:p>
          <a:p>
            <a:pPr lvl="0" eaLnBrk="0" fontAlgn="base" hangingPunct="0">
              <a:lnSpc>
                <a:spcPct val="15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청력검사 실습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dirty="0" smtClean="0"/>
              <a:t>질문입니다</a:t>
            </a:r>
            <a:r>
              <a:rPr lang="en-US" altLang="ko-KR" dirty="0" smtClean="0"/>
              <a:t>.</a:t>
            </a:r>
            <a:endParaRPr lang="ko-KR" altLang="en-US" dirty="0"/>
          </a:p>
        </p:txBody>
      </p:sp>
      <p:pic>
        <p:nvPicPr>
          <p:cNvPr id="4" name="Picture 4" descr="MCj04042630000[1]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>
          <a:xfrm>
            <a:off x="2285984" y="2236226"/>
            <a:ext cx="4214842" cy="3835980"/>
          </a:xfrm>
          <a:noFill/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3500430" y="785794"/>
            <a:ext cx="231185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학습 목표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000100" y="2000240"/>
            <a:ext cx="7786742" cy="29484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청력검사의 종류에 대하여 안다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순음청력검사의 방법에 대하여 안다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어음청력검사의 방법에 대하여 안다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의료검사기기를 이용한 청력검사 방법에 </a:t>
            </a:r>
            <a:endParaRPr kumimoji="1" lang="en-US" altLang="ko-KR" sz="32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</a:pP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대하여 안다</a:t>
            </a: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</a:t>
            </a:r>
            <a:endParaRPr kumimoji="1" lang="ko-KR" altLang="en-US" sz="32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2928926" y="714356"/>
            <a:ext cx="3677610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청력검사의 종류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142976" y="2143116"/>
            <a:ext cx="7429552" cy="202517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순음청력검사 </a:t>
            </a: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기도검사와 </a:t>
            </a:r>
            <a:r>
              <a:rPr kumimoji="1" lang="ko-KR" altLang="en-US" sz="32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골도검사</a:t>
            </a:r>
            <a:endParaRPr kumimoji="1" lang="ko-KR" altLang="en-US" sz="32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lv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</a:pPr>
            <a:r>
              <a:rPr lang="en-US" sz="32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어음청력검사 </a:t>
            </a: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kumimoji="1" lang="ko-KR" altLang="en-US" sz="32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가청역치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등</a:t>
            </a:r>
          </a:p>
          <a:p>
            <a:pPr lv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</a:pPr>
            <a:r>
              <a:rPr lang="en-US" sz="28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의료검사 기기 청력검사 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ABR(auditory </a:t>
            </a:r>
          </a:p>
          <a:p>
            <a:pPr lvl="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</a:pP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brainstem responses)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등    </a:t>
            </a:r>
            <a:endParaRPr kumimoji="1" lang="ko-KR" altLang="en-US" sz="28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000364" y="714356"/>
            <a:ext cx="291618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순음청력검사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000100" y="1785926"/>
            <a:ext cx="7715304" cy="457356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eriod"/>
              <a:defRPr/>
            </a:pP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순음청력검사의 일반 원칙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1)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기도검사부터 먼저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다음에 </a:t>
            </a:r>
            <a:r>
              <a:rPr kumimoji="1" lang="ko-KR" altLang="en-US" sz="28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골도검사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2)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청력이 좋은 쪽 귀부터 먼저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또는 우측 귀부터 먼저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주파수 선정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kumimoji="1" lang="ko-KR" altLang="en-US" sz="28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상향법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: 1000Hz-2000-4000-(8000)-1000-500-250-(150)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4) </a:t>
            </a:r>
            <a:r>
              <a:rPr kumimoji="1" lang="ko-KR" altLang="en-US" sz="28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음압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(dB)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선정 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40dB-70dB-90dB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Char char="-"/>
              <a:defRPr/>
            </a:pP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반응이 없으면 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10dB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하강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kumimoji="1" lang="ko-KR" altLang="en-US" sz="28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음압이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높아짐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Char char="-"/>
              <a:defRPr/>
            </a:pP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반응이 있으면 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5dB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상승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kumimoji="1" lang="ko-KR" altLang="en-US" sz="28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음압이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낮아짐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</a:t>
            </a:r>
          </a:p>
          <a:p>
            <a:pPr marL="609600" lvl="0" indent="-609600" eaLnBrk="0" fontAlgn="base" hangingPunct="0">
              <a:lnSpc>
                <a:spcPct val="9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5) </a:t>
            </a:r>
            <a:r>
              <a:rPr kumimoji="1" lang="ko-KR" altLang="en-US" sz="28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하강법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위로 상승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); </a:t>
            </a:r>
            <a:r>
              <a:rPr kumimoji="1" lang="ko-KR" altLang="en-US" sz="28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상승법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아래로 하강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3000364" y="714356"/>
            <a:ext cx="291618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순음청력검사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1000100" y="1928802"/>
            <a:ext cx="7553354" cy="430271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기도검사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반응이 없으면 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110dB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까지 측정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4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최소가청역치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반응이 있었던 </a:t>
            </a:r>
            <a:r>
              <a:rPr kumimoji="1" lang="ko-KR" altLang="en-US" sz="24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역치의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50%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이상에 해당하는 </a:t>
            </a:r>
            <a:r>
              <a:rPr kumimoji="1" lang="ko-KR" altLang="en-US" sz="24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음압</a:t>
            </a:r>
            <a:endParaRPr kumimoji="1" lang="ko-KR" altLang="en-US" sz="24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예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) 90dB 2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회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; 95dB 1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회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; 100dB 2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회 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총 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회의 반응 유     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회의 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50%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이상은 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2.5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회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,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즉 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회에 해당하는 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95dB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3) 1000Hz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의 최소가청역치가 결정되면 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2000Hz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imes New Roman"/>
              </a:rPr>
              <a:t>…</a:t>
            </a: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.. 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3. </a:t>
            </a:r>
            <a:r>
              <a:rPr kumimoji="1" lang="ko-KR" altLang="en-US" sz="24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골도검사</a:t>
            </a:r>
            <a:endParaRPr kumimoji="1" lang="ko-KR" altLang="en-US" sz="24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기도검사와 동일한 방법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8000Hz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를 측정하지 않음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en-US" altLang="ko-KR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65dB </a:t>
            </a:r>
            <a:r>
              <a:rPr kumimoji="1" lang="ko-KR" altLang="en-US" sz="24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이상을 측정하지 않음</a:t>
            </a:r>
            <a:endParaRPr lang="ko-KR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500166" y="785794"/>
            <a:ext cx="6351419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평균청력손실 정도</a:t>
            </a:r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(</a:t>
            </a:r>
            <a:r>
              <a:rPr lang="ko-KR" altLang="en-US" sz="44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가청역치</a:t>
            </a:r>
            <a:r>
              <a:rPr lang="en-US" altLang="ko-KR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)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000100" y="2000240"/>
            <a:ext cx="7953402" cy="413036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eriod"/>
              <a:defRPr/>
            </a:pP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3</a:t>
            </a:r>
            <a:r>
              <a:rPr kumimoji="1" lang="ko-KR" altLang="en-US" sz="32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분법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(a + b + c)/3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eriod"/>
              <a:defRPr/>
            </a:pP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4</a:t>
            </a:r>
            <a:r>
              <a:rPr kumimoji="1" lang="ko-KR" altLang="en-US" sz="32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분법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(a + 2b + c)/4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eriod"/>
              <a:defRPr/>
            </a:pP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6</a:t>
            </a:r>
            <a:r>
              <a:rPr kumimoji="1" lang="ko-KR" altLang="en-US" sz="32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분법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 (a + 2b + 2c + d)/6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 : 500Hz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의 청력손실정도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b : 1000Hz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의 청력손실정도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 : 2000Hz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의 청력손실정도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 : 4000Hz</a:t>
            </a:r>
            <a:r>
              <a:rPr kumimoji="1" lang="ko-KR" altLang="en-US" sz="32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의 청력손실정도</a:t>
            </a:r>
            <a:endParaRPr kumimoji="1" lang="ko-KR" altLang="en-US" sz="28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1714480" y="785794"/>
            <a:ext cx="6566221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기도와 </a:t>
            </a:r>
            <a:r>
              <a:rPr lang="ko-KR" altLang="en-US" sz="4400" b="1" dirty="0" err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골도검사</a:t>
            </a:r>
            <a:r>
              <a:rPr lang="ko-KR" altLang="en-US" sz="4400" b="1" dirty="0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 결과의 해석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857224" y="2000240"/>
            <a:ext cx="8089927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eriod"/>
              <a:defRPr/>
            </a:pPr>
            <a:r>
              <a:rPr kumimoji="1" lang="ko-KR" altLang="en-US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기도에 문제 </a:t>
            </a:r>
            <a:r>
              <a:rPr kumimoji="1" lang="en-US" altLang="ko-KR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: </a:t>
            </a:r>
            <a:r>
              <a:rPr kumimoji="1" lang="ko-KR" altLang="en-US" sz="36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전음성</a:t>
            </a:r>
            <a:endParaRPr kumimoji="1" lang="ko-KR" altLang="en-US" sz="36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굴림체" pitchFamily="49" charset="-127"/>
              <a:ea typeface="굴림체" pitchFamily="49" charset="-127"/>
            </a:endParaRP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eriod"/>
              <a:defRPr/>
            </a:pPr>
            <a:r>
              <a:rPr kumimoji="1" lang="ko-KR" altLang="en-US" sz="36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골도에</a:t>
            </a:r>
            <a:r>
              <a:rPr kumimoji="1" lang="ko-KR" altLang="en-US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 문제 </a:t>
            </a:r>
            <a:r>
              <a:rPr kumimoji="1" lang="en-US" altLang="ko-KR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: </a:t>
            </a:r>
            <a:r>
              <a:rPr kumimoji="1" lang="ko-KR" altLang="en-US" sz="36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감음신경성</a:t>
            </a:r>
            <a:endParaRPr kumimoji="1" lang="ko-KR" altLang="en-US" sz="36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굴림체" pitchFamily="49" charset="-127"/>
              <a:ea typeface="굴림체" pitchFamily="49" charset="-127"/>
            </a:endParaRP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eriod"/>
              <a:defRPr/>
            </a:pPr>
            <a:r>
              <a:rPr kumimoji="1" lang="ko-KR" altLang="en-US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두 기관에 문제 </a:t>
            </a:r>
            <a:r>
              <a:rPr kumimoji="1" lang="en-US" altLang="ko-KR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: </a:t>
            </a:r>
            <a:r>
              <a:rPr kumimoji="1" lang="ko-KR" altLang="en-US" sz="36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혼합성</a:t>
            </a:r>
            <a:endParaRPr kumimoji="1" lang="ko-KR" altLang="en-US" sz="36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굴림체" pitchFamily="49" charset="-127"/>
              <a:ea typeface="굴림체" pitchFamily="49" charset="-127"/>
            </a:endParaRP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ko-KR" altLang="en-US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예</a:t>
            </a:r>
            <a:r>
              <a:rPr kumimoji="1" lang="en-US" altLang="ko-KR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: ( 60dB ) + ( 0dB  ) = 60dB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		( 0dB  ) + ( 60dB ) = 60dB</a:t>
            </a:r>
          </a:p>
          <a:p>
            <a:pPr marL="609600" lvl="0" indent="-609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		( 40dB ) + ( 20dB ) = 60dB</a:t>
            </a:r>
            <a:endParaRPr lang="ko-KR" altLang="en-US" dirty="0"/>
          </a:p>
        </p:txBody>
      </p:sp>
    </p:spTree>
  </p:cSld>
  <p:clrMapOvr>
    <a:overrideClrMapping bg1="dk2" tx1="lt1" bg2="dk1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직사각형 1"/>
          <p:cNvSpPr/>
          <p:nvPr/>
        </p:nvSpPr>
        <p:spPr>
          <a:xfrm>
            <a:off x="3214678" y="785794"/>
            <a:ext cx="291618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어음청력검사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4" name="직사각형 3"/>
          <p:cNvSpPr/>
          <p:nvPr/>
        </p:nvSpPr>
        <p:spPr>
          <a:xfrm>
            <a:off x="1000100" y="2071678"/>
            <a:ext cx="7643866" cy="264072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</a:pPr>
            <a:r>
              <a:rPr lang="en-US" sz="36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순음청력검사와 동일한 방법</a:t>
            </a: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</a:pPr>
            <a:r>
              <a:rPr lang="en-US" sz="3600" b="1" dirty="0" smtClean="0">
                <a:solidFill>
                  <a:srgbClr val="FFFFFF"/>
                </a:solidFill>
              </a:rPr>
              <a:t>· </a:t>
            </a:r>
            <a:r>
              <a:rPr kumimoji="1" lang="ko-KR" altLang="en-US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어음은 </a:t>
            </a:r>
            <a:r>
              <a:rPr kumimoji="1" lang="ko-KR" altLang="en-US" sz="36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주파수별로</a:t>
            </a:r>
            <a:r>
              <a:rPr kumimoji="1" lang="ko-KR" altLang="en-US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 측정하지 않음</a:t>
            </a:r>
            <a:endParaRPr kumimoji="1" lang="en-US" altLang="ko-KR" sz="36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굴림체" pitchFamily="49" charset="-127"/>
              <a:ea typeface="굴림체" pitchFamily="49" charset="-127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</a:pPr>
            <a:r>
              <a:rPr kumimoji="1" lang="en-US" altLang="ko-KR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 (</a:t>
            </a:r>
            <a:r>
              <a:rPr kumimoji="1" lang="ko-KR" altLang="en-US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음성은 그 자체가 복합주파수로 </a:t>
            </a:r>
            <a:endParaRPr kumimoji="1" lang="en-US" altLang="ko-KR" sz="36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굴림체" pitchFamily="49" charset="-127"/>
              <a:ea typeface="굴림체" pitchFamily="49" charset="-127"/>
            </a:endParaRPr>
          </a:p>
          <a:p>
            <a:pPr lvl="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</a:pPr>
            <a:r>
              <a:rPr kumimoji="1" lang="en-US" altLang="ko-KR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  </a:t>
            </a:r>
            <a:r>
              <a:rPr kumimoji="1" lang="ko-KR" altLang="en-US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구성되었음</a:t>
            </a:r>
            <a:r>
              <a:rPr kumimoji="1" lang="en-US" altLang="ko-KR" sz="36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)</a:t>
            </a:r>
            <a:endParaRPr kumimoji="1" lang="en-US" altLang="ko-KR" sz="3600" b="1" kern="0" dirty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굴림체" pitchFamily="49" charset="-127"/>
              <a:ea typeface="굴림체" pitchFamily="49" charset="-127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직사각형 2"/>
          <p:cNvSpPr/>
          <p:nvPr/>
        </p:nvSpPr>
        <p:spPr>
          <a:xfrm>
            <a:off x="3214678" y="785794"/>
            <a:ext cx="2916183" cy="76944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ko-KR" altLang="en-US" sz="4400" b="1" smtClean="0">
                <a:solidFill>
                  <a:schemeClr val="tx2">
                    <a:lumMod val="90000"/>
                  </a:schemeClr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휴먼모음T" pitchFamily="18" charset="-127"/>
                <a:ea typeface="휴먼모음T" pitchFamily="18" charset="-127"/>
              </a:rPr>
              <a:t>어음청력검사</a:t>
            </a:r>
            <a:endParaRPr lang="ko-KR" altLang="en-US" sz="4400" dirty="0">
              <a:solidFill>
                <a:schemeClr val="tx2">
                  <a:lumMod val="90000"/>
                </a:schemeClr>
              </a:solidFill>
              <a:latin typeface="휴먼모음T" pitchFamily="18" charset="-127"/>
              <a:ea typeface="휴먼모음T" pitchFamily="18" charset="-127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785786" y="1785926"/>
            <a:ext cx="8143900" cy="483209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eriod"/>
              <a:defRPr/>
            </a:pPr>
            <a:r>
              <a:rPr kumimoji="1" lang="ko-KR" altLang="en-US" sz="28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어음최소가청역치</a:t>
            </a:r>
            <a:endParaRPr kumimoji="1" lang="ko-KR" altLang="en-US" sz="28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굴림체" pitchFamily="49" charset="-127"/>
              <a:ea typeface="굴림체" pitchFamily="49" charset="-127"/>
            </a:endParaRP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AutoNum type="arabicParenR"/>
              <a:defRPr/>
            </a:pP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SW(spondee word)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로 검사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Char char="-"/>
              <a:defRPr/>
            </a:pP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정의 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: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모음이 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2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음절로 구성된 동일한 길이와 동일한 강세를 가진 복합음절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(</a:t>
            </a:r>
            <a:r>
              <a:rPr kumimoji="1" lang="ko-KR" altLang="en-US" sz="28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강강격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 또는 </a:t>
            </a:r>
            <a:r>
              <a:rPr kumimoji="1" lang="ko-KR" altLang="en-US" sz="28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장장격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).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각 음절은 의미를 가진다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.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Char char="-"/>
              <a:defRPr/>
            </a:pP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cowboy, </a:t>
            </a:r>
            <a:r>
              <a:rPr kumimoji="1" lang="en-US" altLang="ko-KR" sz="28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icecream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, </a:t>
            </a:r>
            <a:r>
              <a:rPr kumimoji="1" lang="en-US" altLang="ko-KR" sz="28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grayhound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등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buFontTx/>
              <a:buChar char="-"/>
              <a:defRPr/>
            </a:pP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한국어의 경우에는 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2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음절보다는 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3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음절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2)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순음청력검사와 동일하지만 두 개의 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SW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를 들려준다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. 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두 개의 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SW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에 대한 정반응시 맞은 것으로 인정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.</a:t>
            </a: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3) </a:t>
            </a:r>
            <a:r>
              <a:rPr kumimoji="1" lang="ko-KR" altLang="en-US" sz="2800" b="1" kern="0" dirty="0" err="1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어음최소가청역치를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 결정한다</a:t>
            </a:r>
            <a:endParaRPr kumimoji="1" lang="en-US" altLang="ko-KR" sz="2800" b="1" kern="0" dirty="0" smtClean="0">
              <a:solidFill>
                <a:srgbClr val="FFFFFF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굴림체" pitchFamily="49" charset="-127"/>
              <a:ea typeface="굴림체" pitchFamily="49" charset="-127"/>
            </a:endParaRPr>
          </a:p>
          <a:p>
            <a:pPr marL="609600" lvl="0" indent="-609600" eaLnBrk="0" fontAlgn="base" hangingPunct="0">
              <a:lnSpc>
                <a:spcPct val="80000"/>
              </a:lnSpc>
              <a:spcBef>
                <a:spcPct val="20000"/>
              </a:spcBef>
              <a:spcAft>
                <a:spcPct val="0"/>
              </a:spcAft>
              <a:buClr>
                <a:srgbClr val="99FF66"/>
              </a:buClr>
              <a:defRPr/>
            </a:pP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   (</a:t>
            </a:r>
            <a:r>
              <a:rPr kumimoji="1" lang="ko-KR" altLang="en-US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순음청력검사 동일</a:t>
            </a:r>
            <a:r>
              <a:rPr kumimoji="1" lang="en-US" altLang="ko-KR" sz="2800" b="1" kern="0" dirty="0" smtClean="0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굴림체" pitchFamily="49" charset="-127"/>
                <a:ea typeface="굴림체" pitchFamily="49" charset="-127"/>
              </a:rPr>
              <a:t>)</a:t>
            </a:r>
            <a:endParaRPr lang="ko-KR" alt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층">
  <a:themeElements>
    <a:clrScheme name="층 4">
      <a:dk1>
        <a:srgbClr val="006600"/>
      </a:dk1>
      <a:lt1>
        <a:srgbClr val="FFFFFF"/>
      </a:lt1>
      <a:dk2>
        <a:srgbClr val="008000"/>
      </a:dk2>
      <a:lt2>
        <a:srgbClr val="FFFFB7"/>
      </a:lt2>
      <a:accent1>
        <a:srgbClr val="99CC00"/>
      </a:accent1>
      <a:accent2>
        <a:srgbClr val="00CC00"/>
      </a:accent2>
      <a:accent3>
        <a:srgbClr val="AAC0AA"/>
      </a:accent3>
      <a:accent4>
        <a:srgbClr val="DADADA"/>
      </a:accent4>
      <a:accent5>
        <a:srgbClr val="CAE2AA"/>
      </a:accent5>
      <a:accent6>
        <a:srgbClr val="00B900"/>
      </a:accent6>
      <a:hlink>
        <a:srgbClr val="99FF66"/>
      </a:hlink>
      <a:folHlink>
        <a:srgbClr val="FFFF66"/>
      </a:folHlink>
    </a:clrScheme>
    <a:fontScheme name="층">
      <a:majorFont>
        <a:latin typeface="굴림"/>
        <a:ea typeface="굴림"/>
        <a:cs typeface=""/>
      </a:majorFont>
      <a:minorFont>
        <a:latin typeface="굴림"/>
        <a:ea typeface="굴림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층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층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층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Override1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ppt/theme/themeOverride2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ppt/theme/themeOverride3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ppt/theme/themeOverride4.xml><?xml version="1.0" encoding="utf-8"?>
<a:themeOverride xmlns:a="http://schemas.openxmlformats.org/drawingml/2006/main">
  <a:clrScheme name="층 4">
    <a:dk1>
      <a:srgbClr val="006600"/>
    </a:dk1>
    <a:lt1>
      <a:srgbClr val="FFFFFF"/>
    </a:lt1>
    <a:dk2>
      <a:srgbClr val="008000"/>
    </a:dk2>
    <a:lt2>
      <a:srgbClr val="FFFFB7"/>
    </a:lt2>
    <a:accent1>
      <a:srgbClr val="99CC00"/>
    </a:accent1>
    <a:accent2>
      <a:srgbClr val="00CC00"/>
    </a:accent2>
    <a:accent3>
      <a:srgbClr val="AAC0AA"/>
    </a:accent3>
    <a:accent4>
      <a:srgbClr val="DADADA"/>
    </a:accent4>
    <a:accent5>
      <a:srgbClr val="CAE2AA"/>
    </a:accent5>
    <a:accent6>
      <a:srgbClr val="00B900"/>
    </a:accent6>
    <a:hlink>
      <a:srgbClr val="99FF66"/>
    </a:hlink>
    <a:folHlink>
      <a:srgbClr val="FFFF66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50</TotalTime>
  <Words>573</Words>
  <Application>Microsoft Office PowerPoint</Application>
  <PresentationFormat>화면 슬라이드 쇼(4:3)</PresentationFormat>
  <Paragraphs>100</Paragraphs>
  <Slides>15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15</vt:i4>
      </vt:variant>
    </vt:vector>
  </HeadingPairs>
  <TitlesOfParts>
    <vt:vector size="16" baseType="lpstr">
      <vt:lpstr>층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  <vt:lpstr>슬라이드 10</vt:lpstr>
      <vt:lpstr>슬라이드 11</vt:lpstr>
      <vt:lpstr>슬라이드 12</vt:lpstr>
      <vt:lpstr>슬라이드 13</vt:lpstr>
      <vt:lpstr>슬라이드 14</vt:lpstr>
      <vt:lpstr>질문입니다.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staff</cp:lastModifiedBy>
  <cp:revision>41</cp:revision>
  <dcterms:created xsi:type="dcterms:W3CDTF">2009-06-15T00:59:29Z</dcterms:created>
  <dcterms:modified xsi:type="dcterms:W3CDTF">2009-06-24T01:20:31Z</dcterms:modified>
</cp:coreProperties>
</file>