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7" d="100"/>
          <a:sy n="77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1719E-1F92-4CF5-9D1C-E00E55D2715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0C2107B-4800-4055-A805-B3FDA9ECCFE3}">
      <dgm:prSet phldrT="[텍스트]"/>
      <dgm:spPr/>
      <dgm:t>
        <a:bodyPr/>
        <a:lstStyle/>
        <a:p>
          <a:pPr latinLnBrk="1"/>
          <a:r>
            <a:rPr lang="ko-KR" altLang="en-US" dirty="0" smtClean="0"/>
            <a:t>눈</a:t>
          </a:r>
          <a:r>
            <a:rPr lang="en-US" altLang="ko-KR" dirty="0" smtClean="0"/>
            <a:t>-</a:t>
          </a:r>
          <a:r>
            <a:rPr lang="ko-KR" altLang="en-US" dirty="0" smtClean="0"/>
            <a:t>손 </a:t>
          </a:r>
          <a:r>
            <a:rPr lang="ko-KR" altLang="en-US" dirty="0" err="1" smtClean="0"/>
            <a:t>협응</a:t>
          </a:r>
          <a:r>
            <a:rPr lang="en-US" altLang="ko-KR" dirty="0" smtClean="0"/>
            <a:t>(</a:t>
          </a:r>
          <a:r>
            <a:rPr lang="en-US" dirty="0" smtClean="0"/>
            <a:t>Eye-Hand Coordination)</a:t>
          </a:r>
          <a:endParaRPr lang="ko-KR" altLang="en-US" dirty="0"/>
        </a:p>
      </dgm:t>
    </dgm:pt>
    <dgm:pt modelId="{99A6ED1A-DF1B-4E8D-A16E-146C57C46D3B}" type="parTrans" cxnId="{2155B33E-5491-4204-8D33-883EB611001B}">
      <dgm:prSet/>
      <dgm:spPr/>
      <dgm:t>
        <a:bodyPr/>
        <a:lstStyle/>
        <a:p>
          <a:pPr latinLnBrk="1"/>
          <a:endParaRPr lang="ko-KR" altLang="en-US"/>
        </a:p>
      </dgm:t>
    </dgm:pt>
    <dgm:pt modelId="{9A8D55FE-2C67-44BE-B517-2682F4C233BF}" type="sibTrans" cxnId="{2155B33E-5491-4204-8D33-883EB611001B}">
      <dgm:prSet/>
      <dgm:spPr/>
      <dgm:t>
        <a:bodyPr/>
        <a:lstStyle/>
        <a:p>
          <a:pPr latinLnBrk="1"/>
          <a:endParaRPr lang="ko-KR" altLang="en-US"/>
        </a:p>
      </dgm:t>
    </dgm:pt>
    <dgm:pt modelId="{0A58EC75-01F9-478E-8FFC-864BF71C0ACE}">
      <dgm:prSet phldrT="[텍스트]"/>
      <dgm:spPr/>
      <dgm:t>
        <a:bodyPr/>
        <a:lstStyle/>
        <a:p>
          <a:pPr latinLnBrk="1"/>
          <a:r>
            <a:rPr lang="ko-KR" altLang="en-US" dirty="0" smtClean="0"/>
            <a:t>공간위치</a:t>
          </a:r>
          <a:r>
            <a:rPr lang="en-US" altLang="ko-KR" dirty="0" smtClean="0"/>
            <a:t>(</a:t>
          </a:r>
          <a:r>
            <a:rPr lang="en-US" dirty="0" smtClean="0"/>
            <a:t>Position in Space)</a:t>
          </a:r>
          <a:endParaRPr lang="ko-KR" altLang="en-US" dirty="0"/>
        </a:p>
      </dgm:t>
    </dgm:pt>
    <dgm:pt modelId="{A6600938-6089-4217-A77B-DB262802A8B1}" type="parTrans" cxnId="{03447D4B-47C4-405C-BB58-FDF2E97870D3}">
      <dgm:prSet/>
      <dgm:spPr/>
      <dgm:t>
        <a:bodyPr/>
        <a:lstStyle/>
        <a:p>
          <a:pPr latinLnBrk="1"/>
          <a:endParaRPr lang="ko-KR" altLang="en-US"/>
        </a:p>
      </dgm:t>
    </dgm:pt>
    <dgm:pt modelId="{7F19D277-2B4A-4E03-A240-2E935F284C53}" type="sibTrans" cxnId="{03447D4B-47C4-405C-BB58-FDF2E97870D3}">
      <dgm:prSet/>
      <dgm:spPr/>
      <dgm:t>
        <a:bodyPr/>
        <a:lstStyle/>
        <a:p>
          <a:pPr latinLnBrk="1"/>
          <a:endParaRPr lang="ko-KR" altLang="en-US"/>
        </a:p>
      </dgm:t>
    </dgm:pt>
    <dgm:pt modelId="{526CE739-A9AA-479B-8ECE-BD4E834B4AE7}">
      <dgm:prSet phldrT="[텍스트]"/>
      <dgm:spPr/>
      <dgm:t>
        <a:bodyPr/>
        <a:lstStyle/>
        <a:p>
          <a:pPr latinLnBrk="1"/>
          <a:r>
            <a:rPr lang="ko-KR" altLang="en-US" dirty="0" smtClean="0"/>
            <a:t>따라 그리기</a:t>
          </a:r>
          <a:r>
            <a:rPr lang="en-US" altLang="ko-KR" dirty="0" smtClean="0"/>
            <a:t>(</a:t>
          </a:r>
          <a:r>
            <a:rPr lang="en-US" dirty="0" smtClean="0"/>
            <a:t>Copying)</a:t>
          </a:r>
          <a:endParaRPr lang="ko-KR" altLang="en-US" dirty="0"/>
        </a:p>
      </dgm:t>
    </dgm:pt>
    <dgm:pt modelId="{E80E15AD-398A-4C27-B536-C1C2C8AFA59D}" type="parTrans" cxnId="{548F9085-BF9B-4184-A995-FD64858E7886}">
      <dgm:prSet/>
      <dgm:spPr/>
      <dgm:t>
        <a:bodyPr/>
        <a:lstStyle/>
        <a:p>
          <a:pPr latinLnBrk="1"/>
          <a:endParaRPr lang="ko-KR" altLang="en-US"/>
        </a:p>
      </dgm:t>
    </dgm:pt>
    <dgm:pt modelId="{0A4096B6-0A9B-40E2-A8AE-354643F3F670}" type="sibTrans" cxnId="{548F9085-BF9B-4184-A995-FD64858E7886}">
      <dgm:prSet/>
      <dgm:spPr/>
      <dgm:t>
        <a:bodyPr/>
        <a:lstStyle/>
        <a:p>
          <a:pPr latinLnBrk="1"/>
          <a:endParaRPr lang="ko-KR" altLang="en-US"/>
        </a:p>
      </dgm:t>
    </dgm:pt>
    <dgm:pt modelId="{366B9851-B694-4976-9318-2A590B63A373}">
      <dgm:prSet phldrT="[텍스트]"/>
      <dgm:spPr/>
      <dgm:t>
        <a:bodyPr/>
        <a:lstStyle/>
        <a:p>
          <a:pPr latinLnBrk="1"/>
          <a:r>
            <a:rPr lang="ko-KR" altLang="en-US" dirty="0" smtClean="0"/>
            <a:t>도형</a:t>
          </a:r>
          <a:r>
            <a:rPr lang="en-US" altLang="ko-KR" dirty="0" smtClean="0"/>
            <a:t>-</a:t>
          </a:r>
          <a:r>
            <a:rPr lang="ko-KR" altLang="en-US" dirty="0" smtClean="0"/>
            <a:t>배경</a:t>
          </a:r>
          <a:r>
            <a:rPr lang="en-US" altLang="ko-KR" dirty="0" smtClean="0"/>
            <a:t>(</a:t>
          </a:r>
          <a:r>
            <a:rPr lang="en-US" dirty="0" smtClean="0"/>
            <a:t>Figure-Ground)</a:t>
          </a:r>
          <a:endParaRPr lang="ko-KR" altLang="en-US" dirty="0"/>
        </a:p>
      </dgm:t>
    </dgm:pt>
    <dgm:pt modelId="{3AD57061-FBA2-407A-99E0-FFA02FC6E67C}" type="parTrans" cxnId="{691E9004-064C-4F60-9BAB-4C2508748599}">
      <dgm:prSet/>
      <dgm:spPr/>
      <dgm:t>
        <a:bodyPr/>
        <a:lstStyle/>
        <a:p>
          <a:pPr latinLnBrk="1"/>
          <a:endParaRPr lang="ko-KR" altLang="en-US"/>
        </a:p>
      </dgm:t>
    </dgm:pt>
    <dgm:pt modelId="{B62E2536-5504-493F-B676-D5EFA77153F3}" type="sibTrans" cxnId="{691E9004-064C-4F60-9BAB-4C2508748599}">
      <dgm:prSet/>
      <dgm:spPr/>
      <dgm:t>
        <a:bodyPr/>
        <a:lstStyle/>
        <a:p>
          <a:pPr latinLnBrk="1"/>
          <a:endParaRPr lang="ko-KR" altLang="en-US"/>
        </a:p>
      </dgm:t>
    </dgm:pt>
    <dgm:pt modelId="{344CD425-C9E6-46E8-972B-BDCBD87E94C7}">
      <dgm:prSet/>
      <dgm:spPr/>
      <dgm:t>
        <a:bodyPr/>
        <a:lstStyle/>
        <a:p>
          <a:pPr latinLnBrk="1"/>
          <a:r>
            <a:rPr lang="ko-KR" altLang="en-US" dirty="0" smtClean="0"/>
            <a:t>시각적 경계에 따라 정밀한 직선이나 곡선을 그리는 능력을 측정</a:t>
          </a:r>
          <a:endParaRPr lang="ko-KR" altLang="en-US" dirty="0"/>
        </a:p>
      </dgm:t>
    </dgm:pt>
    <dgm:pt modelId="{40127F7C-C894-4A66-9ACF-8DA404E66C52}" type="parTrans" cxnId="{691972B1-9BD4-48F8-B130-CD81E7B56836}">
      <dgm:prSet/>
      <dgm:spPr/>
      <dgm:t>
        <a:bodyPr/>
        <a:lstStyle/>
        <a:p>
          <a:pPr latinLnBrk="1"/>
          <a:endParaRPr lang="ko-KR" altLang="en-US"/>
        </a:p>
      </dgm:t>
    </dgm:pt>
    <dgm:pt modelId="{032392B9-CE7A-4F25-8556-80C08C80B411}" type="sibTrans" cxnId="{691972B1-9BD4-48F8-B130-CD81E7B56836}">
      <dgm:prSet/>
      <dgm:spPr/>
      <dgm:t>
        <a:bodyPr/>
        <a:lstStyle/>
        <a:p>
          <a:pPr latinLnBrk="1"/>
          <a:endParaRPr lang="ko-KR" altLang="en-US"/>
        </a:p>
      </dgm:t>
    </dgm:pt>
    <dgm:pt modelId="{26FD507A-389B-40B3-A150-0C6B2C9A0EAE}">
      <dgm:prSet/>
      <dgm:spPr/>
      <dgm:t>
        <a:bodyPr/>
        <a:lstStyle/>
        <a:p>
          <a:pPr latinLnBrk="1"/>
          <a:r>
            <a:rPr lang="ko-KR" altLang="en-US" smtClean="0"/>
            <a:t>공통적인 특성에 따라 두 개의 그림을 짝짓기 하는 능력을 측정</a:t>
          </a:r>
          <a:endParaRPr lang="ko-KR" altLang="en-US"/>
        </a:p>
      </dgm:t>
    </dgm:pt>
    <dgm:pt modelId="{8739F7F8-76DB-48D0-B7E6-709194433050}" type="parTrans" cxnId="{24539C5F-8036-4E23-A24F-BF5939457341}">
      <dgm:prSet/>
      <dgm:spPr/>
      <dgm:t>
        <a:bodyPr/>
        <a:lstStyle/>
        <a:p>
          <a:pPr latinLnBrk="1"/>
          <a:endParaRPr lang="ko-KR" altLang="en-US"/>
        </a:p>
      </dgm:t>
    </dgm:pt>
    <dgm:pt modelId="{C94E6FA1-B6A2-4229-9758-CB1EA846F85A}" type="sibTrans" cxnId="{24539C5F-8036-4E23-A24F-BF5939457341}">
      <dgm:prSet/>
      <dgm:spPr/>
      <dgm:t>
        <a:bodyPr/>
        <a:lstStyle/>
        <a:p>
          <a:pPr latinLnBrk="1"/>
          <a:endParaRPr lang="ko-KR" altLang="en-US"/>
        </a:p>
      </dgm:t>
    </dgm:pt>
    <dgm:pt modelId="{986CABA8-9302-4C82-A59A-1D2CE8F959EA}">
      <dgm:prSet/>
      <dgm:spPr/>
      <dgm:t>
        <a:bodyPr/>
        <a:lstStyle/>
        <a:p>
          <a:pPr latinLnBrk="1"/>
          <a:r>
            <a:rPr lang="ko-KR" altLang="en-US" smtClean="0"/>
            <a:t>그림의 특성을 재인하는 능력과 모델을 그리는 능력을 측정</a:t>
          </a:r>
          <a:endParaRPr lang="ko-KR" altLang="en-US"/>
        </a:p>
      </dgm:t>
    </dgm:pt>
    <dgm:pt modelId="{61EAD8FE-5132-49E6-A479-27844A656ABD}" type="parTrans" cxnId="{6F19208A-793C-4AD7-80F6-F4A3E12AD8B5}">
      <dgm:prSet/>
      <dgm:spPr/>
      <dgm:t>
        <a:bodyPr/>
        <a:lstStyle/>
        <a:p>
          <a:pPr latinLnBrk="1"/>
          <a:endParaRPr lang="ko-KR" altLang="en-US"/>
        </a:p>
      </dgm:t>
    </dgm:pt>
    <dgm:pt modelId="{9AF3D534-671D-42A7-99B2-A28F59C9AA0B}" type="sibTrans" cxnId="{6F19208A-793C-4AD7-80F6-F4A3E12AD8B5}">
      <dgm:prSet/>
      <dgm:spPr/>
      <dgm:t>
        <a:bodyPr/>
        <a:lstStyle/>
        <a:p>
          <a:pPr latinLnBrk="1"/>
          <a:endParaRPr lang="ko-KR" altLang="en-US"/>
        </a:p>
      </dgm:t>
    </dgm:pt>
    <dgm:pt modelId="{69C25E62-742F-4046-94E2-028BBBD0F230}">
      <dgm:prSet/>
      <dgm:spPr/>
      <dgm:t>
        <a:bodyPr/>
        <a:lstStyle/>
        <a:p>
          <a:pPr latinLnBrk="1"/>
          <a:r>
            <a:rPr lang="ko-KR" altLang="en-US" smtClean="0"/>
            <a:t>어지럽고 복잡한 배경에 숨겨진 특정 그림을 찾는 능력을 측정</a:t>
          </a:r>
          <a:endParaRPr lang="ko-KR" altLang="en-US"/>
        </a:p>
      </dgm:t>
    </dgm:pt>
    <dgm:pt modelId="{451697C0-842C-425B-8A1A-212FCD97C08D}" type="parTrans" cxnId="{456B42B0-4FC8-44FC-BC6A-3AC2D290D7F6}">
      <dgm:prSet/>
      <dgm:spPr/>
      <dgm:t>
        <a:bodyPr/>
        <a:lstStyle/>
        <a:p>
          <a:pPr latinLnBrk="1"/>
          <a:endParaRPr lang="ko-KR" altLang="en-US"/>
        </a:p>
      </dgm:t>
    </dgm:pt>
    <dgm:pt modelId="{C4DF5F1F-C022-47F2-AD4B-E5443A95D6B1}" type="sibTrans" cxnId="{456B42B0-4FC8-44FC-BC6A-3AC2D290D7F6}">
      <dgm:prSet/>
      <dgm:spPr/>
      <dgm:t>
        <a:bodyPr/>
        <a:lstStyle/>
        <a:p>
          <a:pPr latinLnBrk="1"/>
          <a:endParaRPr lang="ko-KR" altLang="en-US"/>
        </a:p>
      </dgm:t>
    </dgm:pt>
    <dgm:pt modelId="{E7793173-8C21-495A-B642-DB587B81A6A3}" type="pres">
      <dgm:prSet presAssocID="{8691719E-1F92-4CF5-9D1C-E00E55D271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ABF1D7-CC02-4368-A45D-4D41ABE60B66}" type="pres">
      <dgm:prSet presAssocID="{40C2107B-4800-4055-A805-B3FDA9ECCFE3}" presName="parentLin" presStyleCnt="0"/>
      <dgm:spPr/>
    </dgm:pt>
    <dgm:pt modelId="{579E8DDA-DA91-41BC-B20B-899BBD931156}" type="pres">
      <dgm:prSet presAssocID="{40C2107B-4800-4055-A805-B3FDA9ECCFE3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697C1070-170B-4DEB-9028-FEED6C82A16F}" type="pres">
      <dgm:prSet presAssocID="{40C2107B-4800-4055-A805-B3FDA9ECCF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8B0D4E-AD12-4E26-BA76-A56FC5E8C28B}" type="pres">
      <dgm:prSet presAssocID="{40C2107B-4800-4055-A805-B3FDA9ECCFE3}" presName="negativeSpace" presStyleCnt="0"/>
      <dgm:spPr/>
    </dgm:pt>
    <dgm:pt modelId="{ABF7CE1E-DFE8-40D7-8D3E-B8764593B780}" type="pres">
      <dgm:prSet presAssocID="{40C2107B-4800-4055-A805-B3FDA9ECCFE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235A9B-3A7B-45E3-B561-801BEBAF68F0}" type="pres">
      <dgm:prSet presAssocID="{9A8D55FE-2C67-44BE-B517-2682F4C233BF}" presName="spaceBetweenRectangles" presStyleCnt="0"/>
      <dgm:spPr/>
    </dgm:pt>
    <dgm:pt modelId="{68AF6146-F34C-4491-A464-C4BAEF5FED26}" type="pres">
      <dgm:prSet presAssocID="{0A58EC75-01F9-478E-8FFC-864BF71C0ACE}" presName="parentLin" presStyleCnt="0"/>
      <dgm:spPr/>
    </dgm:pt>
    <dgm:pt modelId="{5AA38532-6B55-4B60-97B2-5C8DB8DED1EC}" type="pres">
      <dgm:prSet presAssocID="{0A58EC75-01F9-478E-8FFC-864BF71C0ACE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E092B98-FA57-4C00-A3F1-A32FD28196BE}" type="pres">
      <dgm:prSet presAssocID="{0A58EC75-01F9-478E-8FFC-864BF71C0A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DC6971-8EB4-4B18-BAFE-A8A15C52DD46}" type="pres">
      <dgm:prSet presAssocID="{0A58EC75-01F9-478E-8FFC-864BF71C0ACE}" presName="negativeSpace" presStyleCnt="0"/>
      <dgm:spPr/>
    </dgm:pt>
    <dgm:pt modelId="{669E9696-44D2-4A5D-8B54-A505AA87E1B2}" type="pres">
      <dgm:prSet presAssocID="{0A58EC75-01F9-478E-8FFC-864BF71C0AC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628C2A-D072-4A63-A159-7752C5D89822}" type="pres">
      <dgm:prSet presAssocID="{7F19D277-2B4A-4E03-A240-2E935F284C53}" presName="spaceBetweenRectangles" presStyleCnt="0"/>
      <dgm:spPr/>
    </dgm:pt>
    <dgm:pt modelId="{AE865336-9BD7-4A2F-A4FC-DC20AC461B53}" type="pres">
      <dgm:prSet presAssocID="{526CE739-A9AA-479B-8ECE-BD4E834B4AE7}" presName="parentLin" presStyleCnt="0"/>
      <dgm:spPr/>
    </dgm:pt>
    <dgm:pt modelId="{3C48888A-E424-40EE-8E78-F4C330B3655B}" type="pres">
      <dgm:prSet presAssocID="{526CE739-A9AA-479B-8ECE-BD4E834B4AE7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A9F6EF4-F692-4A54-AE0F-4E0D8FED1CC2}" type="pres">
      <dgm:prSet presAssocID="{526CE739-A9AA-479B-8ECE-BD4E834B4A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1984C1-DA99-4A6C-A286-665D37809451}" type="pres">
      <dgm:prSet presAssocID="{526CE739-A9AA-479B-8ECE-BD4E834B4AE7}" presName="negativeSpace" presStyleCnt="0"/>
      <dgm:spPr/>
    </dgm:pt>
    <dgm:pt modelId="{CDE67643-E1AE-4B36-B41C-5F442099D879}" type="pres">
      <dgm:prSet presAssocID="{526CE739-A9AA-479B-8ECE-BD4E834B4AE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52F9FD-43EC-48AA-B8DB-0744D8EDD6B3}" type="pres">
      <dgm:prSet presAssocID="{0A4096B6-0A9B-40E2-A8AE-354643F3F670}" presName="spaceBetweenRectangles" presStyleCnt="0"/>
      <dgm:spPr/>
    </dgm:pt>
    <dgm:pt modelId="{75A57753-DD30-484B-AA68-FABE74B62571}" type="pres">
      <dgm:prSet presAssocID="{366B9851-B694-4976-9318-2A590B63A373}" presName="parentLin" presStyleCnt="0"/>
      <dgm:spPr/>
    </dgm:pt>
    <dgm:pt modelId="{4CAD0064-7F05-4ABA-830E-8776B9B0CB67}" type="pres">
      <dgm:prSet presAssocID="{366B9851-B694-4976-9318-2A590B63A373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3ABC1E6-55AF-4BE1-B075-F93F349E2A4B}" type="pres">
      <dgm:prSet presAssocID="{366B9851-B694-4976-9318-2A590B63A3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19021B-38ED-4831-AAC1-FB4DD17A15BA}" type="pres">
      <dgm:prSet presAssocID="{366B9851-B694-4976-9318-2A590B63A373}" presName="negativeSpace" presStyleCnt="0"/>
      <dgm:spPr/>
    </dgm:pt>
    <dgm:pt modelId="{A50C5D3C-D450-44CA-9177-2A552F2EEA6F}" type="pres">
      <dgm:prSet presAssocID="{366B9851-B694-4976-9318-2A590B63A37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FE6E1A0-E61C-4833-A1A6-D43958A28757}" type="presOf" srcId="{8691719E-1F92-4CF5-9D1C-E00E55D2715E}" destId="{E7793173-8C21-495A-B642-DB587B81A6A3}" srcOrd="0" destOrd="0" presId="urn:microsoft.com/office/officeart/2005/8/layout/list1"/>
    <dgm:cxn modelId="{9E60A90F-7EB0-4739-BED2-D9150CF7FE38}" type="presOf" srcId="{26FD507A-389B-40B3-A150-0C6B2C9A0EAE}" destId="{669E9696-44D2-4A5D-8B54-A505AA87E1B2}" srcOrd="0" destOrd="0" presId="urn:microsoft.com/office/officeart/2005/8/layout/list1"/>
    <dgm:cxn modelId="{34588C13-1EE5-41EE-93A2-3471C8569D61}" type="presOf" srcId="{40C2107B-4800-4055-A805-B3FDA9ECCFE3}" destId="{697C1070-170B-4DEB-9028-FEED6C82A16F}" srcOrd="1" destOrd="0" presId="urn:microsoft.com/office/officeart/2005/8/layout/list1"/>
    <dgm:cxn modelId="{548F9085-BF9B-4184-A995-FD64858E7886}" srcId="{8691719E-1F92-4CF5-9D1C-E00E55D2715E}" destId="{526CE739-A9AA-479B-8ECE-BD4E834B4AE7}" srcOrd="2" destOrd="0" parTransId="{E80E15AD-398A-4C27-B536-C1C2C8AFA59D}" sibTransId="{0A4096B6-0A9B-40E2-A8AE-354643F3F670}"/>
    <dgm:cxn modelId="{140643F5-5246-47EE-92A7-983CD73E80A7}" type="presOf" srcId="{0A58EC75-01F9-478E-8FFC-864BF71C0ACE}" destId="{5AA38532-6B55-4B60-97B2-5C8DB8DED1EC}" srcOrd="0" destOrd="0" presId="urn:microsoft.com/office/officeart/2005/8/layout/list1"/>
    <dgm:cxn modelId="{691972B1-9BD4-48F8-B130-CD81E7B56836}" srcId="{40C2107B-4800-4055-A805-B3FDA9ECCFE3}" destId="{344CD425-C9E6-46E8-972B-BDCBD87E94C7}" srcOrd="0" destOrd="0" parTransId="{40127F7C-C894-4A66-9ACF-8DA404E66C52}" sibTransId="{032392B9-CE7A-4F25-8556-80C08C80B411}"/>
    <dgm:cxn modelId="{4A41EA1F-4722-44FF-9FC5-5C17973A4A28}" type="presOf" srcId="{40C2107B-4800-4055-A805-B3FDA9ECCFE3}" destId="{579E8DDA-DA91-41BC-B20B-899BBD931156}" srcOrd="0" destOrd="0" presId="urn:microsoft.com/office/officeart/2005/8/layout/list1"/>
    <dgm:cxn modelId="{03447D4B-47C4-405C-BB58-FDF2E97870D3}" srcId="{8691719E-1F92-4CF5-9D1C-E00E55D2715E}" destId="{0A58EC75-01F9-478E-8FFC-864BF71C0ACE}" srcOrd="1" destOrd="0" parTransId="{A6600938-6089-4217-A77B-DB262802A8B1}" sibTransId="{7F19D277-2B4A-4E03-A240-2E935F284C53}"/>
    <dgm:cxn modelId="{6F19208A-793C-4AD7-80F6-F4A3E12AD8B5}" srcId="{526CE739-A9AA-479B-8ECE-BD4E834B4AE7}" destId="{986CABA8-9302-4C82-A59A-1D2CE8F959EA}" srcOrd="0" destOrd="0" parTransId="{61EAD8FE-5132-49E6-A479-27844A656ABD}" sibTransId="{9AF3D534-671D-42A7-99B2-A28F59C9AA0B}"/>
    <dgm:cxn modelId="{691E9004-064C-4F60-9BAB-4C2508748599}" srcId="{8691719E-1F92-4CF5-9D1C-E00E55D2715E}" destId="{366B9851-B694-4976-9318-2A590B63A373}" srcOrd="3" destOrd="0" parTransId="{3AD57061-FBA2-407A-99E0-FFA02FC6E67C}" sibTransId="{B62E2536-5504-493F-B676-D5EFA77153F3}"/>
    <dgm:cxn modelId="{24539C5F-8036-4E23-A24F-BF5939457341}" srcId="{0A58EC75-01F9-478E-8FFC-864BF71C0ACE}" destId="{26FD507A-389B-40B3-A150-0C6B2C9A0EAE}" srcOrd="0" destOrd="0" parTransId="{8739F7F8-76DB-48D0-B7E6-709194433050}" sibTransId="{C94E6FA1-B6A2-4229-9758-CB1EA846F85A}"/>
    <dgm:cxn modelId="{FB06D56A-74D3-475E-B33E-C0A2AC70EE23}" type="presOf" srcId="{986CABA8-9302-4C82-A59A-1D2CE8F959EA}" destId="{CDE67643-E1AE-4B36-B41C-5F442099D879}" srcOrd="0" destOrd="0" presId="urn:microsoft.com/office/officeart/2005/8/layout/list1"/>
    <dgm:cxn modelId="{2155B33E-5491-4204-8D33-883EB611001B}" srcId="{8691719E-1F92-4CF5-9D1C-E00E55D2715E}" destId="{40C2107B-4800-4055-A805-B3FDA9ECCFE3}" srcOrd="0" destOrd="0" parTransId="{99A6ED1A-DF1B-4E8D-A16E-146C57C46D3B}" sibTransId="{9A8D55FE-2C67-44BE-B517-2682F4C233BF}"/>
    <dgm:cxn modelId="{D018BB0A-98D7-455E-9713-62182708175E}" type="presOf" srcId="{344CD425-C9E6-46E8-972B-BDCBD87E94C7}" destId="{ABF7CE1E-DFE8-40D7-8D3E-B8764593B780}" srcOrd="0" destOrd="0" presId="urn:microsoft.com/office/officeart/2005/8/layout/list1"/>
    <dgm:cxn modelId="{5F143E2C-61AC-41D9-A3DB-739964C82AC5}" type="presOf" srcId="{69C25E62-742F-4046-94E2-028BBBD0F230}" destId="{A50C5D3C-D450-44CA-9177-2A552F2EEA6F}" srcOrd="0" destOrd="0" presId="urn:microsoft.com/office/officeart/2005/8/layout/list1"/>
    <dgm:cxn modelId="{456B42B0-4FC8-44FC-BC6A-3AC2D290D7F6}" srcId="{366B9851-B694-4976-9318-2A590B63A373}" destId="{69C25E62-742F-4046-94E2-028BBBD0F230}" srcOrd="0" destOrd="0" parTransId="{451697C0-842C-425B-8A1A-212FCD97C08D}" sibTransId="{C4DF5F1F-C022-47F2-AD4B-E5443A95D6B1}"/>
    <dgm:cxn modelId="{5F757CBB-7103-4E2D-8482-7193BE9B9A5C}" type="presOf" srcId="{526CE739-A9AA-479B-8ECE-BD4E834B4AE7}" destId="{EA9F6EF4-F692-4A54-AE0F-4E0D8FED1CC2}" srcOrd="1" destOrd="0" presId="urn:microsoft.com/office/officeart/2005/8/layout/list1"/>
    <dgm:cxn modelId="{CDB45F64-BB18-4A4F-9BDD-0238FABA886F}" type="presOf" srcId="{526CE739-A9AA-479B-8ECE-BD4E834B4AE7}" destId="{3C48888A-E424-40EE-8E78-F4C330B3655B}" srcOrd="0" destOrd="0" presId="urn:microsoft.com/office/officeart/2005/8/layout/list1"/>
    <dgm:cxn modelId="{E5E33C2D-471D-47E9-AE2F-4F43460704FE}" type="presOf" srcId="{366B9851-B694-4976-9318-2A590B63A373}" destId="{13ABC1E6-55AF-4BE1-B075-F93F349E2A4B}" srcOrd="1" destOrd="0" presId="urn:microsoft.com/office/officeart/2005/8/layout/list1"/>
    <dgm:cxn modelId="{497634B2-95FF-4FE5-A705-2ECF72469AE0}" type="presOf" srcId="{0A58EC75-01F9-478E-8FFC-864BF71C0ACE}" destId="{AE092B98-FA57-4C00-A3F1-A32FD28196BE}" srcOrd="1" destOrd="0" presId="urn:microsoft.com/office/officeart/2005/8/layout/list1"/>
    <dgm:cxn modelId="{BCC24BDF-7E94-448B-B32D-BCB1EF6FECC9}" type="presOf" srcId="{366B9851-B694-4976-9318-2A590B63A373}" destId="{4CAD0064-7F05-4ABA-830E-8776B9B0CB67}" srcOrd="0" destOrd="0" presId="urn:microsoft.com/office/officeart/2005/8/layout/list1"/>
    <dgm:cxn modelId="{0CA64B35-33F4-4A23-B9FA-876617BA4FF3}" type="presParOf" srcId="{E7793173-8C21-495A-B642-DB587B81A6A3}" destId="{B0ABF1D7-CC02-4368-A45D-4D41ABE60B66}" srcOrd="0" destOrd="0" presId="urn:microsoft.com/office/officeart/2005/8/layout/list1"/>
    <dgm:cxn modelId="{CADD6609-5103-40C5-9236-CC00E9D799DF}" type="presParOf" srcId="{B0ABF1D7-CC02-4368-A45D-4D41ABE60B66}" destId="{579E8DDA-DA91-41BC-B20B-899BBD931156}" srcOrd="0" destOrd="0" presId="urn:microsoft.com/office/officeart/2005/8/layout/list1"/>
    <dgm:cxn modelId="{39DB20D3-2DCE-4F95-A7A9-7B26A95AFDC6}" type="presParOf" srcId="{B0ABF1D7-CC02-4368-A45D-4D41ABE60B66}" destId="{697C1070-170B-4DEB-9028-FEED6C82A16F}" srcOrd="1" destOrd="0" presId="urn:microsoft.com/office/officeart/2005/8/layout/list1"/>
    <dgm:cxn modelId="{2C3AAEAC-CC13-4419-AC1E-F27580AE48E5}" type="presParOf" srcId="{E7793173-8C21-495A-B642-DB587B81A6A3}" destId="{6C8B0D4E-AD12-4E26-BA76-A56FC5E8C28B}" srcOrd="1" destOrd="0" presId="urn:microsoft.com/office/officeart/2005/8/layout/list1"/>
    <dgm:cxn modelId="{100F502A-7D90-418F-B7AD-C21037E2CDBB}" type="presParOf" srcId="{E7793173-8C21-495A-B642-DB587B81A6A3}" destId="{ABF7CE1E-DFE8-40D7-8D3E-B8764593B780}" srcOrd="2" destOrd="0" presId="urn:microsoft.com/office/officeart/2005/8/layout/list1"/>
    <dgm:cxn modelId="{16BD0860-F075-4C60-9B15-F139C2B4DBEC}" type="presParOf" srcId="{E7793173-8C21-495A-B642-DB587B81A6A3}" destId="{08235A9B-3A7B-45E3-B561-801BEBAF68F0}" srcOrd="3" destOrd="0" presId="urn:microsoft.com/office/officeart/2005/8/layout/list1"/>
    <dgm:cxn modelId="{6BDA92D8-A145-4C7E-B1B5-4B9196DDC390}" type="presParOf" srcId="{E7793173-8C21-495A-B642-DB587B81A6A3}" destId="{68AF6146-F34C-4491-A464-C4BAEF5FED26}" srcOrd="4" destOrd="0" presId="urn:microsoft.com/office/officeart/2005/8/layout/list1"/>
    <dgm:cxn modelId="{E9DCBE8F-2FE7-41DE-99F4-7EF62182980E}" type="presParOf" srcId="{68AF6146-F34C-4491-A464-C4BAEF5FED26}" destId="{5AA38532-6B55-4B60-97B2-5C8DB8DED1EC}" srcOrd="0" destOrd="0" presId="urn:microsoft.com/office/officeart/2005/8/layout/list1"/>
    <dgm:cxn modelId="{E3C873F8-AFB0-4763-9A3E-D6A874B938EF}" type="presParOf" srcId="{68AF6146-F34C-4491-A464-C4BAEF5FED26}" destId="{AE092B98-FA57-4C00-A3F1-A32FD28196BE}" srcOrd="1" destOrd="0" presId="urn:microsoft.com/office/officeart/2005/8/layout/list1"/>
    <dgm:cxn modelId="{22DA077A-7C00-4B65-A21D-DF8E3BCDDD3A}" type="presParOf" srcId="{E7793173-8C21-495A-B642-DB587B81A6A3}" destId="{B3DC6971-8EB4-4B18-BAFE-A8A15C52DD46}" srcOrd="5" destOrd="0" presId="urn:microsoft.com/office/officeart/2005/8/layout/list1"/>
    <dgm:cxn modelId="{6FD740D0-6DC6-4CD3-B753-7CA449E50BD2}" type="presParOf" srcId="{E7793173-8C21-495A-B642-DB587B81A6A3}" destId="{669E9696-44D2-4A5D-8B54-A505AA87E1B2}" srcOrd="6" destOrd="0" presId="urn:microsoft.com/office/officeart/2005/8/layout/list1"/>
    <dgm:cxn modelId="{FF9BCFCE-6F50-4132-A812-5960663427EF}" type="presParOf" srcId="{E7793173-8C21-495A-B642-DB587B81A6A3}" destId="{A7628C2A-D072-4A63-A159-7752C5D89822}" srcOrd="7" destOrd="0" presId="urn:microsoft.com/office/officeart/2005/8/layout/list1"/>
    <dgm:cxn modelId="{693E8E15-B3C0-4B45-8629-4E57A7F40144}" type="presParOf" srcId="{E7793173-8C21-495A-B642-DB587B81A6A3}" destId="{AE865336-9BD7-4A2F-A4FC-DC20AC461B53}" srcOrd="8" destOrd="0" presId="urn:microsoft.com/office/officeart/2005/8/layout/list1"/>
    <dgm:cxn modelId="{CD80E8BC-031E-457B-8D43-7D08101D9B5C}" type="presParOf" srcId="{AE865336-9BD7-4A2F-A4FC-DC20AC461B53}" destId="{3C48888A-E424-40EE-8E78-F4C330B3655B}" srcOrd="0" destOrd="0" presId="urn:microsoft.com/office/officeart/2005/8/layout/list1"/>
    <dgm:cxn modelId="{E3D3B7B5-FB72-44F0-BD1D-8CD8A8867F87}" type="presParOf" srcId="{AE865336-9BD7-4A2F-A4FC-DC20AC461B53}" destId="{EA9F6EF4-F692-4A54-AE0F-4E0D8FED1CC2}" srcOrd="1" destOrd="0" presId="urn:microsoft.com/office/officeart/2005/8/layout/list1"/>
    <dgm:cxn modelId="{71475A06-1085-4A3C-9DCE-6806FD0B778E}" type="presParOf" srcId="{E7793173-8C21-495A-B642-DB587B81A6A3}" destId="{DA1984C1-DA99-4A6C-A286-665D37809451}" srcOrd="9" destOrd="0" presId="urn:microsoft.com/office/officeart/2005/8/layout/list1"/>
    <dgm:cxn modelId="{80F84942-0DF3-478A-8AC2-5249AE62C94E}" type="presParOf" srcId="{E7793173-8C21-495A-B642-DB587B81A6A3}" destId="{CDE67643-E1AE-4B36-B41C-5F442099D879}" srcOrd="10" destOrd="0" presId="urn:microsoft.com/office/officeart/2005/8/layout/list1"/>
    <dgm:cxn modelId="{1E8517B3-EE28-4237-82B4-988ABA78E7D0}" type="presParOf" srcId="{E7793173-8C21-495A-B642-DB587B81A6A3}" destId="{2F52F9FD-43EC-48AA-B8DB-0744D8EDD6B3}" srcOrd="11" destOrd="0" presId="urn:microsoft.com/office/officeart/2005/8/layout/list1"/>
    <dgm:cxn modelId="{E0B19F6B-B7CD-4E4C-B21A-F7E20F07E092}" type="presParOf" srcId="{E7793173-8C21-495A-B642-DB587B81A6A3}" destId="{75A57753-DD30-484B-AA68-FABE74B62571}" srcOrd="12" destOrd="0" presId="urn:microsoft.com/office/officeart/2005/8/layout/list1"/>
    <dgm:cxn modelId="{5F2F1904-0D3E-4E2D-B279-BF5D62C163EA}" type="presParOf" srcId="{75A57753-DD30-484B-AA68-FABE74B62571}" destId="{4CAD0064-7F05-4ABA-830E-8776B9B0CB67}" srcOrd="0" destOrd="0" presId="urn:microsoft.com/office/officeart/2005/8/layout/list1"/>
    <dgm:cxn modelId="{C5F88E03-CDF6-4358-8F78-6FBB14845EB2}" type="presParOf" srcId="{75A57753-DD30-484B-AA68-FABE74B62571}" destId="{13ABC1E6-55AF-4BE1-B075-F93F349E2A4B}" srcOrd="1" destOrd="0" presId="urn:microsoft.com/office/officeart/2005/8/layout/list1"/>
    <dgm:cxn modelId="{22E1E4DB-A69E-4B31-B5CF-F31AF9D65C37}" type="presParOf" srcId="{E7793173-8C21-495A-B642-DB587B81A6A3}" destId="{7B19021B-38ED-4831-AAC1-FB4DD17A15BA}" srcOrd="13" destOrd="0" presId="urn:microsoft.com/office/officeart/2005/8/layout/list1"/>
    <dgm:cxn modelId="{DC9F916C-4BA3-4DD8-87C1-9240F5D88E08}" type="presParOf" srcId="{E7793173-8C21-495A-B642-DB587B81A6A3}" destId="{A50C5D3C-D450-44CA-9177-2A552F2EEA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1719E-1F92-4CF5-9D1C-E00E55D2715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DB0C380-BA7A-44A4-8181-562293688B3E}">
      <dgm:prSet custT="1"/>
      <dgm:spPr/>
      <dgm:t>
        <a:bodyPr/>
        <a:lstStyle/>
        <a:p>
          <a:pPr latinLnBrk="1"/>
          <a:r>
            <a:rPr lang="ko-KR" altLang="en-US" sz="1800" dirty="0" smtClean="0"/>
            <a:t>공간관계</a:t>
          </a:r>
          <a:r>
            <a:rPr lang="en-US" altLang="ko-KR" sz="1800" dirty="0" smtClean="0"/>
            <a:t>(</a:t>
          </a:r>
          <a:r>
            <a:rPr lang="en-US" sz="1800" dirty="0" smtClean="0"/>
            <a:t>Spatial Relation)</a:t>
          </a:r>
        </a:p>
      </dgm:t>
    </dgm:pt>
    <dgm:pt modelId="{4E0B66F9-955D-4ABF-A02E-EFA0664E38B5}" type="parTrans" cxnId="{D3E0BC94-0AF7-4F56-A999-7558D12971EB}">
      <dgm:prSet/>
      <dgm:spPr/>
      <dgm:t>
        <a:bodyPr/>
        <a:lstStyle/>
        <a:p>
          <a:pPr latinLnBrk="1"/>
          <a:endParaRPr lang="ko-KR" altLang="en-US" sz="1800"/>
        </a:p>
      </dgm:t>
    </dgm:pt>
    <dgm:pt modelId="{08AEAE7B-46EE-46FA-A4F3-A4F9D9CEFBEA}" type="sibTrans" cxnId="{D3E0BC94-0AF7-4F56-A999-7558D12971EB}">
      <dgm:prSet/>
      <dgm:spPr/>
      <dgm:t>
        <a:bodyPr/>
        <a:lstStyle/>
        <a:p>
          <a:pPr latinLnBrk="1"/>
          <a:endParaRPr lang="ko-KR" altLang="en-US" sz="1800"/>
        </a:p>
      </dgm:t>
    </dgm:pt>
    <dgm:pt modelId="{25A74F0C-13A5-4801-8C89-FB7CC9C94CC2}">
      <dgm:prSet custT="1"/>
      <dgm:spPr/>
      <dgm:t>
        <a:bodyPr/>
        <a:lstStyle/>
        <a:p>
          <a:pPr latinLnBrk="1"/>
          <a:r>
            <a:rPr lang="ko-KR" altLang="en-US" sz="1800" dirty="0" smtClean="0"/>
            <a:t>시각통합</a:t>
          </a:r>
          <a:r>
            <a:rPr lang="en-US" altLang="ko-KR" sz="1800" dirty="0" smtClean="0"/>
            <a:t>(</a:t>
          </a:r>
          <a:r>
            <a:rPr lang="en-US" sz="1800" dirty="0" smtClean="0"/>
            <a:t>Visual Closure)</a:t>
          </a:r>
        </a:p>
      </dgm:t>
    </dgm:pt>
    <dgm:pt modelId="{3E302A90-569B-44C3-9E0C-AC28727FDA6A}" type="parTrans" cxnId="{06AC3DAA-8C81-4CC6-961A-C9D9D8A827CC}">
      <dgm:prSet/>
      <dgm:spPr/>
      <dgm:t>
        <a:bodyPr/>
        <a:lstStyle/>
        <a:p>
          <a:pPr latinLnBrk="1"/>
          <a:endParaRPr lang="ko-KR" altLang="en-US" sz="1800"/>
        </a:p>
      </dgm:t>
    </dgm:pt>
    <dgm:pt modelId="{E96B09B5-97C0-40A2-8A0F-F7FDB9EEC7F2}" type="sibTrans" cxnId="{06AC3DAA-8C81-4CC6-961A-C9D9D8A827CC}">
      <dgm:prSet/>
      <dgm:spPr/>
      <dgm:t>
        <a:bodyPr/>
        <a:lstStyle/>
        <a:p>
          <a:pPr latinLnBrk="1"/>
          <a:endParaRPr lang="ko-KR" altLang="en-US" sz="1800"/>
        </a:p>
      </dgm:t>
    </dgm:pt>
    <dgm:pt modelId="{80D4053A-345B-4F16-86F4-941274A2CEEF}">
      <dgm:prSet custT="1"/>
      <dgm:spPr/>
      <dgm:t>
        <a:bodyPr/>
        <a:lstStyle/>
        <a:p>
          <a:pPr latinLnBrk="1"/>
          <a:r>
            <a:rPr lang="ko-KR" altLang="en-US" sz="1800" smtClean="0"/>
            <a:t>시각</a:t>
          </a:r>
          <a:r>
            <a:rPr lang="en-US" altLang="ko-KR" sz="1800" smtClean="0"/>
            <a:t>-</a:t>
          </a:r>
          <a:r>
            <a:rPr lang="ko-KR" altLang="en-US" sz="1800" smtClean="0"/>
            <a:t>운동 속도</a:t>
          </a:r>
          <a:r>
            <a:rPr lang="en-US" altLang="ko-KR" sz="1800" smtClean="0"/>
            <a:t>(</a:t>
          </a:r>
          <a:r>
            <a:rPr lang="en-US" sz="1800" smtClean="0"/>
            <a:t>Visual-Motor Speed)</a:t>
          </a:r>
          <a:endParaRPr lang="en-US" sz="1800"/>
        </a:p>
      </dgm:t>
    </dgm:pt>
    <dgm:pt modelId="{C33AC0F4-7F8E-4285-9890-8586ACDD01F1}" type="parTrans" cxnId="{2953974A-D7EC-45DC-9CE5-44BC6D5C59DA}">
      <dgm:prSet/>
      <dgm:spPr/>
      <dgm:t>
        <a:bodyPr/>
        <a:lstStyle/>
        <a:p>
          <a:pPr latinLnBrk="1"/>
          <a:endParaRPr lang="ko-KR" altLang="en-US" sz="1800"/>
        </a:p>
      </dgm:t>
    </dgm:pt>
    <dgm:pt modelId="{BE70720A-1FAD-44E2-BC0A-62B1BF609FCE}" type="sibTrans" cxnId="{2953974A-D7EC-45DC-9CE5-44BC6D5C59DA}">
      <dgm:prSet/>
      <dgm:spPr/>
      <dgm:t>
        <a:bodyPr/>
        <a:lstStyle/>
        <a:p>
          <a:pPr latinLnBrk="1"/>
          <a:endParaRPr lang="ko-KR" altLang="en-US" sz="1800"/>
        </a:p>
      </dgm:t>
    </dgm:pt>
    <dgm:pt modelId="{55019464-AF87-4E1F-A119-882EC0AA2786}">
      <dgm:prSet custT="1"/>
      <dgm:spPr/>
      <dgm:t>
        <a:bodyPr/>
        <a:lstStyle/>
        <a:p>
          <a:pPr latinLnBrk="1"/>
          <a:r>
            <a:rPr lang="ko-KR" altLang="en-US" sz="1800" smtClean="0"/>
            <a:t>형태 항상성</a:t>
          </a:r>
          <a:r>
            <a:rPr lang="en-US" altLang="ko-KR" sz="1800" smtClean="0"/>
            <a:t>(</a:t>
          </a:r>
          <a:r>
            <a:rPr lang="en-US" sz="1800" smtClean="0"/>
            <a:t>Form Constancy)</a:t>
          </a:r>
          <a:endParaRPr lang="en-US" sz="1800"/>
        </a:p>
      </dgm:t>
    </dgm:pt>
    <dgm:pt modelId="{73F0B7E3-3907-4DC6-9B55-289E57DC542C}" type="parTrans" cxnId="{FB4AC913-F624-41B5-88F9-25AF8CD39D96}">
      <dgm:prSet/>
      <dgm:spPr/>
      <dgm:t>
        <a:bodyPr/>
        <a:lstStyle/>
        <a:p>
          <a:pPr latinLnBrk="1"/>
          <a:endParaRPr lang="ko-KR" altLang="en-US" sz="1800"/>
        </a:p>
      </dgm:t>
    </dgm:pt>
    <dgm:pt modelId="{9BC62CC0-6ADE-4DBE-B16D-76973D352AC0}" type="sibTrans" cxnId="{FB4AC913-F624-41B5-88F9-25AF8CD39D96}">
      <dgm:prSet/>
      <dgm:spPr/>
      <dgm:t>
        <a:bodyPr/>
        <a:lstStyle/>
        <a:p>
          <a:pPr latinLnBrk="1"/>
          <a:endParaRPr lang="ko-KR" altLang="en-US" sz="1800"/>
        </a:p>
      </dgm:t>
    </dgm:pt>
    <dgm:pt modelId="{E587072C-5FD7-4E65-9833-9508C08CCC42}">
      <dgm:prSet custT="1"/>
      <dgm:spPr/>
      <dgm:t>
        <a:bodyPr/>
        <a:lstStyle/>
        <a:p>
          <a:pPr latinLnBrk="1"/>
          <a:r>
            <a:rPr lang="ko-KR" altLang="en-US" sz="1800" dirty="0" smtClean="0"/>
            <a:t>시각적으로 제시된 패턴과 같은 모양을 만들기 위해 점을 연결하는 능력을 측정</a:t>
          </a:r>
          <a:endParaRPr lang="ko-KR" altLang="en-US" sz="1800" dirty="0"/>
        </a:p>
      </dgm:t>
    </dgm:pt>
    <dgm:pt modelId="{EAE92722-7298-419A-9700-CB296D0001CE}" type="parTrans" cxnId="{65B5BFBE-9823-4B4E-96A3-E1215EA3601F}">
      <dgm:prSet/>
      <dgm:spPr/>
      <dgm:t>
        <a:bodyPr/>
        <a:lstStyle/>
        <a:p>
          <a:pPr latinLnBrk="1"/>
          <a:endParaRPr lang="ko-KR" altLang="en-US" sz="1800"/>
        </a:p>
      </dgm:t>
    </dgm:pt>
    <dgm:pt modelId="{D9EF9AEB-9937-4FFB-B565-F48B75B59ACD}" type="sibTrans" cxnId="{65B5BFBE-9823-4B4E-96A3-E1215EA3601F}">
      <dgm:prSet/>
      <dgm:spPr/>
      <dgm:t>
        <a:bodyPr/>
        <a:lstStyle/>
        <a:p>
          <a:pPr latinLnBrk="1"/>
          <a:endParaRPr lang="ko-KR" altLang="en-US" sz="1800"/>
        </a:p>
      </dgm:t>
    </dgm:pt>
    <dgm:pt modelId="{7BE45A31-EF11-4DEA-B919-6CDEFA581084}">
      <dgm:prSet custT="1"/>
      <dgm:spPr/>
      <dgm:t>
        <a:bodyPr/>
        <a:lstStyle/>
        <a:p>
          <a:pPr latinLnBrk="1"/>
          <a:r>
            <a:rPr lang="ko-KR" altLang="en-US" sz="1800" smtClean="0"/>
            <a:t>불완전하게 그려진 자극 그림을 완전하게 재인하는 능력을 측정</a:t>
          </a:r>
          <a:endParaRPr lang="ko-KR" altLang="en-US" sz="1800"/>
        </a:p>
      </dgm:t>
    </dgm:pt>
    <dgm:pt modelId="{C4CE913E-4E74-4D72-94B1-581B7F91AAE2}" type="parTrans" cxnId="{7E300D62-CF87-43F0-B5B2-1F8A72A36AFA}">
      <dgm:prSet/>
      <dgm:spPr/>
      <dgm:t>
        <a:bodyPr/>
        <a:lstStyle/>
        <a:p>
          <a:pPr latinLnBrk="1"/>
          <a:endParaRPr lang="ko-KR" altLang="en-US" sz="1800"/>
        </a:p>
      </dgm:t>
    </dgm:pt>
    <dgm:pt modelId="{4086EC6D-A44C-4607-B11B-CE8883E92875}" type="sibTrans" cxnId="{7E300D62-CF87-43F0-B5B2-1F8A72A36AFA}">
      <dgm:prSet/>
      <dgm:spPr/>
      <dgm:t>
        <a:bodyPr/>
        <a:lstStyle/>
        <a:p>
          <a:pPr latinLnBrk="1"/>
          <a:endParaRPr lang="ko-KR" altLang="en-US" sz="1800"/>
        </a:p>
      </dgm:t>
    </dgm:pt>
    <dgm:pt modelId="{8E109B82-DA6B-4F38-A142-72D9BAF83C93}">
      <dgm:prSet custT="1"/>
      <dgm:spPr/>
      <dgm:t>
        <a:bodyPr/>
        <a:lstStyle/>
        <a:p>
          <a:pPr latinLnBrk="1"/>
          <a:r>
            <a:rPr lang="ko-KR" altLang="en-US" sz="1800" smtClean="0"/>
            <a:t>아동이 특정 그림에 특정 표시를 할 수 있는 민첩성을 측정</a:t>
          </a:r>
          <a:endParaRPr lang="ko-KR" altLang="en-US" sz="1800"/>
        </a:p>
      </dgm:t>
    </dgm:pt>
    <dgm:pt modelId="{B55B9F38-AE9C-48E9-AD82-2756B1D53C85}" type="parTrans" cxnId="{F6B125D4-ED2B-48AF-98F8-FC538A1A6420}">
      <dgm:prSet/>
      <dgm:spPr/>
      <dgm:t>
        <a:bodyPr/>
        <a:lstStyle/>
        <a:p>
          <a:pPr latinLnBrk="1"/>
          <a:endParaRPr lang="ko-KR" altLang="en-US" sz="1800"/>
        </a:p>
      </dgm:t>
    </dgm:pt>
    <dgm:pt modelId="{D7D3B782-8B9D-47AB-B7FE-378DE80AE88E}" type="sibTrans" cxnId="{F6B125D4-ED2B-48AF-98F8-FC538A1A6420}">
      <dgm:prSet/>
      <dgm:spPr/>
      <dgm:t>
        <a:bodyPr/>
        <a:lstStyle/>
        <a:p>
          <a:pPr latinLnBrk="1"/>
          <a:endParaRPr lang="ko-KR" altLang="en-US" sz="1800"/>
        </a:p>
      </dgm:t>
    </dgm:pt>
    <dgm:pt modelId="{66F85E73-B85F-435E-A33A-49D857416408}">
      <dgm:prSet custT="1"/>
      <dgm:spPr/>
      <dgm:t>
        <a:bodyPr/>
        <a:lstStyle/>
        <a:p>
          <a:pPr latinLnBrk="1"/>
          <a:r>
            <a:rPr lang="ko-KR" altLang="en-US" sz="1800" smtClean="0"/>
            <a:t>하나 이상의 변별적 특징</a:t>
          </a:r>
          <a:r>
            <a:rPr lang="en-US" altLang="ko-KR" sz="1800" smtClean="0"/>
            <a:t>(</a:t>
          </a:r>
          <a:r>
            <a:rPr lang="ko-KR" altLang="en-US" sz="1800" smtClean="0"/>
            <a:t>크기</a:t>
          </a:r>
          <a:r>
            <a:rPr lang="en-US" altLang="ko-KR" sz="1800" smtClean="0"/>
            <a:t>, </a:t>
          </a:r>
          <a:r>
            <a:rPr lang="ko-KR" altLang="en-US" sz="1800" smtClean="0"/>
            <a:t>위치</a:t>
          </a:r>
          <a:r>
            <a:rPr lang="en-US" altLang="ko-KR" sz="1800" smtClean="0"/>
            <a:t>, </a:t>
          </a:r>
          <a:r>
            <a:rPr lang="ko-KR" altLang="en-US" sz="1800" smtClean="0"/>
            <a:t>음영 등</a:t>
          </a:r>
          <a:r>
            <a:rPr lang="en-US" altLang="ko-KR" sz="1800" smtClean="0"/>
            <a:t>)</a:t>
          </a:r>
          <a:r>
            <a:rPr lang="ko-KR" altLang="en-US" sz="1800" smtClean="0"/>
            <a:t>이 변화되는 두 개의 그림을 짝짓는 능력을 측정하는 것</a:t>
          </a:r>
          <a:endParaRPr lang="ko-KR" altLang="en-US" sz="1800"/>
        </a:p>
      </dgm:t>
    </dgm:pt>
    <dgm:pt modelId="{3CF698B5-FBDD-4730-B3D9-8DCFA98195A8}" type="parTrans" cxnId="{DBD8FBBB-C1D3-484F-9611-C2A75DF9D5AE}">
      <dgm:prSet/>
      <dgm:spPr/>
      <dgm:t>
        <a:bodyPr/>
        <a:lstStyle/>
        <a:p>
          <a:pPr latinLnBrk="1"/>
          <a:endParaRPr lang="ko-KR" altLang="en-US" sz="1800"/>
        </a:p>
      </dgm:t>
    </dgm:pt>
    <dgm:pt modelId="{19513DB7-AD0F-44B6-860D-700CD8EBE39F}" type="sibTrans" cxnId="{DBD8FBBB-C1D3-484F-9611-C2A75DF9D5AE}">
      <dgm:prSet/>
      <dgm:spPr/>
      <dgm:t>
        <a:bodyPr/>
        <a:lstStyle/>
        <a:p>
          <a:pPr latinLnBrk="1"/>
          <a:endParaRPr lang="ko-KR" altLang="en-US" sz="1800"/>
        </a:p>
      </dgm:t>
    </dgm:pt>
    <dgm:pt modelId="{E7793173-8C21-495A-B642-DB587B81A6A3}" type="pres">
      <dgm:prSet presAssocID="{8691719E-1F92-4CF5-9D1C-E00E55D271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41FBB2-23F3-45B1-B86B-FF6CC9C65332}" type="pres">
      <dgm:prSet presAssocID="{ADB0C380-BA7A-44A4-8181-562293688B3E}" presName="parentLin" presStyleCnt="0"/>
      <dgm:spPr/>
    </dgm:pt>
    <dgm:pt modelId="{DB9CAC45-44E7-47A8-BC45-DC67F90AC86A}" type="pres">
      <dgm:prSet presAssocID="{ADB0C380-BA7A-44A4-8181-562293688B3E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09C27F7-16F4-49C7-B3F9-B13397C7A035}" type="pres">
      <dgm:prSet presAssocID="{ADB0C380-BA7A-44A4-8181-562293688B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F87AB7-461D-4466-84E9-FE4CE31A05D9}" type="pres">
      <dgm:prSet presAssocID="{ADB0C380-BA7A-44A4-8181-562293688B3E}" presName="negativeSpace" presStyleCnt="0"/>
      <dgm:spPr/>
    </dgm:pt>
    <dgm:pt modelId="{30F5DB38-C40E-4820-A8D9-6345BAF147B4}" type="pres">
      <dgm:prSet presAssocID="{ADB0C380-BA7A-44A4-8181-562293688B3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EBD9A6-E116-4B6B-BFA3-C4ADC301CD7F}" type="pres">
      <dgm:prSet presAssocID="{08AEAE7B-46EE-46FA-A4F3-A4F9D9CEFBEA}" presName="spaceBetweenRectangles" presStyleCnt="0"/>
      <dgm:spPr/>
    </dgm:pt>
    <dgm:pt modelId="{5960E21E-C6A8-4E25-ADA5-1EC47F9C10B9}" type="pres">
      <dgm:prSet presAssocID="{25A74F0C-13A5-4801-8C89-FB7CC9C94CC2}" presName="parentLin" presStyleCnt="0"/>
      <dgm:spPr/>
    </dgm:pt>
    <dgm:pt modelId="{7A8D7EFD-9C1F-4969-AAF2-748F7BB4B226}" type="pres">
      <dgm:prSet presAssocID="{25A74F0C-13A5-4801-8C89-FB7CC9C94CC2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06A3B4F-F2E6-4935-A23D-61647167B160}" type="pres">
      <dgm:prSet presAssocID="{25A74F0C-13A5-4801-8C89-FB7CC9C94C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AB5246-ECA6-49FA-86CB-BE384278D3C0}" type="pres">
      <dgm:prSet presAssocID="{25A74F0C-13A5-4801-8C89-FB7CC9C94CC2}" presName="negativeSpace" presStyleCnt="0"/>
      <dgm:spPr/>
    </dgm:pt>
    <dgm:pt modelId="{446E0ED3-0174-4CCB-A608-33C33236D0EC}" type="pres">
      <dgm:prSet presAssocID="{25A74F0C-13A5-4801-8C89-FB7CC9C94C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D64AA9-F6E2-4D40-AE36-F6362203B8D6}" type="pres">
      <dgm:prSet presAssocID="{E96B09B5-97C0-40A2-8A0F-F7FDB9EEC7F2}" presName="spaceBetweenRectangles" presStyleCnt="0"/>
      <dgm:spPr/>
    </dgm:pt>
    <dgm:pt modelId="{E4331814-CEB8-4CCF-8036-DE98C92AA0E9}" type="pres">
      <dgm:prSet presAssocID="{80D4053A-345B-4F16-86F4-941274A2CEEF}" presName="parentLin" presStyleCnt="0"/>
      <dgm:spPr/>
    </dgm:pt>
    <dgm:pt modelId="{64A21687-02BB-4FF3-8748-F496D5AB879B}" type="pres">
      <dgm:prSet presAssocID="{80D4053A-345B-4F16-86F4-941274A2CEEF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1C2DC052-C62A-4018-81B8-16CA2DD13768}" type="pres">
      <dgm:prSet presAssocID="{80D4053A-345B-4F16-86F4-941274A2CE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004C2D-B2C0-428A-9019-7360AB794000}" type="pres">
      <dgm:prSet presAssocID="{80D4053A-345B-4F16-86F4-941274A2CEEF}" presName="negativeSpace" presStyleCnt="0"/>
      <dgm:spPr/>
    </dgm:pt>
    <dgm:pt modelId="{581EB55F-6717-4C37-AA47-F9BD254142F7}" type="pres">
      <dgm:prSet presAssocID="{80D4053A-345B-4F16-86F4-941274A2CEE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4FCE79-0D1F-4377-AB9E-CBB09CE5E8EC}" type="pres">
      <dgm:prSet presAssocID="{BE70720A-1FAD-44E2-BC0A-62B1BF609FCE}" presName="spaceBetweenRectangles" presStyleCnt="0"/>
      <dgm:spPr/>
    </dgm:pt>
    <dgm:pt modelId="{97399688-8C5B-48C9-B4AB-010064762632}" type="pres">
      <dgm:prSet presAssocID="{55019464-AF87-4E1F-A119-882EC0AA2786}" presName="parentLin" presStyleCnt="0"/>
      <dgm:spPr/>
    </dgm:pt>
    <dgm:pt modelId="{ED6F4177-0477-4E15-A8F4-1A621576E68A}" type="pres">
      <dgm:prSet presAssocID="{55019464-AF87-4E1F-A119-882EC0AA2786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023E119-4F4E-435F-A11B-7A847FD9394C}" type="pres">
      <dgm:prSet presAssocID="{55019464-AF87-4E1F-A119-882EC0AA278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5F9C6E-465F-48C8-AA3D-A3F414947F92}" type="pres">
      <dgm:prSet presAssocID="{55019464-AF87-4E1F-A119-882EC0AA2786}" presName="negativeSpace" presStyleCnt="0"/>
      <dgm:spPr/>
    </dgm:pt>
    <dgm:pt modelId="{919245BF-50F0-4F33-8792-F81C7B33A348}" type="pres">
      <dgm:prSet presAssocID="{55019464-AF87-4E1F-A119-882EC0AA278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ED20FF4-1B3B-44D2-885B-78AFBB97FC25}" type="presOf" srcId="{8691719E-1F92-4CF5-9D1C-E00E55D2715E}" destId="{E7793173-8C21-495A-B642-DB587B81A6A3}" srcOrd="0" destOrd="0" presId="urn:microsoft.com/office/officeart/2005/8/layout/list1"/>
    <dgm:cxn modelId="{C93AEF73-4FE6-4A73-9E4D-1B5515B7B29C}" type="presOf" srcId="{55019464-AF87-4E1F-A119-882EC0AA2786}" destId="{ED6F4177-0477-4E15-A8F4-1A621576E68A}" srcOrd="0" destOrd="0" presId="urn:microsoft.com/office/officeart/2005/8/layout/list1"/>
    <dgm:cxn modelId="{29BD178E-784D-405F-BE01-FF72BF8BA491}" type="presOf" srcId="{7BE45A31-EF11-4DEA-B919-6CDEFA581084}" destId="{446E0ED3-0174-4CCB-A608-33C33236D0EC}" srcOrd="0" destOrd="0" presId="urn:microsoft.com/office/officeart/2005/8/layout/list1"/>
    <dgm:cxn modelId="{DBD8FBBB-C1D3-484F-9611-C2A75DF9D5AE}" srcId="{55019464-AF87-4E1F-A119-882EC0AA2786}" destId="{66F85E73-B85F-435E-A33A-49D857416408}" srcOrd="0" destOrd="0" parTransId="{3CF698B5-FBDD-4730-B3D9-8DCFA98195A8}" sibTransId="{19513DB7-AD0F-44B6-860D-700CD8EBE39F}"/>
    <dgm:cxn modelId="{2953974A-D7EC-45DC-9CE5-44BC6D5C59DA}" srcId="{8691719E-1F92-4CF5-9D1C-E00E55D2715E}" destId="{80D4053A-345B-4F16-86F4-941274A2CEEF}" srcOrd="2" destOrd="0" parTransId="{C33AC0F4-7F8E-4285-9890-8586ACDD01F1}" sibTransId="{BE70720A-1FAD-44E2-BC0A-62B1BF609FCE}"/>
    <dgm:cxn modelId="{2444DCBA-EA25-4A50-AA37-CFEA6D8C2C98}" type="presOf" srcId="{ADB0C380-BA7A-44A4-8181-562293688B3E}" destId="{C09C27F7-16F4-49C7-B3F9-B13397C7A035}" srcOrd="1" destOrd="0" presId="urn:microsoft.com/office/officeart/2005/8/layout/list1"/>
    <dgm:cxn modelId="{65B5BFBE-9823-4B4E-96A3-E1215EA3601F}" srcId="{ADB0C380-BA7A-44A4-8181-562293688B3E}" destId="{E587072C-5FD7-4E65-9833-9508C08CCC42}" srcOrd="0" destOrd="0" parTransId="{EAE92722-7298-419A-9700-CB296D0001CE}" sibTransId="{D9EF9AEB-9937-4FFB-B565-F48B75B59ACD}"/>
    <dgm:cxn modelId="{D3E0BC94-0AF7-4F56-A999-7558D12971EB}" srcId="{8691719E-1F92-4CF5-9D1C-E00E55D2715E}" destId="{ADB0C380-BA7A-44A4-8181-562293688B3E}" srcOrd="0" destOrd="0" parTransId="{4E0B66F9-955D-4ABF-A02E-EFA0664E38B5}" sibTransId="{08AEAE7B-46EE-46FA-A4F3-A4F9D9CEFBEA}"/>
    <dgm:cxn modelId="{881A03A4-80B9-4603-ADBE-2DD979C45700}" type="presOf" srcId="{ADB0C380-BA7A-44A4-8181-562293688B3E}" destId="{DB9CAC45-44E7-47A8-BC45-DC67F90AC86A}" srcOrd="0" destOrd="0" presId="urn:microsoft.com/office/officeart/2005/8/layout/list1"/>
    <dgm:cxn modelId="{D8184F33-4BA7-4060-8B81-2E9E16F1469C}" type="presOf" srcId="{55019464-AF87-4E1F-A119-882EC0AA2786}" destId="{C023E119-4F4E-435F-A11B-7A847FD9394C}" srcOrd="1" destOrd="0" presId="urn:microsoft.com/office/officeart/2005/8/layout/list1"/>
    <dgm:cxn modelId="{7AACD324-166D-4EEA-9CE0-55BF88EE3657}" type="presOf" srcId="{25A74F0C-13A5-4801-8C89-FB7CC9C94CC2}" destId="{B06A3B4F-F2E6-4935-A23D-61647167B160}" srcOrd="1" destOrd="0" presId="urn:microsoft.com/office/officeart/2005/8/layout/list1"/>
    <dgm:cxn modelId="{DC0E1ED5-E364-477E-B1AD-F4491326D534}" type="presOf" srcId="{66F85E73-B85F-435E-A33A-49D857416408}" destId="{919245BF-50F0-4F33-8792-F81C7B33A348}" srcOrd="0" destOrd="0" presId="urn:microsoft.com/office/officeart/2005/8/layout/list1"/>
    <dgm:cxn modelId="{8A9DCFDA-C4FA-4802-8826-058FEFBDD2A7}" type="presOf" srcId="{E587072C-5FD7-4E65-9833-9508C08CCC42}" destId="{30F5DB38-C40E-4820-A8D9-6345BAF147B4}" srcOrd="0" destOrd="0" presId="urn:microsoft.com/office/officeart/2005/8/layout/list1"/>
    <dgm:cxn modelId="{A89DAE20-DE32-4159-87FE-EBC1D4EA9E76}" type="presOf" srcId="{80D4053A-345B-4F16-86F4-941274A2CEEF}" destId="{64A21687-02BB-4FF3-8748-F496D5AB879B}" srcOrd="0" destOrd="0" presId="urn:microsoft.com/office/officeart/2005/8/layout/list1"/>
    <dgm:cxn modelId="{7E300D62-CF87-43F0-B5B2-1F8A72A36AFA}" srcId="{25A74F0C-13A5-4801-8C89-FB7CC9C94CC2}" destId="{7BE45A31-EF11-4DEA-B919-6CDEFA581084}" srcOrd="0" destOrd="0" parTransId="{C4CE913E-4E74-4D72-94B1-581B7F91AAE2}" sibTransId="{4086EC6D-A44C-4607-B11B-CE8883E92875}"/>
    <dgm:cxn modelId="{A45697D7-E61B-49C9-BC63-9B4BBBC0E6DD}" type="presOf" srcId="{80D4053A-345B-4F16-86F4-941274A2CEEF}" destId="{1C2DC052-C62A-4018-81B8-16CA2DD13768}" srcOrd="1" destOrd="0" presId="urn:microsoft.com/office/officeart/2005/8/layout/list1"/>
    <dgm:cxn modelId="{06AC3DAA-8C81-4CC6-961A-C9D9D8A827CC}" srcId="{8691719E-1F92-4CF5-9D1C-E00E55D2715E}" destId="{25A74F0C-13A5-4801-8C89-FB7CC9C94CC2}" srcOrd="1" destOrd="0" parTransId="{3E302A90-569B-44C3-9E0C-AC28727FDA6A}" sibTransId="{E96B09B5-97C0-40A2-8A0F-F7FDB9EEC7F2}"/>
    <dgm:cxn modelId="{F6B125D4-ED2B-48AF-98F8-FC538A1A6420}" srcId="{80D4053A-345B-4F16-86F4-941274A2CEEF}" destId="{8E109B82-DA6B-4F38-A142-72D9BAF83C93}" srcOrd="0" destOrd="0" parTransId="{B55B9F38-AE9C-48E9-AD82-2756B1D53C85}" sibTransId="{D7D3B782-8B9D-47AB-B7FE-378DE80AE88E}"/>
    <dgm:cxn modelId="{842A5CB9-7C9B-4355-9F43-B0242457D3EA}" type="presOf" srcId="{25A74F0C-13A5-4801-8C89-FB7CC9C94CC2}" destId="{7A8D7EFD-9C1F-4969-AAF2-748F7BB4B226}" srcOrd="0" destOrd="0" presId="urn:microsoft.com/office/officeart/2005/8/layout/list1"/>
    <dgm:cxn modelId="{71A52AAA-ADEF-432C-A083-F79D72927579}" type="presOf" srcId="{8E109B82-DA6B-4F38-A142-72D9BAF83C93}" destId="{581EB55F-6717-4C37-AA47-F9BD254142F7}" srcOrd="0" destOrd="0" presId="urn:microsoft.com/office/officeart/2005/8/layout/list1"/>
    <dgm:cxn modelId="{FB4AC913-F624-41B5-88F9-25AF8CD39D96}" srcId="{8691719E-1F92-4CF5-9D1C-E00E55D2715E}" destId="{55019464-AF87-4E1F-A119-882EC0AA2786}" srcOrd="3" destOrd="0" parTransId="{73F0B7E3-3907-4DC6-9B55-289E57DC542C}" sibTransId="{9BC62CC0-6ADE-4DBE-B16D-76973D352AC0}"/>
    <dgm:cxn modelId="{D63560C9-F7ED-464A-A6DE-E9B405D3576C}" type="presParOf" srcId="{E7793173-8C21-495A-B642-DB587B81A6A3}" destId="{2641FBB2-23F3-45B1-B86B-FF6CC9C65332}" srcOrd="0" destOrd="0" presId="urn:microsoft.com/office/officeart/2005/8/layout/list1"/>
    <dgm:cxn modelId="{69778084-4198-427D-B9A1-250C672448F2}" type="presParOf" srcId="{2641FBB2-23F3-45B1-B86B-FF6CC9C65332}" destId="{DB9CAC45-44E7-47A8-BC45-DC67F90AC86A}" srcOrd="0" destOrd="0" presId="urn:microsoft.com/office/officeart/2005/8/layout/list1"/>
    <dgm:cxn modelId="{A12AE3A2-21DB-4578-B7C7-00F4971FCC2B}" type="presParOf" srcId="{2641FBB2-23F3-45B1-B86B-FF6CC9C65332}" destId="{C09C27F7-16F4-49C7-B3F9-B13397C7A035}" srcOrd="1" destOrd="0" presId="urn:microsoft.com/office/officeart/2005/8/layout/list1"/>
    <dgm:cxn modelId="{6DAD5FF0-1C3D-4CD2-A71D-119D02F192F9}" type="presParOf" srcId="{E7793173-8C21-495A-B642-DB587B81A6A3}" destId="{16F87AB7-461D-4466-84E9-FE4CE31A05D9}" srcOrd="1" destOrd="0" presId="urn:microsoft.com/office/officeart/2005/8/layout/list1"/>
    <dgm:cxn modelId="{A104A986-09B0-48D9-931D-DB60B1E5761A}" type="presParOf" srcId="{E7793173-8C21-495A-B642-DB587B81A6A3}" destId="{30F5DB38-C40E-4820-A8D9-6345BAF147B4}" srcOrd="2" destOrd="0" presId="urn:microsoft.com/office/officeart/2005/8/layout/list1"/>
    <dgm:cxn modelId="{18E861C0-9F07-44A6-8AE9-AD6F1FCFAA26}" type="presParOf" srcId="{E7793173-8C21-495A-B642-DB587B81A6A3}" destId="{89EBD9A6-E116-4B6B-BFA3-C4ADC301CD7F}" srcOrd="3" destOrd="0" presId="urn:microsoft.com/office/officeart/2005/8/layout/list1"/>
    <dgm:cxn modelId="{6FFFCA40-CDB4-4ED0-B72F-06A2D1E95189}" type="presParOf" srcId="{E7793173-8C21-495A-B642-DB587B81A6A3}" destId="{5960E21E-C6A8-4E25-ADA5-1EC47F9C10B9}" srcOrd="4" destOrd="0" presId="urn:microsoft.com/office/officeart/2005/8/layout/list1"/>
    <dgm:cxn modelId="{13BD2560-F0E5-4157-A6BF-7B8DA42A3D76}" type="presParOf" srcId="{5960E21E-C6A8-4E25-ADA5-1EC47F9C10B9}" destId="{7A8D7EFD-9C1F-4969-AAF2-748F7BB4B226}" srcOrd="0" destOrd="0" presId="urn:microsoft.com/office/officeart/2005/8/layout/list1"/>
    <dgm:cxn modelId="{8A7F2432-03E0-497F-AE73-77DDF8E886FE}" type="presParOf" srcId="{5960E21E-C6A8-4E25-ADA5-1EC47F9C10B9}" destId="{B06A3B4F-F2E6-4935-A23D-61647167B160}" srcOrd="1" destOrd="0" presId="urn:microsoft.com/office/officeart/2005/8/layout/list1"/>
    <dgm:cxn modelId="{DA7CE3E5-AC5A-4F45-9724-BD0EE4865A50}" type="presParOf" srcId="{E7793173-8C21-495A-B642-DB587B81A6A3}" destId="{2BAB5246-ECA6-49FA-86CB-BE384278D3C0}" srcOrd="5" destOrd="0" presId="urn:microsoft.com/office/officeart/2005/8/layout/list1"/>
    <dgm:cxn modelId="{0F05D230-7710-43B3-840F-E9347C740843}" type="presParOf" srcId="{E7793173-8C21-495A-B642-DB587B81A6A3}" destId="{446E0ED3-0174-4CCB-A608-33C33236D0EC}" srcOrd="6" destOrd="0" presId="urn:microsoft.com/office/officeart/2005/8/layout/list1"/>
    <dgm:cxn modelId="{39D4ABBD-D57F-45ED-B458-73232EB03C7C}" type="presParOf" srcId="{E7793173-8C21-495A-B642-DB587B81A6A3}" destId="{3BD64AA9-F6E2-4D40-AE36-F6362203B8D6}" srcOrd="7" destOrd="0" presId="urn:microsoft.com/office/officeart/2005/8/layout/list1"/>
    <dgm:cxn modelId="{D8BB7AF6-FA81-4BA3-B3D5-735BF0069971}" type="presParOf" srcId="{E7793173-8C21-495A-B642-DB587B81A6A3}" destId="{E4331814-CEB8-4CCF-8036-DE98C92AA0E9}" srcOrd="8" destOrd="0" presId="urn:microsoft.com/office/officeart/2005/8/layout/list1"/>
    <dgm:cxn modelId="{CBBEB728-2B87-438F-9EC6-30D29D5203E7}" type="presParOf" srcId="{E4331814-CEB8-4CCF-8036-DE98C92AA0E9}" destId="{64A21687-02BB-4FF3-8748-F496D5AB879B}" srcOrd="0" destOrd="0" presId="urn:microsoft.com/office/officeart/2005/8/layout/list1"/>
    <dgm:cxn modelId="{75EDFFD8-0083-4DB2-BDE9-778EDB7A132C}" type="presParOf" srcId="{E4331814-CEB8-4CCF-8036-DE98C92AA0E9}" destId="{1C2DC052-C62A-4018-81B8-16CA2DD13768}" srcOrd="1" destOrd="0" presId="urn:microsoft.com/office/officeart/2005/8/layout/list1"/>
    <dgm:cxn modelId="{95D40856-B116-4A4E-8843-C9F4E32AF55F}" type="presParOf" srcId="{E7793173-8C21-495A-B642-DB587B81A6A3}" destId="{CB004C2D-B2C0-428A-9019-7360AB794000}" srcOrd="9" destOrd="0" presId="urn:microsoft.com/office/officeart/2005/8/layout/list1"/>
    <dgm:cxn modelId="{89F74AFF-FCC5-4CEB-A72D-5240F4AFE0F5}" type="presParOf" srcId="{E7793173-8C21-495A-B642-DB587B81A6A3}" destId="{581EB55F-6717-4C37-AA47-F9BD254142F7}" srcOrd="10" destOrd="0" presId="urn:microsoft.com/office/officeart/2005/8/layout/list1"/>
    <dgm:cxn modelId="{F9A250D7-E0DB-4B4F-B8EE-C1EDB8EF6BCD}" type="presParOf" srcId="{E7793173-8C21-495A-B642-DB587B81A6A3}" destId="{B14FCE79-0D1F-4377-AB9E-CBB09CE5E8EC}" srcOrd="11" destOrd="0" presId="urn:microsoft.com/office/officeart/2005/8/layout/list1"/>
    <dgm:cxn modelId="{B1C7C497-8203-4431-8E2A-9CA2A98FD9FF}" type="presParOf" srcId="{E7793173-8C21-495A-B642-DB587B81A6A3}" destId="{97399688-8C5B-48C9-B4AB-010064762632}" srcOrd="12" destOrd="0" presId="urn:microsoft.com/office/officeart/2005/8/layout/list1"/>
    <dgm:cxn modelId="{D71525AE-D721-47AC-8562-FD2D6D1A651E}" type="presParOf" srcId="{97399688-8C5B-48C9-B4AB-010064762632}" destId="{ED6F4177-0477-4E15-A8F4-1A621576E68A}" srcOrd="0" destOrd="0" presId="urn:microsoft.com/office/officeart/2005/8/layout/list1"/>
    <dgm:cxn modelId="{5DCB4233-7B7B-4298-8F13-03A4ADCAFCE9}" type="presParOf" srcId="{97399688-8C5B-48C9-B4AB-010064762632}" destId="{C023E119-4F4E-435F-A11B-7A847FD9394C}" srcOrd="1" destOrd="0" presId="urn:microsoft.com/office/officeart/2005/8/layout/list1"/>
    <dgm:cxn modelId="{297D3874-59D0-48DD-87C6-E792BA7AE149}" type="presParOf" srcId="{E7793173-8C21-495A-B642-DB587B81A6A3}" destId="{5A5F9C6E-465F-48C8-AA3D-A3F414947F92}" srcOrd="13" destOrd="0" presId="urn:microsoft.com/office/officeart/2005/8/layout/list1"/>
    <dgm:cxn modelId="{91E1B1AF-B3CC-4F8C-ADE1-F6E451DDC30A}" type="presParOf" srcId="{E7793173-8C21-495A-B642-DB587B81A6A3}" destId="{919245BF-50F0-4F33-8792-F81C7B33A3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414" y="2130425"/>
            <a:ext cx="8161866" cy="14700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4400" b="1" kern="1200" cap="none" spc="0" baseline="0" dirty="0">
                <a:ln w="11430">
                  <a:noFill/>
                </a:ln>
                <a:gradFill>
                  <a:gsLst>
                    <a:gs pos="0">
                      <a:srgbClr val="852F9D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6744" y="3319474"/>
            <a:ext cx="6721536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142984"/>
            <a:ext cx="2057400" cy="49831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49831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7" name="그림 6" descr="emblem_A_jp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2948" y="0"/>
            <a:ext cx="1141052" cy="1142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946788"/>
          </a:xfrm>
        </p:spPr>
        <p:txBody>
          <a:bodyPr anchor="b"/>
          <a:lstStyle>
            <a:lvl1pPr algn="l">
              <a:defRPr sz="2000" b="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2304086"/>
            <a:ext cx="3008313" cy="3822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024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07B0520-CEC4-446B-9267-8F07278E39CC}" type="datetimeFigureOut">
              <a:rPr lang="en-US" altLang="ko-KR" smtClean="0"/>
              <a:pPr/>
              <a:t>10/27/2009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C660A1-347F-411E-8AEE-99248EFB10A6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200" b="0" kern="1200" cap="none" spc="0" baseline="0">
          <a:ln w="18415" cmpd="sng">
            <a:noFill/>
            <a:prstDash val="solid"/>
          </a:ln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_8_2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428993" cy="257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한국판 </a:t>
            </a:r>
            <a:r>
              <a:rPr lang="ko-KR" altLang="en-US" dirty="0" err="1" smtClean="0"/>
              <a:t>시지각</a:t>
            </a:r>
            <a:r>
              <a:rPr lang="ko-KR" altLang="en-US" dirty="0" smtClean="0"/>
              <a:t> 발달검사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00694" y="3319474"/>
            <a:ext cx="3357586" cy="75246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(K-DTVP-2)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4800439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대구대학교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algn="r"/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김영한</a:t>
            </a:r>
            <a:endParaRPr lang="ko-KR" altLang="en-US" sz="36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14348" y="642918"/>
            <a:ext cx="7143800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6. </a:t>
            </a:r>
            <a:r>
              <a:rPr lang="ko-KR" altLang="en-US" b="1" dirty="0" smtClean="0"/>
              <a:t>시각통합 </a:t>
            </a:r>
            <a:r>
              <a:rPr lang="en-US" altLang="ko-KR" b="1" dirty="0" smtClean="0"/>
              <a:t>(Visual Closure)</a:t>
            </a:r>
          </a:p>
          <a:p>
            <a:r>
              <a:rPr lang="en-US" altLang="ko-KR" b="1" dirty="0" smtClean="0"/>
              <a:t>  </a:t>
            </a:r>
            <a:r>
              <a:rPr lang="ko-KR" altLang="en-US" dirty="0" smtClean="0"/>
              <a:t>아동은 자극 그림을 보고 불완전하게 그려진 일련의 그림들 가운데 정확한 그림을 선택한다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완전한 짝짓기를 위해 아동은 그림에서 빠진 부분을 머리 속에서 그려야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28596" y="1891731"/>
            <a:ext cx="8429684" cy="4929198"/>
            <a:chOff x="642910" y="142852"/>
            <a:chExt cx="10287036" cy="6858000"/>
          </a:xfrm>
        </p:grpSpPr>
        <p:pic>
          <p:nvPicPr>
            <p:cNvPr id="4" name="그림 3" descr="SNC1095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142852"/>
              <a:ext cx="5143500" cy="6858000"/>
            </a:xfrm>
            <a:prstGeom prst="rect">
              <a:avLst/>
            </a:prstGeom>
          </p:spPr>
        </p:pic>
        <p:pic>
          <p:nvPicPr>
            <p:cNvPr id="6" name="그림 5" descr="SNC1095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446" y="142852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14348" y="642918"/>
            <a:ext cx="7500990" cy="23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7. </a:t>
            </a:r>
            <a:r>
              <a:rPr lang="ko-KR" altLang="en-US" b="1" dirty="0" smtClean="0"/>
              <a:t>시각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운동속도 </a:t>
            </a:r>
            <a:r>
              <a:rPr lang="en-US" altLang="ko-KR" b="1" dirty="0" smtClean="0"/>
              <a:t>(Visual-Motor Speed) </a:t>
            </a:r>
          </a:p>
          <a:p>
            <a:r>
              <a:rPr lang="en-US" altLang="ko-KR" dirty="0" smtClean="0"/>
              <a:t>  (a)</a:t>
            </a:r>
            <a:r>
              <a:rPr lang="ko-KR" altLang="en-US" dirty="0" smtClean="0"/>
              <a:t>아동에게 </a:t>
            </a:r>
            <a:r>
              <a:rPr lang="en-US" altLang="ko-KR" dirty="0" smtClean="0"/>
              <a:t>4</a:t>
            </a:r>
            <a:r>
              <a:rPr lang="ko-KR" altLang="en-US" dirty="0" smtClean="0"/>
              <a:t>종류의 서로 다른 기하도형으로 이루어진 자극그림을 보여준다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네 개의 도형 가운데 두 개의 다른 기하도형으로 이루어진 자극 그림을 보여준다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네 개의 도형 가운데 두 개의 도형 속에는 특별한 표시가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(b) </a:t>
            </a:r>
            <a:r>
              <a:rPr lang="ko-KR" altLang="en-US" dirty="0" smtClean="0"/>
              <a:t>도형 속에 아무런 표시가 없는 네 종류의 도형들로 가득 채워진 </a:t>
            </a:r>
            <a:r>
              <a:rPr lang="ko-KR" altLang="en-US" dirty="0" err="1" smtClean="0"/>
              <a:t>반응지를</a:t>
            </a:r>
            <a:r>
              <a:rPr lang="ko-KR" altLang="en-US" dirty="0" smtClean="0"/>
              <a:t> 제시한다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아동들의 과제는 정해진 시간에 자극그림에서 특별한 표시가 된 도형과 같은 도형을 </a:t>
            </a:r>
            <a:r>
              <a:rPr lang="ko-KR" altLang="en-US" dirty="0" err="1" smtClean="0"/>
              <a:t>반응지에서</a:t>
            </a:r>
            <a:r>
              <a:rPr lang="ko-KR" altLang="en-US" dirty="0" smtClean="0"/>
              <a:t> 찾아 가능한 많은 도형에 동일하게 특별한 표시를 해야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 descr="SNC1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8001056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14348" y="642918"/>
            <a:ext cx="7286676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j-ea"/>
                <a:ea typeface="+mj-ea"/>
              </a:rPr>
              <a:t>하위검사 8. 형태 항상성 (Form Constancy)</a:t>
            </a:r>
            <a:endParaRPr kumimoji="1" lang="en-US" altLang="ko-KR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kumimoji="1" lang="ko-KR" altLang="ko-KR" dirty="0" smtClean="0">
                <a:solidFill>
                  <a:srgbClr val="000000"/>
                </a:solidFill>
                <a:latin typeface="+mj-ea"/>
                <a:ea typeface="+mj-ea"/>
              </a:rPr>
              <a:t>아동은 자극 그림을 보고 여러 개의 그림 속에서 자극 그림을 찾는다. 아동이 찾아야 할 표적 그림은 크기, 위치, 형태에 있어서 자극그림과 다른 여러 개의 그림 속에 숨겨져 있거나 복잡하게 그려진 배경그림 속에 숨겨져 있는 경우가 있다. </a:t>
            </a:r>
            <a:endParaRPr kumimoji="1" lang="ko-KR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85720" y="2152769"/>
            <a:ext cx="8643998" cy="4643446"/>
            <a:chOff x="-1000164" y="0"/>
            <a:chExt cx="10287036" cy="6858000"/>
          </a:xfrm>
        </p:grpSpPr>
        <p:pic>
          <p:nvPicPr>
            <p:cNvPr id="5" name="그림 4" descr="SNC1095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372" y="0"/>
              <a:ext cx="5143500" cy="6858000"/>
            </a:xfrm>
            <a:prstGeom prst="rect">
              <a:avLst/>
            </a:prstGeom>
          </p:spPr>
        </p:pic>
        <p:pic>
          <p:nvPicPr>
            <p:cNvPr id="7" name="그림 6" descr="SNC1095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00164" y="0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시지각</a:t>
            </a:r>
            <a:r>
              <a:rPr lang="ko-KR" altLang="en-US" dirty="0" smtClean="0"/>
              <a:t> 발달 검사의 활용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85786" y="1214422"/>
            <a:ext cx="7858180" cy="4857784"/>
          </a:xfrm>
          <a:prstGeom prst="roundRect">
            <a:avLst>
              <a:gd name="adj" fmla="val 105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아동의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결함의 유무와 정도를 객관적으로 확인하고자 할 때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보다 심각한 문제가 있을 수 있는 아동들을 찾아내어 타 전문기관에 의뢰하고자 할 때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중재 프로그램의 효과를 검증하고자 할 때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시지각과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관련된 연구에서 연구도구로 사용하고자 할 때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실시와 해석방법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ko-KR" altLang="en-US" dirty="0" smtClean="0"/>
              <a:t>검사와 자격</a:t>
            </a:r>
            <a:endParaRPr lang="en-US" altLang="ko-KR" dirty="0" smtClean="0"/>
          </a:p>
          <a:p>
            <a:pPr marL="457200" indent="-457200">
              <a:buAutoNum type="arabicParenR"/>
            </a:pPr>
            <a:endParaRPr lang="en-US" altLang="ko-KR" dirty="0" smtClean="0"/>
          </a:p>
          <a:p>
            <a:pPr marL="457200" indent="-457200">
              <a:buAutoNum type="arabicParenR" startAt="2"/>
            </a:pPr>
            <a:r>
              <a:rPr lang="ko-KR" altLang="en-US" dirty="0" smtClean="0"/>
              <a:t>기본적인 검사 절차</a:t>
            </a:r>
            <a:endParaRPr lang="en-US" altLang="ko-KR" dirty="0" smtClean="0"/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① 검사요강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그림책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반응기록지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검사자 채점기록지를 사용하여 검사를 실시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② 검사 실시 연습은 적어도 </a:t>
            </a:r>
            <a:r>
              <a:rPr lang="en-US" altLang="ko-KR" sz="2200" dirty="0" smtClean="0">
                <a:latin typeface="+mn-ea"/>
                <a:ea typeface="+mn-ea"/>
              </a:rPr>
              <a:t>3</a:t>
            </a:r>
            <a:r>
              <a:rPr lang="ko-KR" altLang="en-US" sz="2200" dirty="0" smtClean="0">
                <a:latin typeface="+mn-ea"/>
                <a:ea typeface="+mn-ea"/>
              </a:rPr>
              <a:t>번 이상 실시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③ 검사는 항상 </a:t>
            </a:r>
            <a:r>
              <a:rPr lang="en-US" altLang="ko-KR" sz="2200" dirty="0" smtClean="0">
                <a:latin typeface="+mn-ea"/>
                <a:ea typeface="+mn-ea"/>
              </a:rPr>
              <a:t>1:1 </a:t>
            </a:r>
            <a:r>
              <a:rPr lang="ko-KR" altLang="en-US" sz="2200" dirty="0" smtClean="0">
                <a:latin typeface="+mn-ea"/>
                <a:ea typeface="+mn-ea"/>
              </a:rPr>
              <a:t>개별적 실시하며 집단 검사는 금지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④ 검사 환경은 산만함이 없고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환기가 잘되고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밝고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조용하며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비밀이 보장되는 편안한 곳에서 실시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⑤ 검사의 목적을 달성하기 위해 아동이 검사에 즐겁게 임하도록 아동과 친밀감</a:t>
            </a:r>
            <a:r>
              <a:rPr lang="en-US" altLang="ko-KR" sz="2200" dirty="0" smtClean="0">
                <a:latin typeface="+mn-ea"/>
                <a:ea typeface="+mn-ea"/>
              </a:rPr>
              <a:t>(rapport)</a:t>
            </a:r>
            <a:r>
              <a:rPr lang="ko-KR" altLang="en-US" sz="2200" dirty="0" smtClean="0">
                <a:latin typeface="+mn-ea"/>
                <a:ea typeface="+mn-ea"/>
              </a:rPr>
              <a:t>을 형성하여 실시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⑥ 아동의 피로의 정도를 잘 살피고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피로한 기색이나 흥미가 없다는 기색을 보이면 검사를 중단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⑦ 피험자를 일관되게 칭찬하고 격려하지만</a:t>
            </a:r>
            <a:r>
              <a:rPr lang="en-US" altLang="ko-KR" sz="2200" dirty="0" smtClean="0">
                <a:latin typeface="+mn-ea"/>
                <a:ea typeface="+mn-ea"/>
              </a:rPr>
              <a:t>, </a:t>
            </a:r>
            <a:r>
              <a:rPr lang="ko-KR" altLang="en-US" sz="2200" dirty="0" smtClean="0">
                <a:latin typeface="+mn-ea"/>
                <a:ea typeface="+mn-ea"/>
              </a:rPr>
              <a:t>검사 규칙에서 벗어날 정도로 촉구하거나 다른 방법을 사용하는 것은 안됨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200" dirty="0" smtClean="0">
                <a:latin typeface="+mn-ea"/>
                <a:ea typeface="+mn-ea"/>
              </a:rPr>
              <a:t>  ⑧ </a:t>
            </a:r>
            <a:r>
              <a:rPr lang="en-US" altLang="ko-KR" sz="2200" dirty="0" smtClean="0">
                <a:latin typeface="+mn-ea"/>
                <a:ea typeface="+mn-ea"/>
              </a:rPr>
              <a:t>K-DTVP-2 </a:t>
            </a:r>
            <a:r>
              <a:rPr lang="ko-KR" altLang="en-US" sz="2200" dirty="0" smtClean="0">
                <a:latin typeface="+mn-ea"/>
                <a:ea typeface="+mn-ea"/>
              </a:rPr>
              <a:t>하위검사의 실시 순서대로 실시</a:t>
            </a:r>
            <a:r>
              <a:rPr lang="en-US" altLang="ko-KR" sz="2200" dirty="0" smtClean="0">
                <a:latin typeface="+mn-ea"/>
                <a:ea typeface="+mn-ea"/>
              </a:rPr>
              <a:t>.</a:t>
            </a:r>
            <a:endParaRPr lang="ko-KR" altLang="en-US" sz="2200" dirty="0" smtClean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실시와 해석방법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문제아동 검사</a:t>
            </a:r>
            <a:endParaRPr lang="en-US" altLang="ko-KR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농아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난청아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</a:t>
            </a:r>
            <a:r>
              <a:rPr lang="ko-KR" altLang="en-US" sz="1800" dirty="0" smtClean="0"/>
              <a:t>수화나 제스처의 사용이 필요</a:t>
            </a:r>
            <a:endParaRPr lang="en-US" altLang="ko-KR" sz="18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운동장애아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</a:t>
            </a:r>
            <a:r>
              <a:rPr lang="ko-KR" altLang="en-US" sz="1800" dirty="0" err="1" smtClean="0"/>
              <a:t>검사자는</a:t>
            </a:r>
            <a:r>
              <a:rPr lang="ko-KR" altLang="en-US" sz="1800" dirty="0" smtClean="0"/>
              <a:t> 운동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통합 하위검사를 실시할 것인지 여부를 결정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2000" dirty="0" smtClean="0"/>
              <a:t>과잉행동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정서장애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불안아동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– </a:t>
            </a:r>
            <a:r>
              <a:rPr lang="ko-KR" altLang="en-US" sz="2000" dirty="0" smtClean="0"/>
              <a:t>실시규칙 및 채점기준 준수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 – </a:t>
            </a:r>
            <a:r>
              <a:rPr lang="ko-KR" altLang="en-US" sz="2000" dirty="0" smtClean="0"/>
              <a:t>많은 격려를 하되 책상 위에 자료나 필기도구를 모두 </a:t>
            </a:r>
            <a:r>
              <a:rPr lang="ko-KR" altLang="en-US" sz="2000" dirty="0" err="1" smtClean="0"/>
              <a:t>치워야함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 – </a:t>
            </a:r>
            <a:r>
              <a:rPr lang="ko-KR" altLang="en-US" sz="2000" dirty="0" smtClean="0"/>
              <a:t>자주 휴식을 취할 수 있도록 여건 조성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검사 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약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~ 60</a:t>
            </a:r>
            <a:r>
              <a:rPr lang="ko-KR" altLang="en-US" dirty="0" smtClean="0"/>
              <a:t>분 정도가 소요됨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특정문항에서 많은 시간을 보내지 않도록 </a:t>
            </a:r>
            <a:r>
              <a:rPr lang="ko-KR" altLang="en-US" dirty="0" err="1" smtClean="0"/>
              <a:t>해야함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빠르고 </a:t>
            </a:r>
            <a:r>
              <a:rPr lang="ko-KR" altLang="en-US" dirty="0" err="1" smtClean="0"/>
              <a:t>일관성있게</a:t>
            </a:r>
            <a:r>
              <a:rPr lang="ko-KR" altLang="en-US" dirty="0" smtClean="0"/>
              <a:t> 진행하도록 피험자를 </a:t>
            </a:r>
            <a:r>
              <a:rPr lang="ko-KR" altLang="en-US" dirty="0" err="1" smtClean="0"/>
              <a:t>격려해야함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한 번에 모든 검사를 마칠 수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피험자에 따라서 몇 번으로 나누어 실시할 수도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검사실시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29288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latin typeface="+mn-ea"/>
                <a:ea typeface="+mn-ea"/>
              </a:rPr>
              <a:t>시작규칙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  <a:ea typeface="+mn-ea"/>
              </a:rPr>
              <a:t>     </a:t>
            </a:r>
            <a:r>
              <a:rPr lang="ko-KR" altLang="en-US" sz="2000" dirty="0" smtClean="0">
                <a:latin typeface="+mn-ea"/>
                <a:ea typeface="+mn-ea"/>
              </a:rPr>
              <a:t>아동의 연령과 관계없이 모든 하위검사의 문항 </a:t>
            </a:r>
            <a:r>
              <a:rPr lang="en-US" altLang="ko-KR" sz="2000" dirty="0" smtClean="0">
                <a:latin typeface="+mn-ea"/>
                <a:ea typeface="+mn-ea"/>
              </a:rPr>
              <a:t>1</a:t>
            </a:r>
            <a:r>
              <a:rPr lang="ko-KR" altLang="en-US" sz="2000" dirty="0" smtClean="0">
                <a:latin typeface="+mn-ea"/>
                <a:ea typeface="+mn-ea"/>
              </a:rPr>
              <a:t>번부터 시작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endParaRPr lang="ko-KR" altLang="en-US" sz="2000" dirty="0" smtClean="0">
              <a:latin typeface="+mn-ea"/>
              <a:ea typeface="+mn-ea"/>
            </a:endParaRPr>
          </a:p>
          <a:p>
            <a:r>
              <a:rPr lang="ko-KR" altLang="en-US" sz="2000" b="1" dirty="0" smtClean="0">
                <a:latin typeface="+mn-ea"/>
                <a:ea typeface="+mn-ea"/>
              </a:rPr>
              <a:t>중지규칙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  <a:ea typeface="+mn-ea"/>
              </a:rPr>
              <a:t>     </a:t>
            </a:r>
            <a:r>
              <a:rPr lang="ko-KR" altLang="en-US" sz="2000" dirty="0" smtClean="0">
                <a:latin typeface="+mn-ea"/>
                <a:ea typeface="+mn-ea"/>
              </a:rPr>
              <a:t>각 하위검사의 마지막 문항이 검사의 중지문항이 되며</a:t>
            </a:r>
            <a:r>
              <a:rPr lang="en-US" altLang="ko-KR" sz="2000" dirty="0" smtClean="0">
                <a:latin typeface="+mn-ea"/>
                <a:ea typeface="+mn-ea"/>
              </a:rPr>
              <a:t>,  </a:t>
            </a:r>
            <a:r>
              <a:rPr lang="ko-KR" altLang="en-US" sz="2000" dirty="0" smtClean="0">
                <a:latin typeface="+mn-ea"/>
                <a:ea typeface="+mn-ea"/>
              </a:rPr>
              <a:t>하위검사 </a:t>
            </a:r>
            <a:r>
              <a:rPr lang="en-US" altLang="ko-KR" sz="2000" dirty="0" smtClean="0">
                <a:latin typeface="+mn-ea"/>
                <a:ea typeface="+mn-ea"/>
              </a:rPr>
              <a:t>7(</a:t>
            </a:r>
            <a:r>
              <a:rPr lang="ko-KR" altLang="en-US" sz="2000" dirty="0" smtClean="0">
                <a:latin typeface="+mn-ea"/>
                <a:ea typeface="+mn-ea"/>
              </a:rPr>
              <a:t>시각</a:t>
            </a:r>
            <a:r>
              <a:rPr lang="en-US" altLang="ko-KR" sz="2000" dirty="0" smtClean="0">
                <a:latin typeface="+mn-ea"/>
                <a:ea typeface="+mn-ea"/>
              </a:rPr>
              <a:t>-</a:t>
            </a:r>
            <a:r>
              <a:rPr lang="ko-KR" altLang="en-US" sz="2000" dirty="0" smtClean="0">
                <a:latin typeface="+mn-ea"/>
                <a:ea typeface="+mn-ea"/>
              </a:rPr>
              <a:t>운동속도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의 경우 반응제한 시간이 있으므로 정해진 시간 내에 표시한 응답에 한해 정답으로 간주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ko-KR" altLang="en-US" sz="2000" dirty="0" smtClean="0">
              <a:latin typeface="+mn-ea"/>
              <a:ea typeface="+mn-ea"/>
            </a:endParaRPr>
          </a:p>
          <a:p>
            <a:r>
              <a:rPr lang="ko-KR" altLang="en-US" sz="2000" b="1" dirty="0" smtClean="0">
                <a:latin typeface="+mn-ea"/>
                <a:ea typeface="+mn-ea"/>
              </a:rPr>
              <a:t>중단규칙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000" dirty="0" smtClean="0">
                <a:latin typeface="+mn-ea"/>
                <a:ea typeface="+mn-ea"/>
              </a:rPr>
              <a:t>   </a:t>
            </a:r>
            <a:r>
              <a:rPr lang="en-US" altLang="ko-KR" sz="2000" dirty="0" smtClean="0">
                <a:latin typeface="+mn-ea"/>
                <a:ea typeface="+mn-ea"/>
              </a:rPr>
              <a:t>-  </a:t>
            </a:r>
            <a:r>
              <a:rPr lang="ko-KR" altLang="en-US" sz="2000" dirty="0" smtClean="0">
                <a:latin typeface="+mn-ea"/>
                <a:ea typeface="+mn-ea"/>
              </a:rPr>
              <a:t>하위검사 </a:t>
            </a:r>
            <a:r>
              <a:rPr lang="en-US" altLang="ko-KR" sz="2000" dirty="0" smtClean="0">
                <a:latin typeface="+mn-ea"/>
                <a:ea typeface="+mn-ea"/>
              </a:rPr>
              <a:t>1</a:t>
            </a:r>
            <a:r>
              <a:rPr lang="ko-KR" altLang="en-US" sz="2000" dirty="0" smtClean="0">
                <a:latin typeface="+mn-ea"/>
                <a:ea typeface="+mn-ea"/>
              </a:rPr>
              <a:t>과 </a:t>
            </a:r>
            <a:r>
              <a:rPr lang="en-US" altLang="ko-KR" sz="2000" dirty="0" smtClean="0">
                <a:latin typeface="+mn-ea"/>
                <a:ea typeface="+mn-ea"/>
              </a:rPr>
              <a:t>7</a:t>
            </a:r>
            <a:r>
              <a:rPr lang="ko-KR" altLang="en-US" sz="2000" dirty="0" smtClean="0">
                <a:latin typeface="+mn-ea"/>
                <a:ea typeface="+mn-ea"/>
              </a:rPr>
              <a:t>을 제외한 나머지 </a:t>
            </a:r>
            <a:r>
              <a:rPr lang="en-US" altLang="ko-KR" sz="2000" dirty="0" smtClean="0">
                <a:latin typeface="+mn-ea"/>
                <a:ea typeface="+mn-ea"/>
              </a:rPr>
              <a:t>6</a:t>
            </a:r>
            <a:r>
              <a:rPr lang="ko-KR" altLang="en-US" sz="2000" dirty="0" smtClean="0">
                <a:latin typeface="+mn-ea"/>
                <a:ea typeface="+mn-ea"/>
              </a:rPr>
              <a:t>개 하위검사에서는 특별히 정해진 중지규칙에 따라 검사를 실시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buNone/>
            </a:pPr>
            <a:r>
              <a:rPr lang="ko-KR" altLang="en-US" sz="2000" dirty="0" smtClean="0">
                <a:latin typeface="+mn-ea"/>
                <a:ea typeface="+mn-ea"/>
              </a:rPr>
              <a:t>   </a:t>
            </a:r>
            <a:r>
              <a:rPr lang="en-US" altLang="ko-KR" sz="2000" dirty="0" smtClean="0">
                <a:latin typeface="+mn-ea"/>
                <a:ea typeface="+mn-ea"/>
              </a:rPr>
              <a:t>-  </a:t>
            </a:r>
            <a:r>
              <a:rPr lang="ko-KR" altLang="en-US" sz="2000" dirty="0" smtClean="0">
                <a:latin typeface="+mn-ea"/>
                <a:ea typeface="+mn-ea"/>
              </a:rPr>
              <a:t>하위검사 </a:t>
            </a:r>
            <a:r>
              <a:rPr lang="en-US" altLang="ko-KR" sz="2000" dirty="0" smtClean="0">
                <a:latin typeface="+mn-ea"/>
                <a:ea typeface="+mn-ea"/>
              </a:rPr>
              <a:t>2, 4, 6, 8</a:t>
            </a:r>
            <a:r>
              <a:rPr lang="ko-KR" altLang="en-US" sz="2000" dirty="0" smtClean="0">
                <a:latin typeface="+mn-ea"/>
                <a:ea typeface="+mn-ea"/>
              </a:rPr>
              <a:t>에서는 아동이 연속된 </a:t>
            </a:r>
            <a:r>
              <a:rPr lang="en-US" altLang="ko-KR" sz="2000" dirty="0" smtClean="0">
                <a:latin typeface="+mn-ea"/>
                <a:ea typeface="+mn-ea"/>
              </a:rPr>
              <a:t>5</a:t>
            </a:r>
            <a:r>
              <a:rPr lang="ko-KR" altLang="en-US" sz="2000" dirty="0" smtClean="0">
                <a:latin typeface="+mn-ea"/>
                <a:ea typeface="+mn-ea"/>
              </a:rPr>
              <a:t>개 문항 중 </a:t>
            </a:r>
            <a:r>
              <a:rPr lang="en-US" altLang="ko-KR" sz="2000" dirty="0" smtClean="0">
                <a:latin typeface="+mn-ea"/>
                <a:ea typeface="+mn-ea"/>
              </a:rPr>
              <a:t>3</a:t>
            </a:r>
            <a:r>
              <a:rPr lang="ko-KR" altLang="en-US" sz="2000" dirty="0" smtClean="0">
                <a:latin typeface="+mn-ea"/>
                <a:ea typeface="+mn-ea"/>
              </a:rPr>
              <a:t>개 문항에서 오답반응을 할 경우 세 번째 오답반응을 한 문항에서 검사를 중단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ko-KR" altLang="en-US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2000" dirty="0" smtClean="0">
                <a:latin typeface="+mn-ea"/>
                <a:ea typeface="+mn-ea"/>
              </a:rPr>
              <a:t>   </a:t>
            </a:r>
            <a:r>
              <a:rPr lang="en-US" altLang="ko-KR" sz="2000" dirty="0" smtClean="0">
                <a:latin typeface="+mn-ea"/>
                <a:ea typeface="+mn-ea"/>
              </a:rPr>
              <a:t>-  </a:t>
            </a:r>
            <a:r>
              <a:rPr lang="ko-KR" altLang="en-US" sz="2000" dirty="0" smtClean="0">
                <a:latin typeface="+mn-ea"/>
                <a:ea typeface="+mn-ea"/>
              </a:rPr>
              <a:t>하위검사 </a:t>
            </a:r>
            <a:r>
              <a:rPr lang="en-US" altLang="ko-KR" sz="2000" dirty="0" smtClean="0">
                <a:latin typeface="+mn-ea"/>
                <a:ea typeface="+mn-ea"/>
              </a:rPr>
              <a:t>3</a:t>
            </a:r>
            <a:r>
              <a:rPr lang="ko-KR" altLang="en-US" sz="2000" dirty="0" smtClean="0">
                <a:latin typeface="+mn-ea"/>
                <a:ea typeface="+mn-ea"/>
              </a:rPr>
              <a:t>과 </a:t>
            </a:r>
            <a:r>
              <a:rPr lang="en-US" altLang="ko-KR" sz="2000" dirty="0" smtClean="0">
                <a:latin typeface="+mn-ea"/>
                <a:ea typeface="+mn-ea"/>
              </a:rPr>
              <a:t>5</a:t>
            </a:r>
            <a:r>
              <a:rPr lang="ko-KR" altLang="en-US" sz="2000" dirty="0" smtClean="0">
                <a:latin typeface="+mn-ea"/>
                <a:ea typeface="+mn-ea"/>
              </a:rPr>
              <a:t>의 경우 아동이 연속된 </a:t>
            </a:r>
            <a:r>
              <a:rPr lang="en-US" altLang="ko-KR" sz="2000" dirty="0" smtClean="0">
                <a:latin typeface="+mn-ea"/>
                <a:ea typeface="+mn-ea"/>
              </a:rPr>
              <a:t>3</a:t>
            </a:r>
            <a:r>
              <a:rPr lang="ko-KR" altLang="en-US" sz="2000" dirty="0" smtClean="0">
                <a:latin typeface="+mn-ea"/>
                <a:ea typeface="+mn-ea"/>
              </a:rPr>
              <a:t>문항에서 </a:t>
            </a:r>
            <a:r>
              <a:rPr lang="en-US" altLang="ko-KR" sz="2000" dirty="0" smtClean="0">
                <a:latin typeface="+mn-ea"/>
                <a:ea typeface="+mn-ea"/>
              </a:rPr>
              <a:t>0</a:t>
            </a:r>
            <a:r>
              <a:rPr lang="ko-KR" altLang="en-US" sz="2000" dirty="0" smtClean="0">
                <a:latin typeface="+mn-ea"/>
                <a:ea typeface="+mn-ea"/>
              </a:rPr>
              <a:t>점을 받으면 검사를 중단하며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경우에 따라서는 검사자의 실수로 중단점을 넘어서 검사를 더 실시할 수도 있으나</a:t>
            </a:r>
            <a:r>
              <a:rPr lang="en-US" altLang="ko-KR" sz="2000" dirty="0" smtClean="0">
                <a:latin typeface="+mn-ea"/>
                <a:ea typeface="+mn-ea"/>
              </a:rPr>
              <a:t>,</a:t>
            </a:r>
            <a:r>
              <a:rPr lang="ko-KR" altLang="en-US" sz="2000" dirty="0" smtClean="0">
                <a:latin typeface="+mn-ea"/>
                <a:ea typeface="+mn-ea"/>
              </a:rPr>
              <a:t> 비록 아동이 중단점을 지나친 문항에서 정답반응을 한 경우라도 오답으로 간주하고 </a:t>
            </a:r>
            <a:r>
              <a:rPr lang="en-US" altLang="ko-KR" sz="2000" dirty="0" smtClean="0">
                <a:latin typeface="+mn-ea"/>
                <a:ea typeface="+mn-ea"/>
              </a:rPr>
              <a:t>0</a:t>
            </a:r>
            <a:r>
              <a:rPr lang="ko-KR" altLang="en-US" sz="2000" dirty="0" smtClean="0">
                <a:latin typeface="+mn-ea"/>
                <a:ea typeface="+mn-ea"/>
              </a:rPr>
              <a:t>점으로 처리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ko-KR" altLang="en-US" sz="2000" dirty="0" smtClean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02400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n>
                  <a:noFill/>
                </a:ln>
                <a:latin typeface="HY헤드라인M" pitchFamily="18" charset="-127"/>
              </a:rPr>
              <a:t>Ⅱ</a:t>
            </a:r>
            <a:r>
              <a:rPr lang="en-US" altLang="ko-KR" dirty="0" smtClean="0">
                <a:latin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</a:rPr>
              <a:t>개  요</a:t>
            </a:r>
            <a:endParaRPr lang="ko-KR" altLang="en-US" dirty="0">
              <a:latin typeface="HY헤드라인M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en-US" altLang="ko-KR" sz="2800" dirty="0" smtClean="0">
                <a:latin typeface="HY헤드라인M" pitchFamily="18" charset="-127"/>
              </a:rPr>
              <a:t>1. </a:t>
            </a:r>
            <a:r>
              <a:rPr lang="ko-KR" altLang="en-US" sz="2800" dirty="0" smtClean="0">
                <a:latin typeface="HY헤드라인M" pitchFamily="18" charset="-127"/>
              </a:rPr>
              <a:t>검사 결과기록지</a:t>
            </a:r>
            <a:endParaRPr lang="en-US" altLang="ko-KR" sz="2800" dirty="0" smtClean="0">
              <a:latin typeface="HY헤드라인M" pitchFamily="18" charset="-127"/>
            </a:endParaRP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42910" y="1785926"/>
            <a:ext cx="8215370" cy="4143404"/>
          </a:xfrm>
          <a:prstGeom prst="roundRect">
            <a:avLst>
              <a:gd name="adj" fmla="val 107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신상정보 기록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K-DTVP-2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하위 검사 및 종합 척도 점수의 기록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검사점수의 프로파일 작성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다른 검사 결과 자료의 기록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검사실시 조건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해석과 제언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하위검사별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문항에 대한 수행결과의 기록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검사점수와 해석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2800" dirty="0" smtClean="0"/>
              <a:t>K-DTVP</a:t>
            </a:r>
            <a:r>
              <a:rPr lang="ko-KR" altLang="en-US" sz="2800" dirty="0" smtClean="0"/>
              <a:t>에서는 </a:t>
            </a:r>
            <a:r>
              <a:rPr lang="en-US" altLang="ko-KR" sz="2800" dirty="0" smtClean="0"/>
              <a:t>5 </a:t>
            </a:r>
            <a:r>
              <a:rPr lang="ko-KR" altLang="en-US" sz="2800" dirty="0" smtClean="0"/>
              <a:t>가지 형태의 점수를 산출</a:t>
            </a:r>
            <a:r>
              <a:rPr lang="en-US" altLang="ko-KR" sz="2800" dirty="0" smtClean="0"/>
              <a:t>.</a:t>
            </a: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r>
              <a:rPr lang="ko-KR" altLang="en-US" dirty="0" err="1" smtClean="0"/>
              <a:t>원점수</a:t>
            </a:r>
            <a:endParaRPr lang="en-US" altLang="ko-KR" dirty="0" smtClean="0"/>
          </a:p>
          <a:p>
            <a:pPr>
              <a:buNone/>
            </a:pPr>
            <a:r>
              <a:rPr lang="en-US" altLang="ko-KR" sz="1600" dirty="0" smtClean="0"/>
              <a:t>   - </a:t>
            </a:r>
            <a:r>
              <a:rPr lang="ko-KR" altLang="en-US" sz="1600" dirty="0" smtClean="0"/>
              <a:t>하위검사의 각 문항에서 아동이 획득한 점수의 합산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ko-KR" altLang="en-US" dirty="0" err="1" smtClean="0"/>
              <a:t>시지각</a:t>
            </a:r>
            <a:r>
              <a:rPr lang="ko-KR" altLang="en-US" dirty="0" smtClean="0"/>
              <a:t> 연령점수</a:t>
            </a:r>
            <a:endParaRPr lang="en-US" altLang="ko-KR" dirty="0" smtClean="0"/>
          </a:p>
          <a:p>
            <a:pPr>
              <a:buNone/>
            </a:pPr>
            <a:r>
              <a:rPr lang="en-US" altLang="ko-KR" sz="1600" dirty="0" smtClean="0"/>
              <a:t>   - </a:t>
            </a:r>
            <a:r>
              <a:rPr lang="ko-KR" altLang="en-US" sz="1600" dirty="0" smtClean="0"/>
              <a:t>규준집단을 각 연령마다 일정한 간격으로 나눈 다음 각 </a:t>
            </a:r>
            <a:r>
              <a:rPr lang="ko-KR" altLang="en-US" sz="1600" dirty="0" err="1" smtClean="0"/>
              <a:t>집단별로</a:t>
            </a:r>
            <a:r>
              <a:rPr lang="ko-KR" altLang="en-US" sz="1600" dirty="0" smtClean="0"/>
              <a:t> 평균점수를 계산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ko-KR" altLang="en-US" dirty="0" smtClean="0"/>
              <a:t>백분위</a:t>
            </a:r>
            <a:endParaRPr lang="en-US" altLang="ko-KR" dirty="0" smtClean="0"/>
          </a:p>
          <a:p>
            <a:pPr>
              <a:buNone/>
            </a:pPr>
            <a:r>
              <a:rPr lang="en-US" altLang="ko-KR" sz="1600" dirty="0" smtClean="0"/>
              <a:t>   - </a:t>
            </a:r>
            <a:r>
              <a:rPr lang="ko-KR" altLang="en-US" sz="1600" dirty="0" smtClean="0"/>
              <a:t>주어진 점수분포상에서 그 점수와 같거나 낮은 점수들의 백분율을 나타냄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ko-KR" altLang="en-US" dirty="0" smtClean="0"/>
              <a:t>하위검사 표준점수</a:t>
            </a:r>
            <a:endParaRPr lang="en-US" altLang="ko-KR" dirty="0" smtClean="0"/>
          </a:p>
          <a:p>
            <a:pPr>
              <a:buNone/>
            </a:pPr>
            <a:r>
              <a:rPr lang="en-US" altLang="ko-KR" sz="1600" dirty="0" smtClean="0"/>
              <a:t>   - </a:t>
            </a:r>
            <a:r>
              <a:rPr lang="ko-KR" altLang="en-US" sz="1600" dirty="0" smtClean="0"/>
              <a:t>하위검사 수행 결과를 가장 명료하게 나타내 줄 수 있는 규준점수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ko-KR" altLang="en-US" dirty="0" smtClean="0"/>
              <a:t>종합척도지수</a:t>
            </a:r>
            <a:endParaRPr lang="en-US" altLang="ko-KR" dirty="0" smtClean="0"/>
          </a:p>
          <a:p>
            <a:pPr>
              <a:buNone/>
            </a:pPr>
            <a:r>
              <a:rPr lang="en-US" altLang="ko-KR" sz="1600" dirty="0" smtClean="0"/>
              <a:t>   - </a:t>
            </a:r>
            <a:r>
              <a:rPr lang="ko-KR" altLang="en-US" sz="1600" dirty="0" smtClean="0"/>
              <a:t>일반 </a:t>
            </a:r>
            <a:r>
              <a:rPr lang="ko-KR" altLang="en-US" sz="1600" dirty="0" err="1" smtClean="0"/>
              <a:t>시지각척도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운동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감소 </a:t>
            </a:r>
            <a:r>
              <a:rPr lang="ko-KR" altLang="en-US" sz="1600" dirty="0" err="1" smtClean="0"/>
              <a:t>시지각척도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시각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운동 통합척도의 세 개의 종합척도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71546"/>
            <a:ext cx="4143372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200" dirty="0" smtClean="0">
                <a:latin typeface="HY헤드라인M" pitchFamily="18" charset="-127"/>
              </a:rPr>
              <a:t>Ⅰ. </a:t>
            </a:r>
            <a:r>
              <a:rPr lang="ko-KR" altLang="en-US" sz="3200" dirty="0" smtClean="0">
                <a:latin typeface="HY헤드라인M" pitchFamily="18" charset="-127"/>
              </a:rPr>
              <a:t>개      요</a:t>
            </a:r>
            <a:endParaRPr lang="en-US" altLang="ko-KR" sz="3200" dirty="0" smtClean="0">
              <a:latin typeface="HY헤드라인M" pitchFamily="18" charset="-127"/>
            </a:endParaRPr>
          </a:p>
          <a:p>
            <a:pPr>
              <a:buNone/>
            </a:pPr>
            <a:endParaRPr lang="en-US" altLang="ko-KR" dirty="0" smtClean="0">
              <a:latin typeface="HY헤드라인M" pitchFamily="18" charset="-127"/>
            </a:endParaRPr>
          </a:p>
          <a:p>
            <a:pPr marL="457200" indent="-457200">
              <a:buAutoNum type="arabicPeriod"/>
            </a:pPr>
            <a:r>
              <a:rPr lang="en-US" altLang="ko-KR" dirty="0" smtClean="0">
                <a:latin typeface="HY헤드라인M" pitchFamily="18" charset="-127"/>
              </a:rPr>
              <a:t>K-DTVP-2</a:t>
            </a:r>
            <a:r>
              <a:rPr lang="ko-KR" altLang="en-US" dirty="0" smtClean="0">
                <a:latin typeface="HY헤드라인M" pitchFamily="18" charset="-127"/>
              </a:rPr>
              <a:t>의 한국 표준화</a:t>
            </a:r>
            <a:endParaRPr lang="en-US" altLang="ko-KR" dirty="0" smtClean="0">
              <a:latin typeface="HY헤드라인M" pitchFamily="18" charset="-127"/>
            </a:endParaRPr>
          </a:p>
          <a:p>
            <a:pPr marL="457200" indent="-457200">
              <a:buAutoNum type="arabicPeriod"/>
            </a:pPr>
            <a:r>
              <a:rPr lang="en-US" altLang="ko-KR" dirty="0" smtClean="0">
                <a:latin typeface="HY헤드라인M" pitchFamily="18" charset="-127"/>
              </a:rPr>
              <a:t>K-DTVP-2</a:t>
            </a:r>
            <a:r>
              <a:rPr lang="ko-KR" altLang="en-US" dirty="0" smtClean="0">
                <a:latin typeface="HY헤드라인M" pitchFamily="18" charset="-127"/>
              </a:rPr>
              <a:t>의</a:t>
            </a:r>
            <a:r>
              <a:rPr lang="en-US" altLang="ko-KR" dirty="0" smtClean="0">
                <a:latin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</a:rPr>
              <a:t>개관</a:t>
            </a:r>
            <a:endParaRPr lang="en-US" altLang="ko-KR" dirty="0" smtClean="0">
              <a:latin typeface="HY헤드라인M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HY헤드라인M" pitchFamily="18" charset="-127"/>
              </a:rPr>
              <a:t>시지각</a:t>
            </a:r>
            <a:r>
              <a:rPr lang="ko-KR" altLang="en-US" dirty="0" smtClean="0">
                <a:latin typeface="HY헤드라인M" pitchFamily="18" charset="-127"/>
              </a:rPr>
              <a:t> 발달 검사의 활용</a:t>
            </a:r>
            <a:endParaRPr lang="en-US" altLang="ko-KR" dirty="0" smtClean="0">
              <a:latin typeface="HY헤드라인M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HY헤드라인M" pitchFamily="18" charset="-127"/>
              </a:rPr>
              <a:t>실시와 해석방법</a:t>
            </a:r>
            <a:endParaRPr lang="en-US" altLang="ko-KR" dirty="0" smtClean="0">
              <a:latin typeface="HY헤드라인M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HY헤드라인M" pitchFamily="18" charset="-127"/>
              </a:rPr>
              <a:t>검사시간</a:t>
            </a:r>
            <a:endParaRPr lang="en-US" altLang="ko-KR" dirty="0" smtClean="0">
              <a:latin typeface="HY헤드라인M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HY헤드라인M" pitchFamily="18" charset="-127"/>
              </a:rPr>
              <a:t>검사실시 규칙</a:t>
            </a:r>
            <a:endParaRPr lang="en-US" altLang="ko-KR" dirty="0" smtClean="0">
              <a:latin typeface="HY헤드라인M" pitchFamily="18" charset="-127"/>
            </a:endParaRPr>
          </a:p>
          <a:p>
            <a:pPr>
              <a:buNone/>
            </a:pPr>
            <a:endParaRPr lang="en-US" altLang="ko-KR" dirty="0" smtClean="0">
              <a:latin typeface="HY헤드라인M" pitchFamily="18" charset="-127"/>
            </a:endParaRPr>
          </a:p>
          <a:p>
            <a:pPr>
              <a:buNone/>
            </a:pPr>
            <a:endParaRPr lang="ko-KR" altLang="en-US" dirty="0">
              <a:latin typeface="HY헤드라인M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목    차</a:t>
            </a:r>
            <a:endParaRPr lang="ko-KR" altLang="en-US" sz="40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814918" y="1071546"/>
            <a:ext cx="4329082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Ⅱ.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해석방법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검사 결과기록지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검사점수와 해석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종합척도가 측정하는 내용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하위검사가 측정하는 내용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시지각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 능력간 차이 분석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검사 결과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해석시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 유의점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상황오류와 피검사 오류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검사 결과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보고시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n-cs"/>
              </a:rPr>
              <a:t> 유의사항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2143108" y="1714488"/>
            <a:ext cx="4786346" cy="47863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종합척도가 측정하는 내용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786050" y="1357298"/>
            <a:ext cx="3571900" cy="22145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시각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운동 통합 지수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(VMIQ)</a:t>
            </a:r>
          </a:p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57158" y="4000504"/>
            <a:ext cx="3571900" cy="22145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운동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감소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지수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(MRPQ)</a:t>
            </a:r>
          </a:p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143504" y="4000504"/>
            <a:ext cx="3571900" cy="22145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일반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지수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(GVPQ)</a:t>
            </a:r>
          </a:p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하위 검사가 측정하는 내용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하위 검사가 측정하는 내용</a:t>
            </a:r>
            <a:endParaRPr lang="ko-KR" altLang="en-US" dirty="0"/>
          </a:p>
        </p:txBody>
      </p:sp>
      <p:graphicFrame>
        <p:nvGraphicFramePr>
          <p:cNvPr id="5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071547"/>
          <a:ext cx="8229600" cy="505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 smtClean="0"/>
              <a:t>시지각</a:t>
            </a:r>
            <a:r>
              <a:rPr lang="ko-KR" altLang="en-US" dirty="0" smtClean="0"/>
              <a:t> 능력간 차이 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785950"/>
          </a:xfrm>
        </p:spPr>
        <p:txBody>
          <a:bodyPr/>
          <a:lstStyle/>
          <a:p>
            <a:r>
              <a:rPr lang="ko-KR" altLang="en-US" dirty="0" smtClean="0">
                <a:latin typeface="+mn-ea"/>
                <a:ea typeface="+mn-ea"/>
              </a:rPr>
              <a:t> 아동이 가진 능력의 </a:t>
            </a:r>
            <a:r>
              <a:rPr lang="ko-KR" altLang="en-US" dirty="0" err="1" smtClean="0">
                <a:latin typeface="+mn-ea"/>
                <a:ea typeface="+mn-ea"/>
              </a:rPr>
              <a:t>강약점을</a:t>
            </a:r>
            <a:r>
              <a:rPr lang="ko-KR" altLang="en-US" dirty="0" smtClean="0">
                <a:latin typeface="+mn-ea"/>
                <a:ea typeface="+mn-ea"/>
              </a:rPr>
              <a:t> 살펴봄으로 임상적으로 유용한 다양한 정보를 얻을 수 있음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예로 종합척도와 하위검사의 전반에 걸쳐 수행 결과가 낮을 경우에는 </a:t>
            </a:r>
            <a:r>
              <a:rPr lang="en-US" altLang="ko-KR" dirty="0" smtClean="0">
                <a:latin typeface="+mn-ea"/>
                <a:ea typeface="+mn-ea"/>
              </a:rPr>
              <a:t>“</a:t>
            </a:r>
            <a:r>
              <a:rPr lang="ko-KR" altLang="en-US" dirty="0" smtClean="0">
                <a:latin typeface="+mn-ea"/>
                <a:ea typeface="+mn-ea"/>
              </a:rPr>
              <a:t>낮고 편평한 프로파일</a:t>
            </a:r>
            <a:r>
              <a:rPr lang="en-US" altLang="ko-KR" dirty="0" smtClean="0">
                <a:latin typeface="+mn-ea"/>
                <a:ea typeface="+mn-ea"/>
              </a:rPr>
              <a:t>”</a:t>
            </a:r>
            <a:r>
              <a:rPr lang="ko-KR" altLang="en-US" dirty="0" smtClean="0">
                <a:latin typeface="+mn-ea"/>
                <a:ea typeface="+mn-ea"/>
              </a:rPr>
              <a:t>을 가지게 됨</a:t>
            </a:r>
            <a:r>
              <a:rPr lang="en-US" altLang="ko-KR" dirty="0" smtClean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98077" y="3071834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j-cs"/>
              </a:rPr>
              <a:t>6. </a:t>
            </a:r>
            <a:r>
              <a:rPr kumimoji="0" lang="ko-KR" altLang="en-US" sz="32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j-cs"/>
              </a:rPr>
              <a:t>검사 결과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j-cs"/>
              </a:rPr>
              <a:t>해석시</a:t>
            </a:r>
            <a:r>
              <a:rPr kumimoji="0" lang="ko-KR" altLang="en-US" sz="32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HY헤드라인M" pitchFamily="18" charset="-127"/>
                <a:cs typeface="+mj-cs"/>
              </a:rPr>
              <a:t> 유의점</a:t>
            </a:r>
            <a:endParaRPr kumimoji="0" lang="ko-KR" altLang="en-US" sz="32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10" y="3863838"/>
            <a:ext cx="77153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검사 신뢰도가 높더라도 결과 해석에는 주의해야 함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검사에서 왜 그런 정도의 수행을 했는지에 대한 </a:t>
            </a:r>
            <a:r>
              <a:rPr lang="en-US" altLang="ko-KR" sz="2400" dirty="0" smtClean="0">
                <a:latin typeface="+mn-ea"/>
              </a:rPr>
              <a:t>“</a:t>
            </a:r>
            <a:r>
              <a:rPr lang="ko-KR" altLang="en-US" sz="2400" dirty="0" smtClean="0">
                <a:latin typeface="+mn-ea"/>
              </a:rPr>
              <a:t>이유</a:t>
            </a:r>
            <a:r>
              <a:rPr lang="en-US" altLang="ko-KR" sz="2400" dirty="0" smtClean="0">
                <a:latin typeface="+mn-ea"/>
              </a:rPr>
              <a:t>”</a:t>
            </a:r>
            <a:r>
              <a:rPr lang="ko-KR" altLang="en-US" sz="2400" dirty="0" smtClean="0">
                <a:latin typeface="+mn-ea"/>
              </a:rPr>
              <a:t>를 찾아내는 것이 진단의 가장 핵심적인 본질임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10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정확한 진단과 임상적 결과를 위해 검사점수 이외에 다른 여러 가지 관련 정보를 동시에 고려해야 함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endParaRPr lang="ko-KR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상황오류와 피검사 오류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 오류는 검사를 받는 상황과 </a:t>
            </a:r>
            <a:r>
              <a:rPr lang="ko-KR" altLang="en-US" dirty="0" err="1" smtClean="0"/>
              <a:t>피검자</a:t>
            </a:r>
            <a:r>
              <a:rPr lang="ko-KR" altLang="en-US" dirty="0" smtClean="0"/>
              <a:t> 자신으로부터 야기</a:t>
            </a:r>
            <a:r>
              <a:rPr lang="en-US" altLang="ko-KR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dirty="0" smtClean="0"/>
              <a:t> 두 </a:t>
            </a:r>
            <a:r>
              <a:rPr lang="ko-KR" altLang="en-US" dirty="0" err="1" smtClean="0"/>
              <a:t>오류원과</a:t>
            </a:r>
            <a:r>
              <a:rPr lang="ko-KR" altLang="en-US" dirty="0" smtClean="0"/>
              <a:t> 관련된 요인들은 다양한 방법으로 검사 신뢰도에 영향을 준다</a:t>
            </a:r>
            <a:r>
              <a:rPr lang="en-US" altLang="ko-KR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dirty="0" smtClean="0"/>
              <a:t> 검사실의 여러 물리적 환경으로부터 검사 결과에 영향을 미치지 않도록 한다</a:t>
            </a:r>
            <a:r>
              <a:rPr lang="en-US" altLang="ko-KR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dirty="0" smtClean="0"/>
              <a:t>아동의 신체적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정서적 건강이 어떻게 검사오류에 영향을 주는지도 알 수 없다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34" y="4929198"/>
            <a:ext cx="8215370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7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검사자는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 모든 조건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피로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건강상태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신경질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검사에 대한 태도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주의집중 수준 등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에 조심해야 한다</a:t>
            </a:r>
            <a:r>
              <a:rPr lang="en-US" altLang="ko-KR" sz="27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700" dirty="0">
              <a:solidFill>
                <a:schemeClr val="tx1">
                  <a:lumMod val="90000"/>
                  <a:lumOff val="1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검사 결과 </a:t>
            </a:r>
            <a:r>
              <a:rPr lang="ko-KR" altLang="en-US" dirty="0" err="1" smtClean="0"/>
              <a:t>보고시</a:t>
            </a:r>
            <a:r>
              <a:rPr lang="ko-KR" altLang="en-US" dirty="0" smtClean="0"/>
              <a:t> 유의사항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60465"/>
            <a:ext cx="8229600" cy="5054617"/>
          </a:xfrm>
        </p:spPr>
        <p:txBody>
          <a:bodyPr/>
          <a:lstStyle/>
          <a:p>
            <a:r>
              <a:rPr lang="en-US" altLang="ko-KR" dirty="0" smtClean="0">
                <a:cs typeface="Tahoma" pitchFamily="34" charset="0"/>
              </a:rPr>
              <a:t>K-DTVP-2</a:t>
            </a:r>
            <a:r>
              <a:rPr lang="ko-KR" altLang="en-US" dirty="0" smtClean="0">
                <a:cs typeface="Tahoma" pitchFamily="34" charset="0"/>
              </a:rPr>
              <a:t>의 목적</a:t>
            </a:r>
            <a:r>
              <a:rPr lang="en-US" altLang="ko-KR" dirty="0" smtClean="0">
                <a:cs typeface="Tahoma" pitchFamily="34" charset="0"/>
              </a:rPr>
              <a:t>, </a:t>
            </a:r>
            <a:r>
              <a:rPr lang="ko-KR" altLang="en-US" dirty="0" smtClean="0">
                <a:cs typeface="Tahoma" pitchFamily="34" charset="0"/>
              </a:rPr>
              <a:t>내용</a:t>
            </a:r>
            <a:r>
              <a:rPr lang="en-US" altLang="ko-KR" dirty="0" smtClean="0">
                <a:cs typeface="Tahoma" pitchFamily="34" charset="0"/>
              </a:rPr>
              <a:t>, </a:t>
            </a:r>
            <a:r>
              <a:rPr lang="ko-KR" altLang="en-US" dirty="0" smtClean="0">
                <a:cs typeface="Tahoma" pitchFamily="34" charset="0"/>
              </a:rPr>
              <a:t>구성에 대해 철저히 이해해야 함</a:t>
            </a:r>
            <a:r>
              <a:rPr lang="en-US" altLang="ko-KR" dirty="0" smtClean="0">
                <a:cs typeface="Tahoma" pitchFamily="34" charset="0"/>
              </a:rPr>
              <a:t>.</a:t>
            </a:r>
          </a:p>
          <a:p>
            <a:endParaRPr lang="en-US" altLang="ko-KR" sz="1000" dirty="0" smtClean="0">
              <a:cs typeface="Tahoma" pitchFamily="34" charset="0"/>
            </a:endParaRPr>
          </a:p>
          <a:p>
            <a:r>
              <a:rPr lang="ko-KR" altLang="en-US" dirty="0" smtClean="0">
                <a:cs typeface="Tahoma" pitchFamily="34" charset="0"/>
              </a:rPr>
              <a:t>검사점수를 보고할 때 </a:t>
            </a:r>
            <a:r>
              <a:rPr lang="ko-KR" altLang="en-US" dirty="0" err="1" smtClean="0">
                <a:cs typeface="Tahoma" pitchFamily="34" charset="0"/>
              </a:rPr>
              <a:t>검사자는</a:t>
            </a:r>
            <a:r>
              <a:rPr lang="ko-KR" altLang="en-US" dirty="0" smtClean="0">
                <a:cs typeface="Tahoma" pitchFamily="34" charset="0"/>
              </a:rPr>
              <a:t> </a:t>
            </a:r>
            <a:endParaRPr lang="en-US" altLang="ko-KR" dirty="0" smtClean="0">
              <a:cs typeface="Tahoma" pitchFamily="34" charset="0"/>
            </a:endParaRPr>
          </a:p>
          <a:p>
            <a:pPr>
              <a:buNone/>
            </a:pPr>
            <a:r>
              <a:rPr lang="en-US" altLang="ko-KR" dirty="0" smtClean="0">
                <a:cs typeface="Tahoma" pitchFamily="34" charset="0"/>
              </a:rPr>
              <a:t>  </a:t>
            </a:r>
            <a:r>
              <a:rPr lang="en-US" altLang="ko-KR" sz="1800" dirty="0" smtClean="0">
                <a:cs typeface="Tahoma" pitchFamily="34" charset="0"/>
              </a:rPr>
              <a:t>(1)</a:t>
            </a:r>
            <a:r>
              <a:rPr lang="ko-KR" altLang="en-US" sz="1800" dirty="0" smtClean="0">
                <a:cs typeface="Tahoma" pitchFamily="34" charset="0"/>
              </a:rPr>
              <a:t>점수가  무엇을 의미하는지</a:t>
            </a:r>
            <a:r>
              <a:rPr lang="en-US" altLang="ko-KR" sz="1800" dirty="0" smtClean="0">
                <a:cs typeface="Tahoma" pitchFamily="34" charset="0"/>
              </a:rPr>
              <a:t>,</a:t>
            </a:r>
          </a:p>
          <a:p>
            <a:pPr>
              <a:buNone/>
            </a:pPr>
            <a:r>
              <a:rPr lang="en-US" altLang="ko-KR" sz="1800" dirty="0" smtClean="0">
                <a:cs typeface="Tahoma" pitchFamily="34" charset="0"/>
              </a:rPr>
              <a:t>   (2)</a:t>
            </a:r>
            <a:r>
              <a:rPr lang="ko-KR" altLang="en-US" sz="1800" dirty="0" smtClean="0">
                <a:cs typeface="Tahoma" pitchFamily="34" charset="0"/>
              </a:rPr>
              <a:t>여러 가지 유용한 진단적 정보와 함께 진단적 정보가 </a:t>
            </a:r>
            <a:r>
              <a:rPr lang="en-US" altLang="ko-KR" sz="1800" dirty="0" smtClean="0">
                <a:cs typeface="Tahoma" pitchFamily="34" charset="0"/>
              </a:rPr>
              <a:t>K-DTVP-2</a:t>
            </a:r>
            <a:r>
              <a:rPr lang="ko-KR" altLang="en-US" sz="1800" dirty="0" smtClean="0">
                <a:cs typeface="Tahoma" pitchFamily="34" charset="0"/>
              </a:rPr>
              <a:t>와 어떻게 관련 되는지</a:t>
            </a:r>
            <a:r>
              <a:rPr lang="en-US" altLang="ko-KR" sz="1800" dirty="0" smtClean="0">
                <a:cs typeface="Tahoma" pitchFamily="34" charset="0"/>
              </a:rPr>
              <a:t>,</a:t>
            </a:r>
          </a:p>
          <a:p>
            <a:pPr>
              <a:buNone/>
            </a:pPr>
            <a:r>
              <a:rPr lang="en-US" altLang="ko-KR" sz="1800" dirty="0" smtClean="0">
                <a:cs typeface="Tahoma" pitchFamily="34" charset="0"/>
              </a:rPr>
              <a:t>   (3)</a:t>
            </a:r>
            <a:r>
              <a:rPr lang="ko-KR" altLang="en-US" sz="1800" dirty="0" smtClean="0">
                <a:cs typeface="Tahoma" pitchFamily="34" charset="0"/>
              </a:rPr>
              <a:t>필요하다면 아동을 어떻게 지도해야 하는지에 대한 아동 지도방법</a:t>
            </a:r>
            <a:endParaRPr lang="en-US" altLang="ko-KR" sz="1800" dirty="0" smtClean="0">
              <a:cs typeface="Tahoma" pitchFamily="34" charset="0"/>
            </a:endParaRPr>
          </a:p>
          <a:p>
            <a:pPr>
              <a:buNone/>
            </a:pPr>
            <a:r>
              <a:rPr lang="en-US" altLang="ko-KR" sz="1800" dirty="0" smtClean="0">
                <a:cs typeface="Tahoma" pitchFamily="34" charset="0"/>
              </a:rPr>
              <a:t>   (4)</a:t>
            </a:r>
            <a:r>
              <a:rPr lang="ko-KR" altLang="en-US" sz="1800" dirty="0" smtClean="0">
                <a:cs typeface="Tahoma" pitchFamily="34" charset="0"/>
              </a:rPr>
              <a:t>적절하다면 앞으로 어떤 검사를 더 받아볼 필요가 있는지에 대한 설명</a:t>
            </a:r>
            <a:r>
              <a:rPr lang="en-US" altLang="ko-KR" sz="1800" dirty="0" smtClean="0"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altLang="ko-KR" sz="1000" dirty="0" smtClean="0">
              <a:cs typeface="Tahoma" pitchFamily="34" charset="0"/>
            </a:endParaRPr>
          </a:p>
          <a:p>
            <a:pPr>
              <a:buNone/>
            </a:pPr>
            <a:r>
              <a:rPr lang="en-US" altLang="ko-KR" sz="2000" dirty="0" smtClean="0">
                <a:cs typeface="Tahoma" pitchFamily="34" charset="0"/>
              </a:rPr>
              <a:t>  - </a:t>
            </a:r>
            <a:r>
              <a:rPr lang="ko-KR" altLang="en-US" sz="2000" dirty="0" smtClean="0">
                <a:cs typeface="Tahoma" pitchFamily="34" charset="0"/>
              </a:rPr>
              <a:t>부모나 아동에게 이러한 모든 정보를 최종적으로 제시하기 전에 충분히 그 타당성 여부를 면밀히 검토해 보아야 한다</a:t>
            </a:r>
            <a:r>
              <a:rPr lang="en-US" altLang="ko-KR" sz="2000" dirty="0" smtClean="0">
                <a:cs typeface="Tahoma" pitchFamily="34" charset="0"/>
              </a:rPr>
              <a:t>.</a:t>
            </a:r>
          </a:p>
          <a:p>
            <a:pPr lvl="0"/>
            <a:endParaRPr lang="en-US" altLang="ko-KR" sz="1000" dirty="0" smtClean="0">
              <a:solidFill>
                <a:srgbClr val="020C27"/>
              </a:solidFill>
              <a:cs typeface="Tahoma" pitchFamily="34" charset="0"/>
            </a:endParaRPr>
          </a:p>
          <a:p>
            <a:pPr lvl="0"/>
            <a:r>
              <a:rPr lang="ko-KR" altLang="en-US" dirty="0" err="1" smtClean="0">
                <a:solidFill>
                  <a:srgbClr val="020C27"/>
                </a:solidFill>
                <a:cs typeface="Tahoma" pitchFamily="34" charset="0"/>
              </a:rPr>
              <a:t>검사자는</a:t>
            </a:r>
            <a:r>
              <a:rPr lang="ko-KR" altLang="en-US" dirty="0" smtClean="0">
                <a:solidFill>
                  <a:srgbClr val="020C27"/>
                </a:solidFill>
                <a:cs typeface="Tahoma" pitchFamily="34" charset="0"/>
              </a:rPr>
              <a:t> 검사 결과를 공유하고자 하는 사람의 눈높이에 맞추어 그들에게 친숙한 언어로 </a:t>
            </a:r>
            <a:r>
              <a:rPr lang="en-US" altLang="ko-KR" dirty="0" smtClean="0">
                <a:solidFill>
                  <a:srgbClr val="020C27"/>
                </a:solidFill>
                <a:cs typeface="Tahoma" pitchFamily="34" charset="0"/>
              </a:rPr>
              <a:t>K-DTVP-2</a:t>
            </a:r>
            <a:r>
              <a:rPr lang="ko-KR" altLang="en-US" dirty="0" smtClean="0">
                <a:solidFill>
                  <a:srgbClr val="020C27"/>
                </a:solidFill>
                <a:cs typeface="Tahoma" pitchFamily="34" charset="0"/>
              </a:rPr>
              <a:t>의</a:t>
            </a:r>
            <a:r>
              <a:rPr lang="en-US" altLang="ko-KR" dirty="0" smtClean="0">
                <a:solidFill>
                  <a:srgbClr val="020C27"/>
                </a:solidFill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rgbClr val="020C27"/>
                </a:solidFill>
                <a:cs typeface="Tahoma" pitchFamily="34" charset="0"/>
              </a:rPr>
              <a:t>결과를 기술</a:t>
            </a:r>
            <a:r>
              <a:rPr lang="en-US" altLang="ko-KR" dirty="0" smtClean="0">
                <a:solidFill>
                  <a:srgbClr val="020C27"/>
                </a:solidFill>
                <a:cs typeface="Tahoma" pitchFamily="34" charset="0"/>
              </a:rPr>
              <a:t>.</a:t>
            </a:r>
          </a:p>
          <a:p>
            <a:pPr>
              <a:buNone/>
            </a:pPr>
            <a:endParaRPr lang="ko-KR" alt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_8_2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35934"/>
            <a:ext cx="6429420" cy="4822066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5400" dirty="0" smtClean="0">
                <a:ln w="18415" cmpd="sng">
                  <a:noFill/>
                  <a:prstDash val="solid"/>
                </a:ln>
                <a:solidFill>
                  <a:srgbClr val="020C27"/>
                </a:solidFill>
                <a:cs typeface="+mj-cs"/>
              </a:rPr>
              <a:t>질의 및 응답</a:t>
            </a:r>
            <a:endParaRPr lang="ko-KR" alt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HY헤드라인M" pitchFamily="18" charset="-127"/>
              </a:rPr>
              <a:t>Ⅰ. </a:t>
            </a:r>
            <a:r>
              <a:rPr lang="ko-KR" altLang="en-US" dirty="0" smtClean="0">
                <a:latin typeface="HY헤드라인M" pitchFamily="18" charset="-127"/>
              </a:rPr>
              <a:t>개  요</a:t>
            </a:r>
            <a:endParaRPr lang="ko-KR" altLang="en-US" dirty="0">
              <a:latin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2800" dirty="0" smtClean="0">
                <a:latin typeface="HY헤드라인M" pitchFamily="18" charset="-127"/>
              </a:rPr>
              <a:t>1. K-DTVP-2</a:t>
            </a:r>
            <a:r>
              <a:rPr lang="ko-KR" altLang="en-US" sz="2800" dirty="0" smtClean="0">
                <a:latin typeface="HY헤드라인M" pitchFamily="18" charset="-127"/>
              </a:rPr>
              <a:t>의 한국 표준화</a:t>
            </a:r>
            <a:endParaRPr lang="en-US" altLang="ko-KR" sz="2800" dirty="0" smtClean="0">
              <a:latin typeface="HY헤드라인M" pitchFamily="18" charset="-127"/>
            </a:endParaRP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42910" y="1785926"/>
            <a:ext cx="8215370" cy="46434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DTVP-2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아동의 시지각 결함의 유무와 정도를 객관적으로 확인하고자 할 때 유용하게 사용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운동개입이 최소화된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기능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(MRP)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과 시각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운동 통합기능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(VMI)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에 대한 지수를 각각 제공하여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두 지수를 비교함으로써 아동이 가지고 있는 잠재적 약점을 쉽게 파악가능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한국아동들의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능력을 측정하기 위해 표준화된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K-DTVP-2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는 특수아동 및 일반아동들의 시지각 발달에 나타나는 구체적인 장애여부를 진단하기 위한 도구로 유용하게 사용될 수 있음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71472" y="1177351"/>
            <a:ext cx="8358246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8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개의 하위검사로 구성되며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만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4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세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~8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세 아동의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능력을 측정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각 하위검사는 공간위치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형태 항상성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공간관계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도형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배경으로 쉽게 분류되는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시지각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능력을 측정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42910" y="2714620"/>
          <a:ext cx="8215372" cy="4259580"/>
        </p:xfrm>
        <a:graphic>
          <a:graphicData uri="http://schemas.openxmlformats.org/drawingml/2006/table">
            <a:tbl>
              <a:tblPr/>
              <a:tblGrid>
                <a:gridCol w="2053843"/>
                <a:gridCol w="2053843"/>
                <a:gridCol w="2053843"/>
                <a:gridCol w="2053843"/>
              </a:tblGrid>
              <a:tr h="3929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DTVP-2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하위검사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측정되는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시지각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유형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하위검사에 포함된 운동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운동개입 감소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운동개입 향상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눈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손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협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응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공간관계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 간 위 치 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공간위치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따라 그리기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형태 항상성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도 형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배 경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도형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배경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 간 관 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공간관계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시 각 통 합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형태 항상성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시각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운동 속도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형태 항상성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형태 향상성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형태 항상성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o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0034" y="714356"/>
            <a:ext cx="750099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1. </a:t>
            </a:r>
            <a:r>
              <a:rPr lang="ko-KR" altLang="en-US" b="1" dirty="0" smtClean="0"/>
              <a:t>눈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손 </a:t>
            </a:r>
            <a:r>
              <a:rPr lang="ko-KR" altLang="en-US" b="1" dirty="0" err="1" smtClean="0"/>
              <a:t>협</a:t>
            </a:r>
            <a:r>
              <a:rPr lang="ko-KR" altLang="en-US" b="1" dirty="0" smtClean="0"/>
              <a:t> 응 </a:t>
            </a:r>
            <a:r>
              <a:rPr lang="en-US" altLang="ko-KR" b="1" dirty="0" smtClean="0"/>
              <a:t>(Eye-hand Coordination) </a:t>
            </a:r>
          </a:p>
          <a:p>
            <a:r>
              <a:rPr lang="en-US" altLang="ko-KR" b="1" dirty="0" smtClean="0"/>
              <a:t>  </a:t>
            </a:r>
            <a:r>
              <a:rPr lang="ko-KR" altLang="en-US" dirty="0" smtClean="0"/>
              <a:t>아동들은 두 직선 사이의 </a:t>
            </a:r>
            <a:r>
              <a:rPr lang="ko-KR" altLang="en-US" dirty="0" err="1" smtClean="0"/>
              <a:t>빈공간에</a:t>
            </a:r>
            <a:r>
              <a:rPr lang="ko-KR" altLang="en-US" dirty="0" smtClean="0"/>
              <a:t> 선을 긋는다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검사의 후반부에 있는 문항에서는 두 직선 사이의 공간이 좁아지고 곡선도 포함된다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57158" y="1785926"/>
            <a:ext cx="8429684" cy="5072074"/>
            <a:chOff x="-1428792" y="0"/>
            <a:chExt cx="10287036" cy="6858000"/>
          </a:xfrm>
        </p:grpSpPr>
        <p:pic>
          <p:nvPicPr>
            <p:cNvPr id="4" name="그림 3" descr="SNC1094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4744" y="0"/>
              <a:ext cx="5143500" cy="6858000"/>
            </a:xfrm>
            <a:prstGeom prst="rect">
              <a:avLst/>
            </a:prstGeom>
          </p:spPr>
        </p:pic>
        <p:pic>
          <p:nvPicPr>
            <p:cNvPr id="5" name="그림 4" descr="SNC1094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28792" y="0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10" y="714356"/>
            <a:ext cx="707236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2. </a:t>
            </a:r>
            <a:r>
              <a:rPr lang="ko-KR" altLang="en-US" b="1" dirty="0" smtClean="0"/>
              <a:t>공간위치 </a:t>
            </a:r>
            <a:r>
              <a:rPr lang="en-US" altLang="ko-KR" b="1" dirty="0" smtClean="0"/>
              <a:t>(Position in Space)</a:t>
            </a:r>
          </a:p>
          <a:p>
            <a:r>
              <a:rPr lang="ko-KR" altLang="en-US" dirty="0" smtClean="0"/>
              <a:t>  아동들은 자극 그림을 보고 일련의 비슷하지만 다른 그림들 가운데 정확한 그림을 찾는다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엄밀히 말해서 짝짓기 과제이다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57158" y="1832649"/>
            <a:ext cx="8501122" cy="5000637"/>
            <a:chOff x="-1428792" y="142852"/>
            <a:chExt cx="10287036" cy="6858000"/>
          </a:xfrm>
        </p:grpSpPr>
        <p:pic>
          <p:nvPicPr>
            <p:cNvPr id="4" name="그림 3" descr="SNC1094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28792" y="142852"/>
              <a:ext cx="5143500" cy="6858000"/>
            </a:xfrm>
            <a:prstGeom prst="rect">
              <a:avLst/>
            </a:prstGeom>
          </p:spPr>
        </p:pic>
        <p:pic>
          <p:nvPicPr>
            <p:cNvPr id="6" name="그림 5" descr="SNC1094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44" y="142852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10" y="714356"/>
            <a:ext cx="7072362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3. </a:t>
            </a:r>
            <a:r>
              <a:rPr lang="ko-KR" altLang="en-US" b="1" dirty="0" smtClean="0"/>
              <a:t>따라 그리기 </a:t>
            </a:r>
            <a:r>
              <a:rPr lang="en-US" altLang="ko-KR" b="1" dirty="0" smtClean="0"/>
              <a:t>(Copying)</a:t>
            </a:r>
          </a:p>
          <a:p>
            <a:r>
              <a:rPr lang="en-US" altLang="ko-KR" b="1" dirty="0" smtClean="0"/>
              <a:t>  </a:t>
            </a:r>
            <a:r>
              <a:rPr lang="ko-KR" altLang="en-US" dirty="0" smtClean="0"/>
              <a:t>아동의 간단한 그림을 보고 종이 위에 따라 그린다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그림은 그리기 위한 모델로 제시되는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후반부의 문항에서 제시되는 그림들은 점점 복잡해진다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57158" y="2000240"/>
            <a:ext cx="8358246" cy="4857760"/>
            <a:chOff x="-1285916" y="207166"/>
            <a:chExt cx="10279916" cy="6865124"/>
          </a:xfrm>
        </p:grpSpPr>
        <p:pic>
          <p:nvPicPr>
            <p:cNvPr id="4" name="그림 3" descr="SNC1094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0500" y="207166"/>
              <a:ext cx="5143500" cy="6858000"/>
            </a:xfrm>
            <a:prstGeom prst="rect">
              <a:avLst/>
            </a:prstGeom>
          </p:spPr>
        </p:pic>
        <p:pic>
          <p:nvPicPr>
            <p:cNvPr id="6" name="그림 5" descr="SNC1094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85916" y="214290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14348" y="642918"/>
            <a:ext cx="7000924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4. </a:t>
            </a:r>
            <a:r>
              <a:rPr lang="ko-KR" altLang="en-US" b="1" dirty="0" smtClean="0"/>
              <a:t>도형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배경 </a:t>
            </a:r>
            <a:r>
              <a:rPr lang="en-US" altLang="ko-KR" b="1" dirty="0" smtClean="0"/>
              <a:t>(Figure-Ground)</a:t>
            </a:r>
          </a:p>
          <a:p>
            <a:r>
              <a:rPr lang="en-US" altLang="ko-KR" b="1" dirty="0" smtClean="0"/>
              <a:t>  </a:t>
            </a:r>
            <a:r>
              <a:rPr lang="ko-KR" altLang="en-US" dirty="0" smtClean="0"/>
              <a:t>아동은 자극 그림을 보고 복잡하고 혼란스러운 배경 속에 숨겨진 그림들 가운데 자극 그림을 찾는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57158" y="1605979"/>
            <a:ext cx="8429684" cy="5214950"/>
            <a:chOff x="-2214610" y="285728"/>
            <a:chExt cx="10287036" cy="6858000"/>
          </a:xfrm>
        </p:grpSpPr>
        <p:pic>
          <p:nvPicPr>
            <p:cNvPr id="4" name="그림 3" descr="SNC1094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926" y="285728"/>
              <a:ext cx="5143500" cy="6858000"/>
            </a:xfrm>
            <a:prstGeom prst="rect">
              <a:avLst/>
            </a:prstGeom>
          </p:spPr>
        </p:pic>
        <p:pic>
          <p:nvPicPr>
            <p:cNvPr id="6" name="그림 5" descr="SNC1094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14610" y="285728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K-DTVP-2</a:t>
            </a:r>
            <a:r>
              <a:rPr lang="ko-KR" altLang="en-US" dirty="0" smtClean="0"/>
              <a:t>의 개관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10" y="571480"/>
            <a:ext cx="7286676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/>
              <a:t>하위검사 </a:t>
            </a:r>
            <a:r>
              <a:rPr lang="en-US" altLang="ko-KR" b="1" dirty="0" smtClean="0"/>
              <a:t>5. </a:t>
            </a:r>
            <a:r>
              <a:rPr lang="ko-KR" altLang="en-US" b="1" dirty="0" smtClean="0"/>
              <a:t>공간관계 </a:t>
            </a:r>
            <a:r>
              <a:rPr lang="en-US" altLang="ko-KR" b="1" dirty="0" smtClean="0"/>
              <a:t>(Spatial Relations)</a:t>
            </a:r>
          </a:p>
          <a:p>
            <a:r>
              <a:rPr lang="en-US" altLang="ko-KR" b="1" dirty="0" smtClean="0"/>
              <a:t>  </a:t>
            </a:r>
            <a:r>
              <a:rPr lang="ko-KR" altLang="en-US" dirty="0" smtClean="0"/>
              <a:t>아동은 바둑판 모양으로 그려진 일정한 간격을 유지한 점 사이를 선으로 연결하여 어떤 형태를 만든다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아동은 같은 수의 점이 그려진 바둑판 모양의 그림 위에 자극 그림과 똑같은 형태를 그리도록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500034" y="1904088"/>
            <a:ext cx="8358246" cy="4929198"/>
            <a:chOff x="-3143304" y="0"/>
            <a:chExt cx="10287054" cy="6858000"/>
          </a:xfrm>
        </p:grpSpPr>
        <p:pic>
          <p:nvPicPr>
            <p:cNvPr id="4" name="그림 3" descr="SNC1094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0" y="0"/>
              <a:ext cx="5143500" cy="6858000"/>
            </a:xfrm>
            <a:prstGeom prst="rect">
              <a:avLst/>
            </a:prstGeom>
          </p:spPr>
        </p:pic>
        <p:pic>
          <p:nvPicPr>
            <p:cNvPr id="6" name="그림 5" descr="SNC1094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143304" y="0"/>
              <a:ext cx="51435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바람개비 파워포인트 2007 테마">
  <a:themeElements>
    <a:clrScheme name="design 37">
      <a:dk1>
        <a:srgbClr val="020C27"/>
      </a:dk1>
      <a:lt1>
        <a:srgbClr val="FFFFFF"/>
      </a:lt1>
      <a:dk2>
        <a:srgbClr val="77C1C2"/>
      </a:dk2>
      <a:lt2>
        <a:srgbClr val="EEF4F7"/>
      </a:lt2>
      <a:accent1>
        <a:srgbClr val="072E96"/>
      </a:accent1>
      <a:accent2>
        <a:srgbClr val="BD8DCD"/>
      </a:accent2>
      <a:accent3>
        <a:srgbClr val="6F2689"/>
      </a:accent3>
      <a:accent4>
        <a:srgbClr val="6195BC"/>
      </a:accent4>
      <a:accent5>
        <a:srgbClr val="26865B"/>
      </a:accent5>
      <a:accent6>
        <a:srgbClr val="548426"/>
      </a:accent6>
      <a:hlink>
        <a:srgbClr val="1B553F"/>
      </a:hlink>
      <a:folHlink>
        <a:srgbClr val="072E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바람개비 파워포인트 2007 테마</Template>
  <TotalTime>308</TotalTime>
  <Words>1621</Words>
  <Application>Microsoft Office PowerPoint</Application>
  <PresentationFormat>화면 슬라이드 쇼(4:3)</PresentationFormat>
  <Paragraphs>229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바람개비 파워포인트 2007 테마</vt:lpstr>
      <vt:lpstr>한국판 시지각 발달검사</vt:lpstr>
      <vt:lpstr>목    차</vt:lpstr>
      <vt:lpstr>Ⅰ. 개  요</vt:lpstr>
      <vt:lpstr>2. K-DTVP-2의 개관</vt:lpstr>
      <vt:lpstr>2. K-DTVP-2의 개관</vt:lpstr>
      <vt:lpstr>2. K-DTVP-2의 개관</vt:lpstr>
      <vt:lpstr>2. K-DTVP-2의 개관</vt:lpstr>
      <vt:lpstr>2. K-DTVP-2의 개관</vt:lpstr>
      <vt:lpstr>2. K-DTVP-2의 개관</vt:lpstr>
      <vt:lpstr>2. K-DTVP-2의 개관</vt:lpstr>
      <vt:lpstr>2. K-DTVP-2의 개관</vt:lpstr>
      <vt:lpstr>2. K-DTVP-2의 개관</vt:lpstr>
      <vt:lpstr>3. 시지각 발달 검사의 활용</vt:lpstr>
      <vt:lpstr>4. 실시와 해석방법</vt:lpstr>
      <vt:lpstr>4. 실시와 해석방법</vt:lpstr>
      <vt:lpstr>5. 검사 시간</vt:lpstr>
      <vt:lpstr>6. 검사실시 규칙</vt:lpstr>
      <vt:lpstr>Ⅱ. 개  요</vt:lpstr>
      <vt:lpstr>2. 검사점수와 해석</vt:lpstr>
      <vt:lpstr>3. 종합척도가 측정하는 내용</vt:lpstr>
      <vt:lpstr>4. 하위 검사가 측정하는 내용</vt:lpstr>
      <vt:lpstr>4. 하위 검사가 측정하는 내용</vt:lpstr>
      <vt:lpstr>5. 시지각 능력간 차이 분석</vt:lpstr>
      <vt:lpstr>7. 상황오류와 피검사 오류</vt:lpstr>
      <vt:lpstr>8. 검사 결과 보고시 유의사항</vt:lpstr>
      <vt:lpstr>슬라이드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한국판 시지각 발달검사</dc:title>
  <dc:creator>admin</dc:creator>
  <cp:lastModifiedBy>admin</cp:lastModifiedBy>
  <cp:revision>48</cp:revision>
  <dcterms:created xsi:type="dcterms:W3CDTF">2009-10-26T01:11:17Z</dcterms:created>
  <dcterms:modified xsi:type="dcterms:W3CDTF">2009-10-27T05:08:02Z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TC300040901042</vt:lpwstr>
  </property>
</Properties>
</file>