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071802" y="785794"/>
            <a:ext cx="32752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시간 매트릭스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1844675"/>
            <a:ext cx="7772400" cy="4114800"/>
          </a:xfrm>
          <a:prstGeom prst="rect">
            <a:avLst/>
          </a:prstGeom>
          <a:solidFill>
            <a:srgbClr val="00206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긴급함                      긴급하지 않음 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중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요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함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중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요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하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지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않</a:t>
            </a:r>
            <a:endParaRPr kumimoji="1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음</a:t>
            </a: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</a:t>
            </a:r>
            <a:b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endParaRPr kumimoji="1" lang="ko-KR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HY버들M" pitchFamily="18" charset="-127"/>
              <a:ea typeface="HY버들M" pitchFamily="18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2411413" y="2565400"/>
            <a:ext cx="4608512" cy="3124200"/>
            <a:chOff x="2411413" y="2565400"/>
            <a:chExt cx="4608512" cy="312420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2411413" y="4005263"/>
              <a:ext cx="4608512" cy="4762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427538" y="2565400"/>
              <a:ext cx="0" cy="31242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3492500" y="292417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5292725" y="2852738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5364163" y="2852738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348038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492500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5435600" y="4365625"/>
              <a:ext cx="73025" cy="2873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5292725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924300" y="3500438"/>
              <a:ext cx="936625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4859338" y="3500438"/>
              <a:ext cx="0" cy="93503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924300" y="3500438"/>
              <a:ext cx="0" cy="93503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924300" y="4437063"/>
            <a:ext cx="9366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3643306" y="4357694"/>
            <a:ext cx="0" cy="2889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5364163" y="4365625"/>
            <a:ext cx="71437" cy="2889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75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75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75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75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1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00430" y="714356"/>
            <a:ext cx="20104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P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와 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PC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28662" y="1742754"/>
            <a:ext cx="7710516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금알을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낳는 거위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P(production)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와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PC(production capability)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관계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를 위하여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PC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를 높이자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교생실습의 효율성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(P)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을 높이기 위한 여러분의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PC?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긴급상황은 언제든지 일어날 가능성이 있다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준비되어 있는 사람은 긴급상황을 최소화할 수 있다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기회는 준비된 사람만의 것이고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준비된 사람만이 기</a:t>
            </a:r>
            <a:endParaRPr kumimoji="1" lang="en-US" altLang="ko-KR" sz="24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회를 잡을 수 있다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교단에서 지켜야 할 세 가지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수업기술의 연마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교육내용의 이해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교육대상의 이해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400" b="1" dirty="0" smtClean="0"/>
              <a:t>·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사랑과 이해는 관찰에서 시작된다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14744" y="785794"/>
            <a:ext cx="15744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시사점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1538" y="1857364"/>
            <a:ext cx="7258080" cy="421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변화의 요구와 현실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변화 그 자체에 대한 수용보다는 교육 그 자체에서 사고하고 판단할 수 있는 능력의 필요성이 우선시 된다 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교사의 역할 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앎의 역사</a:t>
            </a:r>
            <a:r>
              <a:rPr kumimoji="1" lang="en-US" altLang="ko-KR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나 자신을 알라</a:t>
            </a:r>
            <a:r>
              <a:rPr kumimoji="1" lang="en-US" altLang="ko-KR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변화와 교육의 효율성 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갈등의 시대</a:t>
            </a:r>
          </a:p>
          <a:p>
            <a:pPr marL="457200" lvl="0" indent="-4572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2800" b="1" dirty="0" smtClean="0"/>
              <a:t>· </a:t>
            </a:r>
            <a:r>
              <a:rPr kumimoji="1" lang="ko-KR" altLang="en-US" sz="28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인내와 감성의 시대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14546" y="2302112"/>
            <a:ext cx="4429156" cy="3698656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000232" y="714356"/>
            <a:ext cx="5655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7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청각장애아와 가정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28662" y="2000240"/>
            <a:ext cx="785339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조기발견과 진단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검사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행동반응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검목표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경악반응검사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기물음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변별능력 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부모의 태도와 역할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특성과 발달과업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청각장애유아의 특성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지적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사회적응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부모와의 관계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관찰과 부모의 역할</a:t>
            </a:r>
            <a:endParaRPr lang="ko-KR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000232" y="714356"/>
            <a:ext cx="56557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7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장 청각장애아와 가정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42976" y="2000240"/>
            <a:ext cx="7323165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가정과 교육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가정교육에서 부모의 자세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수용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안정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교육의 가능성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의사소통 능력 신장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모든 가능성 동원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인격형성과 가정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자주성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자기통제력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사회성 함양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언어환경 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HLC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청능훈련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보청기 착용습관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가정에서의 언어지도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142976" y="785794"/>
            <a:ext cx="7603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8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장 청각장애아의 언어발달지도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00100" y="2071678"/>
            <a:ext cx="7448576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청각장애아의 언어습득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학습과 습득의 차이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제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언어와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언어의 정의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청력손실과 언어습득의 관계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수화습득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MLU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음운론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(187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형태론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일반화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구문론과 의미론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주축어와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개방어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수화의 수용과 표현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71538" y="785794"/>
            <a:ext cx="7603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8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장 청각장애아의 언어발달지도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57224" y="1730442"/>
            <a:ext cx="7974041" cy="512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독화와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말하기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전통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자연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수화와 문법수화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(208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수화의 구성요소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수위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수형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수동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수향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수화표현의 기본 특성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(209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공간적 배열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사상성과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규약성</a:t>
            </a:r>
            <a:endParaRPr kumimoji="1" lang="ko-KR" altLang="en-US" sz="24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동시성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가역성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반복성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발신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조음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운동량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Both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비수지 운동의 기능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토털커뮤니케이션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(217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lvl="0" indent="-5334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endParaRPr kumimoji="1" lang="en-US" altLang="ko-KR" sz="20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57224" y="857232"/>
            <a:ext cx="79143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9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장 청각장애유아의 </a:t>
            </a:r>
            <a:r>
              <a:rPr lang="ko-KR" altLang="en-US" sz="4400" dirty="0" err="1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취학전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 지도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928662" y="1928802"/>
            <a:ext cx="7796240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조기교육의 의의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발달의 격차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전문가의 교육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2-3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세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발달과업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목표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(232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쪽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결정적 시기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조기발견과 진단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(ABR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권장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조기교육 프로그램의 실제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보청기 활용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청각의 기능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청각의 발달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조기교육 실시의 문제점</a:t>
            </a:r>
            <a:endParaRPr lang="ko-KR" altLang="en-US" sz="20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928794" y="785794"/>
            <a:ext cx="57502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10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장 </a:t>
            </a:r>
            <a:r>
              <a:rPr lang="ko-KR" altLang="en-US" sz="4400" dirty="0" err="1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농중복장애아교육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1538" y="1928802"/>
            <a:ext cx="76708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 중복장애의 현황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유인물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진단평가의 문제점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농중복장애교육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농맹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헬렌켈러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농정신지체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기초생활훈련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농정서장애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다학문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접근</a:t>
            </a:r>
            <a:endParaRPr kumimoji="1" lang="ko-KR" altLang="en-US" sz="32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000100" y="857232"/>
            <a:ext cx="74510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제</a:t>
            </a:r>
            <a:r>
              <a:rPr lang="en-US" altLang="ko-KR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11</a:t>
            </a:r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장 청각장애아교육의 전문성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57224" y="2000240"/>
            <a:ext cx="7548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전문성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개인의 발전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다학문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접근의 요구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교사의 인식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en-US" altLang="ko-KR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daum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까페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언어청각연구소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양성제도의 장단점 비교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긍정적인 태도와 수행능력 신장</a:t>
            </a:r>
            <a:endParaRPr kumimoji="1" lang="ko-KR" altLang="en-US" sz="32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071802" y="785794"/>
            <a:ext cx="32752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dirty="0" smtClean="0">
                <a:solidFill>
                  <a:schemeClr val="tx2">
                    <a:lumMod val="90000"/>
                  </a:schemeClr>
                </a:solidFill>
                <a:latin typeface="휴먼모음T" pitchFamily="18" charset="-127"/>
                <a:ea typeface="휴먼모음T" pitchFamily="18" charset="-127"/>
              </a:rPr>
              <a:t>시간 매트릭스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11188" y="1844675"/>
            <a:ext cx="7772400" cy="4114800"/>
          </a:xfrm>
          <a:prstGeom prst="rect">
            <a:avLst/>
          </a:prstGeom>
          <a:solidFill>
            <a:srgbClr val="00206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63500" dir="3187806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</a:t>
            </a: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긴급함                  긴급하지 않음 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중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요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함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endParaRPr kumimoji="1" lang="ko-KR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중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요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하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지 </a:t>
            </a: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않</a:t>
            </a:r>
            <a:endParaRPr kumimoji="1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</a:endParaRPr>
          </a:p>
          <a:p>
            <a:pPr marL="2057400" marR="0" lvl="4" indent="-228600" algn="l" defTabSz="914400" rtl="0" eaLnBrk="0" fontAlgn="base" latinLnBrk="1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Tx/>
              <a:buNone/>
              <a:tabLst/>
              <a:defRPr/>
            </a:pPr>
            <a:r>
              <a:rPr kumimoji="1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음</a:t>
            </a: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>      </a:t>
            </a:r>
            <a:b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  <a:t/>
            </a:r>
            <a:br>
              <a:rPr kumimoji="1" lang="ko-KR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</a:rPr>
            </a:br>
            <a:endParaRPr kumimoji="1" lang="ko-KR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HY버들M" pitchFamily="18" charset="-127"/>
              <a:ea typeface="HY버들M" pitchFamily="18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2411413" y="2636838"/>
            <a:ext cx="4608512" cy="3124200"/>
            <a:chOff x="2411413" y="2636838"/>
            <a:chExt cx="4608512" cy="3124200"/>
          </a:xfrm>
        </p:grpSpPr>
        <p:sp>
          <p:nvSpPr>
            <p:cNvPr id="17" name="Line 4"/>
            <p:cNvSpPr>
              <a:spLocks noChangeShapeType="1"/>
            </p:cNvSpPr>
            <p:nvPr/>
          </p:nvSpPr>
          <p:spPr bwMode="auto">
            <a:xfrm flipV="1">
              <a:off x="2411413" y="4005263"/>
              <a:ext cx="4608512" cy="4762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>
              <a:off x="4427538" y="2636838"/>
              <a:ext cx="0" cy="312420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3492500" y="292417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5292725" y="2852738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5364163" y="2852738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>
              <a:off x="3348038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>
              <a:off x="3492500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V="1">
              <a:off x="5435600" y="4365625"/>
              <a:ext cx="73025" cy="2873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5292725" y="4365625"/>
              <a:ext cx="0" cy="288925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>
              <a:outerShdw dist="81320" dir="3080412" algn="ctr" rotWithShape="0">
                <a:schemeClr val="tx1"/>
              </a:outerShdw>
            </a:effectLst>
          </p:spPr>
          <p:txBody>
            <a:bodyPr anchor="ctr"/>
            <a:lstStyle/>
            <a:p>
              <a:endParaRPr lang="ko-KR" altLang="en-US"/>
            </a:p>
          </p:txBody>
        </p:sp>
      </p:grp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3643306" y="4357694"/>
            <a:ext cx="0" cy="2889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5364163" y="4365625"/>
            <a:ext cx="71437" cy="288925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>
            <a:outerShdw dist="81320" dir="3080412" algn="ctr" rotWithShape="0">
              <a:schemeClr val="tx1"/>
            </a:outerShdw>
          </a:effectLst>
        </p:spPr>
        <p:txBody>
          <a:bodyPr anchor="ctr"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75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75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75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75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utoUpdateAnimBg="0" advAuto="1000"/>
    </p:bldLst>
  </p:timing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4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434</Words>
  <Application>Microsoft Office PowerPoint</Application>
  <PresentationFormat>화면 슬라이드 쇼(4:3)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질문입니다.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37</cp:revision>
  <dcterms:created xsi:type="dcterms:W3CDTF">2009-06-15T00:59:29Z</dcterms:created>
  <dcterms:modified xsi:type="dcterms:W3CDTF">2009-06-24T01:20:55Z</dcterms:modified>
</cp:coreProperties>
</file>