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8" r:id="rId6"/>
    <p:sldId id="261" r:id="rId7"/>
    <p:sldId id="269" r:id="rId8"/>
    <p:sldId id="271" r:id="rId9"/>
    <p:sldId id="272" r:id="rId10"/>
    <p:sldId id="262" r:id="rId11"/>
    <p:sldId id="263" r:id="rId12"/>
    <p:sldId id="264" r:id="rId13"/>
    <p:sldId id="265" r:id="rId14"/>
    <p:sldId id="266" r:id="rId15"/>
    <p:sldId id="273" r:id="rId16"/>
    <p:sldId id="274" r:id="rId17"/>
    <p:sldId id="275" r:id="rId18"/>
    <p:sldId id="267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4472C-841D-45DE-B216-4CADD9F80E14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A79BF-2B46-4A0C-B823-69F084146C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E16769-B049-44B0-BCCF-6A0FEFE206A8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A968C29-3A26-48FD-9C73-1240400E68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kbs.co.kr/society/2011/10/17/2373025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조</a:t>
            </a:r>
            <a:endParaRPr lang="en-US" altLang="ko-KR" dirty="0"/>
          </a:p>
          <a:p>
            <a:r>
              <a:rPr lang="ko-KR" altLang="en-US" dirty="0" smtClean="0"/>
              <a:t>김선영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김소정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김주리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김지언</a:t>
            </a:r>
            <a:endParaRPr lang="en-US" altLang="ko-KR" dirty="0" smtClean="0"/>
          </a:p>
          <a:p>
            <a:r>
              <a:rPr lang="en-US" altLang="ko-KR" dirty="0" smtClean="0"/>
              <a:t>/</a:t>
            </a:r>
            <a:r>
              <a:rPr lang="ko-KR" altLang="en-US" dirty="0" smtClean="0"/>
              <a:t>김지현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김현진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14282" y="1643050"/>
            <a:ext cx="87254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o-KR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울릉도M" pitchFamily="18" charset="-127"/>
                <a:ea typeface="HY울릉도M" pitchFamily="18" charset="-127"/>
              </a:rPr>
              <a:t>청각장애학생 교수학습방법</a:t>
            </a:r>
            <a:endParaRPr lang="en-US" altLang="ko-KR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/>
            <a:r>
              <a:rPr lang="ko-KR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울릉도M" pitchFamily="18" charset="-127"/>
                <a:ea typeface="HY울릉도M" pitchFamily="18" charset="-127"/>
              </a:rPr>
              <a:t> 및 보조공학기기</a:t>
            </a:r>
            <a:endParaRPr lang="en-US" altLang="ko-KR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보청기</a:t>
            </a:r>
            <a:endParaRPr lang="en-US" altLang="ko-KR" sz="3600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인공 </a:t>
            </a:r>
            <a:r>
              <a:rPr lang="ko-KR" altLang="en-US" sz="3600" u="sng" dirty="0" err="1" smtClean="0">
                <a:latin typeface="HY울릉도M" pitchFamily="18" charset="-127"/>
                <a:ea typeface="HY울릉도M" pitchFamily="18" charset="-127"/>
              </a:rPr>
              <a:t>와우</a:t>
            </a:r>
            <a:endParaRPr lang="en-US" altLang="ko-KR" sz="3600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영상전화기</a:t>
            </a:r>
            <a:endParaRPr lang="en-US" altLang="ko-KR" sz="3600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텔레파시 전화기</a:t>
            </a:r>
            <a:endParaRPr lang="en-US" altLang="ko-KR" sz="3600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진동 촉각기</a:t>
            </a:r>
            <a:endParaRPr lang="en-US" altLang="ko-KR" sz="3600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자막 </a:t>
            </a: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필름</a:t>
            </a:r>
            <a:endParaRPr lang="en-US" altLang="ko-KR" sz="3600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청각장애인용 전화기</a:t>
            </a:r>
            <a:endParaRPr lang="en-US" altLang="ko-KR" sz="3600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 algn="ctr">
              <a:buAutoNum type="arabicPeriod"/>
            </a:pPr>
            <a:r>
              <a:rPr lang="en-US" altLang="ko-KR" sz="3600" u="sng" dirty="0" smtClean="0">
                <a:latin typeface="HY울릉도M" pitchFamily="18" charset="-127"/>
                <a:ea typeface="HY울릉도M" pitchFamily="18" charset="-127"/>
              </a:rPr>
              <a:t>8.</a:t>
            </a: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600" u="sng" dirty="0" smtClean="0">
                <a:latin typeface="HY울릉도M" pitchFamily="18" charset="-127"/>
                <a:ea typeface="HY울릉도M" pitchFamily="18" charset="-127"/>
              </a:rPr>
              <a:t>다양한 </a:t>
            </a:r>
            <a:r>
              <a:rPr lang="ko-KR" altLang="en-US" sz="3600" u="sng" dirty="0" err="1" smtClean="0">
                <a:latin typeface="HY울릉도M" pitchFamily="18" charset="-127"/>
                <a:ea typeface="HY울릉도M" pitchFamily="18" charset="-127"/>
              </a:rPr>
              <a:t>알림장치</a:t>
            </a:r>
            <a:endParaRPr lang="en-US" altLang="ko-KR" sz="3600" u="sng" dirty="0" smtClean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청각장애학생 보조공학기기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714489"/>
            <a:ext cx="8229600" cy="5143512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소리의 강도를 증폭시켜 조금 더 잘 들을 수 있게 돕는 기구이다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최근에는 청력 손실 유형에 맞게 주파수 대를 조절하여 소리를 확대할 수 있다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하지만 소리를 증폭시키는 역할만 할 뿐 명확하게 하는 것은 아니다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학교에서는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FM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송수신기를 많이 이용한다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교사가 작은 마이크를 착용하고 말하면 작은 트랜스미터 통해서 아동의 귀에 있는 보청기로 확대음성 전달된다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교실 내에서 자리를 옮겨도 동일하게 음성 외의 소음이 상대적으로 감소 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  <a:endParaRPr lang="ko-KR" altLang="en-US" dirty="0" smtClean="0">
              <a:latin typeface="HY울릉도M" pitchFamily="18" charset="-127"/>
              <a:ea typeface="HY울릉도M" pitchFamily="18" charset="-127"/>
            </a:endParaRPr>
          </a:p>
          <a:p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보청기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42910" y="2143116"/>
            <a:ext cx="8001056" cy="378621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보청기로 재활이 불가능할 경우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인공와우를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사용한다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내이를 포함한 감각 신경선 난청과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전농인에게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내이를 대신하거나 우회하여 소리에너지를 전기에너지로 변환시켜 청신경을 직접 자극하는 전자보조 장치이다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인공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와우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28728" y="1714488"/>
            <a:ext cx="6215106" cy="44291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lnSpcReduction="10000"/>
          </a:bodyPr>
          <a:lstStyle/>
          <a:p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디지털 음성증폭기능이 내장되어서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농아인을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비롯해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난청인이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수화와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보청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기능으로 의사소통을 가능하게 하는 정보통신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보조기기이다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긴급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상황 발생시 신속한 상황을 알리기 위하여 직접 상황을 보여 줄 수 있고 청각 장애인들의 통신수단으로 수화통역센터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전국 관공서와 공공기관에 설치되어서 저렴한 요금 또는 무료로 사용되고 있는 정보통신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보조기기이다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  <a:hlinkClick r:id="rId2"/>
              </a:rPr>
              <a:t>&lt;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  <a:hlinkClick r:id="rId2"/>
              </a:rPr>
              <a:t>참고동영상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  <a:hlinkClick r:id="rId2"/>
              </a:rPr>
              <a:t>&gt;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buNone/>
            </a:pP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3.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영상전화기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목 밴드에 부착된 장치는 뇌의 신경학적 신호를 읽고 이 신호는 암호화 및 과정을 거쳐 무선 컴퓨터 장치에서 음성으로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변환된다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입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밖으로 소리를 내지 않으면서 다른 사람도 통화 할 수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있다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. 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특별한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훈련을 거친 후에야 원하는 생각을 전달하는 텔레파시 통화가 가능하다고 한다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. 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현재 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150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개의 단어를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인지할 수 있다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  <a:endParaRPr lang="en-US" altLang="ko-KR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4.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텔레파시 전화기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2214554"/>
            <a:ext cx="7429552" cy="435771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785786" y="500042"/>
            <a:ext cx="3688143" cy="101122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무선 신호기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청각 장애인을 위해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생활속의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소리 신호를 진동이나 빛의 신호로 전달하는 기기이다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동영상 등  여러 가지 시청각매체를 이용하여 수업을 할 때 청각 장애 아동을 배려해서 시청각 매체에 자막을 넣은 영상을 보여주는 것이다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  <a:endParaRPr lang="ko-KR" altLang="en-US" dirty="0" smtClean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642918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latin typeface="HY울릉도M" pitchFamily="18" charset="-127"/>
                <a:ea typeface="HY울릉도M" pitchFamily="18" charset="-127"/>
              </a:rPr>
              <a:t>6. </a:t>
            </a:r>
            <a:r>
              <a:rPr lang="ko-KR" altLang="en-US" sz="4000" dirty="0" smtClean="0">
                <a:latin typeface="HY울릉도M" pitchFamily="18" charset="-127"/>
                <a:ea typeface="HY울릉도M" pitchFamily="18" charset="-127"/>
              </a:rPr>
              <a:t>자막필름</a:t>
            </a:r>
            <a:endParaRPr lang="ko-KR" altLang="en-US" sz="4000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7.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청각장애인용 전화기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TDD 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500034" y="1928802"/>
            <a:ext cx="4000529" cy="450059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문자 송수신이 가능하도록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키보드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장치가 부착된 전화기</a:t>
            </a:r>
            <a:r>
              <a:rPr lang="en-US" altLang="ko-KR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키보드 상부에 음향 </a:t>
            </a:r>
            <a:r>
              <a:rPr lang="ko-KR" altLang="en-US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케플러라고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하는 전화 수화기를 끼워 넣는 구멍이 있고</a:t>
            </a:r>
            <a:r>
              <a:rPr lang="en-US" altLang="ko-KR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키보드와 구멍 중간에 타자한 문자가 나타나는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액정 </a:t>
            </a:r>
            <a:r>
              <a:rPr lang="ko-KR" altLang="en-US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표시판이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있어 전화기를 통해 액정 </a:t>
            </a:r>
            <a:r>
              <a:rPr lang="ko-KR" altLang="en-US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표시판을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보며 키보드를 조작하여 문자 교신이 가능한 청각 장애인용 </a:t>
            </a:r>
            <a:r>
              <a:rPr lang="ko-KR" altLang="en-US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장치</a:t>
            </a:r>
            <a:endParaRPr lang="ko-KR" altLang="en-US" dirty="0" smtClean="0">
              <a:solidFill>
                <a:schemeClr val="tx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4005072" cy="71438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HY울릉도M" pitchFamily="18" charset="-127"/>
                <a:ea typeface="HY울릉도M" pitchFamily="18" charset="-127"/>
              </a:rPr>
              <a:t>문자전화기</a:t>
            </a:r>
            <a:endParaRPr lang="ko-KR" altLang="en-US" sz="320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half" idx="4"/>
          </p:nvPr>
        </p:nvSpPr>
        <p:spPr>
          <a:xfrm>
            <a:off x="4786314" y="1928802"/>
            <a:ext cx="4000529" cy="4572032"/>
          </a:xfrm>
        </p:spPr>
        <p:txBody>
          <a:bodyPr/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유선전화기 부분에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특수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진동자를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부착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귀에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부착하지 않고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머리에 대어 뇌로 직접 진동 전달 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643438" y="1214422"/>
            <a:ext cx="4000528" cy="714380"/>
          </a:xfrm>
        </p:spPr>
        <p:txBody>
          <a:bodyPr>
            <a:normAutofit/>
          </a:bodyPr>
          <a:lstStyle/>
          <a:p>
            <a:r>
              <a:rPr lang="ko-KR" altLang="en-US" sz="3200" dirty="0" err="1" smtClean="0">
                <a:latin typeface="HY울릉도M" pitchFamily="18" charset="-127"/>
                <a:ea typeface="HY울릉도M" pitchFamily="18" charset="-127"/>
              </a:rPr>
              <a:t>골도전화기</a:t>
            </a:r>
            <a:r>
              <a:rPr lang="ko-KR" altLang="en-US" sz="3200" dirty="0" smtClean="0"/>
              <a:t> </a:t>
            </a:r>
            <a:endParaRPr lang="ko-KR" altLang="en-US" sz="3200" dirty="0"/>
          </a:p>
        </p:txBody>
      </p:sp>
      <p:sp>
        <p:nvSpPr>
          <p:cNvPr id="8" name="직사각형 7"/>
          <p:cNvSpPr/>
          <p:nvPr/>
        </p:nvSpPr>
        <p:spPr>
          <a:xfrm>
            <a:off x="4786314" y="4214818"/>
            <a:ext cx="4143404" cy="235745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출입문의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벨소리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화재경보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자명종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전화벨 대신에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불빛이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깜빡이는 시각적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단서를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사용하는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알림 장치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진동베개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8.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다양한 알림 장치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28926" y="3429000"/>
            <a:ext cx="6000792" cy="30718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6600" b="1" u="sng" dirty="0" smtClean="0">
                <a:latin typeface="HY울릉도M" pitchFamily="18" charset="-127"/>
                <a:ea typeface="HY울릉도M" pitchFamily="18" charset="-127"/>
              </a:rPr>
              <a:t>감사합니다</a:t>
            </a:r>
            <a:endParaRPr lang="ko-KR" altLang="en-US" sz="6600" b="1" u="sng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4800" b="1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4800" b="1" dirty="0" smtClean="0">
                <a:latin typeface="HY울릉도M" pitchFamily="18" charset="-127"/>
                <a:ea typeface="HY울릉도M" pitchFamily="18" charset="-127"/>
              </a:rPr>
              <a:t>청각장애 아동의 교수방법</a:t>
            </a:r>
            <a:endParaRPr lang="en-US" altLang="ko-KR" sz="4800" b="1" dirty="0" smtClean="0">
              <a:latin typeface="HY울릉도M" pitchFamily="18" charset="-127"/>
              <a:ea typeface="HY울릉도M" pitchFamily="18" charset="-127"/>
            </a:endParaRPr>
          </a:p>
          <a:p>
            <a:endParaRPr lang="en-US" altLang="ko-KR" sz="4800" b="1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4800" b="1" dirty="0" smtClean="0">
                <a:latin typeface="HY울릉도M" pitchFamily="18" charset="-127"/>
                <a:ea typeface="HY울릉도M" pitchFamily="18" charset="-127"/>
              </a:rPr>
              <a:t>보조공학기기</a:t>
            </a:r>
            <a:endParaRPr lang="en-US" altLang="ko-KR" sz="4800" b="1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buNone/>
            </a:pPr>
            <a:endParaRPr lang="ko-KR" altLang="en-US" sz="540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643306" y="928670"/>
            <a:ext cx="169469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o-KR" alt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울릉도M" pitchFamily="18" charset="-127"/>
                <a:ea typeface="HY울릉도M" pitchFamily="18" charset="-127"/>
              </a:rPr>
              <a:t>목차</a:t>
            </a:r>
            <a:endParaRPr lang="en-US" altLang="ko-KR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2285992"/>
            <a:ext cx="8043890" cy="384017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수화</a:t>
            </a:r>
            <a:r>
              <a:rPr lang="en-US" altLang="ko-KR" b="1" u="sng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b="1" u="sng" dirty="0" err="1" smtClean="0">
                <a:latin typeface="HY울릉도M" pitchFamily="18" charset="-127"/>
                <a:ea typeface="HY울릉도M" pitchFamily="18" charset="-127"/>
              </a:rPr>
              <a:t>지화법</a:t>
            </a:r>
            <a:endParaRPr lang="en-US" altLang="ko-KR" b="1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o-KR" altLang="en-US" b="1" u="sng" dirty="0" err="1" smtClean="0">
                <a:latin typeface="HY울릉도M" pitchFamily="18" charset="-127"/>
                <a:ea typeface="HY울릉도M" pitchFamily="18" charset="-127"/>
              </a:rPr>
              <a:t>구화법</a:t>
            </a:r>
            <a:endParaRPr lang="en-US" altLang="ko-KR" b="1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종합적 </a:t>
            </a:r>
            <a:r>
              <a:rPr lang="ko-KR" altLang="en-US" b="1" u="sng" dirty="0" err="1" smtClean="0">
                <a:latin typeface="HY울릉도M" pitchFamily="18" charset="-127"/>
                <a:ea typeface="HY울릉도M" pitchFamily="18" charset="-127"/>
              </a:rPr>
              <a:t>의사소통법</a:t>
            </a:r>
            <a:endParaRPr lang="en-US" dirty="0">
              <a:latin typeface="HY울릉도M" pitchFamily="18" charset="-127"/>
              <a:ea typeface="HY울릉도M" pitchFamily="18" charset="-127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이중언어</a:t>
            </a:r>
            <a:r>
              <a:rPr lang="en-US" altLang="ko-KR" b="1" u="sng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이중문화 접근법</a:t>
            </a:r>
            <a:endParaRPr lang="en-US" altLang="ko-KR" b="1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읽기와 쓰기 </a:t>
            </a:r>
            <a:r>
              <a:rPr lang="ko-KR" altLang="en-US" b="1" u="sng" dirty="0" err="1" smtClean="0">
                <a:latin typeface="HY울릉도M" pitchFamily="18" charset="-127"/>
                <a:ea typeface="HY울릉도M" pitchFamily="18" charset="-127"/>
              </a:rPr>
              <a:t>지도법</a:t>
            </a:r>
            <a:endParaRPr lang="en-US" altLang="ko-KR" b="1" u="sng" dirty="0" smtClean="0">
              <a:latin typeface="HY울릉도M" pitchFamily="18" charset="-127"/>
              <a:ea typeface="HY울릉도M" pitchFamily="18" charset="-127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ko-KR" altLang="en-US" b="1" u="sng" dirty="0" smtClean="0">
                <a:latin typeface="HY울릉도M" pitchFamily="18" charset="-127"/>
                <a:ea typeface="HY울릉도M" pitchFamily="18" charset="-127"/>
              </a:rPr>
              <a:t>통합교육지원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0832" y="642918"/>
            <a:ext cx="89931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o-KR" alt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HY울릉도M" pitchFamily="18" charset="-127"/>
                <a:ea typeface="HY울릉도M" pitchFamily="18" charset="-127"/>
              </a:rPr>
              <a:t>청각장애 아동의 교수방법</a:t>
            </a:r>
            <a:endParaRPr lang="en-US" altLang="ko-KR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71472" y="1500174"/>
            <a:ext cx="8001056" cy="4572032"/>
          </a:xfrm>
        </p:spPr>
        <p:txBody>
          <a:bodyPr/>
          <a:lstStyle/>
          <a:p>
            <a:endParaRPr lang="en-US" altLang="ko-KR" sz="36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3600" dirty="0" smtClean="0">
                <a:latin typeface="HY울릉도M" pitchFamily="18" charset="-127"/>
                <a:ea typeface="HY울릉도M" pitchFamily="18" charset="-127"/>
              </a:rPr>
              <a:t>몸짓</a:t>
            </a:r>
            <a:r>
              <a:rPr lang="en-US" altLang="ko-KR" sz="3600" dirty="0">
                <a:latin typeface="HY울릉도M" pitchFamily="18" charset="-127"/>
                <a:ea typeface="HY울릉도M" pitchFamily="18" charset="-127"/>
              </a:rPr>
              <a:t>·</a:t>
            </a:r>
            <a:r>
              <a:rPr lang="ko-KR" altLang="en-US" sz="3600" dirty="0">
                <a:latin typeface="HY울릉도M" pitchFamily="18" charset="-127"/>
                <a:ea typeface="HY울릉도M" pitchFamily="18" charset="-127"/>
              </a:rPr>
              <a:t>표정 또는 </a:t>
            </a:r>
            <a:r>
              <a:rPr lang="ko-KR" altLang="en-US" sz="3600" dirty="0" err="1">
                <a:latin typeface="HY울릉도M" pitchFamily="18" charset="-127"/>
                <a:ea typeface="HY울릉도M" pitchFamily="18" charset="-127"/>
              </a:rPr>
              <a:t>지문자를</a:t>
            </a:r>
            <a:r>
              <a:rPr lang="ko-KR" altLang="en-US" sz="3600" dirty="0">
                <a:latin typeface="HY울릉도M" pitchFamily="18" charset="-127"/>
                <a:ea typeface="HY울릉도M" pitchFamily="18" charset="-127"/>
              </a:rPr>
              <a:t> 통한 의사소통 방법으로 특히 프랑스에서 개발되어 청각장애자의 언어교육에 사용되었다</a:t>
            </a:r>
            <a:r>
              <a:rPr lang="en-US" altLang="ko-KR" sz="3600" dirty="0">
                <a:latin typeface="HY울릉도M" pitchFamily="18" charset="-127"/>
                <a:ea typeface="HY울릉도M" pitchFamily="18" charset="-127"/>
              </a:rPr>
              <a:t>.</a:t>
            </a:r>
            <a:endParaRPr lang="ko-KR" altLang="en-US" sz="3600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28662" y="571480"/>
            <a:ext cx="7572428" cy="639762"/>
          </a:xfrm>
        </p:spPr>
        <p:txBody>
          <a:bodyPr>
            <a:noAutofit/>
          </a:bodyPr>
          <a:lstStyle/>
          <a:p>
            <a:pPr algn="ctr"/>
            <a:r>
              <a:rPr lang="en-US" altLang="ko-KR" sz="5400" dirty="0" smtClean="0">
                <a:latin typeface="HY울릉도M" pitchFamily="18" charset="-127"/>
                <a:ea typeface="HY울릉도M" pitchFamily="18" charset="-127"/>
              </a:rPr>
              <a:t>1. </a:t>
            </a:r>
            <a:r>
              <a:rPr lang="ko-KR" altLang="en-US" sz="5400" dirty="0" smtClean="0">
                <a:latin typeface="HY울릉도M" pitchFamily="18" charset="-127"/>
                <a:ea typeface="HY울릉도M" pitchFamily="18" charset="-127"/>
              </a:rPr>
              <a:t>수화법</a:t>
            </a:r>
            <a:r>
              <a:rPr lang="en-US" altLang="ko-KR" sz="54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5400" dirty="0" err="1" smtClean="0">
                <a:latin typeface="HY울릉도M" pitchFamily="18" charset="-127"/>
                <a:ea typeface="HY울릉도M" pitchFamily="18" charset="-127"/>
              </a:rPr>
              <a:t>지화법</a:t>
            </a:r>
            <a:endParaRPr lang="ko-KR" altLang="en-US" sz="5400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5400" dirty="0" smtClean="0"/>
              <a:t>2. </a:t>
            </a:r>
            <a:r>
              <a:rPr lang="ko-KR" altLang="en-US" sz="5400" dirty="0" err="1" smtClean="0">
                <a:latin typeface="HY울릉도M" pitchFamily="18" charset="-127"/>
                <a:ea typeface="HY울릉도M" pitchFamily="18" charset="-127"/>
              </a:rPr>
              <a:t>구화법</a:t>
            </a:r>
            <a:endParaRPr lang="ko-KR" altLang="en-US" sz="540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내용 개체 틀 5"/>
          <p:cNvSpPr>
            <a:spLocks noGrp="1"/>
          </p:cNvSpPr>
          <p:nvPr>
            <p:ph sz="half" idx="2"/>
          </p:nvPr>
        </p:nvSpPr>
        <p:spPr>
          <a:xfrm>
            <a:off x="500038" y="1500174"/>
            <a:ext cx="7429548" cy="3786214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아동이 입술의 움직임과 얼굴표정으로 상대의 말을 이해하고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발성연습을 통해 음성언어를 습득하게 되는 교육법이다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교육방법에는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보청기를 사용하여 잔존청력을 최대한으로 활용하는 청각능력훈련과 리듬훈련 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·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진동감각이용훈련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독화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발어지도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등이 있다</a:t>
            </a:r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. 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5286388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HY울릉도M" pitchFamily="18" charset="-127"/>
                <a:ea typeface="HY울릉도M" pitchFamily="18" charset="-127"/>
              </a:rPr>
              <a:t>*</a:t>
            </a:r>
            <a:r>
              <a:rPr lang="ko-KR" altLang="en-US" sz="2400" dirty="0" err="1" smtClean="0">
                <a:latin typeface="HY울릉도M" pitchFamily="18" charset="-127"/>
                <a:ea typeface="HY울릉도M" pitchFamily="18" charset="-127"/>
              </a:rPr>
              <a:t>독화</a:t>
            </a:r>
            <a:r>
              <a:rPr lang="ko-KR" altLang="en-US" sz="2400" dirty="0" smtClean="0">
                <a:latin typeface="HY울릉도M" pitchFamily="18" charset="-127"/>
                <a:ea typeface="HY울릉도M" pitchFamily="18" charset="-127"/>
              </a:rPr>
              <a:t> 지도에서 입술 모양은 같으나 소리가 다른 말이 많아서 보완하기 위해서 큐 스피치가 등장하였다</a:t>
            </a:r>
            <a:endParaRPr lang="ko-KR" altLang="en-US" sz="2400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714488"/>
            <a:ext cx="8186766" cy="4500594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latin typeface="HY울릉도M" pitchFamily="18" charset="-127"/>
                <a:ea typeface="HY울릉도M" pitchFamily="18" charset="-127"/>
              </a:rPr>
              <a:t>수화와 구화의 문제점을 해결하기 위해서 수화와 구화를 </a:t>
            </a:r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둘 다 </a:t>
            </a:r>
            <a:r>
              <a:rPr lang="ko-KR" altLang="en-US" sz="2800" dirty="0">
                <a:latin typeface="HY울릉도M" pitchFamily="18" charset="-127"/>
                <a:ea typeface="HY울릉도M" pitchFamily="18" charset="-127"/>
              </a:rPr>
              <a:t>사용하는 언어의 </a:t>
            </a:r>
            <a:r>
              <a:rPr lang="ko-KR" altLang="en-US" sz="2800" dirty="0" err="1">
                <a:latin typeface="HY울릉도M" pitchFamily="18" charset="-127"/>
                <a:ea typeface="HY울릉도M" pitchFamily="18" charset="-127"/>
              </a:rPr>
              <a:t>평등성을</a:t>
            </a:r>
            <a:r>
              <a:rPr lang="ko-KR" altLang="en-US" sz="2800" dirty="0">
                <a:latin typeface="HY울릉도M" pitchFamily="18" charset="-127"/>
                <a:ea typeface="HY울릉도M" pitchFamily="18" charset="-127"/>
              </a:rPr>
              <a:t> 가지고 있는 </a:t>
            </a:r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방법이다</a:t>
            </a:r>
            <a:r>
              <a:rPr lang="en-US" altLang="ko-KR" sz="28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sz="28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2800" dirty="0">
                <a:latin typeface="HY울릉도M" pitchFamily="18" charset="-127"/>
                <a:ea typeface="HY울릉도M" pitchFamily="18" charset="-127"/>
              </a:rPr>
              <a:t>아이가 수화가 필요하면 수화를</a:t>
            </a:r>
            <a:r>
              <a:rPr lang="en-US" altLang="ko-KR" sz="2800" dirty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800" dirty="0">
                <a:latin typeface="HY울릉도M" pitchFamily="18" charset="-127"/>
                <a:ea typeface="HY울릉도M" pitchFamily="18" charset="-127"/>
              </a:rPr>
              <a:t>구화가 필요하면 구화를 알려주는 </a:t>
            </a:r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것이다</a:t>
            </a:r>
            <a:endParaRPr lang="en-US" altLang="ko-KR" sz="28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울릉도M" pitchFamily="18" charset="-127"/>
                <a:ea typeface="HY울릉도M" pitchFamily="18" charset="-127"/>
              </a:rPr>
              <a:t>    -&gt;</a:t>
            </a:r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아동중심철학</a:t>
            </a:r>
            <a:endParaRPr lang="ko-KR" altLang="en-US" sz="2800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71480"/>
            <a:ext cx="8072494" cy="996952"/>
          </a:xfrm>
        </p:spPr>
        <p:txBody>
          <a:bodyPr>
            <a:noAutofit/>
          </a:bodyPr>
          <a:lstStyle/>
          <a:p>
            <a:r>
              <a:rPr lang="en-US" altLang="ko-KR" sz="5400" dirty="0" smtClean="0">
                <a:latin typeface="HY울릉도M" pitchFamily="18" charset="-127"/>
                <a:ea typeface="HY울릉도M" pitchFamily="18" charset="-127"/>
              </a:rPr>
              <a:t>3.</a:t>
            </a:r>
            <a:r>
              <a:rPr lang="en-US" sz="5400" dirty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5400" dirty="0" smtClean="0">
                <a:latin typeface="HY울릉도M" pitchFamily="18" charset="-127"/>
                <a:ea typeface="HY울릉도M" pitchFamily="18" charset="-127"/>
              </a:rPr>
              <a:t>종합적 </a:t>
            </a:r>
            <a:r>
              <a:rPr lang="ko-KR" altLang="en-US" sz="5400" dirty="0" err="1" smtClean="0">
                <a:latin typeface="HY울릉도M" pitchFamily="18" charset="-127"/>
                <a:ea typeface="HY울릉도M" pitchFamily="18" charset="-127"/>
              </a:rPr>
              <a:t>의사소통법</a:t>
            </a:r>
            <a:endParaRPr lang="en-US" sz="5400" dirty="0" smtClean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5400" dirty="0" smtClean="0">
                <a:latin typeface="HY울릉도M" pitchFamily="18" charset="-127"/>
                <a:ea typeface="HY울릉도M" pitchFamily="18" charset="-127"/>
              </a:rPr>
              <a:t>4. </a:t>
            </a:r>
            <a:r>
              <a:rPr lang="ko-KR" altLang="en-US" sz="5000" dirty="0" smtClean="0">
                <a:latin typeface="HY울릉도M" pitchFamily="18" charset="-127"/>
                <a:ea typeface="HY울릉도M" pitchFamily="18" charset="-127"/>
              </a:rPr>
              <a:t>이중언어</a:t>
            </a:r>
            <a:r>
              <a:rPr lang="en-US" altLang="ko-KR" sz="5000" dirty="0" smtClean="0"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sz="5000" dirty="0" smtClean="0">
                <a:latin typeface="HY울릉도M" pitchFamily="18" charset="-127"/>
                <a:ea typeface="HY울릉도M" pitchFamily="18" charset="-127"/>
              </a:rPr>
              <a:t>이중문화적 접근</a:t>
            </a:r>
            <a:endParaRPr lang="ko-KR" altLang="en-US" sz="500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내용 개체 틀 5"/>
          <p:cNvSpPr>
            <a:spLocks noGrp="1"/>
          </p:cNvSpPr>
          <p:nvPr>
            <p:ph sz="half" idx="2"/>
          </p:nvPr>
        </p:nvSpPr>
        <p:spPr>
          <a:xfrm>
            <a:off x="500038" y="1500174"/>
            <a:ext cx="7929614" cy="4429156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문화와 언어 둘 다를 이해하는 접근법이며 종합적 의사소통법의 한계를 보완한다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수화는 청각장애인의 모국어라는 인식과 </a:t>
            </a:r>
            <a:r>
              <a:rPr lang="ko-KR" altLang="en-US" dirty="0" err="1">
                <a:latin typeface="HY울릉도M" pitchFamily="18" charset="-127"/>
                <a:ea typeface="HY울릉도M" pitchFamily="18" charset="-127"/>
              </a:rPr>
              <a:t>청인과는</a:t>
            </a:r>
            <a:r>
              <a:rPr lang="ko-KR" altLang="en-US" dirty="0">
                <a:latin typeface="HY울릉도M" pitchFamily="18" charset="-127"/>
                <a:ea typeface="HY울릉도M" pitchFamily="18" charset="-127"/>
              </a:rPr>
              <a:t> 다른 청각장애인들만의 문화를 이해한 뒤 언어를 교육하는 것이 효과적이라는 생각을 하는 접근법</a:t>
            </a: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  <a:p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읽기와 쓰기 지도방법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500034" y="2214554"/>
            <a:ext cx="4000529" cy="3929090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어휘  지도 방법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실물을 제시하고 현장에 데려가 이해시키고 사진이나 그림 등을 보며 이해하는 비언어법과 인용법 분석법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유추법을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이용한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언어법을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 사용한다</a:t>
            </a:r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문법  지도 방법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문장구성과 문장의식을 조성하는 지도와 조사사용을 강조하는 지도 등을 이용하여 가르치는 방법이다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05072" cy="714380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읽기방법</a:t>
            </a:r>
            <a:endParaRPr lang="ko-KR" altLang="en-US" sz="2800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4"/>
          </p:nvPr>
        </p:nvSpPr>
        <p:spPr>
          <a:xfrm>
            <a:off x="4786314" y="2214554"/>
            <a:ext cx="4000529" cy="4143404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주제나 요점을 개괄하여 쓰는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연습하게한다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생각을 주제별로 분류하여  논리적이고 명확하게 재 기술하는 </a:t>
            </a:r>
            <a:r>
              <a:rPr lang="ko-KR" altLang="en-US" dirty="0" err="1" smtClean="0">
                <a:latin typeface="HY울릉도M" pitchFamily="18" charset="-127"/>
                <a:ea typeface="HY울릉도M" pitchFamily="18" charset="-127"/>
              </a:rPr>
              <a:t>연습하게한다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일반적인 쓰기 지도에서 하는 철자법 지도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문장 구성 등과 관련된 문법을 지도한다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786314" y="1428736"/>
            <a:ext cx="4000528" cy="714380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HY울릉도M" pitchFamily="18" charset="-127"/>
                <a:ea typeface="HY울릉도M" pitchFamily="18" charset="-127"/>
              </a:rPr>
              <a:t>쓰기방법</a:t>
            </a:r>
            <a:endParaRPr lang="ko-KR" altLang="en-US" sz="2800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45927" cy="1143000"/>
          </a:xfrm>
        </p:spPr>
        <p:txBody>
          <a:bodyPr/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6. 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통합 교육지원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285720" y="1214422"/>
            <a:ext cx="8572560" cy="5286412"/>
          </a:xfrm>
        </p:spPr>
        <p:txBody>
          <a:bodyPr>
            <a:noAutofit/>
          </a:bodyPr>
          <a:lstStyle/>
          <a:p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통합 학급에서의 급우들의 준비 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청각 장애와 공학 기기 등에 대해 이해하는 시간을 가지고 장애학생을 다른 급우들과 동일하게 받아들일 준비가 되어 있어야 한다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sz="20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물리적 환경의 배려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소음이 없는 곳에 좌석을 배정해 주고  말을 할 때  얼굴을 향하거나 조금 다가서서 말을 하도록 배려 할 필요가 있다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sz="20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수업방식의 배려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전시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시범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실험 및 시뮬레이션 등의 교수체제가 실제로 체험할 수 있는 기회를 주는 수업을 이용한다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sz="20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사회적 환경의 배려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: 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협동 리더를 선출한다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 의사소통의 증진에 더 </a:t>
            </a:r>
            <a:r>
              <a:rPr lang="ko-KR" altLang="en-US" sz="2000" dirty="0" err="1" smtClean="0">
                <a:latin typeface="HY울릉도M" pitchFamily="18" charset="-127"/>
                <a:ea typeface="HY울릉도M" pitchFamily="18" charset="-127"/>
              </a:rPr>
              <a:t>효과적이므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000" dirty="0" err="1" smtClean="0">
                <a:latin typeface="HY울릉도M" pitchFamily="18" charset="-127"/>
                <a:ea typeface="HY울릉도M" pitchFamily="18" charset="-127"/>
              </a:rPr>
              <a:t>로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  </a:t>
            </a:r>
            <a:r>
              <a:rPr lang="ko-KR" altLang="en-US" sz="2000" dirty="0" err="1" smtClean="0">
                <a:latin typeface="HY울릉도M" pitchFamily="18" charset="-127"/>
                <a:ea typeface="HY울릉도M" pitchFamily="18" charset="-127"/>
              </a:rPr>
              <a:t>소그룹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  활동을 장려한다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  <a:p>
            <a:endParaRPr lang="en-US" altLang="ko-KR" sz="2000" dirty="0" smtClean="0">
              <a:latin typeface="HY울릉도M" pitchFamily="18" charset="-127"/>
              <a:ea typeface="HY울릉도M" pitchFamily="18" charset="-127"/>
            </a:endParaRPr>
          </a:p>
          <a:p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공학기기의 활용 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보청기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무선 신호기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2000" dirty="0" err="1" smtClean="0">
                <a:latin typeface="HY울릉도M" pitchFamily="18" charset="-127"/>
                <a:ea typeface="HY울릉도M" pitchFamily="18" charset="-127"/>
              </a:rPr>
              <a:t>자막필름등을</a:t>
            </a:r>
            <a:r>
              <a:rPr lang="ko-KR" altLang="en-US" sz="2000" dirty="0" smtClean="0">
                <a:latin typeface="HY울릉도M" pitchFamily="18" charset="-127"/>
                <a:ea typeface="HY울릉도M" pitchFamily="18" charset="-127"/>
              </a:rPr>
              <a:t> 활용한다</a:t>
            </a:r>
            <a:r>
              <a:rPr lang="en-US" altLang="ko-KR" sz="2000" dirty="0" smtClean="0">
                <a:latin typeface="HY울릉도M" pitchFamily="18" charset="-127"/>
                <a:ea typeface="HY울릉도M" pitchFamily="18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302</TotalTime>
  <Words>707</Words>
  <Application>Microsoft Office PowerPoint</Application>
  <PresentationFormat>화면 슬라이드 쇼(4:3)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고구려 벽화</vt:lpstr>
      <vt:lpstr>슬라이드 1</vt:lpstr>
      <vt:lpstr>슬라이드 2</vt:lpstr>
      <vt:lpstr>슬라이드 3</vt:lpstr>
      <vt:lpstr>슬라이드 4</vt:lpstr>
      <vt:lpstr>2. 구화법</vt:lpstr>
      <vt:lpstr>슬라이드 6</vt:lpstr>
      <vt:lpstr>4. 이중언어-이중문화적 접근</vt:lpstr>
      <vt:lpstr>5. 읽기와 쓰기 지도방법</vt:lpstr>
      <vt:lpstr>6. 통합 교육지원</vt:lpstr>
      <vt:lpstr>청각장애학생 보조공학기기</vt:lpstr>
      <vt:lpstr>1. 보청기</vt:lpstr>
      <vt:lpstr>2. 인공 와우</vt:lpstr>
      <vt:lpstr>3.영상전화기</vt:lpstr>
      <vt:lpstr>4.텔레파시 전화기</vt:lpstr>
      <vt:lpstr>5. 무선 신호기</vt:lpstr>
      <vt:lpstr>7. 청각장애인용 전화기 TDD </vt:lpstr>
      <vt:lpstr>8. 다양한 알림 장치</vt:lpstr>
      <vt:lpstr>감사합니다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청각장애학생 교수학습방법 및 보조공학기기</dc:title>
  <dc:creator>sspc</dc:creator>
  <cp:lastModifiedBy>sspc</cp:lastModifiedBy>
  <cp:revision>35</cp:revision>
  <dcterms:created xsi:type="dcterms:W3CDTF">2014-10-03T08:57:22Z</dcterms:created>
  <dcterms:modified xsi:type="dcterms:W3CDTF">2014-10-04T03:10:16Z</dcterms:modified>
</cp:coreProperties>
</file>