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60" r:id="rId3"/>
    <p:sldId id="258" r:id="rId4"/>
    <p:sldId id="257" r:id="rId5"/>
    <p:sldId id="259" r:id="rId6"/>
    <p:sldId id="275" r:id="rId7"/>
    <p:sldId id="261" r:id="rId8"/>
    <p:sldId id="262" r:id="rId9"/>
    <p:sldId id="276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</p:grpSp>
      <p:sp>
        <p:nvSpPr>
          <p:cNvPr id="45065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45066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2010-03-24</a:t>
            </a:fld>
            <a:endParaRPr lang="ko-KR" altLang="en-US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2010-03-24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2010-03-24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2010-03-24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2010-03-24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2010-03-24</a:t>
            </a:fld>
            <a:endParaRPr lang="ko-KR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2010-03-24</a:t>
            </a:fld>
            <a:endParaRPr lang="ko-KR" alt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2010-03-24</a:t>
            </a:fld>
            <a:endParaRPr lang="ko-KR" alt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2010-03-24</a:t>
            </a:fld>
            <a:endParaRPr lang="ko-KR" alt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2010-03-24</a:t>
            </a:fld>
            <a:endParaRPr lang="ko-KR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2010-03-24</a:t>
            </a:fld>
            <a:endParaRPr lang="ko-KR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44035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36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37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38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39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40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41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42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</p:grpSp>
      <p:sp>
        <p:nvSpPr>
          <p:cNvPr id="44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defRPr>
            </a:lvl1pPr>
          </a:lstStyle>
          <a:p>
            <a:fld id="{DB4CDC8B-005D-4263-A198-6E8808DB76B2}" type="datetimeFigureOut">
              <a:rPr lang="ko-KR" altLang="en-US" smtClean="0"/>
              <a:pPr/>
              <a:t>2010-03-24</a:t>
            </a:fld>
            <a:endParaRPr lang="ko-KR" altLang="en-US"/>
          </a:p>
        </p:txBody>
      </p:sp>
      <p:sp>
        <p:nvSpPr>
          <p:cNvPr id="44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44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defRPr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44046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4047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 descr="유치원"/>
          <p:cNvSpPr>
            <a:spLocks noChangeArrowheads="1"/>
          </p:cNvSpPr>
          <p:nvPr/>
        </p:nvSpPr>
        <p:spPr bwMode="auto">
          <a:xfrm>
            <a:off x="1071538" y="2857496"/>
            <a:ext cx="1371600" cy="1524000"/>
          </a:xfrm>
          <a:prstGeom prst="roundRect">
            <a:avLst>
              <a:gd name="adj" fmla="val 15403"/>
            </a:avLst>
          </a:prstGeom>
          <a:blipFill dpi="0" rotWithShape="0">
            <a:blip r:embed="rId2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" name="AutoShape 7" descr="한글교실"/>
          <p:cNvSpPr>
            <a:spLocks noChangeArrowheads="1"/>
          </p:cNvSpPr>
          <p:nvPr/>
        </p:nvSpPr>
        <p:spPr bwMode="auto">
          <a:xfrm>
            <a:off x="2143108" y="2357430"/>
            <a:ext cx="1524000" cy="1524000"/>
          </a:xfrm>
          <a:prstGeom prst="roundRect">
            <a:avLst>
              <a:gd name="adj" fmla="val 15403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7" name="AutoShape 8" descr="대모험"/>
          <p:cNvSpPr>
            <a:spLocks noChangeArrowheads="1"/>
          </p:cNvSpPr>
          <p:nvPr/>
        </p:nvSpPr>
        <p:spPr bwMode="auto">
          <a:xfrm>
            <a:off x="3071802" y="2714620"/>
            <a:ext cx="1600200" cy="1524000"/>
          </a:xfrm>
          <a:prstGeom prst="roundRect">
            <a:avLst>
              <a:gd name="adj" fmla="val 15403"/>
            </a:avLst>
          </a:prstGeom>
          <a:blipFill dpi="0" rotWithShape="0">
            <a:blip r:embed="rId4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8" name="AutoShape 9" descr="쓰기척척"/>
          <p:cNvSpPr>
            <a:spLocks noChangeArrowheads="1"/>
          </p:cNvSpPr>
          <p:nvPr/>
        </p:nvSpPr>
        <p:spPr bwMode="auto">
          <a:xfrm>
            <a:off x="4500562" y="3143248"/>
            <a:ext cx="1524000" cy="1524000"/>
          </a:xfrm>
          <a:prstGeom prst="roundRect">
            <a:avLst>
              <a:gd name="adj" fmla="val 15403"/>
            </a:avLst>
          </a:prstGeom>
          <a:blipFill dpi="0" rotWithShape="0">
            <a:blip r:embed="rId5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9" name="AutoShape 10" descr="읽기술술"/>
          <p:cNvSpPr>
            <a:spLocks noChangeArrowheads="1"/>
          </p:cNvSpPr>
          <p:nvPr/>
        </p:nvSpPr>
        <p:spPr bwMode="auto">
          <a:xfrm>
            <a:off x="5572132" y="2500306"/>
            <a:ext cx="1600200" cy="1524000"/>
          </a:xfrm>
          <a:prstGeom prst="roundRect">
            <a:avLst>
              <a:gd name="adj" fmla="val 15403"/>
            </a:avLst>
          </a:prstGeom>
          <a:blipFill dpi="0" rotWithShape="0">
            <a:blip r:embed="rId6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" name="AutoShape 11" descr="엄마랑"/>
          <p:cNvSpPr>
            <a:spLocks noChangeArrowheads="1"/>
          </p:cNvSpPr>
          <p:nvPr/>
        </p:nvSpPr>
        <p:spPr bwMode="auto">
          <a:xfrm>
            <a:off x="6715140" y="3071810"/>
            <a:ext cx="1600200" cy="1524000"/>
          </a:xfrm>
          <a:prstGeom prst="roundRect">
            <a:avLst>
              <a:gd name="adj" fmla="val 15403"/>
            </a:avLst>
          </a:prstGeom>
          <a:blipFill dpi="0" rotWithShape="0">
            <a:blip r:embed="rId7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3857620" y="50006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ko-KR" altLang="en-US" sz="2400" b="1" dirty="0" smtClean="0"/>
              <a:t>대구대학교 초등특수교육과</a:t>
            </a:r>
          </a:p>
          <a:p>
            <a:pPr algn="r">
              <a:defRPr/>
            </a:pPr>
            <a:endParaRPr lang="ko-KR" altLang="en-US" sz="2400" b="1" dirty="0" smtClean="0"/>
          </a:p>
          <a:p>
            <a:pPr algn="r">
              <a:defRPr/>
            </a:pPr>
            <a:r>
              <a:rPr lang="ko-KR" altLang="en-US" sz="2400" b="1" dirty="0" smtClean="0"/>
              <a:t>최성규</a:t>
            </a:r>
            <a:endParaRPr lang="ko-KR" altLang="en-US" sz="2400" b="1" dirty="0"/>
          </a:p>
        </p:txBody>
      </p:sp>
      <p:sp>
        <p:nvSpPr>
          <p:cNvPr id="16" name="직사각형 15"/>
          <p:cNvSpPr/>
          <p:nvPr/>
        </p:nvSpPr>
        <p:spPr>
          <a:xfrm>
            <a:off x="1928794" y="571480"/>
            <a:ext cx="582723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6000" dirty="0" smtClean="0">
                <a:solidFill>
                  <a:schemeClr val="tx2">
                    <a:lumMod val="90000"/>
                  </a:schemeClr>
                </a:solidFill>
                <a:latin typeface="HY태백B" pitchFamily="18" charset="-127"/>
                <a:ea typeface="HY태백B" pitchFamily="18" charset="-127"/>
              </a:rPr>
              <a:t>청각장애아 교육</a:t>
            </a:r>
            <a:endParaRPr lang="ko-KR" altLang="en-US" sz="6000" dirty="0">
              <a:solidFill>
                <a:schemeClr val="tx2">
                  <a:lumMod val="9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428992" y="857232"/>
            <a:ext cx="231185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학습 목표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071538" y="1928802"/>
            <a:ext cx="7286676" cy="4219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·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청각장애아동의 청력손실 정도에 </a:t>
            </a:r>
            <a:endParaRPr lang="en-US" altLang="ko-KR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따른 분류를 안다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r>
              <a:rPr lang="en-US" sz="3600" b="1" dirty="0" smtClean="0"/>
              <a:t>· </a:t>
            </a:r>
            <a:r>
              <a:rPr lang="ko-KR" alt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언어습득전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난청과 </a:t>
            </a:r>
            <a:r>
              <a:rPr lang="ko-KR" alt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언어습득후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난</a:t>
            </a:r>
            <a:endParaRPr lang="en-US" altLang="ko-KR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청에 대하여 안다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r>
              <a:rPr lang="en-US" sz="3600" b="1" dirty="0" smtClean="0"/>
              <a:t>·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귀의 구조에 대하여 안다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r>
              <a:rPr lang="en-US" sz="3600" b="1" dirty="0" smtClean="0"/>
              <a:t>· </a:t>
            </a:r>
            <a:r>
              <a:rPr lang="ko-KR" alt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전음성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난청과 </a:t>
            </a:r>
            <a:r>
              <a:rPr lang="ko-KR" alt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감음신경성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그리</a:t>
            </a:r>
            <a:endParaRPr lang="en-US" altLang="ko-KR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고 혼합성 난청에 대하여 안다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</a:t>
            </a:r>
          </a:p>
          <a:p>
            <a:pPr>
              <a:lnSpc>
                <a:spcPct val="90000"/>
              </a:lnSpc>
              <a:buFontTx/>
              <a:buNone/>
            </a:pPr>
            <a:endParaRPr lang="ko-KR" altLang="en-US" dirty="0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1643042" y="857232"/>
            <a:ext cx="611096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청력손실 정도에 따른 분류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142976" y="2000240"/>
            <a:ext cx="6715172" cy="4081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3600" b="1" dirty="0" smtClean="0"/>
              <a:t>·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다양한 분류</a:t>
            </a:r>
          </a:p>
          <a:p>
            <a:pPr>
              <a:lnSpc>
                <a:spcPct val="80000"/>
              </a:lnSpc>
            </a:pPr>
            <a:r>
              <a:rPr lang="en-US" sz="3600" b="1" dirty="0" smtClean="0"/>
              <a:t>· 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WHO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의 분류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정상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0-25dB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경도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26-40dB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중도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41-55dB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중고도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56-70dB</a:t>
            </a:r>
            <a:endParaRPr lang="en-US" altLang="ko-KR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고도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71-90dB</a:t>
            </a:r>
            <a:endParaRPr lang="en-US" altLang="ko-KR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최고도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91-110dB(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농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농 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110dB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초과</a:t>
            </a:r>
            <a:endParaRPr lang="ko-KR" altLang="en-US" sz="3600" dirty="0">
              <a:solidFill>
                <a:srgbClr val="FFFFFF"/>
              </a:solidFill>
              <a:latin typeface="HY버들M" pitchFamily="18" charset="-127"/>
              <a:ea typeface="HY버들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2214546" y="857232"/>
            <a:ext cx="489428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언어습득전과 후 난청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000100" y="1857364"/>
            <a:ext cx="721523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 </a:t>
            </a:r>
            <a:r>
              <a:rPr lang="ko-KR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기준 </a:t>
            </a:r>
            <a:r>
              <a:rPr lang="en-US" altLang="ko-K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청력손실 시기</a:t>
            </a:r>
            <a:endParaRPr lang="en-US" altLang="ko-KR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ko-K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(</a:t>
            </a:r>
            <a:r>
              <a:rPr lang="ko-KR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만 </a:t>
            </a:r>
            <a:r>
              <a:rPr lang="en-US" altLang="ko-K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2-3</a:t>
            </a:r>
            <a:r>
              <a:rPr lang="ko-KR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세 기준</a:t>
            </a:r>
            <a:r>
              <a:rPr lang="en-US" altLang="ko-K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 </a:t>
            </a:r>
            <a:r>
              <a:rPr lang="ko-KR" alt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언어습득전</a:t>
            </a:r>
            <a:r>
              <a:rPr lang="ko-KR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난청 </a:t>
            </a:r>
            <a:r>
              <a:rPr lang="en-US" altLang="ko-K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만 </a:t>
            </a:r>
            <a:r>
              <a:rPr lang="en-US" altLang="ko-K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2-3</a:t>
            </a:r>
            <a:r>
              <a:rPr lang="ko-KR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세 이전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 </a:t>
            </a:r>
            <a:r>
              <a:rPr lang="ko-KR" alt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언어습득후</a:t>
            </a:r>
            <a:r>
              <a:rPr lang="ko-KR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난청 </a:t>
            </a:r>
            <a:r>
              <a:rPr lang="en-US" altLang="ko-K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만 </a:t>
            </a:r>
            <a:r>
              <a:rPr lang="en-US" altLang="ko-K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2-3</a:t>
            </a:r>
            <a:r>
              <a:rPr lang="ko-KR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세 이후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 </a:t>
            </a:r>
            <a:r>
              <a:rPr lang="ko-KR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언어교수학습의 차이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 </a:t>
            </a:r>
            <a:r>
              <a:rPr lang="ko-KR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인지 발달의 차이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 </a:t>
            </a:r>
            <a:r>
              <a:rPr lang="ko-KR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정서 및 행동발달의 차이 예견</a:t>
            </a:r>
            <a:endParaRPr lang="ko-KR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3500430" y="928670"/>
            <a:ext cx="231185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귀의 구조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142976" y="2071678"/>
            <a:ext cx="735811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·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소리의 전달 경로</a:t>
            </a:r>
          </a:p>
          <a:p>
            <a:r>
              <a:rPr lang="en-US" sz="3600" b="1" dirty="0" smtClean="0"/>
              <a:t>·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소리의 특성</a:t>
            </a:r>
          </a:p>
          <a:p>
            <a:r>
              <a:rPr lang="en-US" sz="3600" b="1" dirty="0" smtClean="0"/>
              <a:t>·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외이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중이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내이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청신경 경로</a:t>
            </a:r>
          </a:p>
          <a:p>
            <a:r>
              <a:rPr lang="en-US" sz="3600" b="1" dirty="0" smtClean="0"/>
              <a:t>·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외이 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외이도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고막</a:t>
            </a:r>
          </a:p>
          <a:p>
            <a:r>
              <a:rPr lang="en-US" sz="3600" b="1" dirty="0" smtClean="0"/>
              <a:t>·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중이 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이소골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추골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ko-KR" alt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침골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등골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r>
              <a:rPr lang="en-US" sz="3600" b="1" dirty="0" smtClean="0"/>
              <a:t>·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내이 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달팽이관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청신경유모세포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endParaRPr lang="en-US" altLang="ko-KR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귀의 구조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428736"/>
            <a:ext cx="8715436" cy="5429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285852" y="928670"/>
            <a:ext cx="702147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전음성</a:t>
            </a:r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 난청과 </a:t>
            </a:r>
            <a:r>
              <a:rPr lang="ko-KR" altLang="en-US" sz="4400" b="1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감음신경성</a:t>
            </a:r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 난청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071538" y="2000240"/>
            <a:ext cx="7358114" cy="4081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3600" b="1" dirty="0" smtClean="0"/>
              <a:t>·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손상된 음의 전달 경로</a:t>
            </a:r>
          </a:p>
          <a:p>
            <a:pPr>
              <a:lnSpc>
                <a:spcPct val="90000"/>
              </a:lnSpc>
            </a:pPr>
            <a:r>
              <a:rPr lang="en-US" sz="3600" b="1" dirty="0" smtClean="0"/>
              <a:t>·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청력손실 정도</a:t>
            </a:r>
          </a:p>
          <a:p>
            <a:pPr>
              <a:lnSpc>
                <a:spcPct val="90000"/>
              </a:lnSpc>
            </a:pPr>
            <a:r>
              <a:rPr lang="en-US" sz="3600" b="1" dirty="0" smtClean="0"/>
              <a:t>·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보청기 착용효과</a:t>
            </a:r>
          </a:p>
          <a:p>
            <a:pPr>
              <a:lnSpc>
                <a:spcPct val="90000"/>
              </a:lnSpc>
            </a:pPr>
            <a:r>
              <a:rPr lang="en-US" sz="3600" b="1" dirty="0" smtClean="0"/>
              <a:t>·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음의 쇠약과 왜곡</a:t>
            </a:r>
          </a:p>
          <a:p>
            <a:pPr>
              <a:lnSpc>
                <a:spcPct val="90000"/>
              </a:lnSpc>
            </a:pPr>
            <a:r>
              <a:rPr lang="en-US" sz="3600" b="1" dirty="0" smtClean="0"/>
              <a:t>·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약물치료효과</a:t>
            </a:r>
          </a:p>
          <a:p>
            <a:pPr>
              <a:lnSpc>
                <a:spcPct val="90000"/>
              </a:lnSpc>
            </a:pPr>
            <a:r>
              <a:rPr lang="en-US" sz="3600" b="1" dirty="0" smtClean="0"/>
              <a:t>·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수술 효과</a:t>
            </a:r>
          </a:p>
          <a:p>
            <a:pPr>
              <a:lnSpc>
                <a:spcPct val="90000"/>
              </a:lnSpc>
            </a:pPr>
            <a:r>
              <a:rPr lang="en-US" sz="3600" b="1" dirty="0" smtClean="0"/>
              <a:t>·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어음변별력 및 어음명료도 차이</a:t>
            </a:r>
          </a:p>
          <a:p>
            <a:pPr>
              <a:lnSpc>
                <a:spcPct val="90000"/>
              </a:lnSpc>
            </a:pPr>
            <a:r>
              <a:rPr lang="en-US" sz="3600" b="1" dirty="0" smtClean="0"/>
              <a:t>· </a:t>
            </a:r>
            <a:r>
              <a:rPr lang="en-US" altLang="ko-KR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Tympanometry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검사 결과의 차이</a:t>
            </a:r>
            <a:endParaRPr lang="ko-KR" alt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285984" y="928670"/>
            <a:ext cx="474521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혼합성</a:t>
            </a:r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 난청 외 기타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85786" y="2214554"/>
            <a:ext cx="800105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· </a:t>
            </a:r>
            <a:r>
              <a:rPr lang="ko-KR" alt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혼합성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난청 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</a:t>
            </a:r>
            <a:r>
              <a:rPr lang="ko-KR" alt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전음성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 </a:t>
            </a:r>
            <a:r>
              <a:rPr lang="ko-KR" alt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감음신경성</a:t>
            </a:r>
            <a:endParaRPr lang="ko-KR" alt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3600" b="1" dirty="0" smtClean="0"/>
              <a:t>· </a:t>
            </a:r>
            <a:r>
              <a:rPr lang="ko-KR" alt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편측성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난청 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두 귀의 청력손실 차이</a:t>
            </a:r>
          </a:p>
          <a:p>
            <a:r>
              <a:rPr lang="en-US" sz="3600" b="1" dirty="0" smtClean="0"/>
              <a:t>·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청각장애의 원인 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원인불명과 고열</a:t>
            </a:r>
          </a:p>
          <a:p>
            <a:r>
              <a:rPr lang="en-US" sz="3600" b="1" dirty="0" smtClean="0"/>
              <a:t>·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청각장애의 </a:t>
            </a:r>
            <a:r>
              <a:rPr lang="ko-KR" alt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출현율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0.6%</a:t>
            </a:r>
          </a:p>
          <a:p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(1,000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명당    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명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endParaRPr lang="en-US" altLang="ko-KR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질문하세요</a:t>
            </a:r>
            <a:r>
              <a:rPr lang="en-US" altLang="ko-KR" dirty="0" smtClean="0"/>
              <a:t>!</a:t>
            </a:r>
            <a:endParaRPr lang="ko-KR" altLang="en-US" dirty="0"/>
          </a:p>
        </p:txBody>
      </p:sp>
      <p:pic>
        <p:nvPicPr>
          <p:cNvPr id="5" name="Picture 4" descr="MCj04042630000[1]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714612" y="2367998"/>
            <a:ext cx="4143404" cy="3704208"/>
          </a:xfr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층">
  <a:themeElements>
    <a:clrScheme name="층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층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층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층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층 4">
    <a:dk1>
      <a:srgbClr val="006600"/>
    </a:dk1>
    <a:lt1>
      <a:srgbClr val="FFFFFF"/>
    </a:lt1>
    <a:dk2>
      <a:srgbClr val="008000"/>
    </a:dk2>
    <a:lt2>
      <a:srgbClr val="FFFFB7"/>
    </a:lt2>
    <a:accent1>
      <a:srgbClr val="99CC00"/>
    </a:accent1>
    <a:accent2>
      <a:srgbClr val="00CC00"/>
    </a:accent2>
    <a:accent3>
      <a:srgbClr val="AAC0AA"/>
    </a:accent3>
    <a:accent4>
      <a:srgbClr val="DADADA"/>
    </a:accent4>
    <a:accent5>
      <a:srgbClr val="CAE2AA"/>
    </a:accent5>
    <a:accent6>
      <a:srgbClr val="00B900"/>
    </a:accent6>
    <a:hlink>
      <a:srgbClr val="99FF66"/>
    </a:hlink>
    <a:folHlink>
      <a:srgbClr val="FFFF66"/>
    </a:folHlink>
  </a:clrScheme>
</a:themeOverride>
</file>

<file path=ppt/theme/themeOverride2.xml><?xml version="1.0" encoding="utf-8"?>
<a:themeOverride xmlns:a="http://schemas.openxmlformats.org/drawingml/2006/main">
  <a:clrScheme name="층 4">
    <a:dk1>
      <a:srgbClr val="006600"/>
    </a:dk1>
    <a:lt1>
      <a:srgbClr val="FFFFFF"/>
    </a:lt1>
    <a:dk2>
      <a:srgbClr val="008000"/>
    </a:dk2>
    <a:lt2>
      <a:srgbClr val="FFFFB7"/>
    </a:lt2>
    <a:accent1>
      <a:srgbClr val="99CC00"/>
    </a:accent1>
    <a:accent2>
      <a:srgbClr val="00CC00"/>
    </a:accent2>
    <a:accent3>
      <a:srgbClr val="AAC0AA"/>
    </a:accent3>
    <a:accent4>
      <a:srgbClr val="DADADA"/>
    </a:accent4>
    <a:accent5>
      <a:srgbClr val="CAE2AA"/>
    </a:accent5>
    <a:accent6>
      <a:srgbClr val="00B900"/>
    </a:accent6>
    <a:hlink>
      <a:srgbClr val="99FF66"/>
    </a:hlink>
    <a:folHlink>
      <a:srgbClr val="FFFF66"/>
    </a:folHlink>
  </a:clrScheme>
</a:themeOverride>
</file>

<file path=ppt/theme/themeOverride3.xml><?xml version="1.0" encoding="utf-8"?>
<a:themeOverride xmlns:a="http://schemas.openxmlformats.org/drawingml/2006/main">
  <a:clrScheme name="층 4">
    <a:dk1>
      <a:srgbClr val="006600"/>
    </a:dk1>
    <a:lt1>
      <a:srgbClr val="FFFFFF"/>
    </a:lt1>
    <a:dk2>
      <a:srgbClr val="008000"/>
    </a:dk2>
    <a:lt2>
      <a:srgbClr val="FFFFB7"/>
    </a:lt2>
    <a:accent1>
      <a:srgbClr val="99CC00"/>
    </a:accent1>
    <a:accent2>
      <a:srgbClr val="00CC00"/>
    </a:accent2>
    <a:accent3>
      <a:srgbClr val="AAC0AA"/>
    </a:accent3>
    <a:accent4>
      <a:srgbClr val="DADADA"/>
    </a:accent4>
    <a:accent5>
      <a:srgbClr val="CAE2AA"/>
    </a:accent5>
    <a:accent6>
      <a:srgbClr val="00B900"/>
    </a:accent6>
    <a:hlink>
      <a:srgbClr val="99FF66"/>
    </a:hlink>
    <a:folHlink>
      <a:srgbClr val="FFFF6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Words>257</Words>
  <Application>Microsoft Office PowerPoint</Application>
  <PresentationFormat>화면 슬라이드 쇼(4:3)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층</vt:lpstr>
      <vt:lpstr>슬라이드 1</vt:lpstr>
      <vt:lpstr>슬라이드 2</vt:lpstr>
      <vt:lpstr>슬라이드 3</vt:lpstr>
      <vt:lpstr>슬라이드 4</vt:lpstr>
      <vt:lpstr>슬라이드 5</vt:lpstr>
      <vt:lpstr>귀의 구조</vt:lpstr>
      <vt:lpstr>슬라이드 7</vt:lpstr>
      <vt:lpstr>슬라이드 8</vt:lpstr>
      <vt:lpstr>질문하세요!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sec</cp:lastModifiedBy>
  <cp:revision>25</cp:revision>
  <dcterms:created xsi:type="dcterms:W3CDTF">2009-06-15T00:59:29Z</dcterms:created>
  <dcterms:modified xsi:type="dcterms:W3CDTF">2010-03-24T00:00:14Z</dcterms:modified>
</cp:coreProperties>
</file>