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7" r:id="rId16"/>
    <p:sldId id="269" r:id="rId17"/>
    <p:sldId id="289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822" autoAdjust="0"/>
  </p:normalViewPr>
  <p:slideViewPr>
    <p:cSldViewPr>
      <p:cViewPr varScale="1">
        <p:scale>
          <a:sx n="60" d="100"/>
          <a:sy n="60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737C9F0-922A-4B6A-8663-EA97E83F37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F27EA-4248-4111-B534-F53D1AB08D2D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표지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8435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5E103-48B6-405C-98B8-CC52CEBBFB48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>
                <a:latin typeface="굴림" charset="-127"/>
                <a:ea typeface="굴림" charset="-127"/>
              </a:rPr>
              <a:t>촉매제 여론형성 악성댓글 </a:t>
            </a:r>
            <a:r>
              <a:rPr lang="en-US" altLang="ko-KR" smtClean="0">
                <a:latin typeface="굴림" charset="-127"/>
                <a:ea typeface="굴림" charset="-127"/>
              </a:rPr>
              <a:t>- </a:t>
            </a:r>
            <a:r>
              <a:rPr lang="ko-KR" altLang="en-US" smtClean="0">
                <a:latin typeface="굴림" charset="-127"/>
                <a:ea typeface="굴림" charset="-127"/>
              </a:rPr>
              <a:t>문화지체현상 </a:t>
            </a:r>
          </a:p>
        </p:txBody>
      </p:sp>
      <p:sp>
        <p:nvSpPr>
          <p:cNvPr id="31747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CD97-8878-46A4-B26A-31F3FC1F4210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9DE68-0644-424A-A490-0E2021FB6C52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BC09-CAD7-40D5-BC50-99D260FB35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AAEF-09F3-42F1-A755-08CDD48143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1A41-B3BE-48D9-8D2F-02ED3676FA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7CEB-532E-40CC-8A49-B0E1F53F4C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E7D9-139F-48F7-BEF9-A961633665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3EF5-50E7-4529-99CE-EA5A2047AD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9DFEC-054F-4C87-87A9-03B63C9B6B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9F38-60BC-41DA-B9F3-A3885ACC11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C1CF-0216-438F-A2A2-1DAFE78C7A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463A-EF2C-4D8B-BDD4-8E73032A02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E98B-61AD-4EE0-BBA2-41A2C507E2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77B4FAB-1DF4-4219-A03C-3D6E288D0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split orient="vert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eapi.nmv.naver.com/flash/NFPlayer.swf?vid=006E21191835DA34207AF4AFD5FA82170665&amp;outKey=V128b9facd109a52d4f39757bd6f9e80411aa27e80678216a4399757bd6f9e80411a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100.naver.com/100.nhn?type=video&amp;media_id=80419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3"/>
          <p:cNvSpPr>
            <a:spLocks noChangeArrowheads="1"/>
          </p:cNvSpPr>
          <p:nvPr/>
        </p:nvSpPr>
        <p:spPr bwMode="auto">
          <a:xfrm>
            <a:off x="1500188" y="1643063"/>
            <a:ext cx="650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7200">
                <a:latin typeface="HY얕은샘물M" pitchFamily="18" charset="-127"/>
                <a:ea typeface="HY얕은샘물M" pitchFamily="18" charset="-127"/>
              </a:rPr>
              <a:t>한국 인터넷 댓글 문화</a:t>
            </a:r>
            <a:endParaRPr lang="ko-KR" altLang="en-US" sz="7200"/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928813" y="3714750"/>
            <a:ext cx="1714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강민지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박영실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정재준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786188" y="3429000"/>
            <a:ext cx="1571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박교성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오나경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정종갑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786438" y="3786188"/>
            <a:ext cx="1285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박승연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이아름</a:t>
            </a:r>
            <a:endParaRPr lang="en-US" altLang="ko-KR" sz="2800">
              <a:latin typeface="HY얕은샘물M" pitchFamily="18" charset="-127"/>
              <a:ea typeface="HY얕은샘물M" pitchFamily="18" charset="-127"/>
            </a:endParaRPr>
          </a:p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조영호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광우병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/>
          <a:lstStyle/>
          <a:p>
            <a:pPr eaLnBrk="1" hangingPunct="1"/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/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미국산 광우병 소 수입 문제</a:t>
            </a:r>
            <a:br>
              <a:rPr lang="ko-KR" altLang="en-US" smtClean="0"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ko-KR" altLang="en-US" smtClean="0"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ko-KR" altLang="en-US" smtClean="0"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ko-KR" altLang="en-US" smtClean="0"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대통령 탄핵문제로 확대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ko-KR" altLang="en-US" smtClean="0"/>
          </a:p>
        </p:txBody>
      </p:sp>
      <p:pic>
        <p:nvPicPr>
          <p:cNvPr id="6" name="Picture 5" descr="광우병촛불집회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286000"/>
            <a:ext cx="26765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광우병촛불집회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000250"/>
            <a:ext cx="2571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500438"/>
            <a:ext cx="5000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위쪽 화살표 8">
            <a:hlinkClick r:id="rId6" action="ppaction://hlinksldjump"/>
          </p:cNvPr>
          <p:cNvSpPr/>
          <p:nvPr/>
        </p:nvSpPr>
        <p:spPr>
          <a:xfrm>
            <a:off x="8715375" y="214313"/>
            <a:ext cx="214313" cy="433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최진실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2063" y="2214563"/>
            <a:ext cx="3543300" cy="300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최진실 사채설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유언비어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자살</a:t>
            </a:r>
          </a:p>
        </p:txBody>
      </p:sp>
      <p:pic>
        <p:nvPicPr>
          <p:cNvPr id="4" name="Picture 4" descr="-"/>
          <p:cNvPicPr>
            <a:picLocks noChangeAspect="1" noChangeArrowheads="1"/>
          </p:cNvPicPr>
          <p:nvPr/>
        </p:nvPicPr>
        <p:blipFill>
          <a:blip r:embed="rId3"/>
          <a:srcRect l="40308" r="19585" b="80519"/>
          <a:stretch>
            <a:fillRect/>
          </a:stretch>
        </p:blipFill>
        <p:spPr bwMode="auto">
          <a:xfrm>
            <a:off x="642938" y="2500313"/>
            <a:ext cx="3643312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-"/>
          <p:cNvPicPr>
            <a:picLocks noChangeAspect="1" noChangeArrowheads="1"/>
          </p:cNvPicPr>
          <p:nvPr/>
        </p:nvPicPr>
        <p:blipFill>
          <a:blip r:embed="rId3"/>
          <a:srcRect l="40308" t="39789" r="19585" b="41197"/>
          <a:stretch>
            <a:fillRect/>
          </a:stretch>
        </p:blipFill>
        <p:spPr bwMode="auto">
          <a:xfrm>
            <a:off x="1143000" y="3357563"/>
            <a:ext cx="3797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-"/>
          <p:cNvPicPr>
            <a:picLocks noChangeAspect="1" noChangeArrowheads="1"/>
          </p:cNvPicPr>
          <p:nvPr/>
        </p:nvPicPr>
        <p:blipFill>
          <a:blip r:embed="rId3"/>
          <a:srcRect l="40308" t="59859" r="19585" b="21127"/>
          <a:stretch>
            <a:fillRect/>
          </a:stretch>
        </p:blipFill>
        <p:spPr bwMode="auto">
          <a:xfrm>
            <a:off x="642938" y="4143375"/>
            <a:ext cx="3797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-"/>
          <p:cNvPicPr>
            <a:picLocks noChangeAspect="1" noChangeArrowheads="1"/>
          </p:cNvPicPr>
          <p:nvPr/>
        </p:nvPicPr>
        <p:blipFill>
          <a:blip r:embed="rId3"/>
          <a:srcRect l="40308" t="79227" r="19585" b="1759"/>
          <a:stretch>
            <a:fillRect/>
          </a:stretch>
        </p:blipFill>
        <p:spPr bwMode="auto">
          <a:xfrm>
            <a:off x="928688" y="1357313"/>
            <a:ext cx="3797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2857500"/>
            <a:ext cx="252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071938"/>
            <a:ext cx="2524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위쪽 화살표 10">
            <a:hlinkClick r:id="rId5" action="ppaction://hlinksldjump"/>
          </p:cNvPr>
          <p:cNvSpPr/>
          <p:nvPr/>
        </p:nvSpPr>
        <p:spPr>
          <a:xfrm>
            <a:off x="8715375" y="214313"/>
            <a:ext cx="214313" cy="433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NI0000089c40d1"/>
          <p:cNvPicPr>
            <a:picLocks noChangeAspect="1" noChangeArrowheads="1"/>
          </p:cNvPicPr>
          <p:nvPr/>
        </p:nvPicPr>
        <p:blipFill>
          <a:blip r:embed="rId2"/>
          <a:srcRect l="3569" t="4793" r="9528" b="5136"/>
          <a:stretch>
            <a:fillRect/>
          </a:stretch>
        </p:blipFill>
        <p:spPr bwMode="auto">
          <a:xfrm>
            <a:off x="4071938" y="642938"/>
            <a:ext cx="44592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rcRect b="54117"/>
          <a:stretch>
            <a:fillRect/>
          </a:stretch>
        </p:blipFill>
        <p:spPr bwMode="auto">
          <a:xfrm>
            <a:off x="285750" y="857250"/>
            <a:ext cx="4000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3829050" cy="1143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latin typeface="HY얕은샘물M" pitchFamily="18" charset="-127"/>
                <a:ea typeface="HY얕은샘물M" pitchFamily="18" charset="-127"/>
              </a:rPr>
              <a:t>40kg</a:t>
            </a:r>
            <a:r>
              <a:rPr lang="ko-KR" altLang="en-US" sz="4000" smtClean="0">
                <a:latin typeface="HY얕은샘물M" pitchFamily="18" charset="-127"/>
                <a:ea typeface="HY얕은샘물M" pitchFamily="18" charset="-127"/>
              </a:rPr>
              <a:t>감량소녀</a:t>
            </a:r>
          </a:p>
        </p:txBody>
      </p:sp>
      <p:pic>
        <p:nvPicPr>
          <p:cNvPr id="4" name="내용 개체 틀 3" descr="e0021049_05064622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42938" y="2000250"/>
            <a:ext cx="3810000" cy="2762250"/>
          </a:xfrm>
        </p:spPr>
      </p:pic>
      <p:pic>
        <p:nvPicPr>
          <p:cNvPr id="6" name="Picture 7" descr="zzzz"/>
          <p:cNvPicPr>
            <a:picLocks noChangeAspect="1" noChangeArrowheads="1"/>
          </p:cNvPicPr>
          <p:nvPr/>
        </p:nvPicPr>
        <p:blipFill>
          <a:blip r:embed="rId5"/>
          <a:srcRect r="47557" b="89799"/>
          <a:stretch>
            <a:fillRect/>
          </a:stretch>
        </p:blipFill>
        <p:spPr bwMode="auto">
          <a:xfrm>
            <a:off x="1000125" y="5214938"/>
            <a:ext cx="5975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357188"/>
            <a:ext cx="46434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307975" y="241300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익명성</a:t>
            </a:r>
          </a:p>
        </p:txBody>
      </p:sp>
      <p:grpSp>
        <p:nvGrpSpPr>
          <p:cNvPr id="50" name="그룹 49"/>
          <p:cNvGrpSpPr>
            <a:grpSpLocks/>
          </p:cNvGrpSpPr>
          <p:nvPr/>
        </p:nvGrpSpPr>
        <p:grpSpPr bwMode="auto">
          <a:xfrm>
            <a:off x="2357438" y="2286000"/>
            <a:ext cx="4298950" cy="738188"/>
            <a:chOff x="2357421" y="2285993"/>
            <a:chExt cx="4299415" cy="738506"/>
          </a:xfrm>
        </p:grpSpPr>
        <p:pic>
          <p:nvPicPr>
            <p:cNvPr id="2869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2173331" y="2470083"/>
              <a:ext cx="738506" cy="37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102421" y="2470083"/>
              <a:ext cx="738506" cy="37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2357438" y="1357313"/>
            <a:ext cx="4286250" cy="928687"/>
            <a:chOff x="3003" y="1486"/>
            <a:chExt cx="2089" cy="348"/>
          </a:xfrm>
        </p:grpSpPr>
        <p:pic>
          <p:nvPicPr>
            <p:cNvPr id="28693" name="Picture 8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3" y="1486"/>
              <a:ext cx="2089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4" name="Rectangle 96"/>
            <p:cNvSpPr>
              <a:spLocks noChangeArrowheads="1"/>
            </p:cNvSpPr>
            <p:nvPr/>
          </p:nvSpPr>
          <p:spPr bwMode="auto">
            <a:xfrm>
              <a:off x="3038" y="1513"/>
              <a:ext cx="201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600">
                  <a:latin typeface="HY얕은샘물M" pitchFamily="18" charset="-127"/>
                  <a:ea typeface="HY얕은샘물M" pitchFamily="18" charset="-127"/>
                </a:rPr>
                <a:t>온라인에서의 가장 큰 특징</a:t>
              </a:r>
            </a:p>
          </p:txBody>
        </p:sp>
      </p:grpSp>
      <p:grpSp>
        <p:nvGrpSpPr>
          <p:cNvPr id="28" name="Group 121"/>
          <p:cNvGrpSpPr>
            <a:grpSpLocks/>
          </p:cNvGrpSpPr>
          <p:nvPr/>
        </p:nvGrpSpPr>
        <p:grpSpPr bwMode="auto">
          <a:xfrm>
            <a:off x="1714500" y="3071813"/>
            <a:ext cx="1643063" cy="714375"/>
            <a:chOff x="3041" y="2590"/>
            <a:chExt cx="2089" cy="368"/>
          </a:xfrm>
        </p:grpSpPr>
        <p:pic>
          <p:nvPicPr>
            <p:cNvPr id="28691" name="Picture 8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1" y="2607"/>
              <a:ext cx="2089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2" name="Rectangle 112"/>
            <p:cNvSpPr>
              <a:spLocks noChangeArrowheads="1"/>
            </p:cNvSpPr>
            <p:nvPr/>
          </p:nvSpPr>
          <p:spPr bwMode="auto">
            <a:xfrm>
              <a:off x="3041" y="2590"/>
              <a:ext cx="20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latin typeface="HY얕은샘물M" pitchFamily="18" charset="-127"/>
                  <a:ea typeface="HY얕은샘물M" pitchFamily="18" charset="-127"/>
                </a:rPr>
                <a:t>장점</a:t>
              </a:r>
              <a:endParaRPr lang="ko-KR" altLang="en-US" sz="3200" b="1"/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5715000" y="3071813"/>
            <a:ext cx="1643063" cy="714375"/>
            <a:chOff x="3041" y="2590"/>
            <a:chExt cx="2089" cy="368"/>
          </a:xfrm>
        </p:grpSpPr>
        <p:pic>
          <p:nvPicPr>
            <p:cNvPr id="28689" name="Picture 8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1" y="2607"/>
              <a:ext cx="2089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0" name="Rectangle 112"/>
            <p:cNvSpPr>
              <a:spLocks noChangeArrowheads="1"/>
            </p:cNvSpPr>
            <p:nvPr/>
          </p:nvSpPr>
          <p:spPr bwMode="auto">
            <a:xfrm>
              <a:off x="3041" y="2590"/>
              <a:ext cx="201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3200">
                  <a:latin typeface="HY얕은샘물M" pitchFamily="18" charset="-127"/>
                  <a:ea typeface="HY얕은샘물M" pitchFamily="18" charset="-127"/>
                </a:rPr>
                <a:t>단점</a:t>
              </a:r>
              <a:endParaRPr lang="ko-KR" altLang="en-US" sz="3200" b="1"/>
            </a:p>
          </p:txBody>
        </p:sp>
      </p:grpSp>
      <p:grpSp>
        <p:nvGrpSpPr>
          <p:cNvPr id="40" name="Group 119"/>
          <p:cNvGrpSpPr>
            <a:grpSpLocks/>
          </p:cNvGrpSpPr>
          <p:nvPr/>
        </p:nvGrpSpPr>
        <p:grpSpPr bwMode="auto">
          <a:xfrm>
            <a:off x="1000125" y="3857625"/>
            <a:ext cx="3252788" cy="1714500"/>
            <a:chOff x="667" y="3185"/>
            <a:chExt cx="2049" cy="315"/>
          </a:xfrm>
        </p:grpSpPr>
        <p:grpSp>
          <p:nvGrpSpPr>
            <p:cNvPr id="28685" name="Group 65"/>
            <p:cNvGrpSpPr>
              <a:grpSpLocks/>
            </p:cNvGrpSpPr>
            <p:nvPr/>
          </p:nvGrpSpPr>
          <p:grpSpPr bwMode="auto">
            <a:xfrm>
              <a:off x="667" y="3185"/>
              <a:ext cx="2049" cy="315"/>
              <a:chOff x="2154" y="968"/>
              <a:chExt cx="1324" cy="369"/>
            </a:xfrm>
          </p:grpSpPr>
          <p:sp>
            <p:nvSpPr>
              <p:cNvPr id="43" name="AutoShape 56"/>
              <p:cNvSpPr>
                <a:spLocks noChangeArrowheads="1"/>
              </p:cNvSpPr>
              <p:nvPr/>
            </p:nvSpPr>
            <p:spPr bwMode="auto">
              <a:xfrm>
                <a:off x="2154" y="968"/>
                <a:ext cx="1324" cy="36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 algn="ctr">
                <a:solidFill>
                  <a:srgbClr val="9DE3A5">
                    <a:alpha val="60001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4" name="AutoShape 57"/>
              <p:cNvSpPr>
                <a:spLocks noChangeArrowheads="1"/>
              </p:cNvSpPr>
              <p:nvPr/>
            </p:nvSpPr>
            <p:spPr bwMode="auto">
              <a:xfrm>
                <a:off x="2166" y="981"/>
                <a:ext cx="1299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BF9ED"/>
                  </a:gs>
                </a:gsLst>
                <a:lin ang="5400000" scaled="1"/>
              </a:gradFill>
              <a:ln w="19050" algn="ctr">
                <a:solidFill>
                  <a:srgbClr val="9DE3A5">
                    <a:alpha val="60001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ko-KR" sz="1200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28686" name="Rectangle 113"/>
            <p:cNvSpPr>
              <a:spLocks noChangeArrowheads="1"/>
            </p:cNvSpPr>
            <p:nvPr/>
          </p:nvSpPr>
          <p:spPr bwMode="auto">
            <a:xfrm>
              <a:off x="680" y="3252"/>
              <a:ext cx="201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400">
                  <a:latin typeface="HY얕은샘물M" pitchFamily="18" charset="-127"/>
                  <a:ea typeface="HY얕은샘물M" pitchFamily="18" charset="-127"/>
                </a:rPr>
                <a:t>개인의 개성을 드러냄</a:t>
              </a:r>
              <a:br>
                <a:rPr lang="ko-KR" altLang="en-US" sz="24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400">
                  <a:latin typeface="HY얕은샘물M" pitchFamily="18" charset="-127"/>
                  <a:ea typeface="HY얕은샘물M" pitchFamily="18" charset="-127"/>
                </a:rPr>
                <a:t>평등성 →자유로운 의사표현 가능</a:t>
              </a:r>
              <a:endParaRPr lang="ko-KR" altLang="en-US" sz="2400" b="1">
                <a:latin typeface="HY얕은샘물M" pitchFamily="18" charset="-127"/>
                <a:ea typeface="HY얕은샘물M" pitchFamily="18" charset="-127"/>
              </a:endParaRPr>
            </a:p>
          </p:txBody>
        </p:sp>
      </p:grpSp>
      <p:grpSp>
        <p:nvGrpSpPr>
          <p:cNvPr id="45" name="Group 119"/>
          <p:cNvGrpSpPr>
            <a:grpSpLocks/>
          </p:cNvGrpSpPr>
          <p:nvPr/>
        </p:nvGrpSpPr>
        <p:grpSpPr bwMode="auto">
          <a:xfrm>
            <a:off x="4786313" y="3857625"/>
            <a:ext cx="3275012" cy="2297113"/>
            <a:chOff x="667" y="3185"/>
            <a:chExt cx="2063" cy="422"/>
          </a:xfrm>
        </p:grpSpPr>
        <p:grpSp>
          <p:nvGrpSpPr>
            <p:cNvPr id="28681" name="Group 65"/>
            <p:cNvGrpSpPr>
              <a:grpSpLocks/>
            </p:cNvGrpSpPr>
            <p:nvPr/>
          </p:nvGrpSpPr>
          <p:grpSpPr bwMode="auto">
            <a:xfrm>
              <a:off x="667" y="3185"/>
              <a:ext cx="2049" cy="315"/>
              <a:chOff x="2154" y="968"/>
              <a:chExt cx="1324" cy="369"/>
            </a:xfrm>
          </p:grpSpPr>
          <p:sp>
            <p:nvSpPr>
              <p:cNvPr id="48" name="AutoShape 56"/>
              <p:cNvSpPr>
                <a:spLocks noChangeArrowheads="1"/>
              </p:cNvSpPr>
              <p:nvPr/>
            </p:nvSpPr>
            <p:spPr bwMode="auto">
              <a:xfrm>
                <a:off x="2154" y="968"/>
                <a:ext cx="1324" cy="36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 algn="ctr">
                <a:solidFill>
                  <a:srgbClr val="9DE3A5">
                    <a:alpha val="60001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9" name="AutoShape 57"/>
              <p:cNvSpPr>
                <a:spLocks noChangeArrowheads="1"/>
              </p:cNvSpPr>
              <p:nvPr/>
            </p:nvSpPr>
            <p:spPr bwMode="auto">
              <a:xfrm>
                <a:off x="2166" y="981"/>
                <a:ext cx="1299" cy="34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rgbClr val="EBF9ED"/>
                  </a:gs>
                </a:gsLst>
                <a:lin ang="5400000" scaled="1"/>
              </a:gradFill>
              <a:ln w="19050" algn="ctr">
                <a:solidFill>
                  <a:srgbClr val="9DE3A5">
                    <a:alpha val="60001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ko-KR" sz="1200" b="1">
                  <a:solidFill>
                    <a:srgbClr val="000000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47" name="Rectangle 113"/>
            <p:cNvSpPr>
              <a:spLocks noChangeArrowheads="1"/>
            </p:cNvSpPr>
            <p:nvPr/>
          </p:nvSpPr>
          <p:spPr bwMode="auto">
            <a:xfrm>
              <a:off x="712" y="3224"/>
              <a:ext cx="201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ko-KR" altLang="en-US" sz="2400" dirty="0">
                  <a:latin typeface="HY얕은샘물M" pitchFamily="18" charset="-127"/>
                  <a:ea typeface="HY얕은샘물M" pitchFamily="18" charset="-127"/>
                </a:rPr>
                <a:t>허위사실 유포 및 선동</a:t>
              </a:r>
              <a:endParaRPr lang="en-US" altLang="ko-KR" sz="2400" dirty="0">
                <a:latin typeface="HY얕은샘물M" pitchFamily="18" charset="-127"/>
                <a:ea typeface="HY얕은샘물M" pitchFamily="18" charset="-127"/>
              </a:endParaRP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ko-KR" altLang="en-US" sz="2400" dirty="0">
                  <a:latin typeface="HY얕은샘물M" pitchFamily="18" charset="-127"/>
                  <a:ea typeface="HY얕은샘물M" pitchFamily="18" charset="-127"/>
                </a:rPr>
                <a:t>무분별한 욕설 및 비난</a:t>
              </a:r>
              <a:endParaRPr lang="en-US" altLang="ko-KR" sz="2400" dirty="0">
                <a:latin typeface="HY얕은샘물M" pitchFamily="18" charset="-127"/>
                <a:ea typeface="HY얕은샘물M" pitchFamily="18" charset="-127"/>
              </a:endParaRP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ko-KR" altLang="en-US" sz="2400" dirty="0">
                  <a:latin typeface="HY얕은샘물M" pitchFamily="18" charset="-127"/>
                  <a:ea typeface="HY얕은샘물M" pitchFamily="18" charset="-127"/>
                </a:rPr>
                <a:t>온라인 범죄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ko-KR" altLang="en-US" sz="2000" kern="0" dirty="0">
                <a:latin typeface="굴림" pitchFamily="50" charset="-127"/>
                <a:ea typeface="굴림" pitchFamily="50" charset="-127"/>
              </a:endParaRPr>
            </a:p>
            <a:p>
              <a:pPr algn="ctr">
                <a:defRPr/>
              </a:pPr>
              <a:endParaRPr lang="ko-KR" altLang="en-US" sz="2400" b="1" dirty="0">
                <a:latin typeface="HY얕은샘물M" pitchFamily="18" charset="-127"/>
                <a:ea typeface="HY얕은샘물M" pitchFamily="18" charset="-127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500063"/>
            <a:ext cx="48847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z="3600" smtClean="0">
                <a:latin typeface="HY얕은샘물M" pitchFamily="18" charset="-127"/>
                <a:ea typeface="HY얕은샘물M" pitchFamily="18" charset="-127"/>
              </a:rPr>
              <a:t>댓글의 기능</a:t>
            </a:r>
          </a:p>
        </p:txBody>
      </p:sp>
      <p:grpSp>
        <p:nvGrpSpPr>
          <p:cNvPr id="5" name="Group 180"/>
          <p:cNvGrpSpPr>
            <a:grpSpLocks/>
          </p:cNvGrpSpPr>
          <p:nvPr/>
        </p:nvGrpSpPr>
        <p:grpSpPr bwMode="auto">
          <a:xfrm>
            <a:off x="-1214438" y="1214438"/>
            <a:ext cx="5857876" cy="5818187"/>
            <a:chOff x="1210" y="229"/>
            <a:chExt cx="2255" cy="2776"/>
          </a:xfrm>
        </p:grpSpPr>
        <p:pic>
          <p:nvPicPr>
            <p:cNvPr id="29704" name="Picture 1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0" y="229"/>
              <a:ext cx="2255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Rectangle 160"/>
            <p:cNvSpPr>
              <a:spLocks noChangeArrowheads="1"/>
            </p:cNvSpPr>
            <p:nvPr/>
          </p:nvSpPr>
          <p:spPr bwMode="auto">
            <a:xfrm>
              <a:off x="2558" y="263"/>
              <a:ext cx="27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400" b="1">
                  <a:solidFill>
                    <a:srgbClr val="000000"/>
                  </a:solidFill>
                  <a:latin typeface="HY얕은샘물M" pitchFamily="18" charset="-127"/>
                  <a:ea typeface="HY얕은샘물M" pitchFamily="18" charset="-127"/>
                </a:rPr>
                <a:t>순기능</a:t>
              </a:r>
            </a:p>
          </p:txBody>
        </p:sp>
        <p:sp>
          <p:nvSpPr>
            <p:cNvPr id="29706" name="Text Box 161"/>
            <p:cNvSpPr txBox="1">
              <a:spLocks noChangeArrowheads="1"/>
            </p:cNvSpPr>
            <p:nvPr/>
          </p:nvSpPr>
          <p:spPr bwMode="auto">
            <a:xfrm>
              <a:off x="2118" y="570"/>
              <a:ext cx="1155" cy="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동질감형성</a:t>
              </a:r>
              <a:endParaRPr lang="en-US" altLang="ko-KR" sz="2800">
                <a:latin typeface="HY얕은샘물M" pitchFamily="18" charset="-127"/>
                <a:ea typeface="HY얕은샘물M" pitchFamily="18" charset="-127"/>
              </a:endParaRPr>
            </a:p>
            <a:p>
              <a:pPr>
                <a:lnSpc>
                  <a:spcPct val="110000"/>
                </a:lnSpc>
              </a:pP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쌍 방향성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활발한 토론문화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민주주의 실현</a:t>
              </a:r>
              <a:endParaRPr lang="en-US" altLang="ko-KR" sz="2800">
                <a:latin typeface="HY얕은샘물M" pitchFamily="18" charset="-127"/>
                <a:ea typeface="HY얕은샘물M" pitchFamily="18" charset="-127"/>
              </a:endParaRPr>
            </a:p>
            <a:p>
              <a:pPr>
                <a:lnSpc>
                  <a:spcPct val="110000"/>
                </a:lnSpc>
              </a:pP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생생하고 직접적인 반응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간접 경험→경험 폭 확대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타인의 생각</a:t>
              </a:r>
              <a:r>
                <a:rPr lang="en-US" altLang="ko-KR" sz="2800">
                  <a:latin typeface="HY얕은샘물M" pitchFamily="18" charset="-127"/>
                  <a:ea typeface="HY얕은샘물M" pitchFamily="18" charset="-127"/>
                </a:rPr>
                <a:t>, </a:t>
              </a: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사상 등을 공유</a:t>
              </a:r>
              <a:endParaRPr lang="ko-KR" altLang="en-US" sz="2800" b="1">
                <a:latin typeface="HY얕은샘물M" pitchFamily="18" charset="-127"/>
                <a:ea typeface="HY얕은샘물M" pitchFamily="18" charset="-127"/>
              </a:endParaRPr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en-US" altLang="ko-KR" sz="1000" b="1"/>
            </a:p>
          </p:txBody>
        </p:sp>
      </p:grpSp>
      <p:grpSp>
        <p:nvGrpSpPr>
          <p:cNvPr id="10" name="Group 180"/>
          <p:cNvGrpSpPr>
            <a:grpSpLocks/>
          </p:cNvGrpSpPr>
          <p:nvPr/>
        </p:nvGrpSpPr>
        <p:grpSpPr bwMode="auto">
          <a:xfrm>
            <a:off x="2643188" y="1214438"/>
            <a:ext cx="5800725" cy="4594225"/>
            <a:chOff x="214" y="527"/>
            <a:chExt cx="1924" cy="1678"/>
          </a:xfrm>
        </p:grpSpPr>
        <p:pic>
          <p:nvPicPr>
            <p:cNvPr id="29701" name="Picture 1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" y="527"/>
              <a:ext cx="1924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Rectangle 160"/>
            <p:cNvSpPr>
              <a:spLocks noChangeArrowheads="1"/>
            </p:cNvSpPr>
            <p:nvPr/>
          </p:nvSpPr>
          <p:spPr bwMode="auto">
            <a:xfrm>
              <a:off x="1351" y="553"/>
              <a:ext cx="22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400" b="1">
                  <a:solidFill>
                    <a:srgbClr val="000000"/>
                  </a:solidFill>
                  <a:latin typeface="HY얕은샘물M" pitchFamily="18" charset="-127"/>
                  <a:ea typeface="HY얕은샘물M" pitchFamily="18" charset="-127"/>
                </a:rPr>
                <a:t>역기능</a:t>
              </a:r>
            </a:p>
          </p:txBody>
        </p:sp>
        <p:sp>
          <p:nvSpPr>
            <p:cNvPr id="29703" name="Text Box 161"/>
            <p:cNvSpPr txBox="1">
              <a:spLocks noChangeArrowheads="1"/>
            </p:cNvSpPr>
            <p:nvPr/>
          </p:nvSpPr>
          <p:spPr bwMode="auto">
            <a:xfrm>
              <a:off x="948" y="814"/>
              <a:ext cx="1089" cy="1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악성 댓글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무분별한 정보 난무</a:t>
              </a:r>
              <a:br>
                <a:rPr lang="ko-KR" altLang="en-US" sz="2800">
                  <a:latin typeface="HY얕은샘물M" pitchFamily="18" charset="-127"/>
                  <a:ea typeface="HY얕은샘물M" pitchFamily="18" charset="-127"/>
                </a:rPr>
              </a:br>
              <a:r>
                <a:rPr lang="ko-KR" altLang="en-US" sz="2800">
                  <a:latin typeface="HY얕은샘물M" pitchFamily="18" charset="-127"/>
                  <a:ea typeface="HY얕은샘물M" pitchFamily="18" charset="-127"/>
                </a:rPr>
                <a:t>잘못된 정보의 유통</a:t>
              </a:r>
              <a:endParaRPr lang="ko-KR" altLang="en-US" sz="2800" b="1">
                <a:latin typeface="HY얕은샘물M" pitchFamily="18" charset="-127"/>
                <a:ea typeface="HY얕은샘물M" pitchFamily="18" charset="-127"/>
              </a:endParaRPr>
            </a:p>
            <a:p>
              <a:pPr>
                <a:lnSpc>
                  <a:spcPct val="110000"/>
                </a:lnSpc>
              </a:pPr>
              <a:endParaRPr lang="ko-KR" altLang="en-US" sz="2800" b="1">
                <a:latin typeface="HY얕은샘물M" pitchFamily="18" charset="-127"/>
                <a:ea typeface="HY얕은샘물M" pitchFamily="18" charset="-127"/>
              </a:endParaRPr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ko-KR" altLang="en-US" sz="1000" b="1"/>
            </a:p>
            <a:p>
              <a:pPr>
                <a:lnSpc>
                  <a:spcPct val="110000"/>
                </a:lnSpc>
              </a:pPr>
              <a:endParaRPr lang="en-US" altLang="ko-KR" sz="1000" b="1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/>
          <a:srcRect b="54117"/>
          <a:stretch>
            <a:fillRect/>
          </a:stretch>
        </p:blipFill>
        <p:spPr bwMode="auto">
          <a:xfrm>
            <a:off x="2286000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마지막으로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▶인터넷에선 여러 가지 일들이 일어나고 있는 세상이다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익명성이란 것으로 인하여 여론의 형성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정보의 공유와 같은 좋은 점이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있지만 남을 헐뜯는 말이 많은 곳이기도 한다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또 주로 인터넷 문화는 젊은 층의 청소년들의 문화가 자리매김 되고 있다고 생각되어진다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▶남을 헐뜯는 악플로 인해 자살하는 경우가 늘어남에 따라서 이러한 것을 막기 위해서 인터넷 실명제를 도입하고는 있지만 아직도 불가피한 일들이 많이 일어나는 것이 지금의 현실이다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앞으로 해결해 나가야 할 모두의 과제 중 한가지 일지도 모른다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  <p:sp>
        <p:nvSpPr>
          <p:cNvPr id="6" name="실행 단추: 앞으로 또는 다음 5">
            <a:hlinkClick r:id="rId4" highlightClick="1"/>
          </p:cNvPr>
          <p:cNvSpPr/>
          <p:nvPr/>
        </p:nvSpPr>
        <p:spPr>
          <a:xfrm>
            <a:off x="6888163" y="6330950"/>
            <a:ext cx="357187" cy="3571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q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143375"/>
            <a:ext cx="67865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142976" y="2714620"/>
            <a:ext cx="657229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olSlan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얕은샘물M" pitchFamily="18" charset="-127"/>
                <a:ea typeface="HY얕은샘물M" pitchFamily="18" charset="-127"/>
              </a:rPr>
              <a:t>감  사  합  </a:t>
            </a:r>
            <a:r>
              <a:rPr lang="ko-KR" alt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얕은샘물M" pitchFamily="18" charset="-127"/>
                <a:ea typeface="HY얕은샘물M" pitchFamily="18" charset="-127"/>
              </a:rPr>
              <a:t>니</a:t>
            </a:r>
            <a:r>
              <a:rPr lang="ko-KR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Y얕은샘물M" pitchFamily="18" charset="-127"/>
                <a:ea typeface="HY얕은샘물M" pitchFamily="18" charset="-127"/>
              </a:rPr>
              <a:t>  다</a:t>
            </a:r>
            <a:endParaRPr lang="en-US" altLang="ko-KR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참고문헌</a:t>
            </a:r>
          </a:p>
        </p:txBody>
      </p:sp>
      <p:sp>
        <p:nvSpPr>
          <p:cNvPr id="3481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유비쿼터스 컴퓨터 인터넷 윤리 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정창덕 지음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.  MJ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미디어</a:t>
            </a:r>
          </a:p>
          <a:p>
            <a:pPr eaLnBrk="1" hangingPunct="1"/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http://cafe.daum.net/eeejo http://blog.naver.com/step_wall/60037531409http://blog.naver.com/baguni602/150038007400</a:t>
            </a:r>
          </a:p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댓글문화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사이버공간관련 각종 논문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그룹 19"/>
          <p:cNvGrpSpPr>
            <a:grpSpLocks/>
          </p:cNvGrpSpPr>
          <p:nvPr/>
        </p:nvGrpSpPr>
        <p:grpSpPr bwMode="auto">
          <a:xfrm>
            <a:off x="1571625" y="928688"/>
            <a:ext cx="6288088" cy="5145087"/>
            <a:chOff x="1571604" y="928670"/>
            <a:chExt cx="6287338" cy="5145124"/>
          </a:xfrm>
        </p:grpSpPr>
        <p:cxnSp>
          <p:nvCxnSpPr>
            <p:cNvPr id="6" name="직선 연결선 5"/>
            <p:cNvCxnSpPr/>
            <p:nvPr/>
          </p:nvCxnSpPr>
          <p:spPr>
            <a:xfrm rot="10800000" flipV="1">
              <a:off x="1571604" y="1000108"/>
              <a:ext cx="857148" cy="11113"/>
            </a:xfrm>
            <a:prstGeom prst="line">
              <a:avLst/>
            </a:prstGeom>
            <a:ln w="381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rot="10800000" flipV="1">
              <a:off x="7000206" y="928670"/>
              <a:ext cx="857148" cy="11112"/>
            </a:xfrm>
            <a:prstGeom prst="line">
              <a:avLst/>
            </a:prstGeom>
            <a:ln w="381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 flipH="1" flipV="1">
              <a:off x="-962858" y="3536158"/>
              <a:ext cx="5072099" cy="0"/>
            </a:xfrm>
            <a:prstGeom prst="line">
              <a:avLst/>
            </a:prstGeom>
            <a:ln w="381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 flipV="1">
              <a:off x="5286380" y="3499645"/>
              <a:ext cx="5143537" cy="1588"/>
            </a:xfrm>
            <a:prstGeom prst="line">
              <a:avLst/>
            </a:prstGeom>
            <a:ln w="381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1571604" y="6072207"/>
              <a:ext cx="6285750" cy="1587"/>
            </a:xfrm>
            <a:prstGeom prst="line">
              <a:avLst/>
            </a:prstGeom>
            <a:ln w="381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286000" y="500063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제목 1"/>
          <p:cNvSpPr>
            <a:spLocks noGrp="1"/>
          </p:cNvSpPr>
          <p:nvPr>
            <p:ph type="title"/>
          </p:nvPr>
        </p:nvSpPr>
        <p:spPr>
          <a:xfrm>
            <a:off x="3286125" y="428625"/>
            <a:ext cx="2928938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Contents</a:t>
            </a:r>
            <a:endParaRPr lang="ko-KR" altLang="en-US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638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Ⅰ.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서론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en-US" altLang="ko-KR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400" smtClean="0">
                <a:latin typeface="HY얕은샘물M" pitchFamily="18" charset="-127"/>
                <a:ea typeface="HY얕은샘물M" pitchFamily="18" charset="-127"/>
              </a:rPr>
              <a:t>댓글이란</a:t>
            </a: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?</a:t>
            </a:r>
            <a:b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400" smtClean="0">
                <a:latin typeface="HY얕은샘물M" pitchFamily="18" charset="-127"/>
                <a:ea typeface="HY얕은샘물M" pitchFamily="18" charset="-127"/>
              </a:rPr>
              <a:t>등장배경</a:t>
            </a:r>
            <a:endParaRPr lang="en-US" altLang="ko-KR" sz="2400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400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Ⅱ.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본론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en-US" altLang="ko-KR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400" smtClean="0">
                <a:latin typeface="HY얕은샘물M" pitchFamily="18" charset="-127"/>
                <a:ea typeface="HY얕은샘물M" pitchFamily="18" charset="-127"/>
              </a:rPr>
              <a:t>댓글의 변화</a:t>
            </a: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400" smtClean="0">
                <a:latin typeface="HY얕은샘물M" pitchFamily="18" charset="-127"/>
                <a:ea typeface="HY얕은샘물M" pitchFamily="18" charset="-127"/>
              </a:rPr>
              <a:t>현황 및 사례</a:t>
            </a: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z="2400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z="2400" smtClean="0">
                <a:latin typeface="HY얕은샘물M" pitchFamily="18" charset="-127"/>
                <a:ea typeface="HY얕은샘물M" pitchFamily="18" charset="-127"/>
              </a:rPr>
              <a:t>기능과 영향</a:t>
            </a:r>
            <a:endParaRPr lang="en-US" altLang="ko-KR" sz="2400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400" smtClean="0">
              <a:latin typeface="HY얕은샘물M" pitchFamily="18" charset="-127"/>
              <a:ea typeface="HY얕은샘물M" pitchFamily="18" charset="-127"/>
            </a:endParaRPr>
          </a:p>
          <a:p>
            <a:pPr algn="ctr"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Ⅲ.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결론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/>
          <a:srcRect b="51981"/>
          <a:stretch>
            <a:fillRect/>
          </a:stretch>
        </p:blipFill>
        <p:spPr bwMode="auto">
          <a:xfrm>
            <a:off x="1785938" y="2500313"/>
            <a:ext cx="5643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 b="54117"/>
          <a:stretch>
            <a:fillRect/>
          </a:stretch>
        </p:blipFill>
        <p:spPr bwMode="auto">
          <a:xfrm>
            <a:off x="2136775" y="879475"/>
            <a:ext cx="48847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4625" y="857250"/>
            <a:ext cx="3357563" cy="1082675"/>
          </a:xfrm>
        </p:spPr>
        <p:txBody>
          <a:bodyPr/>
          <a:lstStyle/>
          <a:p>
            <a:pPr algn="l"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    댓 글 이 란 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mtClean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57313" y="3286125"/>
            <a:ext cx="6072187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o-KR" altLang="en-US" smtClean="0"/>
              <a:t>  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한 게시물 밑에 즉시 남길 수 있는 짧은 글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/>
            </a:r>
            <a:br>
              <a:rPr lang="en-US" altLang="ko-KR" smtClean="0"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b="1" smtClean="0">
                <a:latin typeface="HY얕은샘물M" pitchFamily="18" charset="-127"/>
                <a:ea typeface="HY얕은샘물M" pitchFamily="18" charset="-127"/>
              </a:rPr>
              <a:t>덧 글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b="1" smtClean="0">
                <a:latin typeface="HY얕은샘물M" pitchFamily="18" charset="-127"/>
                <a:ea typeface="HY얕은샘물M" pitchFamily="18" charset="-127"/>
              </a:rPr>
              <a:t>코멘트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(comment),</a:t>
            </a:r>
            <a:r>
              <a:rPr lang="ko-KR" altLang="en-US" b="1" smtClean="0">
                <a:latin typeface="HY얕은샘물M" pitchFamily="18" charset="-127"/>
                <a:ea typeface="HY얕은샘물M" pitchFamily="18" charset="-127"/>
              </a:rPr>
              <a:t>리플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(←reply)</a:t>
            </a:r>
            <a:endParaRPr lang="ko-KR" altLang="en-US" smtClean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4" name="Picture 5" descr="BD14565_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30066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대각선 방향의 모서리가 둥근 사각형 5"/>
          <p:cNvSpPr/>
          <p:nvPr/>
        </p:nvSpPr>
        <p:spPr>
          <a:xfrm>
            <a:off x="1571625" y="2000250"/>
            <a:ext cx="6000750" cy="2928938"/>
          </a:xfrm>
          <a:prstGeom prst="round2DiagRect">
            <a:avLst/>
          </a:prstGeom>
          <a:solidFill>
            <a:srgbClr val="FFCCFF">
              <a:alpha val="34118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286000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1750" y="285750"/>
            <a:ext cx="4286250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등 장 배 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5" y="2500313"/>
            <a:ext cx="8229600" cy="3983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			- DC in side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가 시초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			-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현재 거의 모든 포털 사이트와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			  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게시판 등에서 댓글을 달 수 있게 됨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286000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6063" y="285750"/>
            <a:ext cx="3971925" cy="1143000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댓글의 변화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928688" y="1643063"/>
            <a:ext cx="3000375" cy="1214437"/>
          </a:xfrm>
          <a:prstGeom prst="roundRect">
            <a:avLst/>
          </a:prstGeom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929188" y="4643438"/>
            <a:ext cx="3000375" cy="1214437"/>
          </a:xfrm>
          <a:prstGeom prst="roundRect">
            <a:avLst/>
          </a:prstGeom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57500" y="3071813"/>
            <a:ext cx="3000375" cy="1214437"/>
          </a:xfrm>
          <a:prstGeom prst="roundRect">
            <a:avLst/>
          </a:prstGeom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63" y="2000250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의견표출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00375" y="3429000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댓글놀이</a:t>
            </a:r>
            <a:r>
              <a:rPr lang="en-US" altLang="ko-KR" sz="2800"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등수놀이</a:t>
            </a:r>
            <a:r>
              <a:rPr lang="en-US" altLang="ko-KR" sz="2800">
                <a:latin typeface="HY얕은샘물M" pitchFamily="18" charset="-127"/>
                <a:ea typeface="HY얕은샘물M" pitchFamily="18" charset="-127"/>
              </a:rPr>
              <a:t>)</a:t>
            </a:r>
            <a:endParaRPr lang="ko-KR" altLang="en-US" sz="280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3500" y="492918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응원 문화 </a:t>
            </a:r>
            <a:r>
              <a:rPr lang="en-US" altLang="ko-KR" sz="2800">
                <a:latin typeface="HY얕은샘물M" pitchFamily="18" charset="-127"/>
                <a:ea typeface="HY얕은샘물M" pitchFamily="18" charset="-127"/>
              </a:rPr>
              <a:t>&amp; </a:t>
            </a:r>
            <a:r>
              <a:rPr lang="ko-KR" altLang="en-US" sz="2800">
                <a:latin typeface="HY얕은샘물M" pitchFamily="18" charset="-127"/>
                <a:ea typeface="HY얕은샘물M" pitchFamily="18" charset="-127"/>
              </a:rPr>
              <a:t>추모문화</a:t>
            </a:r>
          </a:p>
        </p:txBody>
      </p:sp>
      <p:sp>
        <p:nvSpPr>
          <p:cNvPr id="16" name="굽은 화살표 15"/>
          <p:cNvSpPr/>
          <p:nvPr/>
        </p:nvSpPr>
        <p:spPr>
          <a:xfrm rot="5400000">
            <a:off x="4071938" y="2214563"/>
            <a:ext cx="785812" cy="5000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굽은 화살표 16"/>
          <p:cNvSpPr/>
          <p:nvPr/>
        </p:nvSpPr>
        <p:spPr>
          <a:xfrm>
            <a:off x="3929058" y="4643446"/>
            <a:ext cx="785818" cy="500066"/>
          </a:xfrm>
          <a:prstGeom prst="bentArrow">
            <a:avLst/>
          </a:prstGeom>
          <a:scene3d>
            <a:camera prst="orthographicFront">
              <a:rot lat="2159400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10" grpId="0" animBg="1"/>
      <p:bldP spid="11" grpId="0" animBg="1"/>
      <p:bldP spid="12" grpId="0"/>
      <p:bldP spid="13" grpId="0"/>
      <p:bldP spid="15" grpId="0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댓글을 즐기는 사람들</a:t>
            </a:r>
          </a:p>
        </p:txBody>
      </p:sp>
      <p:graphicFrame>
        <p:nvGraphicFramePr>
          <p:cNvPr id="21506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1506" r:id="rId3" imgW="8230313" imgH="4523624" progId="Excel.Chart.8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28688" y="857250"/>
            <a:ext cx="7286625" cy="4500563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214563" y="428625"/>
            <a:ext cx="48847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댓글 문화의 현황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28688" y="1571625"/>
            <a:ext cx="7186612" cy="335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◎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2000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년대 초</a:t>
            </a:r>
            <a:br>
              <a:rPr lang="ko-KR" altLang="en-US" smtClean="0">
                <a:latin typeface="HY얕은샘물M" pitchFamily="18" charset="-127"/>
                <a:ea typeface="HY얕은샘물M" pitchFamily="18" charset="-127"/>
              </a:rPr>
            </a:b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-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한 글에 대한 소박한 소감 수준의 </a:t>
            </a:r>
            <a:r>
              <a:rPr lang="en-US" altLang="ko-KR" smtClean="0">
                <a:latin typeface="HY얕은샘물M" pitchFamily="18" charset="-127"/>
                <a:ea typeface="HY얕은샘물M" pitchFamily="18" charset="-127"/>
              </a:rPr>
              <a:t>‘</a:t>
            </a: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답글’이 주를 이룸</a:t>
            </a: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◎정치적 공론장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◎정보의 공유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댓글 문화의 여러 사례들</a:t>
            </a:r>
          </a:p>
        </p:txBody>
      </p:sp>
      <p:grpSp>
        <p:nvGrpSpPr>
          <p:cNvPr id="9" name="그룹 8"/>
          <p:cNvGrpSpPr>
            <a:grpSpLocks/>
          </p:cNvGrpSpPr>
          <p:nvPr/>
        </p:nvGrpSpPr>
        <p:grpSpPr bwMode="auto">
          <a:xfrm>
            <a:off x="1071563" y="1857375"/>
            <a:ext cx="3143250" cy="2736850"/>
            <a:chOff x="1071538" y="1857364"/>
            <a:chExt cx="3609602" cy="3143272"/>
          </a:xfrm>
        </p:grpSpPr>
        <p:pic>
          <p:nvPicPr>
            <p:cNvPr id="2356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1857364"/>
              <a:ext cx="3609602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 Box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27829" y="2267546"/>
              <a:ext cx="2494682" cy="74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1">
                  <a:latin typeface="HY얕은샘물M" pitchFamily="18" charset="-127"/>
                  <a:ea typeface="HY얕은샘물M" pitchFamily="18" charset="-127"/>
                </a:rPr>
                <a:t>미군장갑차사건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857750" y="1857375"/>
            <a:ext cx="3136900" cy="2732088"/>
            <a:chOff x="2975" y="799"/>
            <a:chExt cx="1014" cy="883"/>
          </a:xfrm>
        </p:grpSpPr>
        <p:pic>
          <p:nvPicPr>
            <p:cNvPr id="2356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5" y="799"/>
              <a:ext cx="1014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75" y="914"/>
              <a:ext cx="41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1">
                  <a:latin typeface="HY얕은샘물M" pitchFamily="18" charset="-127"/>
                  <a:ea typeface="HY얕은샘물M" pitchFamily="18" charset="-127"/>
                </a:rPr>
                <a:t>광 우 병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1214438" y="3929063"/>
            <a:ext cx="3117850" cy="2714625"/>
            <a:chOff x="567" y="2024"/>
            <a:chExt cx="1014" cy="883"/>
          </a:xfrm>
        </p:grpSpPr>
        <p:pic>
          <p:nvPicPr>
            <p:cNvPr id="23561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7" y="2024"/>
              <a:ext cx="1014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 Box 18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69" y="2140"/>
              <a:ext cx="42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3600" b="1">
                  <a:latin typeface="HY얕은샘물M" pitchFamily="18" charset="-127"/>
                  <a:ea typeface="HY얕은샘물M" pitchFamily="18" charset="-127"/>
                </a:rPr>
                <a:t>최 진 실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4929188" y="3929063"/>
            <a:ext cx="3141662" cy="2714625"/>
            <a:chOff x="2977" y="2024"/>
            <a:chExt cx="1014" cy="876"/>
          </a:xfrm>
        </p:grpSpPr>
        <p:pic>
          <p:nvPicPr>
            <p:cNvPr id="23559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7" y="2024"/>
              <a:ext cx="1014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20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84" y="2139"/>
              <a:ext cx="63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 b="1">
                  <a:latin typeface="HY얕은샘물M" pitchFamily="18" charset="-127"/>
                  <a:ea typeface="HY얕은샘물M" pitchFamily="18" charset="-127"/>
                </a:rPr>
                <a:t>40kg</a:t>
              </a:r>
              <a:r>
                <a:rPr lang="ko-KR" altLang="en-US" sz="3600" b="1">
                  <a:latin typeface="HY얕은샘물M" pitchFamily="18" charset="-127"/>
                  <a:ea typeface="HY얕은샘물M" pitchFamily="18" charset="-127"/>
                </a:rPr>
                <a:t>감량소녀</a:t>
              </a: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/>
          <a:srcRect b="54117"/>
          <a:stretch>
            <a:fillRect/>
          </a:stretch>
        </p:blipFill>
        <p:spPr bwMode="auto">
          <a:xfrm>
            <a:off x="2143125" y="428625"/>
            <a:ext cx="48847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미군 장갑차 사건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여중생 두 명이 미군 장갑차에 깔려 숨지는 사건 발생</a:t>
            </a:r>
          </a:p>
          <a:p>
            <a:pPr eaLnBrk="1" hangingPunct="1"/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미군의 무죄판결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　반발</a:t>
            </a: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endParaRPr lang="en-US" altLang="ko-KR" smtClean="0">
              <a:latin typeface="HY얕은샘물M" pitchFamily="18" charset="-127"/>
              <a:ea typeface="HY얕은샘물M" pitchFamily="18" charset="-127"/>
            </a:endParaRPr>
          </a:p>
          <a:p>
            <a:pPr eaLnBrk="1" hangingPunct="1">
              <a:buFontTx/>
              <a:buNone/>
            </a:pPr>
            <a:r>
              <a:rPr lang="ko-KR" altLang="en-US" smtClean="0">
                <a:latin typeface="HY얕은샘물M" pitchFamily="18" charset="-127"/>
                <a:ea typeface="HY얕은샘물M" pitchFamily="18" charset="-127"/>
              </a:rPr>
              <a:t>　대규모 촛불집회</a:t>
            </a:r>
          </a:p>
        </p:txBody>
      </p:sp>
      <p:pic>
        <p:nvPicPr>
          <p:cNvPr id="4" name="Picture 7" descr="hsms_izam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D6F2"/>
              </a:clrFrom>
              <a:clrTo>
                <a:srgbClr val="D6D6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78593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위쪽 화살표 4">
            <a:hlinkClick r:id="rId4" action="ppaction://hlinksldjump"/>
          </p:cNvPr>
          <p:cNvSpPr/>
          <p:nvPr/>
        </p:nvSpPr>
        <p:spPr>
          <a:xfrm>
            <a:off x="8715375" y="214313"/>
            <a:ext cx="214313" cy="433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357563"/>
            <a:ext cx="252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500563"/>
            <a:ext cx="2524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246</Words>
  <Application>Microsoft Office PowerPoint</Application>
  <PresentationFormat>화면 슬라이드 쇼(4:3)</PresentationFormat>
  <Paragraphs>101</Paragraphs>
  <Slides>17</Slides>
  <Notes>4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기본 디자인</vt:lpstr>
      <vt:lpstr>Microsoft Office Excel 차트</vt:lpstr>
      <vt:lpstr>슬라이드 1</vt:lpstr>
      <vt:lpstr>Contents</vt:lpstr>
      <vt:lpstr>    댓 글 이 란 ?</vt:lpstr>
      <vt:lpstr>등 장 배 경</vt:lpstr>
      <vt:lpstr>댓글의 변화</vt:lpstr>
      <vt:lpstr>댓글을 즐기는 사람들</vt:lpstr>
      <vt:lpstr>댓글 문화의 현황</vt:lpstr>
      <vt:lpstr>댓글 문화의 여러 사례들</vt:lpstr>
      <vt:lpstr>미군 장갑차 사건</vt:lpstr>
      <vt:lpstr>광우병</vt:lpstr>
      <vt:lpstr>최진실</vt:lpstr>
      <vt:lpstr>40kg감량소녀</vt:lpstr>
      <vt:lpstr>익명성</vt:lpstr>
      <vt:lpstr>댓글의 기능</vt:lpstr>
      <vt:lpstr>마지막으로?</vt:lpstr>
      <vt:lpstr>슬라이드 16</vt:lpstr>
      <vt:lpstr>참고문헌</vt:lpstr>
    </vt:vector>
  </TitlesOfParts>
  <Company>Black Edition SP3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sec</cp:lastModifiedBy>
  <cp:revision>60</cp:revision>
  <dcterms:created xsi:type="dcterms:W3CDTF">2009-05-01T05:40:28Z</dcterms:created>
  <dcterms:modified xsi:type="dcterms:W3CDTF">2009-06-01T05:42:41Z</dcterms:modified>
</cp:coreProperties>
</file>