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770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2016-02-26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2" name="Shape 261"/>
          <p:cNvCxnSpPr/>
          <p:nvPr/>
        </p:nvCxnSpPr>
        <p:spPr>
          <a:xfrm>
            <a:off x="3175967" y="6336804"/>
            <a:ext cx="1688379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37718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6" name="직사각형 175"/>
          <p:cNvSpPr/>
          <p:nvPr/>
        </p:nvSpPr>
        <p:spPr>
          <a:xfrm>
            <a:off x="2465412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1" name="직사각형 180"/>
          <p:cNvSpPr/>
          <p:nvPr/>
        </p:nvSpPr>
        <p:spPr>
          <a:xfrm>
            <a:off x="4561261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45" name="직사각형 44"/>
          <p:cNvSpPr/>
          <p:nvPr/>
        </p:nvSpPr>
        <p:spPr>
          <a:xfrm>
            <a:off x="2448270" y="720180"/>
            <a:ext cx="1807817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다문화사회에서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시민윤리교육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448270" y="3672508"/>
            <a:ext cx="799705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</a:t>
            </a:r>
            <a:r>
              <a:rPr lang="ko-KR" altLang="en-US" sz="1100" dirty="0" smtClean="0"/>
              <a:t>회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448269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정치생활과 권력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360037" y="720180"/>
            <a:ext cx="180781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 교육의 이해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360037" y="3672508"/>
            <a:ext cx="1807817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경제현상의 사회과학적 이해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360037" y="4464596"/>
            <a:ext cx="1807817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정치현상의 사회과학적 이해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79623" y="720180"/>
            <a:ext cx="216024" cy="201622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교과교육학</a:t>
            </a:r>
            <a:endParaRPr lang="en-US" altLang="ko-KR" sz="1100" b="1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6632351" y="72018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일반사회교재분석과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수업실기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3463999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미시경제와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경제교육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463999" y="4464596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180" name="직사각형 179"/>
          <p:cNvSpPr/>
          <p:nvPr/>
        </p:nvSpPr>
        <p:spPr>
          <a:xfrm>
            <a:off x="4544119" y="5256684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법과사회</a:t>
            </a:r>
            <a:endParaRPr lang="en-US" altLang="ko-KR" sz="1100" dirty="0" smtClean="0"/>
          </a:p>
        </p:txBody>
      </p:sp>
      <p:sp>
        <p:nvSpPr>
          <p:cNvPr id="183" name="직사각형 182"/>
          <p:cNvSpPr/>
          <p:nvPr/>
        </p:nvSpPr>
        <p:spPr>
          <a:xfrm>
            <a:off x="4544119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거시경재와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경제교육</a:t>
            </a:r>
            <a:endParaRPr lang="en-US" altLang="ko-KR" sz="1100" smtClean="0"/>
          </a:p>
        </p:txBody>
      </p:sp>
      <p:sp>
        <p:nvSpPr>
          <p:cNvPr id="190" name="직사각형 189"/>
          <p:cNvSpPr/>
          <p:nvPr/>
        </p:nvSpPr>
        <p:spPr>
          <a:xfrm>
            <a:off x="4544119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정치사상의 변천과 시민교육</a:t>
            </a:r>
            <a:endParaRPr lang="en-US" altLang="ko-KR" sz="1100" smtClean="0"/>
          </a:p>
        </p:txBody>
      </p:sp>
      <p:sp>
        <p:nvSpPr>
          <p:cNvPr id="192" name="직사각형 191"/>
          <p:cNvSpPr/>
          <p:nvPr/>
        </p:nvSpPr>
        <p:spPr>
          <a:xfrm>
            <a:off x="3456381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사법과</a:t>
            </a:r>
          </a:p>
          <a:p>
            <a:pPr algn="ctr"/>
            <a:r>
              <a:rPr lang="ko-KR" altLang="en-US" sz="1100" dirty="0" smtClean="0"/>
              <a:t>시민교육</a:t>
            </a:r>
            <a:endParaRPr lang="en-US" altLang="ko-KR" sz="1100" dirty="0" smtClean="0"/>
          </a:p>
        </p:txBody>
      </p:sp>
      <p:sp>
        <p:nvSpPr>
          <p:cNvPr id="194" name="직사각형 193"/>
          <p:cNvSpPr/>
          <p:nvPr/>
        </p:nvSpPr>
        <p:spPr>
          <a:xfrm>
            <a:off x="5552231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한국경제의 이해와 경제교육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5552231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국제관계이해교육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5552231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사회법과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시민교육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6632351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학습법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6632351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학습론</a:t>
            </a:r>
            <a:endParaRPr lang="en-US" altLang="ko-KR" sz="1100" smtClean="0"/>
          </a:p>
        </p:txBody>
      </p:sp>
      <p:sp>
        <p:nvSpPr>
          <p:cNvPr id="199" name="직사각형 198"/>
          <p:cNvSpPr/>
          <p:nvPr/>
        </p:nvSpPr>
        <p:spPr>
          <a:xfrm>
            <a:off x="6632351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법학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학습론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7640463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7640463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7640463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법학교육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6632351" y="6048772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학습론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5552231" y="6048772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문화인류학의 이해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3463999" y="6840860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인간과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208" name="직사각형 207"/>
          <p:cNvSpPr/>
          <p:nvPr/>
        </p:nvSpPr>
        <p:spPr>
          <a:xfrm>
            <a:off x="4544119" y="6840860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현상의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이해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5552231" y="6840860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사회이론의 변천</a:t>
            </a:r>
            <a:endParaRPr lang="en-US" altLang="ko-KR" sz="1100" smtClean="0"/>
          </a:p>
        </p:txBody>
      </p:sp>
      <p:sp>
        <p:nvSpPr>
          <p:cNvPr id="211" name="직사각형 210"/>
          <p:cNvSpPr/>
          <p:nvPr/>
        </p:nvSpPr>
        <p:spPr>
          <a:xfrm>
            <a:off x="5552231" y="7632948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r>
              <a:rPr lang="en-US" altLang="ko-KR" sz="1100" smtClean="0"/>
              <a:t>(2)</a:t>
            </a:r>
          </a:p>
        </p:txBody>
      </p:sp>
      <p:sp>
        <p:nvSpPr>
          <p:cNvPr id="212" name="직사각형 211"/>
          <p:cNvSpPr/>
          <p:nvPr/>
        </p:nvSpPr>
        <p:spPr>
          <a:xfrm>
            <a:off x="7640463" y="6048772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한국사회의</a:t>
            </a:r>
            <a:r>
              <a:rPr lang="en-US" altLang="ko-KR" sz="1100" smtClean="0"/>
              <a:t> </a:t>
            </a:r>
            <a:r>
              <a:rPr lang="ko-KR" altLang="en-US" sz="1100" smtClean="0"/>
              <a:t>발전과 시민교육</a:t>
            </a:r>
            <a:endParaRPr lang="en-US" altLang="ko-KR" sz="1100" smtClean="0"/>
          </a:p>
        </p:txBody>
      </p:sp>
      <p:sp>
        <p:nvSpPr>
          <p:cNvPr id="213" name="직사각형 212"/>
          <p:cNvSpPr/>
          <p:nvPr/>
        </p:nvSpPr>
        <p:spPr>
          <a:xfrm>
            <a:off x="4544119" y="144026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중등사회과 교육의 적용 및 실제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6632351" y="216034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일반사회교육 세미나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79623" y="3672508"/>
            <a:ext cx="216024" cy="460851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교과내용학</a:t>
            </a:r>
            <a:endParaRPr lang="en-US" altLang="ko-KR" sz="1100" b="1" smtClean="0"/>
          </a:p>
        </p:txBody>
      </p:sp>
      <p:sp>
        <p:nvSpPr>
          <p:cNvPr id="218" name="직사각형 217"/>
          <p:cNvSpPr/>
          <p:nvPr/>
        </p:nvSpPr>
        <p:spPr>
          <a:xfrm>
            <a:off x="79623" y="8569052"/>
            <a:ext cx="216024" cy="223224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/>
              <a:t>평생교육</a:t>
            </a:r>
            <a:endParaRPr lang="en-US" altLang="ko-KR" sz="1100" b="1" dirty="0" smtClean="0"/>
          </a:p>
        </p:txBody>
      </p:sp>
      <p:sp>
        <p:nvSpPr>
          <p:cNvPr id="219" name="직사각형 218"/>
          <p:cNvSpPr/>
          <p:nvPr/>
        </p:nvSpPr>
        <p:spPr>
          <a:xfrm>
            <a:off x="2455887" y="864106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인간자원개발과 관리행정</a:t>
            </a:r>
            <a:endParaRPr lang="en-US" altLang="ko-KR" sz="1100" smtClean="0"/>
          </a:p>
        </p:txBody>
      </p:sp>
      <p:sp>
        <p:nvSpPr>
          <p:cNvPr id="220" name="직사각형 219"/>
          <p:cNvSpPr/>
          <p:nvPr/>
        </p:nvSpPr>
        <p:spPr>
          <a:xfrm>
            <a:off x="2455887" y="936114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청소년 발달과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cxnSp>
        <p:nvCxnSpPr>
          <p:cNvPr id="225" name="직선 화살표 연결선 224"/>
          <p:cNvCxnSpPr>
            <a:stCxn id="55" idx="3"/>
            <a:endCxn id="47" idx="1"/>
          </p:cNvCxnSpPr>
          <p:nvPr/>
        </p:nvCxnSpPr>
        <p:spPr>
          <a:xfrm>
            <a:off x="2167854" y="3960540"/>
            <a:ext cx="2804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47" idx="3"/>
            <a:endCxn id="175" idx="1"/>
          </p:cNvCxnSpPr>
          <p:nvPr/>
        </p:nvCxnSpPr>
        <p:spPr>
          <a:xfrm>
            <a:off x="3247975" y="39605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175" idx="3"/>
            <a:endCxn id="183" idx="1"/>
          </p:cNvCxnSpPr>
          <p:nvPr/>
        </p:nvCxnSpPr>
        <p:spPr>
          <a:xfrm>
            <a:off x="4263704" y="3960540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화살표 연결선 230"/>
          <p:cNvCxnSpPr>
            <a:stCxn id="183" idx="3"/>
            <a:endCxn id="194" idx="1"/>
          </p:cNvCxnSpPr>
          <p:nvPr/>
        </p:nvCxnSpPr>
        <p:spPr>
          <a:xfrm>
            <a:off x="5343824" y="3960540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32"/>
          <p:cNvCxnSpPr>
            <a:stCxn id="194" idx="3"/>
            <a:endCxn id="197" idx="1"/>
          </p:cNvCxnSpPr>
          <p:nvPr/>
        </p:nvCxnSpPr>
        <p:spPr>
          <a:xfrm>
            <a:off x="6351936" y="3960540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직선 화살표 연결선 234"/>
          <p:cNvCxnSpPr>
            <a:stCxn id="197" idx="3"/>
            <a:endCxn id="200" idx="1"/>
          </p:cNvCxnSpPr>
          <p:nvPr/>
        </p:nvCxnSpPr>
        <p:spPr>
          <a:xfrm>
            <a:off x="7432056" y="3960540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직선 화살표 연결선 236"/>
          <p:cNvCxnSpPr>
            <a:stCxn id="57" idx="3"/>
            <a:endCxn id="49" idx="1"/>
          </p:cNvCxnSpPr>
          <p:nvPr/>
        </p:nvCxnSpPr>
        <p:spPr>
          <a:xfrm>
            <a:off x="2167854" y="4752628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화살표 연결선 238"/>
          <p:cNvCxnSpPr>
            <a:stCxn id="49" idx="3"/>
            <a:endCxn id="178" idx="1"/>
          </p:cNvCxnSpPr>
          <p:nvPr/>
        </p:nvCxnSpPr>
        <p:spPr>
          <a:xfrm>
            <a:off x="3247975" y="47526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직선 화살표 연결선 240"/>
          <p:cNvCxnSpPr>
            <a:stCxn id="178" idx="3"/>
            <a:endCxn id="190" idx="1"/>
          </p:cNvCxnSpPr>
          <p:nvPr/>
        </p:nvCxnSpPr>
        <p:spPr>
          <a:xfrm>
            <a:off x="4263705" y="4752628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화살표 연결선 242"/>
          <p:cNvCxnSpPr>
            <a:stCxn id="190" idx="3"/>
            <a:endCxn id="195" idx="1"/>
          </p:cNvCxnSpPr>
          <p:nvPr/>
        </p:nvCxnSpPr>
        <p:spPr>
          <a:xfrm>
            <a:off x="5343825" y="4752628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화살표 연결선 244"/>
          <p:cNvCxnSpPr>
            <a:stCxn id="195" idx="3"/>
            <a:endCxn id="198" idx="1"/>
          </p:cNvCxnSpPr>
          <p:nvPr/>
        </p:nvCxnSpPr>
        <p:spPr>
          <a:xfrm>
            <a:off x="6351937" y="4752628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직선 화살표 연결선 246"/>
          <p:cNvCxnSpPr>
            <a:stCxn id="198" idx="3"/>
            <a:endCxn id="201" idx="1"/>
          </p:cNvCxnSpPr>
          <p:nvPr/>
        </p:nvCxnSpPr>
        <p:spPr>
          <a:xfrm>
            <a:off x="7432057" y="4752628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직선 화살표 연결선 248"/>
          <p:cNvCxnSpPr>
            <a:stCxn id="180" idx="3"/>
            <a:endCxn id="196" idx="1"/>
          </p:cNvCxnSpPr>
          <p:nvPr/>
        </p:nvCxnSpPr>
        <p:spPr>
          <a:xfrm>
            <a:off x="5343825" y="5544716"/>
            <a:ext cx="2084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50"/>
          <p:cNvCxnSpPr>
            <a:stCxn id="192" idx="3"/>
            <a:endCxn id="180" idx="1"/>
          </p:cNvCxnSpPr>
          <p:nvPr/>
        </p:nvCxnSpPr>
        <p:spPr>
          <a:xfrm>
            <a:off x="4256087" y="554471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96" idx="3"/>
            <a:endCxn id="199" idx="1"/>
          </p:cNvCxnSpPr>
          <p:nvPr/>
        </p:nvCxnSpPr>
        <p:spPr>
          <a:xfrm>
            <a:off x="6351937" y="5544716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화살표 연결선 254"/>
          <p:cNvCxnSpPr>
            <a:stCxn id="199" idx="3"/>
            <a:endCxn id="202" idx="1"/>
          </p:cNvCxnSpPr>
          <p:nvPr/>
        </p:nvCxnSpPr>
        <p:spPr>
          <a:xfrm>
            <a:off x="7432057" y="5544716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직사각형 255"/>
          <p:cNvSpPr/>
          <p:nvPr/>
        </p:nvSpPr>
        <p:spPr>
          <a:xfrm>
            <a:off x="367655" y="6048772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사회과학의 종합적 이해</a:t>
            </a:r>
            <a:endParaRPr lang="en-US" altLang="ko-KR" sz="1100" smtClean="0"/>
          </a:p>
        </p:txBody>
      </p:sp>
      <p:cxnSp>
        <p:nvCxnSpPr>
          <p:cNvPr id="258" name="직선 화살표 연결선 257"/>
          <p:cNvCxnSpPr>
            <a:stCxn id="256" idx="3"/>
          </p:cNvCxnSpPr>
          <p:nvPr/>
        </p:nvCxnSpPr>
        <p:spPr>
          <a:xfrm>
            <a:off x="2167855" y="633680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꺾인 연결선 259"/>
          <p:cNvCxnSpPr>
            <a:stCxn id="256" idx="3"/>
            <a:endCxn id="94" idx="1"/>
          </p:cNvCxnSpPr>
          <p:nvPr/>
        </p:nvCxnSpPr>
        <p:spPr>
          <a:xfrm>
            <a:off x="2167855" y="6336804"/>
            <a:ext cx="288032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hape 263"/>
          <p:cNvCxnSpPr/>
          <p:nvPr/>
        </p:nvCxnSpPr>
        <p:spPr>
          <a:xfrm rot="5400000" flipH="1" flipV="1">
            <a:off x="4996073" y="6284703"/>
            <a:ext cx="504056" cy="60825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직선 화살표 연결선 265"/>
          <p:cNvCxnSpPr>
            <a:stCxn id="204" idx="3"/>
            <a:endCxn id="203" idx="1"/>
          </p:cNvCxnSpPr>
          <p:nvPr/>
        </p:nvCxnSpPr>
        <p:spPr>
          <a:xfrm>
            <a:off x="6351937" y="6336804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직선 화살표 연결선 267"/>
          <p:cNvCxnSpPr>
            <a:stCxn id="203" idx="3"/>
            <a:endCxn id="212" idx="1"/>
          </p:cNvCxnSpPr>
          <p:nvPr/>
        </p:nvCxnSpPr>
        <p:spPr>
          <a:xfrm>
            <a:off x="7432057" y="6336804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직선 화살표 연결선 269"/>
          <p:cNvCxnSpPr>
            <a:stCxn id="94" idx="3"/>
            <a:endCxn id="207" idx="1"/>
          </p:cNvCxnSpPr>
          <p:nvPr/>
        </p:nvCxnSpPr>
        <p:spPr>
          <a:xfrm>
            <a:off x="3255593" y="7128892"/>
            <a:ext cx="2084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직선 화살표 연결선 271"/>
          <p:cNvCxnSpPr>
            <a:stCxn id="207" idx="3"/>
            <a:endCxn id="208" idx="1"/>
          </p:cNvCxnSpPr>
          <p:nvPr/>
        </p:nvCxnSpPr>
        <p:spPr>
          <a:xfrm>
            <a:off x="4263705" y="7128892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직선 화살표 연결선 273"/>
          <p:cNvCxnSpPr>
            <a:stCxn id="208" idx="3"/>
            <a:endCxn id="209" idx="1"/>
          </p:cNvCxnSpPr>
          <p:nvPr/>
        </p:nvCxnSpPr>
        <p:spPr>
          <a:xfrm>
            <a:off x="5343825" y="7128892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화살표 연결선 275"/>
          <p:cNvCxnSpPr>
            <a:stCxn id="209" idx="2"/>
            <a:endCxn id="211" idx="0"/>
          </p:cNvCxnSpPr>
          <p:nvPr/>
        </p:nvCxnSpPr>
        <p:spPr>
          <a:xfrm rot="5400000">
            <a:off x="5844072" y="75249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hape 277"/>
          <p:cNvCxnSpPr>
            <a:stCxn id="211" idx="3"/>
            <a:endCxn id="203" idx="2"/>
          </p:cNvCxnSpPr>
          <p:nvPr/>
        </p:nvCxnSpPr>
        <p:spPr>
          <a:xfrm flipV="1">
            <a:off x="6351937" y="6624836"/>
            <a:ext cx="680267" cy="129614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직사각형 78"/>
          <p:cNvSpPr/>
          <p:nvPr/>
        </p:nvSpPr>
        <p:spPr>
          <a:xfrm>
            <a:off x="4544119" y="2160340"/>
            <a:ext cx="1800200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 교육론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4544119" y="72018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사회과 교육과정과 평가</a:t>
            </a:r>
            <a:endParaRPr lang="en-US" altLang="ko-KR" sz="11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2455887" y="6048772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2455887" y="6840860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사회과학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방법론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00" name="직사각형 99"/>
          <p:cNvSpPr/>
          <p:nvPr/>
        </p:nvSpPr>
        <p:spPr>
          <a:xfrm>
            <a:off x="6632351" y="2880420"/>
            <a:ext cx="1800200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일반사회논리 및 논술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6632351" y="1440260"/>
            <a:ext cx="1800200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일반사회교재연구 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지도법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2455887" y="1008122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성인학습 및 상담론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1100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121</Words>
  <Application>Microsoft Office PowerPoint</Application>
  <PresentationFormat>사용자 지정</PresentationFormat>
  <Paragraphs>71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74</cp:revision>
  <dcterms:created xsi:type="dcterms:W3CDTF">2011-03-08T06:22:35Z</dcterms:created>
  <dcterms:modified xsi:type="dcterms:W3CDTF">2016-02-26T01:38:26Z</dcterms:modified>
</cp:coreProperties>
</file>