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  <p:sldMasterId id="2147483696" r:id="rId3"/>
  </p:sldMasterIdLst>
  <p:notesMasterIdLst>
    <p:notesMasterId r:id="rId13"/>
  </p:notesMasterIdLst>
  <p:sldIdLst>
    <p:sldId id="256" r:id="rId4"/>
    <p:sldId id="283" r:id="rId5"/>
    <p:sldId id="279" r:id="rId6"/>
    <p:sldId id="285" r:id="rId7"/>
    <p:sldId id="286" r:id="rId8"/>
    <p:sldId id="287" r:id="rId9"/>
    <p:sldId id="288" r:id="rId10"/>
    <p:sldId id="290" r:id="rId11"/>
    <p:sldId id="291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90416" autoAdjust="0"/>
  </p:normalViewPr>
  <p:slideViewPr>
    <p:cSldViewPr>
      <p:cViewPr varScale="1">
        <p:scale>
          <a:sx n="101" d="100"/>
          <a:sy n="101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-1752" y="13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0A093-1D81-4D17-BB4A-31C2AB31A575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087C4-9FE0-43FD-8220-9F0948681C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112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인터넷을 통해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방수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곰팡이등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세균등의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번식을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최소화한의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재질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박음질을 고려해서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찾은결과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이두가지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매트리스가 가장 적절 하다고 판단 되었습니다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너무 값이 싼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물매트리스의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경우 내구성에 대해 의문을 가졌고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고가의 물 매트리스의 경우 자비부담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단지 욕실에서 사용한다는 환경적인 요소를 통해 제외 시켰습니다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6695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인터넷을 통해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방수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곰팡이등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세균등의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번식을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최소화한의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재질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박음질을 고려해서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찾은결과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이두가지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매트리스가 가장 적절 하다고 판단 되었습니다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너무 값이 싼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물매트리스의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경우 내구성에 대해 의문을 가졌고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고가의 물 매트리스의 경우 자비부담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단지 욕실에서 사용한다는 환경적인 요소를 통해 제외 시켰습니다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6695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인터넷을 통해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방수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곰팡이등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세균등의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번식을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최소화한의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재질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박음질을 고려해서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찾은결과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이두가지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매트리스가 가장 적절 하다고 판단 되었습니다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너무 값이 싼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물매트리스의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경우 내구성에 대해 의문을 가졌고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고가의 물 매트리스의 경우 자비부담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단지 욕실에서 사용한다는 환경적인 요소를 통해 제외 시켰습니다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6695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직사각형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56" name="직사각형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직사각형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직사각형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직사각형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직선 연결선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직선 연결선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grpSp>
        <p:nvGrpSpPr>
          <p:cNvPr id="14" name="그룹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직선 연결선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직선 연결선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자유형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자유형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자유형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자유형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자유형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자유형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자유형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자유형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자유형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자유형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자유형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직사각형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직사각형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직사각형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직사각형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직사각형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직사각형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708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87624" y="332656"/>
            <a:ext cx="7772400" cy="1508760"/>
          </a:xfrm>
        </p:spPr>
        <p:txBody>
          <a:bodyPr>
            <a:normAutofit/>
          </a:bodyPr>
          <a:lstStyle/>
          <a:p>
            <a:pPr algn="r"/>
            <a:r>
              <a:rPr lang="en-US" altLang="ko-KR" dirty="0" smtClean="0"/>
              <a:t>2012.09.21 </a:t>
            </a:r>
          </a:p>
          <a:p>
            <a:pPr algn="r"/>
            <a:endParaRPr lang="en-US" altLang="ko-KR" dirty="0" smtClean="0"/>
          </a:p>
          <a:p>
            <a:pPr algn="r"/>
            <a:r>
              <a:rPr lang="ko-KR" altLang="en-US" dirty="0" smtClean="0"/>
              <a:t>대구대학교 재활공학과</a:t>
            </a:r>
            <a:endParaRPr lang="en-US" altLang="ko-KR" dirty="0" smtClean="0"/>
          </a:p>
          <a:p>
            <a:pPr algn="r"/>
            <a:r>
              <a:rPr lang="en-US" altLang="ko-KR" dirty="0" smtClean="0"/>
              <a:t>4</a:t>
            </a:r>
            <a:r>
              <a:rPr lang="ko-KR" altLang="en-US" dirty="0" smtClean="0"/>
              <a:t>학년 김보람</a:t>
            </a:r>
            <a:r>
              <a:rPr lang="en-US" altLang="ko-KR" dirty="0" smtClean="0"/>
              <a:t>, 4</a:t>
            </a:r>
            <a:r>
              <a:rPr lang="ko-KR" altLang="en-US" dirty="0" smtClean="0"/>
              <a:t>학년 우지은</a:t>
            </a:r>
            <a:endParaRPr lang="en-US" altLang="ko-KR" dirty="0" smtClean="0"/>
          </a:p>
        </p:txBody>
      </p:sp>
      <p:sp>
        <p:nvSpPr>
          <p:cNvPr id="4" name="제목 1"/>
          <p:cNvSpPr>
            <a:spLocks noGrp="1"/>
          </p:cNvSpPr>
          <p:nvPr>
            <p:ph type="ctrTitle"/>
          </p:nvPr>
        </p:nvSpPr>
        <p:spPr>
          <a:xfrm>
            <a:off x="971550" y="3789363"/>
            <a:ext cx="7772400" cy="1974850"/>
          </a:xfrm>
        </p:spPr>
        <p:txBody>
          <a:bodyPr/>
          <a:lstStyle/>
          <a:p>
            <a:r>
              <a:rPr lang="ko-KR" altLang="en-US" sz="3000" dirty="0" smtClean="0"/>
              <a:t>욕창예방용구</a:t>
            </a:r>
            <a:r>
              <a:rPr lang="en-US" altLang="ko-KR" sz="3000" dirty="0" smtClean="0"/>
              <a:t>_</a:t>
            </a:r>
            <a:r>
              <a:rPr lang="ko-KR" altLang="en-US" sz="3000" dirty="0" smtClean="0"/>
              <a:t>욕창방지쿠션적용</a:t>
            </a:r>
            <a:endParaRPr lang="ko-KR" altLang="en-US" sz="2500" dirty="0"/>
          </a:p>
        </p:txBody>
      </p:sp>
      <p:sp>
        <p:nvSpPr>
          <p:cNvPr id="5" name="직사각형 4"/>
          <p:cNvSpPr/>
          <p:nvPr/>
        </p:nvSpPr>
        <p:spPr>
          <a:xfrm>
            <a:off x="395536" y="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2012</a:t>
            </a:r>
            <a:r>
              <a:rPr lang="ko-KR" altLang="en-US" sz="1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학년도 학과 교육혁신 우수 프로그램 지원사업</a:t>
            </a:r>
            <a:endParaRPr lang="ko-KR" altLang="en-US" sz="1200" dirty="0" smtClean="0"/>
          </a:p>
          <a:p>
            <a:r>
              <a:rPr lang="en-US" altLang="ko-KR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ko-KR" altLang="en-US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장애인 사례관리를 중심으로 한 재활공학 전문가 양성” </a:t>
            </a:r>
            <a:r>
              <a:rPr lang="en-US" altLang="ko-KR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ko-KR" altLang="en-US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차 결과보고회</a:t>
            </a:r>
            <a:endParaRPr lang="ko-KR" alt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Font typeface="+mj-lt"/>
              <a:buAutoNum type="arabicPeriod"/>
            </a:pPr>
            <a:r>
              <a:rPr lang="ko-KR" altLang="en-US" dirty="0" smtClean="0"/>
              <a:t>대상자 정보 </a:t>
            </a:r>
            <a:endParaRPr lang="en-US" altLang="ko-KR" dirty="0" smtClean="0"/>
          </a:p>
          <a:p>
            <a:pPr marL="582930" indent="-514350">
              <a:buFont typeface="+mj-lt"/>
              <a:buAutoNum type="arabicPeriod"/>
            </a:pPr>
            <a:r>
              <a:rPr lang="ko-KR" altLang="en-US" dirty="0" smtClean="0"/>
              <a:t>욕구</a:t>
            </a:r>
            <a:endParaRPr lang="en-US" altLang="ko-KR" dirty="0" smtClean="0"/>
          </a:p>
          <a:p>
            <a:pPr marL="582930" indent="-514350">
              <a:buFont typeface="+mj-lt"/>
              <a:buAutoNum type="arabicPeriod"/>
            </a:pPr>
            <a:r>
              <a:rPr lang="ko-KR" altLang="en-US" dirty="0" smtClean="0"/>
              <a:t>상담 및 평가</a:t>
            </a:r>
            <a:endParaRPr lang="en-US" altLang="ko-KR" dirty="0" smtClean="0"/>
          </a:p>
          <a:p>
            <a:pPr marL="582930" indent="-514350">
              <a:buFont typeface="+mj-lt"/>
              <a:buAutoNum type="arabicPeriod"/>
            </a:pPr>
            <a:r>
              <a:rPr lang="ko-KR" altLang="en-US" dirty="0" smtClean="0"/>
              <a:t>사례회의</a:t>
            </a:r>
            <a:endParaRPr lang="en-US" altLang="ko-KR" dirty="0" smtClean="0"/>
          </a:p>
          <a:p>
            <a:pPr marL="582930" indent="-514350">
              <a:buFont typeface="+mj-lt"/>
              <a:buAutoNum type="arabicPeriod"/>
            </a:pPr>
            <a:r>
              <a:rPr lang="ko-KR" altLang="en-US" dirty="0" smtClean="0"/>
              <a:t>구</a:t>
            </a:r>
            <a:r>
              <a:rPr lang="ko-KR" altLang="en-US" dirty="0"/>
              <a:t>매 </a:t>
            </a:r>
            <a:r>
              <a:rPr lang="ko-KR" altLang="en-US" dirty="0" smtClean="0"/>
              <a:t>및 적용</a:t>
            </a:r>
            <a:endParaRPr lang="en-US" altLang="ko-KR" dirty="0" smtClean="0"/>
          </a:p>
          <a:p>
            <a:pPr marL="582930" indent="-514350">
              <a:buFont typeface="+mj-lt"/>
              <a:buAutoNum type="arabicPeriod"/>
            </a:pPr>
            <a:r>
              <a:rPr lang="ko-KR" altLang="en-US" dirty="0" smtClean="0"/>
              <a:t>소감</a:t>
            </a:r>
            <a:endParaRPr lang="en-US" altLang="ko-KR" dirty="0" smtClean="0"/>
          </a:p>
        </p:txBody>
      </p:sp>
    </p:spTree>
    <p:extLst>
      <p:ext uri="{BB962C8B-B14F-4D97-AF65-F5344CB8AC3E}">
        <p14:creationId xmlns="" xmlns:p14="http://schemas.microsoft.com/office/powerpoint/2010/main" val="244657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77838" y="198067"/>
            <a:ext cx="282992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대상자 정보 및 욕구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  <p:pic>
        <p:nvPicPr>
          <p:cNvPr id="18" name="내용 개체 틀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64" y="1495325"/>
            <a:ext cx="3394472" cy="4525963"/>
          </a:xfrm>
          <a:prstGeom prst="rect">
            <a:avLst/>
          </a:prstGeom>
        </p:spPr>
      </p:pic>
      <p:sp>
        <p:nvSpPr>
          <p:cNvPr id="19" name="타원 18"/>
          <p:cNvSpPr/>
          <p:nvPr/>
        </p:nvSpPr>
        <p:spPr>
          <a:xfrm>
            <a:off x="1763688" y="1472608"/>
            <a:ext cx="1080120" cy="11521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2073423" y="1844824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원호 20"/>
          <p:cNvSpPr/>
          <p:nvPr/>
        </p:nvSpPr>
        <p:spPr>
          <a:xfrm rot="10800000">
            <a:off x="2073424" y="1910886"/>
            <a:ext cx="482352" cy="457200"/>
          </a:xfrm>
          <a:prstGeom prst="arc">
            <a:avLst>
              <a:gd name="adj1" fmla="val 11009359"/>
              <a:gd name="adj2" fmla="val 0"/>
            </a:avLst>
          </a:prstGeom>
          <a:ln w="698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2448242" y="1844824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텍스트 개체 틀 2"/>
          <p:cNvSpPr>
            <a:spLocks noGrp="1"/>
          </p:cNvSpPr>
          <p:nvPr>
            <p:ph type="body" idx="2"/>
          </p:nvPr>
        </p:nvSpPr>
        <p:spPr>
          <a:xfrm>
            <a:off x="3923928" y="540060"/>
            <a:ext cx="4896544" cy="6057292"/>
          </a:xfrm>
        </p:spPr>
        <p:txBody>
          <a:bodyPr>
            <a:normAutofit/>
          </a:bodyPr>
          <a:lstStyle/>
          <a:p>
            <a:pPr algn="ctr"/>
            <a:r>
              <a:rPr lang="ko-KR" altLang="en-US" sz="2000" dirty="0" smtClean="0">
                <a:latin typeface="HY그래픽" pitchFamily="18" charset="-127"/>
                <a:ea typeface="HY그래픽" pitchFamily="18" charset="-127"/>
              </a:rPr>
              <a:t>김</a:t>
            </a:r>
            <a:r>
              <a:rPr lang="en-US" altLang="ko-KR" sz="2000" dirty="0" smtClean="0">
                <a:latin typeface="HY그래픽" pitchFamily="18" charset="-127"/>
                <a:ea typeface="HY그래픽" pitchFamily="18" charset="-127"/>
              </a:rPr>
              <a:t>OO </a:t>
            </a:r>
            <a:r>
              <a:rPr lang="ko-KR" altLang="en-US" sz="2000" dirty="0" smtClean="0">
                <a:latin typeface="HY그래픽" pitchFamily="18" charset="-127"/>
                <a:ea typeface="HY그래픽" pitchFamily="18" charset="-127"/>
              </a:rPr>
              <a:t>님</a:t>
            </a:r>
            <a:r>
              <a:rPr lang="en-US" altLang="ko-KR" sz="2000" dirty="0" smtClean="0">
                <a:latin typeface="HY그래픽" pitchFamily="18" charset="-127"/>
                <a:ea typeface="HY그래픽" pitchFamily="18" charset="-127"/>
              </a:rPr>
              <a:t>, </a:t>
            </a:r>
            <a:r>
              <a:rPr lang="ko-KR" altLang="en-US" sz="2000" dirty="0" smtClean="0">
                <a:latin typeface="HY그래픽" pitchFamily="18" charset="-127"/>
                <a:ea typeface="HY그래픽" pitchFamily="18" charset="-127"/>
              </a:rPr>
              <a:t>남</a:t>
            </a:r>
            <a:endParaRPr lang="en-US" altLang="ko-KR" sz="2000" dirty="0" smtClean="0">
              <a:latin typeface="HY그래픽" pitchFamily="18" charset="-127"/>
              <a:ea typeface="HY그래픽" pitchFamily="18" charset="-127"/>
            </a:endParaRPr>
          </a:p>
          <a:p>
            <a:pPr algn="ctr"/>
            <a:r>
              <a:rPr lang="en-US" altLang="ko-KR" sz="2000" dirty="0" smtClean="0">
                <a:latin typeface="HY그래픽" pitchFamily="18" charset="-127"/>
                <a:ea typeface="HY그래픽" pitchFamily="18" charset="-127"/>
              </a:rPr>
              <a:t>20</a:t>
            </a:r>
            <a:r>
              <a:rPr lang="ko-KR" altLang="en-US" sz="2000" dirty="0" smtClean="0">
                <a:latin typeface="HY그래픽" pitchFamily="18" charset="-127"/>
                <a:ea typeface="HY그래픽" pitchFamily="18" charset="-127"/>
              </a:rPr>
              <a:t>세</a:t>
            </a:r>
            <a:endParaRPr lang="en-US" altLang="ko-KR" sz="2000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▷ 장애유형 및 등급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: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지체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1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급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▷ 장애원인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: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생후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20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일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열 경기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▷ 신체 특징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: </a:t>
            </a:r>
            <a:r>
              <a:rPr lang="ko-KR" altLang="en-US" dirty="0" err="1" smtClean="0">
                <a:latin typeface="HY그래픽" pitchFamily="18" charset="-127"/>
                <a:ea typeface="HY그래픽" pitchFamily="18" charset="-127"/>
              </a:rPr>
              <a:t>강직형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 뇌성마비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▷ 현재 사용하고 있는 보조기기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      -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수동휠체어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en-US" altLang="ko-KR" dirty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     -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자세보조용구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(</a:t>
            </a:r>
            <a:r>
              <a:rPr lang="ko-KR" altLang="en-US" dirty="0" err="1" smtClean="0">
                <a:latin typeface="HY그래픽" pitchFamily="18" charset="-127"/>
                <a:ea typeface="HY그래픽" pitchFamily="18" charset="-127"/>
              </a:rPr>
              <a:t>이너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)</a:t>
            </a:r>
          </a:p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▷ 대부분 </a:t>
            </a:r>
            <a:r>
              <a:rPr lang="ko-KR" altLang="en-US" dirty="0">
                <a:latin typeface="HY그래픽" pitchFamily="18" charset="-127"/>
                <a:ea typeface="HY그래픽" pitchFamily="18" charset="-127"/>
              </a:rPr>
              <a:t>집에서 보냄</a:t>
            </a:r>
            <a:r>
              <a:rPr lang="en-US" altLang="ko-KR" dirty="0">
                <a:latin typeface="HY그래픽" pitchFamily="18" charset="-127"/>
                <a:ea typeface="HY그래픽" pitchFamily="18" charset="-127"/>
              </a:rPr>
              <a:t>. </a:t>
            </a:r>
            <a:r>
              <a:rPr lang="ko-KR" altLang="en-US" dirty="0">
                <a:latin typeface="HY그래픽" pitchFamily="18" charset="-127"/>
                <a:ea typeface="HY그래픽" pitchFamily="18" charset="-127"/>
              </a:rPr>
              <a:t>집</a:t>
            </a:r>
            <a:r>
              <a:rPr lang="en-US" altLang="ko-KR" dirty="0">
                <a:latin typeface="HY그래픽" pitchFamily="18" charset="-127"/>
                <a:ea typeface="HY그래픽" pitchFamily="18" charset="-127"/>
              </a:rPr>
              <a:t>, </a:t>
            </a:r>
            <a:r>
              <a:rPr lang="ko-KR" altLang="en-US" dirty="0">
                <a:latin typeface="HY그래픽" pitchFamily="18" charset="-127"/>
                <a:ea typeface="HY그래픽" pitchFamily="18" charset="-127"/>
              </a:rPr>
              <a:t>학교</a:t>
            </a:r>
            <a:r>
              <a:rPr lang="en-US" altLang="ko-KR" dirty="0">
                <a:latin typeface="HY그래픽" pitchFamily="18" charset="-127"/>
                <a:ea typeface="HY그래픽" pitchFamily="18" charset="-127"/>
              </a:rPr>
              <a:t>,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치료실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▷ 일상 생활 시 완전의존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>
                <a:latin typeface="HY그래픽" pitchFamily="18" charset="-127"/>
                <a:ea typeface="HY그래픽" pitchFamily="18" charset="-127"/>
              </a:rPr>
              <a:t>▷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휠체어에 </a:t>
            </a:r>
            <a:r>
              <a:rPr lang="ko-KR" altLang="en-US" dirty="0">
                <a:latin typeface="HY그래픽" pitchFamily="18" charset="-127"/>
                <a:ea typeface="HY그래픽" pitchFamily="18" charset="-127"/>
              </a:rPr>
              <a:t>장착 된 </a:t>
            </a:r>
            <a:r>
              <a:rPr lang="ko-KR" altLang="en-US" dirty="0" err="1">
                <a:latin typeface="HY그래픽" pitchFamily="18" charset="-127"/>
                <a:ea typeface="HY그래픽" pitchFamily="18" charset="-127"/>
              </a:rPr>
              <a:t>이너로</a:t>
            </a:r>
            <a:r>
              <a:rPr lang="ko-KR" altLang="en-US" dirty="0">
                <a:latin typeface="HY그래픽" pitchFamily="18" charset="-127"/>
                <a:ea typeface="HY그래픽" pitchFamily="18" charset="-127"/>
              </a:rPr>
              <a:t> 인한 대퇴부 및 둔부의 습진</a:t>
            </a:r>
            <a:endParaRPr lang="en-US" altLang="ko-K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itchFamily="18" charset="-127"/>
              <a:ea typeface="HY그래픽" pitchFamily="18" charset="-127"/>
            </a:endParaRPr>
          </a:p>
          <a:p>
            <a:r>
              <a:rPr lang="ko-KR" altLang="ko-K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☞</a:t>
            </a:r>
            <a:r>
              <a:rPr lang="en-US" altLang="ko-K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 </a:t>
            </a:r>
            <a:r>
              <a:rPr lang="ko-KR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통기성 있는 </a:t>
            </a:r>
            <a:r>
              <a:rPr lang="ko-KR" alt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이너</a:t>
            </a:r>
            <a:r>
              <a:rPr lang="ko-KR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 또는 </a:t>
            </a:r>
            <a:r>
              <a:rPr lang="ko-KR" alt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이너에</a:t>
            </a:r>
            <a:r>
              <a:rPr lang="ko-KR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 맞는 맞춤형 욕창방지방석을 요구</a:t>
            </a:r>
            <a:endParaRPr lang="en-US" altLang="ko-KR" dirty="0">
              <a:latin typeface="HY그래픽" pitchFamily="18" charset="-127"/>
              <a:ea typeface="HY그래픽" pitchFamily="18" charset="-127"/>
            </a:endParaRPr>
          </a:p>
          <a:p>
            <a:pPr algn="just"/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endParaRPr lang="en-US" altLang="ko-KR" dirty="0">
              <a:latin typeface="HY그래픽" pitchFamily="18" charset="-127"/>
              <a:ea typeface="HY그래픽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7838" y="198067"/>
            <a:ext cx="2829928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/>
              <a:t>상담 및 평가</a:t>
            </a:r>
            <a:endParaRPr lang="ko-KR" altLang="en-US" sz="2000" dirty="0"/>
          </a:p>
        </p:txBody>
      </p:sp>
      <p:pic>
        <p:nvPicPr>
          <p:cNvPr id="9" name="_x103226376" descr="EMB00000ad45acd"/>
          <p:cNvPicPr>
            <a:picLocks noChangeAspect="1" noChangeArrowheads="1"/>
          </p:cNvPicPr>
          <p:nvPr/>
        </p:nvPicPr>
        <p:blipFill>
          <a:blip r:embed="rId3" cstate="print"/>
          <a:srcRect l="18463" t="2007" r="18460"/>
          <a:stretch>
            <a:fillRect/>
          </a:stretch>
        </p:blipFill>
        <p:spPr bwMode="auto">
          <a:xfrm>
            <a:off x="755576" y="1412776"/>
            <a:ext cx="3648153" cy="424824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427984" y="1628800"/>
            <a:ext cx="47160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1.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기초평가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(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신체평가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)</a:t>
            </a:r>
          </a:p>
          <a:p>
            <a:pPr lvl="1"/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-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척추 측만 </a:t>
            </a:r>
            <a:endParaRPr lang="en-US" altLang="ko-KR" dirty="0">
              <a:latin typeface="HY그래픽" pitchFamily="18" charset="-127"/>
              <a:ea typeface="HY그래픽" pitchFamily="18" charset="-127"/>
            </a:endParaRPr>
          </a:p>
          <a:p>
            <a:pPr lvl="1"/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-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골반 뒤틀림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: R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경사</a:t>
            </a:r>
            <a:endParaRPr lang="en-US" altLang="ko-KR" dirty="0">
              <a:latin typeface="HY그래픽" pitchFamily="18" charset="-127"/>
              <a:ea typeface="HY그래픽" pitchFamily="18" charset="-127"/>
            </a:endParaRPr>
          </a:p>
          <a:p>
            <a:pPr lvl="1"/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-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각 관절의 기능각도 유지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 :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일부 가능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lvl="1"/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-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피부상태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 :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습진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,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땀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lvl="1"/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- </a:t>
            </a:r>
            <a:r>
              <a:rPr lang="ko-KR" altLang="en-US" dirty="0" err="1" smtClean="0">
                <a:latin typeface="HY그래픽" pitchFamily="18" charset="-127"/>
                <a:ea typeface="HY그래픽" pitchFamily="18" charset="-127"/>
              </a:rPr>
              <a:t>하지변형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: </a:t>
            </a:r>
            <a:r>
              <a:rPr lang="ko-KR" altLang="en-US" dirty="0" err="1" smtClean="0">
                <a:latin typeface="HY그래픽" pitchFamily="18" charset="-127"/>
                <a:ea typeface="HY그래픽" pitchFamily="18" charset="-127"/>
              </a:rPr>
              <a:t>회외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lvl="1"/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- </a:t>
            </a:r>
            <a:r>
              <a:rPr lang="ko-KR" altLang="en-US" dirty="0" err="1" smtClean="0">
                <a:latin typeface="HY그래픽" pitchFamily="18" charset="-127"/>
                <a:ea typeface="HY그래픽" pitchFamily="18" charset="-127"/>
              </a:rPr>
              <a:t>족배굴곡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/>
            </a:r>
            <a:br>
              <a:rPr lang="en-US" altLang="ko-KR" dirty="0" smtClean="0">
                <a:latin typeface="HY그래픽" pitchFamily="18" charset="-127"/>
                <a:ea typeface="HY그래픽" pitchFamily="18" charset="-127"/>
              </a:rPr>
            </a:b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2. ADL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평가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lvl="1"/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-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걷기 혹은 휠체어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: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의존적 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lvl="1"/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-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의자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/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침대 이동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: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의존적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05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7838" y="198067"/>
            <a:ext cx="2829928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/>
              <a:t>상담 및 평가</a:t>
            </a:r>
            <a:endParaRPr lang="ko-KR" alt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4154470" cy="540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그룹 6"/>
          <p:cNvGrpSpPr/>
          <p:nvPr/>
        </p:nvGrpSpPr>
        <p:grpSpPr>
          <a:xfrm>
            <a:off x="4860032" y="1268760"/>
            <a:ext cx="4032448" cy="4824536"/>
            <a:chOff x="4572000" y="249497"/>
            <a:chExt cx="4392488" cy="542885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249497"/>
              <a:ext cx="4392488" cy="280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3030405"/>
              <a:ext cx="4392488" cy="264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모서리가 둥근 직사각형 12"/>
          <p:cNvSpPr/>
          <p:nvPr/>
        </p:nvSpPr>
        <p:spPr>
          <a:xfrm>
            <a:off x="683568" y="764704"/>
            <a:ext cx="331236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욕창방지방석 사전 조사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255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7838" y="198067"/>
            <a:ext cx="2829928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/>
              <a:t>상담 및 평가</a:t>
            </a:r>
            <a:endParaRPr lang="ko-KR" altLang="en-US" sz="2000" dirty="0"/>
          </a:p>
        </p:txBody>
      </p:sp>
      <p:pic>
        <p:nvPicPr>
          <p:cNvPr id="9" name="그림 8" descr="20120918_214028.jpg"/>
          <p:cNvPicPr>
            <a:picLocks noChangeAspect="1"/>
          </p:cNvPicPr>
          <p:nvPr/>
        </p:nvPicPr>
        <p:blipFill>
          <a:blip r:embed="rId3" cstate="print"/>
          <a:srcRect l="13225"/>
          <a:stretch>
            <a:fillRect/>
          </a:stretch>
        </p:blipFill>
        <p:spPr>
          <a:xfrm rot="5400000">
            <a:off x="-153144" y="2276873"/>
            <a:ext cx="5328592" cy="3600400"/>
          </a:xfrm>
          <a:prstGeom prst="rect">
            <a:avLst/>
          </a:prstGeom>
        </p:spPr>
      </p:pic>
      <p:pic>
        <p:nvPicPr>
          <p:cNvPr id="10" name="그림 9" descr="욕창 방석 종류 사진.jpg"/>
          <p:cNvPicPr>
            <a:picLocks noChangeAspect="1"/>
          </p:cNvPicPr>
          <p:nvPr/>
        </p:nvPicPr>
        <p:blipFill>
          <a:blip r:embed="rId4" cstate="print"/>
          <a:srcRect l="3429" t="10668"/>
          <a:stretch>
            <a:fillRect/>
          </a:stretch>
        </p:blipFill>
        <p:spPr>
          <a:xfrm rot="5400000">
            <a:off x="4117641" y="2110546"/>
            <a:ext cx="5328590" cy="3933056"/>
          </a:xfrm>
          <a:prstGeom prst="rect">
            <a:avLst/>
          </a:prstGeom>
        </p:spPr>
      </p:pic>
      <p:sp>
        <p:nvSpPr>
          <p:cNvPr id="13" name="모서리가 둥근 직사각형 12"/>
          <p:cNvSpPr/>
          <p:nvPr/>
        </p:nvSpPr>
        <p:spPr>
          <a:xfrm>
            <a:off x="782960" y="908720"/>
            <a:ext cx="331236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욕창방지방석 가능 사이즈</a:t>
            </a:r>
            <a:endParaRPr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5031432" y="908720"/>
            <a:ext cx="331236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욕창방지방석 종류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314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77838" y="198067"/>
            <a:ext cx="2829928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/>
              <a:t>사례회의</a:t>
            </a:r>
            <a:endParaRPr lang="ko-KR" altLang="en-US" sz="2000" dirty="0"/>
          </a:p>
        </p:txBody>
      </p:sp>
      <p:sp>
        <p:nvSpPr>
          <p:cNvPr id="10" name="텍스트 개체 틀 2"/>
          <p:cNvSpPr>
            <a:spLocks noGrp="1"/>
          </p:cNvSpPr>
          <p:nvPr>
            <p:ph type="body" idx="2"/>
          </p:nvPr>
        </p:nvSpPr>
        <p:spPr>
          <a:xfrm>
            <a:off x="777838" y="908720"/>
            <a:ext cx="8186650" cy="5184576"/>
          </a:xfrm>
        </p:spPr>
        <p:txBody>
          <a:bodyPr>
            <a:noAutofit/>
          </a:bodyPr>
          <a:lstStyle/>
          <a:p>
            <a:pPr algn="just"/>
            <a:r>
              <a:rPr lang="ko-KR" altLang="en-US" sz="2400" dirty="0" smtClean="0">
                <a:latin typeface="HY그래픽" pitchFamily="18" charset="-127"/>
                <a:ea typeface="HY그래픽" pitchFamily="18" charset="-127"/>
              </a:rPr>
              <a:t>▷ 대안 </a:t>
            </a:r>
            <a:r>
              <a:rPr lang="en-US" altLang="ko-KR" sz="2400" dirty="0" smtClean="0">
                <a:latin typeface="HY그래픽" pitchFamily="18" charset="-127"/>
                <a:ea typeface="HY그래픽" pitchFamily="18" charset="-127"/>
              </a:rPr>
              <a:t>1 : </a:t>
            </a:r>
            <a:r>
              <a:rPr lang="ko-KR" altLang="en-US" sz="2400" dirty="0" smtClean="0">
                <a:latin typeface="HY그래픽" pitchFamily="18" charset="-127"/>
                <a:ea typeface="HY그래픽" pitchFamily="18" charset="-127"/>
              </a:rPr>
              <a:t>맞춤 방석이 있는가</a:t>
            </a:r>
            <a:r>
              <a:rPr lang="en-US" altLang="ko-KR" sz="2400" dirty="0" smtClean="0">
                <a:latin typeface="HY그래픽" pitchFamily="18" charset="-127"/>
                <a:ea typeface="HY그래픽" pitchFamily="18" charset="-127"/>
              </a:rPr>
              <a:t>?</a:t>
            </a:r>
          </a:p>
          <a:p>
            <a:pPr algn="just"/>
            <a:r>
              <a:rPr lang="ko-KR" altLang="en-US" sz="2400" dirty="0" smtClean="0">
                <a:latin typeface="HY그래픽" pitchFamily="18" charset="-127"/>
                <a:ea typeface="HY그래픽" pitchFamily="18" charset="-127"/>
              </a:rPr>
              <a:t>▷ 대안 </a:t>
            </a:r>
            <a:r>
              <a:rPr lang="en-US" altLang="ko-KR" sz="2400" dirty="0" smtClean="0">
                <a:latin typeface="HY그래픽" pitchFamily="18" charset="-127"/>
                <a:ea typeface="HY그래픽" pitchFamily="18" charset="-127"/>
              </a:rPr>
              <a:t>2 : </a:t>
            </a:r>
            <a:r>
              <a:rPr lang="ko-KR" altLang="en-US" sz="2400" dirty="0" smtClean="0">
                <a:latin typeface="HY그래픽" pitchFamily="18" charset="-127"/>
                <a:ea typeface="HY그래픽" pitchFamily="18" charset="-127"/>
              </a:rPr>
              <a:t>크기가 작은 방석이 있는가</a:t>
            </a:r>
            <a:r>
              <a:rPr lang="en-US" altLang="ko-KR" sz="2400" dirty="0" smtClean="0">
                <a:latin typeface="HY그래픽" pitchFamily="18" charset="-127"/>
                <a:ea typeface="HY그래픽" pitchFamily="18" charset="-127"/>
              </a:rPr>
              <a:t>?</a:t>
            </a:r>
          </a:p>
          <a:p>
            <a:pPr algn="just"/>
            <a:r>
              <a:rPr lang="ko-KR" altLang="en-US" sz="2400" dirty="0" smtClean="0">
                <a:latin typeface="HY그래픽" pitchFamily="18" charset="-127"/>
                <a:ea typeface="HY그래픽" pitchFamily="18" charset="-127"/>
              </a:rPr>
              <a:t>▷ 대안 </a:t>
            </a:r>
            <a:r>
              <a:rPr lang="en-US" altLang="ko-KR" sz="2400" dirty="0" smtClean="0">
                <a:latin typeface="HY그래픽" pitchFamily="18" charset="-127"/>
                <a:ea typeface="HY그래픽" pitchFamily="18" charset="-127"/>
              </a:rPr>
              <a:t>3 : </a:t>
            </a:r>
            <a:r>
              <a:rPr lang="ko-KR" altLang="en-US" sz="2400" dirty="0" smtClean="0">
                <a:latin typeface="HY그래픽" pitchFamily="18" charset="-127"/>
                <a:ea typeface="HY그래픽" pitchFamily="18" charset="-127"/>
              </a:rPr>
              <a:t>대상자의 </a:t>
            </a:r>
            <a:r>
              <a:rPr lang="ko-KR" altLang="en-US" sz="2400" dirty="0" err="1" smtClean="0">
                <a:latin typeface="HY그래픽" pitchFamily="18" charset="-127"/>
                <a:ea typeface="HY그래픽" pitchFamily="18" charset="-127"/>
              </a:rPr>
              <a:t>이너에</a:t>
            </a:r>
            <a:r>
              <a:rPr lang="ko-KR" altLang="en-US" sz="2400" dirty="0" smtClean="0">
                <a:latin typeface="HY그래픽" pitchFamily="18" charset="-127"/>
                <a:ea typeface="HY그래픽" pitchFamily="18" charset="-127"/>
              </a:rPr>
              <a:t> 장착 된 내전방지패드를 제거한 후 상용화 된 욕창방지 방석을 적용할 것인가</a:t>
            </a:r>
            <a:r>
              <a:rPr lang="en-US" altLang="ko-KR" sz="2400" dirty="0" smtClean="0">
                <a:latin typeface="HY그래픽" pitchFamily="18" charset="-127"/>
                <a:ea typeface="HY그래픽" pitchFamily="18" charset="-127"/>
              </a:rPr>
              <a:t>?</a:t>
            </a:r>
          </a:p>
          <a:p>
            <a:pPr algn="just"/>
            <a:r>
              <a:rPr lang="en-US" altLang="ko-KR" sz="2400" dirty="0" smtClean="0">
                <a:solidFill>
                  <a:srgbClr val="FF0000"/>
                </a:solidFill>
                <a:latin typeface="HY그래픽" pitchFamily="18" charset="-127"/>
                <a:ea typeface="HY그래픽" pitchFamily="18" charset="-127"/>
              </a:rPr>
              <a:t>→ </a:t>
            </a:r>
            <a:r>
              <a:rPr lang="ko-KR" altLang="en-US" sz="2400" dirty="0" err="1" smtClean="0">
                <a:solidFill>
                  <a:srgbClr val="FF0000"/>
                </a:solidFill>
                <a:latin typeface="HY그래픽" pitchFamily="18" charset="-127"/>
                <a:ea typeface="HY그래픽" pitchFamily="18" charset="-127"/>
              </a:rPr>
              <a:t>이너</a:t>
            </a:r>
            <a:r>
              <a:rPr lang="ko-KR" altLang="en-US" sz="2400" dirty="0" smtClean="0">
                <a:solidFill>
                  <a:srgbClr val="FF0000"/>
                </a:solidFill>
                <a:latin typeface="HY그래픽" pitchFamily="18" charset="-127"/>
                <a:ea typeface="HY그래픽" pitchFamily="18" charset="-127"/>
              </a:rPr>
              <a:t> 효과 및 습진 해결에 문제로 적용 불가</a:t>
            </a:r>
            <a:endParaRPr lang="en-US" altLang="ko-KR" sz="2400" dirty="0" smtClean="0">
              <a:solidFill>
                <a:srgbClr val="FF0000"/>
              </a:solidFill>
              <a:latin typeface="HY그래픽" pitchFamily="18" charset="-127"/>
              <a:ea typeface="HY그래픽" pitchFamily="18" charset="-127"/>
            </a:endParaRPr>
          </a:p>
          <a:p>
            <a:pPr algn="just"/>
            <a:endParaRPr lang="en-US" altLang="ko-KR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ko-K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☞</a:t>
            </a:r>
            <a:r>
              <a:rPr lang="en-US" altLang="ko-K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 </a:t>
            </a:r>
            <a:r>
              <a:rPr lang="ko-KR" alt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차선책으로 현재 가정에서 사용중인 수동휠체어에 상용화 된 욕창방지방석 적용</a:t>
            </a:r>
            <a:endParaRPr lang="en-US" altLang="ko-KR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itchFamily="18" charset="-127"/>
              <a:ea typeface="HY그래픽" pitchFamily="18" charset="-127"/>
            </a:endParaRPr>
          </a:p>
          <a:p>
            <a:pPr algn="just"/>
            <a:endParaRPr lang="en-US" altLang="ko-KR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ko-K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※</a:t>
            </a:r>
            <a:r>
              <a:rPr lang="en-US" altLang="ko-K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 </a:t>
            </a:r>
            <a:r>
              <a:rPr lang="ko-KR" altLang="en-US" sz="2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향후계획</a:t>
            </a:r>
            <a:endParaRPr lang="en-US" altLang="ko-KR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sz="2400" dirty="0" smtClean="0">
                <a:latin typeface="HY그래픽" pitchFamily="18" charset="-127"/>
                <a:ea typeface="HY그래픽" pitchFamily="18" charset="-127"/>
              </a:rPr>
              <a:t>▷</a:t>
            </a:r>
            <a:r>
              <a:rPr lang="en-US" altLang="ko-KR" sz="2400" dirty="0" smtClean="0">
                <a:latin typeface="HY그래픽" pitchFamily="18" charset="-127"/>
                <a:ea typeface="HY그래픽" pitchFamily="18" charset="-127"/>
              </a:rPr>
              <a:t>X-SENSOR</a:t>
            </a:r>
            <a:r>
              <a:rPr lang="ko-KR" altLang="en-US" sz="2400" dirty="0" smtClean="0">
                <a:latin typeface="HY그래픽" pitchFamily="18" charset="-127"/>
                <a:ea typeface="HY그래픽" pitchFamily="18" charset="-127"/>
              </a:rPr>
              <a:t>를 사용하여 보다 정확한 대상자의 둔부 </a:t>
            </a:r>
            <a:r>
              <a:rPr lang="ko-KR" altLang="en-US" sz="2400" dirty="0" err="1" smtClean="0">
                <a:latin typeface="HY그래픽" pitchFamily="18" charset="-127"/>
                <a:ea typeface="HY그래픽" pitchFamily="18" charset="-127"/>
              </a:rPr>
              <a:t>체압을</a:t>
            </a:r>
            <a:r>
              <a:rPr lang="ko-KR" altLang="en-US" sz="2400" dirty="0" smtClean="0">
                <a:latin typeface="HY그래픽" pitchFamily="18" charset="-127"/>
                <a:ea typeface="HY그래픽" pitchFamily="18" charset="-127"/>
              </a:rPr>
              <a:t> 측정할 예정</a:t>
            </a:r>
            <a:endParaRPr lang="en-US" altLang="ko-KR" sz="2400" dirty="0" smtClean="0">
              <a:latin typeface="HY그래픽" pitchFamily="18" charset="-127"/>
              <a:ea typeface="HY그래픽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33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77838" y="198067"/>
            <a:ext cx="2829928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/>
              <a:t>구매 및 적용</a:t>
            </a:r>
            <a:endParaRPr lang="ko-KR" altLang="en-US" sz="2000" dirty="0"/>
          </a:p>
        </p:txBody>
      </p:sp>
      <p:pic>
        <p:nvPicPr>
          <p:cNvPr id="5" name="그림 4" descr="휠체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39552" y="1988840"/>
            <a:ext cx="3168352" cy="2736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8613" y="4941168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적용 전</a:t>
            </a:r>
            <a:endParaRPr lang="ko-KR" altLang="en-US" dirty="0"/>
          </a:p>
        </p:txBody>
      </p:sp>
      <p:sp>
        <p:nvSpPr>
          <p:cNvPr id="4" name="오른쪽 화살표 3"/>
          <p:cNvSpPr/>
          <p:nvPr/>
        </p:nvSpPr>
        <p:spPr>
          <a:xfrm>
            <a:off x="3923928" y="2996952"/>
            <a:ext cx="136815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020272" y="4869160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적용 후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5856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77838" y="198067"/>
            <a:ext cx="2829928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/>
              <a:t>소감</a:t>
            </a:r>
            <a:endParaRPr lang="ko-KR" altLang="en-US" sz="2000" dirty="0"/>
          </a:p>
        </p:txBody>
      </p:sp>
      <p:sp>
        <p:nvSpPr>
          <p:cNvPr id="24" name="텍스트 개체 틀 2"/>
          <p:cNvSpPr>
            <a:spLocks noGrp="1"/>
          </p:cNvSpPr>
          <p:nvPr>
            <p:ph type="body" idx="2"/>
          </p:nvPr>
        </p:nvSpPr>
        <p:spPr>
          <a:xfrm>
            <a:off x="3923928" y="1116124"/>
            <a:ext cx="4896544" cy="4761148"/>
          </a:xfrm>
        </p:spPr>
        <p:txBody>
          <a:bodyPr>
            <a:noAutofit/>
          </a:bodyPr>
          <a:lstStyle/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▷ 개선점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en-US" altLang="ko-KR" dirty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  - </a:t>
            </a:r>
            <a:r>
              <a:rPr lang="ko-KR" altLang="en-US" dirty="0" err="1" smtClean="0">
                <a:latin typeface="HY그래픽" pitchFamily="18" charset="-127"/>
                <a:ea typeface="HY그래픽" pitchFamily="18" charset="-127"/>
              </a:rPr>
              <a:t>이너에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 장착된 내전방지패드 제거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en-US" altLang="ko-KR" dirty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  -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휠체어 발판 높이 조절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en-US" altLang="ko-KR" dirty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  -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골반벨트 착용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en-US" altLang="ko-KR" dirty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     →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의뢰자의 보조기기 필요성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인지 부족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endParaRPr lang="en-US" altLang="ko-KR" dirty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▷ 소감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en-US" altLang="ko-KR" dirty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  -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욕창방지방석을 적용 시 새로운 문제점을 발견하게 되어 더 많은 보조기기의 개발이 필요하다고 생각했다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.</a:t>
            </a:r>
            <a:endParaRPr lang="en-US" altLang="ko-KR" dirty="0">
              <a:latin typeface="HY그래픽" pitchFamily="18" charset="-127"/>
              <a:ea typeface="HY그래픽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64" r="23070"/>
          <a:stretch/>
        </p:blipFill>
        <p:spPr>
          <a:xfrm>
            <a:off x="539552" y="1052736"/>
            <a:ext cx="3331965" cy="5040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45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메트로">
  <a:themeElements>
    <a:clrScheme name="메트로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메트로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메트로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517</TotalTime>
  <Words>446</Words>
  <Application>Microsoft Office PowerPoint</Application>
  <PresentationFormat>화면 슬라이드 쇼(4:3)</PresentationFormat>
  <Paragraphs>79</Paragraphs>
  <Slides>9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메트로</vt:lpstr>
      <vt:lpstr>1_디자인 사용자 지정</vt:lpstr>
      <vt:lpstr>디자인 사용자 지정</vt:lpstr>
      <vt:lpstr>욕창예방용구_욕창방지쿠션적용</vt:lpstr>
      <vt:lpstr>목차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장애인보조기구        개조 및 제작 사례 발표</dc:title>
  <dc:creator>nrc</dc:creator>
  <cp:lastModifiedBy>user</cp:lastModifiedBy>
  <cp:revision>99</cp:revision>
  <dcterms:created xsi:type="dcterms:W3CDTF">2012-06-07T06:33:36Z</dcterms:created>
  <dcterms:modified xsi:type="dcterms:W3CDTF">2012-09-19T13:24:45Z</dcterms:modified>
</cp:coreProperties>
</file>