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696" r:id="rId3"/>
  </p:sldMasterIdLst>
  <p:notesMasterIdLst>
    <p:notesMasterId r:id="rId10"/>
  </p:notesMasterIdLst>
  <p:sldIdLst>
    <p:sldId id="256" r:id="rId4"/>
    <p:sldId id="279" r:id="rId5"/>
    <p:sldId id="280" r:id="rId6"/>
    <p:sldId id="285" r:id="rId7"/>
    <p:sldId id="286" r:id="rId8"/>
    <p:sldId id="289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660"/>
  </p:normalViewPr>
  <p:slideViewPr>
    <p:cSldViewPr>
      <p:cViewPr>
        <p:scale>
          <a:sx n="100" d="100"/>
          <a:sy n="100" d="100"/>
        </p:scale>
        <p:origin x="-131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1752" y="13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0A093-1D81-4D17-BB4A-31C2AB31A575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087C4-9FE0-43FD-8220-9F0948681C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112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인터넷을 통해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방수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곰팡이등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세균등의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번식을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최소화한의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재질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박음질을 고려해서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찾은결과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이두가지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매트리스가 가장 적절 하다고 판단 되었습니다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너무 값이 싼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물매트리스의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경우 내구성에 대해 의문을 가졌고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고가의 물 매트리스의 경우 자비부담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단지 욕실에서 사용한다는 환경적인 요소를 통해 제외 시켰습니다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6695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087C4-9FE0-43FD-8220-9F0948681CA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6155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직사각형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56" name="직사각형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직사각형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직사각형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직사각형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직선 연결선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grpSp>
        <p:nvGrpSpPr>
          <p:cNvPr id="14" name="그룹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직선 연결선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직선 연결선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자유형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자유형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자유형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자유형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자유형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자유형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자유형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자유형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자유형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자유형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직사각형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직사각형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D8285A0-36D4-493E-9E76-421AABE5A670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1D77558-DE25-4E8C-BAD6-2161CA1A12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708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56CC-A7C3-4384-A0C5-623833900DDC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5D662-6F80-4C56-8F6A-D54671BBC8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0DD9-A009-49E5-9313-6E565A861CA4}" type="datetimeFigureOut">
              <a:rPr lang="ko-KR" altLang="en-US" smtClean="0"/>
              <a:pPr/>
              <a:t>2012-09-19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3C8A5-E2D1-44D2-A210-A0E24AEC46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87624" y="332656"/>
            <a:ext cx="7772400" cy="1368152"/>
          </a:xfrm>
        </p:spPr>
        <p:txBody>
          <a:bodyPr>
            <a:normAutofit/>
          </a:bodyPr>
          <a:lstStyle/>
          <a:p>
            <a:pPr algn="r"/>
            <a:r>
              <a:rPr lang="en-US" altLang="ko-KR" dirty="0" smtClean="0"/>
              <a:t>2012.09.19</a:t>
            </a:r>
            <a:endParaRPr lang="en-US" altLang="ko-KR" dirty="0" smtClean="0"/>
          </a:p>
          <a:p>
            <a:pPr algn="r"/>
            <a:endParaRPr lang="en-US" altLang="ko-KR" dirty="0" smtClean="0"/>
          </a:p>
          <a:p>
            <a:pPr algn="r"/>
            <a:r>
              <a:rPr lang="ko-KR" altLang="en-US" dirty="0" smtClean="0"/>
              <a:t>대구대학교 재활공학과</a:t>
            </a:r>
            <a:endParaRPr lang="en-US" altLang="ko-KR" dirty="0" smtClean="0"/>
          </a:p>
          <a:p>
            <a:pPr algn="r"/>
            <a:r>
              <a:rPr lang="en-US" altLang="ko-KR" dirty="0" smtClean="0"/>
              <a:t>3</a:t>
            </a:r>
            <a:r>
              <a:rPr lang="ko-KR" altLang="en-US" dirty="0" smtClean="0"/>
              <a:t>학년 최봉근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학년</a:t>
            </a:r>
            <a:r>
              <a:rPr lang="en-US" altLang="ko-KR" dirty="0" smtClean="0"/>
              <a:t> </a:t>
            </a:r>
            <a:r>
              <a:rPr lang="ko-KR" altLang="en-US" dirty="0" smtClean="0"/>
              <a:t>진성환</a:t>
            </a:r>
            <a:endParaRPr lang="en-US" altLang="ko-KR" dirty="0" smtClean="0"/>
          </a:p>
        </p:txBody>
      </p:sp>
      <p:sp>
        <p:nvSpPr>
          <p:cNvPr id="4" name="제목 1"/>
          <p:cNvSpPr>
            <a:spLocks noGrp="1"/>
          </p:cNvSpPr>
          <p:nvPr>
            <p:ph type="ctrTitle"/>
          </p:nvPr>
        </p:nvSpPr>
        <p:spPr>
          <a:xfrm>
            <a:off x="971550" y="3789363"/>
            <a:ext cx="7772400" cy="1974850"/>
          </a:xfrm>
        </p:spPr>
        <p:txBody>
          <a:bodyPr/>
          <a:lstStyle/>
          <a:p>
            <a:r>
              <a:rPr lang="ko-KR" altLang="en-US" dirty="0" smtClean="0"/>
              <a:t>서비스 영역</a:t>
            </a:r>
            <a:r>
              <a:rPr lang="en-US" altLang="ko-KR" sz="3000" dirty="0" smtClean="0"/>
              <a:t>_</a:t>
            </a:r>
            <a:r>
              <a:rPr lang="ko-KR" altLang="en-US" sz="3000" dirty="0" smtClean="0"/>
              <a:t>일상생활 보조기기</a:t>
            </a:r>
            <a:endParaRPr lang="ko-KR" altLang="en-US" sz="2500" dirty="0"/>
          </a:p>
        </p:txBody>
      </p:sp>
      <p:sp>
        <p:nvSpPr>
          <p:cNvPr id="5" name="직사각형 4"/>
          <p:cNvSpPr/>
          <p:nvPr/>
        </p:nvSpPr>
        <p:spPr>
          <a:xfrm>
            <a:off x="395536" y="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2012</a:t>
            </a:r>
            <a:r>
              <a:rPr lang="ko-KR" altLang="en-US" sz="1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학년도 학과 교육혁신 우수 프로그램 지원사업</a:t>
            </a:r>
            <a:endParaRPr lang="ko-KR" altLang="en-US" sz="1200" dirty="0" smtClean="0"/>
          </a:p>
          <a:p>
            <a:r>
              <a:rPr lang="en-US" altLang="ko-KR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ko-KR" altLang="en-US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장애인 사례관리를 중심으로 한 재활공학 전문가 양성” </a:t>
            </a:r>
            <a:r>
              <a:rPr lang="en-US" altLang="ko-KR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ko-KR" altLang="en-US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차 결과보고회</a:t>
            </a:r>
            <a:endParaRPr lang="ko-KR" alt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YHOME\바탕 화면\06최봉근\20120831_164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166" y="1274423"/>
            <a:ext cx="3517065" cy="266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923928" y="540060"/>
            <a:ext cx="4896544" cy="6057292"/>
          </a:xfrm>
        </p:spPr>
        <p:txBody>
          <a:bodyPr>
            <a:normAutofit lnSpcReduction="10000"/>
          </a:bodyPr>
          <a:lstStyle/>
          <a:p>
            <a:pPr algn="ctr"/>
            <a:r>
              <a:rPr lang="ko-KR" altLang="en-US" sz="2000" dirty="0" smtClean="0">
                <a:latin typeface="HY그래픽" pitchFamily="18" charset="-127"/>
                <a:ea typeface="HY그래픽" pitchFamily="18" charset="-127"/>
              </a:rPr>
              <a:t>박</a:t>
            </a:r>
            <a:r>
              <a:rPr lang="en-US" altLang="ko-KR" sz="2000" dirty="0" smtClean="0">
                <a:latin typeface="HY그래픽" pitchFamily="18" charset="-127"/>
                <a:ea typeface="HY그래픽" pitchFamily="18" charset="-127"/>
              </a:rPr>
              <a:t>OO </a:t>
            </a:r>
            <a:r>
              <a:rPr lang="ko-KR" altLang="en-US" sz="2000" dirty="0" smtClean="0">
                <a:latin typeface="HY그래픽" pitchFamily="18" charset="-127"/>
                <a:ea typeface="HY그래픽" pitchFamily="18" charset="-127"/>
              </a:rPr>
              <a:t>님</a:t>
            </a:r>
            <a:r>
              <a:rPr lang="en-US" altLang="ko-KR" sz="2000" dirty="0" smtClean="0"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sz="2000" dirty="0" smtClean="0">
                <a:latin typeface="HY그래픽" pitchFamily="18" charset="-127"/>
                <a:ea typeface="HY그래픽" pitchFamily="18" charset="-127"/>
              </a:rPr>
              <a:t>남</a:t>
            </a:r>
            <a:endParaRPr lang="en-US" altLang="ko-KR" sz="2000" dirty="0" smtClean="0">
              <a:latin typeface="HY그래픽" pitchFamily="18" charset="-127"/>
              <a:ea typeface="HY그래픽" pitchFamily="18" charset="-127"/>
            </a:endParaRPr>
          </a:p>
          <a:p>
            <a:pPr algn="ctr"/>
            <a:r>
              <a:rPr lang="en-US" altLang="ko-KR" sz="2000" dirty="0" smtClean="0">
                <a:latin typeface="HY그래픽" pitchFamily="18" charset="-127"/>
                <a:ea typeface="HY그래픽" pitchFamily="18" charset="-127"/>
              </a:rPr>
              <a:t>18</a:t>
            </a:r>
            <a:r>
              <a:rPr lang="ko-KR" altLang="en-US" sz="2000" dirty="0" smtClean="0">
                <a:latin typeface="HY그래픽" pitchFamily="18" charset="-127"/>
                <a:ea typeface="HY그래픽" pitchFamily="18" charset="-127"/>
              </a:rPr>
              <a:t>세</a:t>
            </a:r>
            <a:endParaRPr lang="en-US" altLang="ko-KR" sz="2000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 장애유형 및 등급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: </a:t>
            </a:r>
            <a:r>
              <a:rPr lang="ko-KR" altLang="en-US" dirty="0" err="1" smtClean="0">
                <a:latin typeface="HY그래픽" pitchFamily="18" charset="-127"/>
                <a:ea typeface="HY그래픽" pitchFamily="18" charset="-127"/>
              </a:rPr>
              <a:t>뇌병변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1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급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 장애원인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: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생후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1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년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    신경 </a:t>
            </a:r>
            <a:r>
              <a:rPr lang="ko-KR" altLang="en-US" dirty="0" err="1" smtClean="0">
                <a:latin typeface="HY그래픽" pitchFamily="18" charset="-127"/>
                <a:ea typeface="HY그래픽" pitchFamily="18" charset="-127"/>
              </a:rPr>
              <a:t>셀로이드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dirty="0" err="1" smtClean="0">
                <a:latin typeface="HY그래픽" pitchFamily="18" charset="-127"/>
                <a:ea typeface="HY그래픽" pitchFamily="18" charset="-127"/>
              </a:rPr>
              <a:t>신포프스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dirty="0" err="1" smtClean="0">
                <a:latin typeface="HY그래픽" pitchFamily="18" charset="-127"/>
                <a:ea typeface="HY그래픽" pitchFamily="18" charset="-127"/>
              </a:rPr>
              <a:t>신증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 발병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 신체 특징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:</a:t>
            </a:r>
          </a:p>
          <a:p>
            <a:pPr algn="just"/>
            <a:r>
              <a:rPr lang="en-US" altLang="ko-KR" dirty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    -</a:t>
            </a:r>
            <a:r>
              <a:rPr lang="ko-KR" altLang="en-US" dirty="0" err="1" smtClean="0">
                <a:latin typeface="HY그래픽" pitchFamily="18" charset="-127"/>
                <a:ea typeface="HY그래픽" pitchFamily="18" charset="-127"/>
              </a:rPr>
              <a:t>경직형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 사지마비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en-US" altLang="ko-KR" dirty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    -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척추의 측만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, 90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도 이상 앉기</a:t>
            </a:r>
            <a:endParaRPr lang="en-US" altLang="ko-KR" dirty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     -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우측 </a:t>
            </a:r>
            <a:r>
              <a:rPr lang="ko-KR" altLang="en-US" dirty="0" err="1" smtClean="0">
                <a:latin typeface="HY그래픽" pitchFamily="18" charset="-127"/>
                <a:ea typeface="HY그래픽" pitchFamily="18" charset="-127"/>
              </a:rPr>
              <a:t>고관절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dirty="0" err="1" smtClean="0">
                <a:latin typeface="HY그래픽" pitchFamily="18" charset="-127"/>
                <a:ea typeface="HY그래픽" pitchFamily="18" charset="-127"/>
              </a:rPr>
              <a:t>아탈구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     -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과거 욕창 경험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 현재 사용하고 있는 보조기기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:</a:t>
            </a:r>
          </a:p>
          <a:p>
            <a:pPr algn="just"/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     -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수동휠체어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( </a:t>
            </a:r>
            <a:r>
              <a:rPr lang="ko-KR" altLang="en-US" dirty="0" err="1" smtClean="0">
                <a:latin typeface="HY그래픽" pitchFamily="18" charset="-127"/>
                <a:ea typeface="HY그래픽" pitchFamily="18" charset="-127"/>
              </a:rPr>
              <a:t>이너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(X), </a:t>
            </a:r>
            <a:r>
              <a:rPr lang="ko-KR" altLang="en-US" dirty="0" err="1" smtClean="0">
                <a:latin typeface="HY그래픽" pitchFamily="18" charset="-127"/>
                <a:ea typeface="HY그래픽" pitchFamily="18" charset="-127"/>
              </a:rPr>
              <a:t>틸팅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(X))</a:t>
            </a: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     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-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수동휠체어</a:t>
            </a:r>
            <a:r>
              <a:rPr lang="en-US" altLang="ko-KR" dirty="0">
                <a:latin typeface="HY그래픽" pitchFamily="18" charset="-127"/>
                <a:ea typeface="HY그래픽" pitchFamily="18" charset="-127"/>
              </a:rPr>
              <a:t>( </a:t>
            </a:r>
            <a:r>
              <a:rPr lang="ko-KR" altLang="en-US" dirty="0" err="1">
                <a:latin typeface="HY그래픽" pitchFamily="18" charset="-127"/>
                <a:ea typeface="HY그래픽" pitchFamily="18" charset="-127"/>
              </a:rPr>
              <a:t>이너</a:t>
            </a:r>
            <a:r>
              <a:rPr lang="en-US" altLang="ko-KR" dirty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(</a:t>
            </a:r>
            <a:r>
              <a:rPr lang="en-US" altLang="ko-KR" dirty="0">
                <a:latin typeface="HY그래픽" pitchFamily="18" charset="-127"/>
                <a:ea typeface="HY그래픽" pitchFamily="18" charset="-127"/>
              </a:rPr>
              <a:t>O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), </a:t>
            </a:r>
            <a:r>
              <a:rPr lang="ko-KR" altLang="en-US" dirty="0" err="1">
                <a:latin typeface="HY그래픽" pitchFamily="18" charset="-127"/>
                <a:ea typeface="HY그래픽" pitchFamily="18" charset="-127"/>
              </a:rPr>
              <a:t>틸팅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(O)) </a:t>
            </a:r>
          </a:p>
          <a:p>
            <a:pPr algn="just"/>
            <a:r>
              <a:rPr lang="en-US" altLang="ko-KR" dirty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    -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욕창방지 매트리스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</a:t>
            </a:r>
          </a:p>
          <a:p>
            <a:pPr algn="just"/>
            <a:r>
              <a:rPr lang="en-US" altLang="ko-KR" dirty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    -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자세유지 의자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▷대부분 </a:t>
            </a:r>
            <a:r>
              <a:rPr lang="ko-KR" altLang="en-US" dirty="0">
                <a:latin typeface="HY그래픽" pitchFamily="18" charset="-127"/>
                <a:ea typeface="HY그래픽" pitchFamily="18" charset="-127"/>
              </a:rPr>
              <a:t>집에서 보냄</a:t>
            </a:r>
            <a:r>
              <a:rPr lang="en-US" altLang="ko-KR" dirty="0">
                <a:latin typeface="HY그래픽" pitchFamily="18" charset="-127"/>
                <a:ea typeface="HY그래픽" pitchFamily="18" charset="-127"/>
              </a:rPr>
              <a:t>. </a:t>
            </a:r>
            <a:r>
              <a:rPr lang="ko-KR" altLang="en-US" dirty="0">
                <a:latin typeface="HY그래픽" pitchFamily="18" charset="-127"/>
                <a:ea typeface="HY그래픽" pitchFamily="18" charset="-127"/>
              </a:rPr>
              <a:t>집</a:t>
            </a:r>
            <a:r>
              <a:rPr lang="en-US" altLang="ko-KR" dirty="0"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dirty="0">
                <a:latin typeface="HY그래픽" pitchFamily="18" charset="-127"/>
                <a:ea typeface="HY그래픽" pitchFamily="18" charset="-127"/>
              </a:rPr>
              <a:t>학교</a:t>
            </a:r>
            <a:r>
              <a:rPr lang="en-US" altLang="ko-KR" dirty="0"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치료실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 일상 생활 시 완전의존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</p:txBody>
      </p:sp>
      <p:sp>
        <p:nvSpPr>
          <p:cNvPr id="11" name="타원형 설명선 10"/>
          <p:cNvSpPr/>
          <p:nvPr/>
        </p:nvSpPr>
        <p:spPr>
          <a:xfrm>
            <a:off x="1041348" y="1340768"/>
            <a:ext cx="1080120" cy="1131568"/>
          </a:xfrm>
          <a:prstGeom prst="wedgeEllipseCallout">
            <a:avLst>
              <a:gd name="adj1" fmla="val 6480"/>
              <a:gd name="adj2" fmla="val -4108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77838" y="198067"/>
            <a:ext cx="28299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대상자 정보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Documents and Settings\MYHOME\바탕 화면\06최봉근\20120831_1653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95635" y="3969060"/>
            <a:ext cx="2736304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YHOME\바탕 화면\06최봉근\20120831_162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6" y="908720"/>
            <a:ext cx="3168352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7838" y="198067"/>
            <a:ext cx="282992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FF00"/>
                </a:solidFill>
              </a:rPr>
              <a:t>욕구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sp>
        <p:nvSpPr>
          <p:cNvPr id="10" name="텍스트 개체 틀 2"/>
          <p:cNvSpPr>
            <a:spLocks noGrp="1"/>
          </p:cNvSpPr>
          <p:nvPr>
            <p:ph type="body" idx="2"/>
          </p:nvPr>
        </p:nvSpPr>
        <p:spPr>
          <a:xfrm>
            <a:off x="4067944" y="908720"/>
            <a:ext cx="4896544" cy="27363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altLang="ko-KR" sz="1900" dirty="0" smtClean="0">
                <a:latin typeface="HY그래픽" pitchFamily="18" charset="-127"/>
                <a:ea typeface="HY그래픽" pitchFamily="18" charset="-127"/>
              </a:rPr>
              <a:t>1. </a:t>
            </a:r>
            <a:r>
              <a:rPr lang="ko-KR" altLang="en-US" sz="1900" dirty="0" smtClean="0">
                <a:latin typeface="HY그래픽" pitchFamily="18" charset="-127"/>
                <a:ea typeface="HY그래픽" pitchFamily="18" charset="-127"/>
              </a:rPr>
              <a:t>목욕 매트리스</a:t>
            </a:r>
            <a:endParaRPr lang="en-US" altLang="ko-KR" sz="1900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sz="1900" dirty="0" smtClean="0">
                <a:latin typeface="HY그래픽" pitchFamily="18" charset="-127"/>
                <a:ea typeface="HY그래픽" pitchFamily="18" charset="-127"/>
              </a:rPr>
              <a:t>▷ 목욕 시 매트리스 </a:t>
            </a:r>
            <a:r>
              <a:rPr lang="en-US" altLang="ko-KR" sz="1900" dirty="0" smtClean="0">
                <a:latin typeface="HY그래픽" pitchFamily="18" charset="-127"/>
                <a:ea typeface="HY그래픽" pitchFamily="18" charset="-127"/>
              </a:rPr>
              <a:t>or </a:t>
            </a:r>
            <a:r>
              <a:rPr lang="ko-KR" altLang="en-US" sz="1900" dirty="0" smtClean="0">
                <a:latin typeface="HY그래픽" pitchFamily="18" charset="-127"/>
                <a:ea typeface="HY그래픽" pitchFamily="18" charset="-127"/>
              </a:rPr>
              <a:t>퍼즐매트 사용</a:t>
            </a:r>
            <a:r>
              <a:rPr lang="en-US" altLang="ko-KR" sz="1900" dirty="0" smtClean="0">
                <a:latin typeface="HY그래픽" pitchFamily="18" charset="-127"/>
                <a:ea typeface="HY그래픽" pitchFamily="18" charset="-127"/>
              </a:rPr>
              <a:t>, </a:t>
            </a:r>
          </a:p>
          <a:p>
            <a:pPr algn="just"/>
            <a:r>
              <a:rPr lang="en-US" altLang="ko-KR" sz="1900" dirty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en-US" altLang="ko-KR" sz="1900" dirty="0" smtClean="0">
                <a:latin typeface="HY그래픽" pitchFamily="18" charset="-127"/>
                <a:ea typeface="HY그래픽" pitchFamily="18" charset="-127"/>
              </a:rPr>
              <a:t>   </a:t>
            </a:r>
            <a:r>
              <a:rPr lang="ko-KR" altLang="en-US" sz="1900" dirty="0" smtClean="0">
                <a:latin typeface="HY그래픽" pitchFamily="18" charset="-127"/>
                <a:ea typeface="HY그래픽" pitchFamily="18" charset="-127"/>
              </a:rPr>
              <a:t>사용 후 매일 햇빛에 말리지만 곰팡이 발생</a:t>
            </a:r>
            <a:r>
              <a:rPr lang="en-US" altLang="ko-KR" sz="1900" dirty="0" smtClean="0">
                <a:latin typeface="HY그래픽" pitchFamily="18" charset="-127"/>
                <a:ea typeface="HY그래픽" pitchFamily="18" charset="-127"/>
              </a:rPr>
              <a:t>.</a:t>
            </a:r>
          </a:p>
          <a:p>
            <a:pPr algn="just"/>
            <a:endParaRPr lang="en-US" altLang="ko-KR" sz="19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itchFamily="18" charset="-127"/>
              <a:ea typeface="HY그래픽" pitchFamily="18" charset="-127"/>
            </a:endParaRPr>
          </a:p>
          <a:p>
            <a:r>
              <a:rPr lang="ko-KR" altLang="ko-KR" sz="19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☞</a:t>
            </a:r>
            <a:r>
              <a:rPr lang="en-US" altLang="ko-KR" sz="19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sz="19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현재 사용중인 매트리스에 곰팡이가 많이 펴          </a:t>
            </a:r>
            <a:endParaRPr lang="en-US" altLang="ko-KR" sz="19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itchFamily="18" charset="-127"/>
              <a:ea typeface="HY그래픽" pitchFamily="18" charset="-127"/>
            </a:endParaRPr>
          </a:p>
          <a:p>
            <a:r>
              <a:rPr lang="en-US" altLang="ko-KR" sz="19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sz="19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위생적 문제가 있기에</a:t>
            </a:r>
            <a:r>
              <a:rPr lang="en-US" altLang="ko-KR" sz="19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sz="19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새로운 매트리스 원함</a:t>
            </a:r>
            <a:r>
              <a:rPr lang="en-US" altLang="ko-KR" sz="19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.</a:t>
            </a:r>
            <a:r>
              <a:rPr lang="ko-KR" altLang="en-US" sz="19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그래픽" pitchFamily="18" charset="-127"/>
                <a:ea typeface="HY그래픽" pitchFamily="18" charset="-127"/>
              </a:rPr>
              <a:t> </a:t>
            </a:r>
            <a:endParaRPr lang="en-US" altLang="ko-KR" sz="1900" u="sng" dirty="0" smtClean="0">
              <a:solidFill>
                <a:schemeClr val="accent1">
                  <a:lumMod val="60000"/>
                  <a:lumOff val="40000"/>
                </a:schemeClr>
              </a:solidFill>
              <a:latin typeface="HY그래픽" pitchFamily="18" charset="-127"/>
              <a:ea typeface="HY그래픽" pitchFamily="18" charset="-127"/>
            </a:endParaRPr>
          </a:p>
          <a:p>
            <a:r>
              <a:rPr lang="ko-KR" altLang="en-US" sz="19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sz="19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그래픽" pitchFamily="18" charset="-127"/>
                <a:ea typeface="HY그래픽" pitchFamily="18" charset="-127"/>
              </a:rPr>
              <a:t>방수</a:t>
            </a:r>
            <a:r>
              <a:rPr lang="en-US" altLang="ko-KR" sz="19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sz="19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Y그래픽" pitchFamily="18" charset="-127"/>
                <a:ea typeface="HY그래픽" pitchFamily="18" charset="-127"/>
              </a:rPr>
              <a:t>일광소독 용이</a:t>
            </a:r>
            <a:r>
              <a:rPr lang="en-US" altLang="ko-KR" sz="19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sz="19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Y그래픽" pitchFamily="18" charset="-127"/>
                <a:ea typeface="HY그래픽" pitchFamily="18" charset="-127"/>
              </a:rPr>
              <a:t>곰팡이에 강한 제품</a:t>
            </a:r>
            <a:r>
              <a:rPr lang="en-US" altLang="ko-KR" sz="19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Y그래픽" pitchFamily="18" charset="-127"/>
                <a:ea typeface="HY그래픽" pitchFamily="18" charset="-127"/>
              </a:rPr>
              <a:t>.</a:t>
            </a:r>
          </a:p>
          <a:p>
            <a:r>
              <a:rPr lang="en-US" altLang="ko-KR" sz="19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sz="19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Y그래픽" pitchFamily="18" charset="-127"/>
                <a:ea typeface="HY그래픽" pitchFamily="18" charset="-127"/>
              </a:rPr>
              <a:t>장기적인 </a:t>
            </a:r>
            <a:r>
              <a:rPr lang="ko-KR" altLang="en-US" sz="19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Y그래픽" pitchFamily="18" charset="-127"/>
                <a:ea typeface="HY그래픽" pitchFamily="18" charset="-127"/>
              </a:rPr>
              <a:t>제품 원하심</a:t>
            </a:r>
            <a:r>
              <a:rPr lang="en-US" altLang="ko-KR" sz="19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Y그래픽" pitchFamily="18" charset="-127"/>
                <a:ea typeface="HY그래픽" pitchFamily="18" charset="-127"/>
              </a:rPr>
              <a:t>.</a:t>
            </a:r>
          </a:p>
          <a:p>
            <a:pPr algn="just"/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</p:txBody>
      </p:sp>
      <p:pic>
        <p:nvPicPr>
          <p:cNvPr id="3" name="Picture 3" descr="C:\Documents and Settings\MYHOME\바탕 화면\06최봉근\20120831_170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6" y="3834184"/>
            <a:ext cx="3204171" cy="2403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텍스트 개체 틀 2"/>
          <p:cNvSpPr txBox="1">
            <a:spLocks/>
          </p:cNvSpPr>
          <p:nvPr/>
        </p:nvSpPr>
        <p:spPr>
          <a:xfrm>
            <a:off x="4067944" y="3789040"/>
            <a:ext cx="4896544" cy="27363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" indent="0" algn="l" rtl="0" eaLnBrk="1" latin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2.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수동 휠체어 헤드 </a:t>
            </a:r>
            <a:r>
              <a:rPr lang="ko-KR" altLang="en-US" dirty="0" err="1" smtClean="0">
                <a:latin typeface="HY그래픽" pitchFamily="18" charset="-127"/>
                <a:ea typeface="HY그래픽" pitchFamily="18" charset="-127"/>
              </a:rPr>
              <a:t>레스트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▷ 집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-&gt;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학교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-&gt;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치료실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이동간 수동휠체어 사용시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머리 안정성을 위해 </a:t>
            </a:r>
            <a:r>
              <a:rPr lang="ko-KR" altLang="en-US" dirty="0" err="1" smtClean="0">
                <a:latin typeface="HY그래픽" pitchFamily="18" charset="-127"/>
                <a:ea typeface="HY그래픽" pitchFamily="18" charset="-127"/>
              </a:rPr>
              <a:t>헤드레스트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 필요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.</a:t>
            </a:r>
          </a:p>
          <a:p>
            <a:pPr algn="just"/>
            <a:endParaRPr lang="en-US" altLang="ko-KR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ko-K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☞</a:t>
            </a:r>
            <a:r>
              <a:rPr lang="en-US" altLang="ko-K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주 이동 시 차량으로 이동하므로 수동 휠체어 수납이 필요 </a:t>
            </a:r>
            <a:r>
              <a:rPr lang="en-US" altLang="ko-K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휠체어와 함께 수납 가능한</a:t>
            </a:r>
            <a:r>
              <a:rPr lang="en-US" altLang="ko-KR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헤드 </a:t>
            </a:r>
            <a:r>
              <a:rPr lang="ko-KR" altLang="en-US" b="1" i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레스트</a:t>
            </a:r>
            <a:r>
              <a:rPr lang="ko-KR" altLang="en-US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 제작 요구</a:t>
            </a:r>
            <a:r>
              <a:rPr lang="en-US" altLang="ko-K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(ex</a:t>
            </a:r>
            <a:r>
              <a:rPr lang="ko-KR" altLang="en-US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접이식</a:t>
            </a:r>
            <a:r>
              <a:rPr lang="en-US" altLang="ko-K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그래픽" pitchFamily="18" charset="-127"/>
                <a:ea typeface="HY그래픽" pitchFamily="18" charset="-127"/>
              </a:rPr>
              <a:t>..) 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7838" y="198067"/>
            <a:ext cx="282992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FF00"/>
                </a:solidFill>
              </a:rPr>
              <a:t>시장조사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sp>
        <p:nvSpPr>
          <p:cNvPr id="8" name="텍스트 개체 틀 2"/>
          <p:cNvSpPr>
            <a:spLocks noGrp="1"/>
          </p:cNvSpPr>
          <p:nvPr>
            <p:ph type="body" idx="2"/>
          </p:nvPr>
        </p:nvSpPr>
        <p:spPr>
          <a:xfrm>
            <a:off x="3923928" y="3573016"/>
            <a:ext cx="5112568" cy="2736304"/>
          </a:xfrm>
        </p:spPr>
        <p:txBody>
          <a:bodyPr>
            <a:normAutofit/>
          </a:bodyPr>
          <a:lstStyle/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제조사 </a:t>
            </a:r>
            <a:r>
              <a:rPr lang="en-US" altLang="ko-KR" dirty="0">
                <a:latin typeface="HY그래픽" pitchFamily="18" charset="-127"/>
                <a:ea typeface="HY그래픽" pitchFamily="18" charset="-127"/>
              </a:rPr>
              <a:t>: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AIRBOX</a:t>
            </a:r>
            <a:endParaRPr lang="en-US" altLang="ko-KR" dirty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>
                <a:latin typeface="HY그래픽" pitchFamily="18" charset="-127"/>
                <a:ea typeface="HY그래픽" pitchFamily="18" charset="-127"/>
              </a:rPr>
              <a:t>제품명 </a:t>
            </a:r>
            <a:r>
              <a:rPr lang="en-US" altLang="ko-KR" dirty="0">
                <a:latin typeface="HY그래픽" pitchFamily="18" charset="-127"/>
                <a:ea typeface="HY그래픽" pitchFamily="18" charset="-127"/>
              </a:rPr>
              <a:t>: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에어매트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S</a:t>
            </a:r>
            <a:endParaRPr lang="en-US" altLang="ko-KR" dirty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>
                <a:latin typeface="HY그래픽" pitchFamily="18" charset="-127"/>
                <a:ea typeface="HY그래픽" pitchFamily="18" charset="-127"/>
              </a:rPr>
              <a:t>판매가 </a:t>
            </a:r>
            <a:r>
              <a:rPr lang="en-US" altLang="ko-KR" dirty="0">
                <a:latin typeface="HY그래픽" pitchFamily="18" charset="-127"/>
                <a:ea typeface="HY그래픽" pitchFamily="18" charset="-127"/>
              </a:rPr>
              <a:t>: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179,000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원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특징 </a:t>
            </a:r>
            <a:endParaRPr lang="en-US" altLang="ko-KR" dirty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en-US" altLang="ko-KR" dirty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-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이중공간지라는 특수원단 사용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높은 내구성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-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발 펌프를 이용하여 적은 피로도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415" t="102465" r="-52677" b="-54477"/>
          <a:stretch/>
        </p:blipFill>
        <p:spPr bwMode="auto">
          <a:xfrm>
            <a:off x="4391024" y="6572250"/>
            <a:ext cx="13803777" cy="520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19" t="47206" r="68503" b="33057"/>
          <a:stretch/>
        </p:blipFill>
        <p:spPr bwMode="auto">
          <a:xfrm>
            <a:off x="791096" y="1052736"/>
            <a:ext cx="2844800" cy="197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텍스트 개체 틀 2"/>
          <p:cNvSpPr txBox="1">
            <a:spLocks/>
          </p:cNvSpPr>
          <p:nvPr/>
        </p:nvSpPr>
        <p:spPr>
          <a:xfrm>
            <a:off x="3923928" y="1052736"/>
            <a:ext cx="4896544" cy="27363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" indent="0" algn="l" rtl="0" eaLnBrk="1" latinLnBrk="1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제조사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: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영화의료기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>
                <a:latin typeface="HY그래픽" pitchFamily="18" charset="-127"/>
                <a:ea typeface="HY그래픽" pitchFamily="18" charset="-127"/>
              </a:rPr>
              <a:t>제품명 </a:t>
            </a:r>
            <a:r>
              <a:rPr lang="en-US" altLang="ko-KR" dirty="0">
                <a:latin typeface="HY그래픽" pitchFamily="18" charset="-127"/>
                <a:ea typeface="HY그래픽" pitchFamily="18" charset="-127"/>
              </a:rPr>
              <a:t>: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물 매트리스</a:t>
            </a:r>
            <a:endParaRPr lang="en-US" altLang="ko-KR" dirty="0">
              <a:latin typeface="HY그래픽" pitchFamily="18" charset="-127"/>
              <a:ea typeface="HY그래픽" pitchFamily="18" charset="-127"/>
            </a:endParaRPr>
          </a:p>
          <a:p>
            <a:pPr algn="just"/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판매가 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: 50,000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원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59" t="47311" r="59456" b="29179"/>
          <a:stretch/>
        </p:blipFill>
        <p:spPr bwMode="auto">
          <a:xfrm>
            <a:off x="790825" y="3555998"/>
            <a:ext cx="2845071" cy="235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6563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YHOME\바탕 화면\06최봉근\13479630310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221"/>
          <a:stretch/>
        </p:blipFill>
        <p:spPr bwMode="auto">
          <a:xfrm>
            <a:off x="777838" y="1196752"/>
            <a:ext cx="2930066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7838" y="198067"/>
            <a:ext cx="282992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FF00"/>
                </a:solidFill>
              </a:rPr>
              <a:t>1</a:t>
            </a:r>
            <a:r>
              <a:rPr lang="ko-KR" altLang="en-US" sz="2000" dirty="0" smtClean="0">
                <a:solidFill>
                  <a:srgbClr val="FFFF00"/>
                </a:solidFill>
              </a:rPr>
              <a:t>차 적용 및 문제점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sp>
        <p:nvSpPr>
          <p:cNvPr id="7" name="TextBox 2047"/>
          <p:cNvSpPr txBox="1"/>
          <p:nvPr/>
        </p:nvSpPr>
        <p:spPr>
          <a:xfrm>
            <a:off x="3851920" y="1196752"/>
            <a:ext cx="4781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ko-KR" altLang="en-US" dirty="0" smtClean="0"/>
              <a:t>의뢰인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보조기기 센터 직원과 함께 검토 후 의뢰인의 의견을 반영하여 구입</a:t>
            </a:r>
            <a:endParaRPr lang="en-US" altLang="ko-KR" dirty="0" smtClean="0"/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 smtClean="0"/>
              <a:t>적용 결과 욕실의 크기와 매트리스의 길이가 맞지 않아 사용에 어려움이 있을 것이라 사료됨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 smtClean="0"/>
              <a:t>매트리스의 개조가 필요 하거나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제품 교환이 </a:t>
            </a:r>
            <a:r>
              <a:rPr lang="ko-KR" altLang="en-US" dirty="0"/>
              <a:t>고</a:t>
            </a:r>
            <a:r>
              <a:rPr lang="ko-KR" altLang="en-US" dirty="0" smtClean="0"/>
              <a:t>려된다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5968" y="4685074"/>
            <a:ext cx="282992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FF00"/>
                </a:solidFill>
              </a:rPr>
              <a:t>문제점 해결방안 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sp>
        <p:nvSpPr>
          <p:cNvPr id="12" name="TextBox 2047"/>
          <p:cNvSpPr txBox="1"/>
          <p:nvPr/>
        </p:nvSpPr>
        <p:spPr>
          <a:xfrm>
            <a:off x="805968" y="5301208"/>
            <a:ext cx="798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ko-KR" altLang="en-US" dirty="0" smtClean="0"/>
              <a:t>제품의 개조 가능 여부 조사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조사 결과 개조 가능하여 개조 실시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783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7838" y="198067"/>
            <a:ext cx="282992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FF00"/>
                </a:solidFill>
              </a:rPr>
              <a:t>서비스 일정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6191422"/>
              </p:ext>
            </p:extLst>
          </p:nvPr>
        </p:nvGraphicFramePr>
        <p:xfrm>
          <a:off x="1115616" y="869257"/>
          <a:ext cx="6720408" cy="2991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5544616"/>
              </a:tblGrid>
              <a:tr h="3899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일시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내용</a:t>
                      </a:r>
                      <a:endParaRPr lang="ko-KR" altLang="en-US" dirty="0"/>
                    </a:p>
                  </a:txBody>
                  <a:tcPr/>
                </a:tc>
              </a:tr>
              <a:tr h="4021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8.31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오리엔테이션 및 의뢰인 방문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정보수집 및 </a:t>
                      </a:r>
                      <a:r>
                        <a:rPr lang="ko-KR" altLang="en-US" dirty="0" err="1" smtClean="0"/>
                        <a:t>라포</a:t>
                      </a:r>
                      <a:r>
                        <a:rPr lang="ko-KR" altLang="en-US" dirty="0" smtClean="0"/>
                        <a:t> 형성 </a:t>
                      </a:r>
                      <a:endParaRPr lang="ko-KR" altLang="en-US" dirty="0"/>
                    </a:p>
                  </a:txBody>
                  <a:tcPr/>
                </a:tc>
              </a:tr>
              <a:tr h="389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9.6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의뢰인과의 대화를 통해 서비스 방향 결정</a:t>
                      </a:r>
                      <a:endParaRPr lang="ko-KR" altLang="en-US" dirty="0"/>
                    </a:p>
                  </a:txBody>
                  <a:tcPr/>
                </a:tc>
              </a:tr>
              <a:tr h="3899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9.13</a:t>
                      </a:r>
                      <a:endParaRPr lang="ko-KR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시장조사를 마치고 후보목록 </a:t>
                      </a:r>
                      <a:r>
                        <a:rPr lang="en-US" altLang="ko-KR" baseline="0" dirty="0" smtClean="0"/>
                        <a:t>2</a:t>
                      </a:r>
                      <a:r>
                        <a:rPr lang="ko-KR" altLang="en-US" baseline="0" dirty="0" smtClean="0"/>
                        <a:t>가지 선정</a:t>
                      </a:r>
                      <a:endParaRPr lang="ko-KR" altLang="en-US" dirty="0"/>
                    </a:p>
                  </a:txBody>
                  <a:tcPr/>
                </a:tc>
              </a:tr>
              <a:tr h="3899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9.14</a:t>
                      </a:r>
                      <a:endParaRPr lang="ko-KR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의뢰인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대구 보조기 센터 직원과의 토의를</a:t>
                      </a:r>
                      <a:r>
                        <a:rPr lang="ko-KR" altLang="en-US" baseline="0" dirty="0" smtClean="0"/>
                        <a:t> 통해 제품     </a:t>
                      </a:r>
                      <a:endParaRPr lang="en-US" altLang="ko-KR" baseline="0" dirty="0" smtClean="0"/>
                    </a:p>
                    <a:p>
                      <a:pPr latinLnBrk="1"/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결정 및 구매</a:t>
                      </a:r>
                      <a:endParaRPr lang="ko-KR" altLang="en-US" dirty="0"/>
                    </a:p>
                  </a:txBody>
                  <a:tcPr/>
                </a:tc>
              </a:tr>
              <a:tr h="3899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9.18</a:t>
                      </a:r>
                      <a:endParaRPr lang="ko-KR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제품 전달 및 </a:t>
                      </a:r>
                      <a:r>
                        <a:rPr lang="en-US" altLang="ko-KR" dirty="0" smtClean="0"/>
                        <a:t>1</a:t>
                      </a:r>
                      <a:r>
                        <a:rPr lang="ko-KR" altLang="en-US" dirty="0" smtClean="0"/>
                        <a:t>차 적용실시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및 개선사항 수집</a:t>
                      </a:r>
                      <a:endParaRPr lang="ko-KR" altLang="en-US" dirty="0"/>
                    </a:p>
                  </a:txBody>
                  <a:tcPr/>
                </a:tc>
              </a:tr>
              <a:tr h="3899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9.19</a:t>
                      </a:r>
                      <a:endParaRPr lang="ko-KR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개선사항의 가능여부 문의 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제조사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4181018"/>
            <a:ext cx="282992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FF00"/>
                </a:solidFill>
              </a:rPr>
              <a:t>향후 일정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5006140"/>
              </p:ext>
            </p:extLst>
          </p:nvPr>
        </p:nvGraphicFramePr>
        <p:xfrm>
          <a:off x="1115616" y="5085184"/>
          <a:ext cx="6720408" cy="1181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  <a:gridCol w="5544616"/>
              </a:tblGrid>
              <a:tr h="3899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일시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내용</a:t>
                      </a:r>
                      <a:endParaRPr lang="ko-KR" altLang="en-US" dirty="0"/>
                    </a:p>
                  </a:txBody>
                  <a:tcPr/>
                </a:tc>
              </a:tr>
              <a:tr h="4021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9.24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의뢰자 자택 방문하여</a:t>
                      </a:r>
                      <a:r>
                        <a:rPr lang="en-US" altLang="ko-KR" dirty="0" smtClean="0"/>
                        <a:t>,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욕실 크기 측정 및 개조 의뢰</a:t>
                      </a:r>
                      <a:endParaRPr lang="ko-KR" altLang="en-US" dirty="0"/>
                    </a:p>
                  </a:txBody>
                  <a:tcPr/>
                </a:tc>
              </a:tr>
              <a:tr h="3899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-----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개조된 제품</a:t>
                      </a:r>
                      <a:r>
                        <a:rPr lang="ko-KR" altLang="en-US" baseline="0" dirty="0" smtClean="0"/>
                        <a:t> 전달 및 </a:t>
                      </a:r>
                      <a:r>
                        <a:rPr lang="en-US" altLang="ko-KR" baseline="0" dirty="0" smtClean="0"/>
                        <a:t>2</a:t>
                      </a:r>
                      <a:r>
                        <a:rPr lang="ko-KR" altLang="en-US" baseline="0" dirty="0" smtClean="0"/>
                        <a:t>차적용 실시 및 개선사항 수집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507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메트로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메트로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715</TotalTime>
  <Words>477</Words>
  <Application>Microsoft Office PowerPoint</Application>
  <PresentationFormat>화면 슬라이드 쇼(4:3)</PresentationFormat>
  <Paragraphs>87</Paragraphs>
  <Slides>6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메트로</vt:lpstr>
      <vt:lpstr>1_디자인 사용자 지정</vt:lpstr>
      <vt:lpstr>디자인 사용자 지정</vt:lpstr>
      <vt:lpstr>서비스 영역_일상생활 보조기기</vt:lpstr>
      <vt:lpstr>슬라이드 2</vt:lpstr>
      <vt:lpstr>슬라이드 3</vt:lpstr>
      <vt:lpstr>슬라이드 4</vt:lpstr>
      <vt:lpstr>슬라이드 5</vt:lpstr>
      <vt:lpstr>슬라이드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장애인보조기구        개조 및 제작 사례 발표</dc:title>
  <dc:creator>nrc</dc:creator>
  <cp:lastModifiedBy>user</cp:lastModifiedBy>
  <cp:revision>117</cp:revision>
  <dcterms:created xsi:type="dcterms:W3CDTF">2012-06-07T06:33:36Z</dcterms:created>
  <dcterms:modified xsi:type="dcterms:W3CDTF">2012-09-19T13:24:27Z</dcterms:modified>
</cp:coreProperties>
</file>