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2" r:id="rId5"/>
    <p:sldId id="261" r:id="rId6"/>
  </p:sldIdLst>
  <p:sldSz cx="9144000" cy="6858000" type="screen4x3"/>
  <p:notesSz cx="6858000" cy="9144000"/>
  <p:embeddedFontLst>
    <p:embeddedFont>
      <p:font typeface="맑은 고딕" panose="020B0503020000020004" pitchFamily="50" charset="-127"/>
      <p:regular r:id="rId8"/>
      <p:bold r:id="rId9"/>
    </p:embeddedFont>
    <p:embeddedFont>
      <p:font typeface="서울남산 장체L" panose="02020603020101020101" pitchFamily="18" charset="-127"/>
      <p:regular r:id="rId10"/>
    </p:embeddedFont>
    <p:embeddedFont>
      <p:font typeface="서울남산 장체EB" panose="02020603020101020101" pitchFamily="18" charset="-127"/>
      <p:regular r:id="rId11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테마 스타일 2 - 강조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F2186-A59C-4421-B78F-1460A2BC4FE0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53EBB-7449-4199-A4EB-E6E7840604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3865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53EBB-7449-4199-A4EB-E6E78406048E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3075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53EBB-7449-4199-A4EB-E6E78406048E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3075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53EBB-7449-4199-A4EB-E6E78406048E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3075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5A6A-1E29-4C27-867A-C174324054F8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6021-C95A-4324-A3A7-75F61E71A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4680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5A6A-1E29-4C27-867A-C174324054F8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6021-C95A-4324-A3A7-75F61E71A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8377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5A6A-1E29-4C27-867A-C174324054F8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6021-C95A-4324-A3A7-75F61E71A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1931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5A6A-1E29-4C27-867A-C174324054F8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6021-C95A-4324-A3A7-75F61E71A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136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5A6A-1E29-4C27-867A-C174324054F8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6021-C95A-4324-A3A7-75F61E71A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536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5A6A-1E29-4C27-867A-C174324054F8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6021-C95A-4324-A3A7-75F61E71A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2756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5A6A-1E29-4C27-867A-C174324054F8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6021-C95A-4324-A3A7-75F61E71A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465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5A6A-1E29-4C27-867A-C174324054F8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6021-C95A-4324-A3A7-75F61E71A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114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5A6A-1E29-4C27-867A-C174324054F8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6021-C95A-4324-A3A7-75F61E71A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436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5A6A-1E29-4C27-867A-C174324054F8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6021-C95A-4324-A3A7-75F61E71A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2432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5A6A-1E29-4C27-867A-C174324054F8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6021-C95A-4324-A3A7-75F61E71AB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4065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E5A6A-1E29-4C27-867A-C174324054F8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86021-C95A-4324-A3A7-75F61E71AB5E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5543600" y="0"/>
            <a:ext cx="3600400" cy="1886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0" y="0"/>
            <a:ext cx="2987824" cy="18864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4091934" y="0"/>
            <a:ext cx="2424281" cy="1886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 userDrawn="1"/>
        </p:nvSpPr>
        <p:spPr>
          <a:xfrm>
            <a:off x="2771800" y="0"/>
            <a:ext cx="1440160" cy="1886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 userDrawn="1"/>
        </p:nvSpPr>
        <p:spPr>
          <a:xfrm flipH="1">
            <a:off x="0" y="6669360"/>
            <a:ext cx="2051720" cy="1886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 userDrawn="1"/>
        </p:nvSpPr>
        <p:spPr>
          <a:xfrm flipH="1">
            <a:off x="1835696" y="6669360"/>
            <a:ext cx="2664296" cy="1886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 userDrawn="1"/>
        </p:nvSpPr>
        <p:spPr>
          <a:xfrm flipH="1">
            <a:off x="4355976" y="6669360"/>
            <a:ext cx="2016224" cy="1886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 userDrawn="1"/>
        </p:nvSpPr>
        <p:spPr>
          <a:xfrm flipH="1">
            <a:off x="5940152" y="6669360"/>
            <a:ext cx="3203848" cy="18864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891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fect@daegu.ac.kr" TargetMode="External"/><Relationship Id="rId2" Type="http://schemas.openxmlformats.org/officeDocument/2006/relationships/hyperlink" Target="http://www.disable.daegu.ac.kr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kosaf.go.kr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40466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2019</a:t>
            </a:r>
            <a:r>
              <a:rPr lang="ko-KR" altLang="en-US" sz="28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학년도 </a:t>
            </a:r>
            <a:r>
              <a:rPr lang="en-US" altLang="ko-KR" sz="28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2</a:t>
            </a:r>
            <a:r>
              <a:rPr lang="ko-KR" altLang="en-US" sz="28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학기</a:t>
            </a:r>
            <a:endParaRPr lang="en-US" altLang="ko-KR" sz="2800" dirty="0" smtClean="0">
              <a:latin typeface="서울남산 장체EB" panose="02020603020101020101" pitchFamily="18" charset="-127"/>
              <a:ea typeface="서울남산 장체EB" panose="02020603020101020101" pitchFamily="18" charset="-127"/>
            </a:endParaRPr>
          </a:p>
          <a:p>
            <a:pPr algn="ctr"/>
            <a:r>
              <a:rPr lang="ko-KR" altLang="en-US" sz="28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장애대학생 도우미 요청 및 </a:t>
            </a:r>
            <a:r>
              <a:rPr lang="ko-KR" altLang="en-US" sz="2800" dirty="0" err="1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비장애학생</a:t>
            </a:r>
            <a:r>
              <a:rPr lang="ko-KR" altLang="en-US" sz="28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 도우미 모집 안내</a:t>
            </a:r>
            <a:endParaRPr lang="ko-KR" altLang="en-US" sz="2800" dirty="0">
              <a:latin typeface="서울남산 장체EB" panose="02020603020101020101" pitchFamily="18" charset="-127"/>
              <a:ea typeface="서울남산 장체EB" panose="02020603020101020101" pitchFamily="18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185825"/>
              </p:ext>
            </p:extLst>
          </p:nvPr>
        </p:nvGraphicFramePr>
        <p:xfrm>
          <a:off x="251520" y="1494899"/>
          <a:ext cx="8640962" cy="4925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1296144"/>
                <a:gridCol w="2592288"/>
                <a:gridCol w="1152129"/>
                <a:gridCol w="3024337"/>
              </a:tblGrid>
              <a:tr h="36792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구분</a:t>
                      </a:r>
                      <a:endParaRPr lang="ko-KR" altLang="en-US" sz="1200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장애학생</a:t>
                      </a:r>
                      <a:endParaRPr lang="ko-KR" altLang="en-US" sz="1200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도우미학생</a:t>
                      </a:r>
                      <a:endParaRPr lang="ko-KR" altLang="en-US" sz="1200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대상</a:t>
                      </a:r>
                      <a:endParaRPr lang="ko-KR" altLang="en-US" sz="1200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□ 본교 재학생 중 도우미 지원이 필요한 장애학생</a:t>
                      </a:r>
                      <a:endParaRPr lang="en-US" altLang="ko-KR" sz="120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□ 본교 재학생 중 활동을 희망하는 도우미학생</a:t>
                      </a:r>
                      <a:endParaRPr lang="en-US" altLang="ko-KR" sz="120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  <a:p>
                      <a:pPr latinLnBrk="1"/>
                      <a:r>
                        <a:rPr lang="en-US" altLang="ko-KR" sz="12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(</a:t>
                      </a:r>
                      <a:r>
                        <a:rPr lang="ko-KR" altLang="en-US" sz="12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단</a:t>
                      </a:r>
                      <a:r>
                        <a:rPr lang="en-US" altLang="ko-KR" sz="12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,</a:t>
                      </a:r>
                      <a:r>
                        <a:rPr lang="en-US" altLang="ko-KR" sz="12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한국장학재단 국가교육근로에 결격사유가 없는 자</a:t>
                      </a:r>
                      <a:r>
                        <a:rPr lang="en-US" altLang="ko-KR" sz="12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  <a:endParaRPr lang="ko-KR" altLang="en-US" sz="1200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 rowSpan="11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유형</a:t>
                      </a:r>
                      <a:endParaRPr lang="ko-KR" altLang="en-US" sz="1200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□ 교내활동지원</a:t>
                      </a:r>
                      <a:endParaRPr lang="ko-KR" altLang="en-US" sz="1000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캠퍼스 내 이동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, 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식사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, 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과제보조 등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다양한 학교 생활에 필요한 활동지원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□ 교내활동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동일 교과목 다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(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多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 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수강자 우선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동일 전공자 우선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활동 가능 시간 일치 우선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atinLnBrk="1"/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□ 기숙사지원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  <a:p>
                      <a:pPr latinLnBrk="1"/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(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중증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 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시각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/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지체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/</a:t>
                      </a:r>
                      <a:r>
                        <a:rPr lang="ko-KR" altLang="en-US" sz="1000" baseline="0" dirty="0" err="1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뇌병변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  <a:endParaRPr lang="ko-KR" altLang="en-US" sz="1000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기숙사생활 전반적인 지원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 (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세탁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, 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세면 등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0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□ 기숙사지원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  <a:defRPr/>
                      </a:pPr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중증 장애학생 룸메이트</a:t>
                      </a:r>
                      <a:endParaRPr lang="en-US" altLang="ko-KR" sz="1000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atinLnBrk="1"/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□ </a:t>
                      </a:r>
                      <a:r>
                        <a:rPr lang="ko-KR" altLang="en-US" sz="1000" baseline="0" dirty="0" err="1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수어통역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&amp;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교육속기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  <a:p>
                      <a:pPr latinLnBrk="1"/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   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(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청각장애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  <a:endParaRPr lang="ko-KR" altLang="en-US" sz="1000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전문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(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학생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 </a:t>
                      </a:r>
                      <a:r>
                        <a:rPr lang="ko-KR" altLang="en-US" sz="1000" baseline="0" dirty="0" err="1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수어통역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 및 교육속기를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 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통한 수업지원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692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□ 문자통역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타자 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500</a:t>
                      </a:r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타 이상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 </a:t>
                      </a:r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속기가 가능한 자</a:t>
                      </a:r>
                      <a:endParaRPr lang="en-US" altLang="ko-KR" sz="100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atinLnBrk="1"/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□ 교과보조지원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  <a:p>
                      <a:pPr latinLnBrk="1"/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   (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발달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, 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중복장애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  <a:endParaRPr lang="ko-KR" altLang="en-US" sz="1000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도우미학생을 통해 수업 보조 지원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454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□ 교과보조지원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요약 및 핵심정리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, </a:t>
                      </a:r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쉬운 설명 및 보충지도가 가능한 자</a:t>
                      </a:r>
                      <a:endParaRPr lang="en-US" altLang="ko-KR" sz="100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atinLnBrk="1"/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□ 노트필기제공</a:t>
                      </a:r>
                      <a:endParaRPr lang="ko-KR" altLang="en-US" sz="1000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같은 수업을 듣는 도우미학생이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 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노트필기 제공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46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□ 노트필기제공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동일 교과목 수강자</a:t>
                      </a:r>
                      <a:endParaRPr lang="en-US" altLang="ko-KR" sz="100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□ 대체자료제작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워드프로세서 편집이 능숙한 자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문헌정보 이해가 높은 자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□ 대체자료제작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  <a:p>
                      <a:pPr latinLnBrk="1"/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    (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시각장애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  <a:endParaRPr lang="ko-KR" altLang="en-US" sz="1000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수강 교과목의 주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·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부교재를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 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대체자료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(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점자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, 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확대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로 제작</a:t>
                      </a:r>
                      <a:endParaRPr lang="ko-KR" altLang="en-US" sz="100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40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요청</a:t>
                      </a:r>
                      <a:endParaRPr lang="en-US" altLang="ko-KR" sz="120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2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&amp;</a:t>
                      </a:r>
                      <a:r>
                        <a:rPr lang="ko-KR" altLang="en-US" sz="12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신청</a:t>
                      </a:r>
                      <a:endParaRPr lang="ko-KR" altLang="en-US" sz="1200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□ 장애학생지원센터 도우미 지원 요청하기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  <a:p>
                      <a:pPr marL="228600" indent="-228600" latinLnBrk="1">
                        <a:buAutoNum type="arabicPeriod"/>
                      </a:pP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대구대학교 장애학생지원센터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(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  <a:hlinkClick r:id="rId2"/>
                        </a:rPr>
                        <a:t>www.disable.daegu.ac.kr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 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접속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/>
                      </a:r>
                      <a:b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</a:b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→ 공지사항 → 도우미 모집공고 → 첨부 서식 다운로드 → 요청서 작성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/>
                      </a:r>
                      <a:b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</a:b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→ </a:t>
                      </a:r>
                      <a:r>
                        <a:rPr lang="ko-KR" altLang="en-US" sz="1000" baseline="0" dirty="0" err="1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이메일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(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  <a:hlinkClick r:id="rId3"/>
                        </a:rPr>
                        <a:t>perfect@daegu.ac.kr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 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또는 방문 신청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/>
                      </a:r>
                      <a:b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</a:b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  <a:p>
                      <a:pPr marL="228600" indent="-228600" latinLnBrk="1">
                        <a:buAutoNum type="arabicPeriod"/>
                      </a:pPr>
                      <a:r>
                        <a:rPr lang="ko-KR" altLang="en-US" sz="1000" baseline="0" dirty="0" smtClean="0">
                          <a:solidFill>
                            <a:srgbClr val="FF0000"/>
                          </a:solidFill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교내활동 및 기숙사 생활지원이 필요한 경우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, 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장애인 활동지원사업의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/>
                      </a:r>
                      <a:b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</a:b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「</a:t>
                      </a:r>
                      <a:r>
                        <a:rPr lang="ko-KR" altLang="en-US" sz="1000" baseline="0" dirty="0" smtClean="0">
                          <a:solidFill>
                            <a:srgbClr val="FF0000"/>
                          </a:solidFill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표준급여이용계획서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」 팩스 </a:t>
                      </a:r>
                      <a:r>
                        <a:rPr lang="ko-KR" altLang="en-US" sz="1000" baseline="0" dirty="0" smtClean="0">
                          <a:solidFill>
                            <a:srgbClr val="FF0000"/>
                          </a:solidFill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제출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 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(fax 053-850-5209)</a:t>
                      </a:r>
                      <a:b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</a:b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(※ 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발급방법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: 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국민연금공단 지사로 연락 후 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“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장애인 활동지원사업의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/>
                      </a:r>
                      <a:b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</a:b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                  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표준급여이용계획서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” 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팩스 송부 요청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  <a:b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</a:b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(※ </a:t>
                      </a:r>
                      <a:r>
                        <a:rPr lang="ko-KR" altLang="en-US" sz="1000" baseline="0" dirty="0" err="1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이메일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 제출 시 한글문서로 저장하여 파일로 제출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, 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서명 생략 가능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[STEP</a:t>
                      </a:r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①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] </a:t>
                      </a:r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한국장학재단 국가교육근로 신청하기</a:t>
                      </a:r>
                      <a:endParaRPr lang="en-US" altLang="ko-KR" sz="100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  <a:p>
                      <a:pPr latinLnBrk="1"/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한국장학재단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(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  <a:hlinkClick r:id="rId4"/>
                        </a:rPr>
                        <a:t>www.kosaf.go.kr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 </a:t>
                      </a:r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접속 → 장학금 → 국가교육근로장학금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/>
                      </a:r>
                      <a:b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</a:br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→ 신청하기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(</a:t>
                      </a:r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지원유형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: </a:t>
                      </a:r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교내 교육근로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- </a:t>
                      </a:r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봉사유형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(</a:t>
                      </a:r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장애대학생 도우미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</a:p>
                    <a:p>
                      <a:pPr latinLnBrk="1"/>
                      <a:endParaRPr lang="en-US" altLang="ko-KR" sz="100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  <a:p>
                      <a:pPr latinLnBrk="1"/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[STEP</a:t>
                      </a:r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②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] </a:t>
                      </a:r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장애학생지원센터 도우미 활동 신청하기</a:t>
                      </a:r>
                      <a:endParaRPr lang="en-US" altLang="ko-KR" sz="100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  <a:p>
                      <a:pPr latinLnBrk="1"/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대구대학교 장애학생지원센터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(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  <a:hlinkClick r:id="rId2"/>
                        </a:rPr>
                        <a:t>www.disable.daegu.ac.kr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 </a:t>
                      </a:r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접속 → 공지사항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/>
                      </a:r>
                      <a:b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</a:br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→ 도우미 모집 공고 → 첨부 서식 다운로드 → 신청서 작성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/>
                      </a:r>
                      <a:b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</a:br>
                      <a:r>
                        <a:rPr lang="ko-KR" altLang="en-US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→ </a:t>
                      </a:r>
                      <a:r>
                        <a:rPr lang="ko-KR" altLang="en-US" sz="1000" dirty="0" err="1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이메일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(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  <a:hlinkClick r:id="rId3"/>
                        </a:rPr>
                        <a:t>perfect@daegu.ac.kr</a:t>
                      </a:r>
                      <a:r>
                        <a:rPr lang="en-US" altLang="ko-KR" sz="100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 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또는 방문 신청</a:t>
                      </a:r>
                      <a:endParaRPr lang="en-US" altLang="ko-KR" sz="1000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  <a:p>
                      <a:pPr latinLnBrk="1"/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(※ </a:t>
                      </a:r>
                      <a:r>
                        <a:rPr lang="ko-KR" altLang="en-US" sz="1000" baseline="0" dirty="0" err="1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이메일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 제출 시 한글문서로 저장하여 파일로 제출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, </a:t>
                      </a:r>
                      <a:r>
                        <a:rPr lang="ko-KR" altLang="en-US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서명 생략 가능</a:t>
                      </a:r>
                      <a:r>
                        <a:rPr lang="en-US" altLang="ko-KR" sz="1000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  <a:endParaRPr lang="ko-KR" altLang="en-US" sz="1000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025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450217"/>
              </p:ext>
            </p:extLst>
          </p:nvPr>
        </p:nvGraphicFramePr>
        <p:xfrm>
          <a:off x="323527" y="908720"/>
          <a:ext cx="8496945" cy="3973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177"/>
                <a:gridCol w="576064"/>
                <a:gridCol w="3888432"/>
                <a:gridCol w="2448272"/>
              </a:tblGrid>
              <a:tr h="499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일정</a:t>
                      </a:r>
                      <a:endParaRPr lang="ko-KR" altLang="en-US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방법</a:t>
                      </a:r>
                      <a:endParaRPr lang="ko-KR" altLang="en-US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내용</a:t>
                      </a:r>
                      <a:endParaRPr lang="ko-KR" altLang="en-US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비고</a:t>
                      </a:r>
                      <a:endParaRPr lang="ko-KR" altLang="en-US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8.</a:t>
                      </a:r>
                      <a:r>
                        <a:rPr lang="en-US" altLang="ko-KR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 19(</a:t>
                      </a:r>
                      <a:r>
                        <a:rPr lang="ko-KR" altLang="en-US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월</a:t>
                      </a:r>
                      <a:r>
                        <a:rPr lang="en-US" altLang="ko-KR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~ 8. 23(</a:t>
                      </a:r>
                      <a:r>
                        <a:rPr lang="ko-KR" altLang="en-US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금</a:t>
                      </a:r>
                      <a:r>
                        <a:rPr lang="en-US" altLang="ko-KR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  <a:endParaRPr lang="ko-KR" altLang="en-US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신청</a:t>
                      </a:r>
                      <a:endParaRPr lang="ko-KR" altLang="en-US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장애학생 도우미 요청 및 모집</a:t>
                      </a:r>
                      <a:endParaRPr lang="en-US" altLang="ko-KR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한국장학재단 국가교육근로 신청</a:t>
                      </a:r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/>
                      </a:r>
                      <a:b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</a:br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장애대학생 도우미</a:t>
                      </a:r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  <a:endParaRPr lang="ko-KR" altLang="en-US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장애학생지원센터 홈페이지</a:t>
                      </a:r>
                      <a:endParaRPr lang="en-US" altLang="ko-KR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  <a:p>
                      <a:pPr algn="l" latinLnBrk="1"/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한국장학재단 홈페이지</a:t>
                      </a:r>
                      <a:endParaRPr lang="ko-KR" altLang="en-US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8. 26(</a:t>
                      </a:r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월</a:t>
                      </a:r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~ 8. 28(</a:t>
                      </a:r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수</a:t>
                      </a:r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  <a:endParaRPr lang="ko-KR" altLang="en-US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선발</a:t>
                      </a:r>
                      <a:endParaRPr lang="en-US" altLang="ko-KR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  <a:p>
                      <a:pPr algn="ctr" latinLnBrk="1"/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배정</a:t>
                      </a:r>
                      <a:endParaRPr lang="ko-KR" altLang="en-US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장애학생</a:t>
                      </a:r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&amp; </a:t>
                      </a:r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도우미학생 선발 및 배정</a:t>
                      </a:r>
                      <a:endParaRPr lang="en-US" altLang="ko-KR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8. 26(</a:t>
                      </a:r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월</a:t>
                      </a:r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~ 8. 28(</a:t>
                      </a:r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수</a:t>
                      </a:r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  <a:endParaRPr lang="ko-KR" altLang="en-US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상담</a:t>
                      </a:r>
                      <a:endParaRPr lang="ko-KR" altLang="en-US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장애학생</a:t>
                      </a:r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&amp;</a:t>
                      </a:r>
                      <a:r>
                        <a:rPr lang="en-US" altLang="ko-KR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 </a:t>
                      </a:r>
                      <a:r>
                        <a:rPr lang="ko-KR" altLang="en-US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도우미학생 개별 상담</a:t>
                      </a:r>
                      <a:endParaRPr lang="en-US" altLang="ko-KR" baseline="0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장애학생지원센터 상담실</a:t>
                      </a:r>
                      <a:endParaRPr lang="ko-KR" altLang="en-US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9. 3(</a:t>
                      </a:r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화</a:t>
                      </a:r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18:00</a:t>
                      </a:r>
                      <a:r>
                        <a:rPr lang="en-US" altLang="ko-KR" baseline="0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 ~ 20:00</a:t>
                      </a:r>
                      <a:endParaRPr lang="ko-KR" altLang="en-US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교육</a:t>
                      </a:r>
                      <a:endParaRPr lang="ko-KR" altLang="en-US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장애대학생도우미 활동 안전 교육</a:t>
                      </a:r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예정</a:t>
                      </a:r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사회과학대학</a:t>
                      </a:r>
                      <a:endParaRPr lang="en-US" altLang="ko-KR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  <a:p>
                      <a:pPr algn="l" latinLnBrk="1"/>
                      <a:r>
                        <a:rPr lang="ko-KR" altLang="en-US" dirty="0" err="1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종합강의동</a:t>
                      </a:r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 강당</a:t>
                      </a:r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예정</a:t>
                      </a:r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  <a:endParaRPr lang="ko-KR" altLang="en-US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9. 3(</a:t>
                      </a:r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화</a:t>
                      </a:r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~ 9.6(</a:t>
                      </a:r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금</a:t>
                      </a:r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)</a:t>
                      </a:r>
                      <a:endParaRPr lang="ko-KR" altLang="en-US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등록</a:t>
                      </a:r>
                      <a:endParaRPr lang="ko-KR" altLang="en-US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안전교육이수보고서</a:t>
                      </a:r>
                      <a:r>
                        <a:rPr lang="en-US" altLang="ko-KR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&amp; </a:t>
                      </a:r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업무계획서 등록</a:t>
                      </a:r>
                      <a:endParaRPr lang="en-US" altLang="ko-KR" dirty="0" smtClean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>
                          <a:latin typeface="서울남산 장체L" panose="02020603020101020101" pitchFamily="18" charset="-127"/>
                          <a:ea typeface="서울남산 장체L" panose="02020603020101020101" pitchFamily="18" charset="-127"/>
                        </a:rPr>
                        <a:t>한국장학재단</a:t>
                      </a:r>
                      <a:endParaRPr lang="ko-KR" altLang="en-US" dirty="0">
                        <a:latin typeface="서울남산 장체L" panose="02020603020101020101" pitchFamily="18" charset="-127"/>
                        <a:ea typeface="서울남산 장체L" panose="0202060302010102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332656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장애대학생 도우미 진행 계획</a:t>
            </a:r>
            <a:endParaRPr lang="ko-KR" altLang="en-US" sz="2400" dirty="0">
              <a:latin typeface="서울남산 장체EB" panose="02020603020101020101" pitchFamily="18" charset="-127"/>
              <a:ea typeface="서울남산 장체EB" panose="0202060302010102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5025950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▶ 상기 일정은 변경될 수 있습니다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.</a:t>
            </a:r>
          </a:p>
          <a:p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▶ 위와 같이 장애학생도우미를 모집하며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,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기타 사항은 장애학생지원센터 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053-850-5205~7</a:t>
            </a:r>
            <a:r>
              <a:rPr lang="ko-KR" altLang="en-US" dirty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으로</a:t>
            </a:r>
            <a:endParaRPr lang="en-US" altLang="ko-KR" dirty="0" smtClean="0">
              <a:latin typeface="서울남산 장체L" panose="02020603020101020101" pitchFamily="18" charset="-127"/>
              <a:ea typeface="서울남산 장체L" panose="02020603020101020101" pitchFamily="18" charset="-127"/>
            </a:endParaRPr>
          </a:p>
          <a:p>
            <a:r>
              <a:rPr lang="en-US" altLang="ko-KR" dirty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 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연락 바랍니다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.</a:t>
            </a:r>
            <a:endParaRPr lang="ko-KR" altLang="en-US" dirty="0">
              <a:latin typeface="서울남산 장체L" panose="02020603020101020101" pitchFamily="18" charset="-127"/>
              <a:ea typeface="서울남산 장체L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45296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52736"/>
            <a:ext cx="3563960" cy="504056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323528" y="404664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※ </a:t>
            </a:r>
            <a:r>
              <a:rPr lang="ko-KR" altLang="en-US" sz="24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장애학생활동지원 </a:t>
            </a:r>
            <a:r>
              <a:rPr lang="ko-KR" altLang="en-US" sz="2400" dirty="0" smtClean="0">
                <a:solidFill>
                  <a:srgbClr val="00B050"/>
                </a:solidFill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요청서</a:t>
            </a:r>
            <a:r>
              <a:rPr lang="en-US" altLang="ko-KR" sz="24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(</a:t>
            </a:r>
            <a:r>
              <a:rPr lang="ko-KR" altLang="en-US" sz="2400" dirty="0" smtClean="0">
                <a:solidFill>
                  <a:srgbClr val="00B050"/>
                </a:solidFill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장애학생용</a:t>
            </a:r>
            <a:r>
              <a:rPr lang="en-US" altLang="ko-KR" sz="24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) </a:t>
            </a:r>
            <a:r>
              <a:rPr lang="ko-KR" altLang="en-US" sz="24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작성 예시</a:t>
            </a:r>
            <a:endParaRPr lang="ko-KR" altLang="en-US" sz="2400" dirty="0">
              <a:latin typeface="서울남산 장체EB" panose="02020603020101020101" pitchFamily="18" charset="-127"/>
              <a:ea typeface="서울남산 장체EB" panose="02020603020101020101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95300" y="1821180"/>
            <a:ext cx="3230880" cy="5715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/>
          <p:cNvCxnSpPr>
            <a:stCxn id="8" idx="3"/>
          </p:cNvCxnSpPr>
          <p:nvPr/>
        </p:nvCxnSpPr>
        <p:spPr>
          <a:xfrm flipV="1">
            <a:off x="3726180" y="1268760"/>
            <a:ext cx="917828" cy="83817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72000" y="1052736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▶ 성명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,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학과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,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학번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,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연락처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,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학년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,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거주지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,</a:t>
            </a:r>
          </a:p>
          <a:p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   장애종류 및 등급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,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지역활동보조 이용여부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,</a:t>
            </a:r>
          </a:p>
          <a:p>
            <a:r>
              <a:rPr lang="en-US" altLang="ko-KR" dirty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 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보조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(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공학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)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기기 이용여부 반드시 작성해주세요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!</a:t>
            </a:r>
            <a:endParaRPr lang="ko-KR" altLang="en-US" dirty="0">
              <a:latin typeface="서울남산 장체L" panose="02020603020101020101" pitchFamily="18" charset="-127"/>
              <a:ea typeface="서울남산 장체L" panose="02020603020101020101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495300" y="2415540"/>
            <a:ext cx="3238500" cy="36538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/>
          <p:cNvCxnSpPr/>
          <p:nvPr/>
        </p:nvCxnSpPr>
        <p:spPr>
          <a:xfrm flipV="1">
            <a:off x="1272540" y="3068960"/>
            <a:ext cx="3371468" cy="614360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0" y="2060848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▶ 장애특성 및 지원요청 이유를 자세히 작성해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/>
            </a:r>
            <a:b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</a:b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  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주세요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!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미 작성 시 적절한 지원이 불가합니다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.</a:t>
            </a:r>
            <a:endParaRPr lang="ko-KR" altLang="en-US" dirty="0">
              <a:latin typeface="서울남산 장체L" panose="02020603020101020101" pitchFamily="18" charset="-127"/>
              <a:ea typeface="서울남산 장체L" panose="02020603020101020101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95300" y="3068960"/>
            <a:ext cx="777240" cy="122872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화살표 연결선 21"/>
          <p:cNvCxnSpPr>
            <a:stCxn id="14" idx="3"/>
          </p:cNvCxnSpPr>
          <p:nvPr/>
        </p:nvCxnSpPr>
        <p:spPr>
          <a:xfrm flipV="1">
            <a:off x="3733800" y="2276872"/>
            <a:ext cx="910208" cy="321362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그림 2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7" t="40550" r="72943" b="35445"/>
          <a:stretch/>
        </p:blipFill>
        <p:spPr>
          <a:xfrm>
            <a:off x="4860032" y="3429000"/>
            <a:ext cx="1324181" cy="208823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6" name="TextBox 25"/>
          <p:cNvSpPr txBox="1"/>
          <p:nvPr/>
        </p:nvSpPr>
        <p:spPr>
          <a:xfrm>
            <a:off x="4644008" y="2852936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▶ 지원 유형 별 번호를 과목명</a:t>
            </a:r>
            <a:r>
              <a:rPr lang="en-US" altLang="ko-KR" dirty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앞에</a:t>
            </a:r>
            <a:endParaRPr lang="en-US" altLang="ko-KR" dirty="0" smtClean="0">
              <a:latin typeface="서울남산 장체L" panose="02020603020101020101" pitchFamily="18" charset="-127"/>
              <a:ea typeface="서울남산 장체L" panose="02020603020101020101" pitchFamily="18" charset="-127"/>
            </a:endParaRPr>
          </a:p>
          <a:p>
            <a:r>
              <a:rPr lang="en-US" altLang="ko-KR" dirty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 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기재해주세요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!</a:t>
            </a:r>
            <a:endParaRPr lang="ko-KR" altLang="en-US" dirty="0">
              <a:latin typeface="서울남산 장체L" panose="02020603020101020101" pitchFamily="18" charset="-127"/>
              <a:ea typeface="서울남산 장체L" panose="02020603020101020101" pitchFamily="18" charset="-127"/>
            </a:endParaRPr>
          </a:p>
        </p:txBody>
      </p:sp>
      <p:pic>
        <p:nvPicPr>
          <p:cNvPr id="27" name="그림 2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56" t="36333" r="54456" b="35556"/>
          <a:stretch/>
        </p:blipFill>
        <p:spPr>
          <a:xfrm>
            <a:off x="7308304" y="3429000"/>
            <a:ext cx="896496" cy="192786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29" name="직선 화살표 연결선 28"/>
          <p:cNvCxnSpPr/>
          <p:nvPr/>
        </p:nvCxnSpPr>
        <p:spPr>
          <a:xfrm>
            <a:off x="6921305" y="3690610"/>
            <a:ext cx="314991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156177" y="3429000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세부영역</a:t>
            </a:r>
            <a:endParaRPr lang="en-US" altLang="ko-KR" sz="1400" dirty="0" smtClean="0">
              <a:latin typeface="서울남산 장체L" panose="02020603020101020101" pitchFamily="18" charset="-127"/>
              <a:ea typeface="서울남산 장체L" panose="02020603020101020101" pitchFamily="18" charset="-127"/>
            </a:endParaRPr>
          </a:p>
          <a:p>
            <a:pPr algn="ctr"/>
            <a:r>
              <a:rPr lang="ko-KR" altLang="en-US" sz="1400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번호 작성</a:t>
            </a:r>
            <a:endParaRPr lang="ko-KR" altLang="en-US" sz="1400" dirty="0">
              <a:latin typeface="서울남산 장체L" panose="02020603020101020101" pitchFamily="18" charset="-127"/>
              <a:ea typeface="서울남산 장체L" panose="02020603020101020101" pitchFamily="18" charset="-127"/>
            </a:endParaRPr>
          </a:p>
        </p:txBody>
      </p:sp>
      <p:cxnSp>
        <p:nvCxnSpPr>
          <p:cNvPr id="35" name="꺾인 연결선 34"/>
          <p:cNvCxnSpPr/>
          <p:nvPr/>
        </p:nvCxnSpPr>
        <p:spPr>
          <a:xfrm rot="16200000" flipH="1">
            <a:off x="5123053" y="5470234"/>
            <a:ext cx="180021" cy="274015"/>
          </a:xfrm>
          <a:prstGeom prst="bentConnector2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3063" y="5535503"/>
            <a:ext cx="36958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시각장애 학생의 경우 </a:t>
            </a:r>
            <a:r>
              <a:rPr lang="en-US" altLang="ko-KR" sz="1200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[</a:t>
            </a:r>
            <a:r>
              <a:rPr lang="ko-KR" altLang="en-US" sz="1200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대체도서 이용</a:t>
            </a:r>
            <a:r>
              <a:rPr lang="en-US" altLang="ko-KR" sz="1200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] </a:t>
            </a:r>
            <a:r>
              <a:rPr lang="ko-KR" altLang="en-US" sz="1200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유무를 선택해주세요</a:t>
            </a:r>
            <a:r>
              <a:rPr lang="en-US" altLang="ko-KR" sz="1200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65352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52736"/>
            <a:ext cx="3563960" cy="504056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323528" y="404664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※ </a:t>
            </a:r>
            <a:r>
              <a:rPr lang="ko-KR" altLang="en-US" sz="24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장애학생활동지원 </a:t>
            </a:r>
            <a:r>
              <a:rPr lang="ko-KR" altLang="en-US" sz="2400" dirty="0" smtClean="0">
                <a:solidFill>
                  <a:srgbClr val="00B0F0"/>
                </a:solidFill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신청서</a:t>
            </a:r>
            <a:r>
              <a:rPr lang="en-US" altLang="ko-KR" sz="24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(</a:t>
            </a:r>
            <a:r>
              <a:rPr lang="ko-KR" altLang="en-US" sz="2400" dirty="0" smtClean="0">
                <a:solidFill>
                  <a:srgbClr val="00B0F0"/>
                </a:solidFill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도우미학생용</a:t>
            </a:r>
            <a:r>
              <a:rPr lang="en-US" altLang="ko-KR" sz="24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) </a:t>
            </a:r>
            <a:r>
              <a:rPr lang="ko-KR" altLang="en-US" sz="24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작성 예시</a:t>
            </a:r>
            <a:endParaRPr lang="ko-KR" altLang="en-US" sz="2400" dirty="0">
              <a:latin typeface="서울남산 장체EB" panose="02020603020101020101" pitchFamily="18" charset="-127"/>
              <a:ea typeface="서울남산 장체EB" panose="02020603020101020101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56606" y="1809388"/>
            <a:ext cx="2896219" cy="2861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/>
          <p:cNvCxnSpPr>
            <a:stCxn id="8" idx="3"/>
          </p:cNvCxnSpPr>
          <p:nvPr/>
        </p:nvCxnSpPr>
        <p:spPr>
          <a:xfrm flipV="1">
            <a:off x="3552825" y="1256968"/>
            <a:ext cx="947167" cy="69547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99992" y="1052736"/>
            <a:ext cx="4411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▶ 직전 학기 성적이 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70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점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(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평균 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C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학점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)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미만일 경우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,</a:t>
            </a:r>
          </a:p>
          <a:p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   도우미 지원이 불가합니다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.</a:t>
            </a:r>
            <a:endParaRPr lang="ko-KR" altLang="en-US" dirty="0">
              <a:latin typeface="서울남산 장체L" panose="02020603020101020101" pitchFamily="18" charset="-127"/>
              <a:ea typeface="서울남산 장체L" panose="02020603020101020101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56606" y="2600325"/>
            <a:ext cx="2896219" cy="28575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/>
          <p:cNvCxnSpPr/>
          <p:nvPr/>
        </p:nvCxnSpPr>
        <p:spPr>
          <a:xfrm>
            <a:off x="3552825" y="4330264"/>
            <a:ext cx="1091183" cy="322872"/>
          </a:xfrm>
          <a:prstGeom prst="straightConnector1">
            <a:avLst/>
          </a:prstGeom>
          <a:ln w="127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0" y="2060848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▶ 해당 학기 </a:t>
            </a:r>
            <a:r>
              <a:rPr lang="ko-KR" altLang="en-US" dirty="0" err="1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타기관에서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근로를 하고 있는 경우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,</a:t>
            </a:r>
          </a:p>
          <a:p>
            <a:r>
              <a:rPr lang="en-US" altLang="ko-KR" dirty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 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도우미 지원이 불가합니다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.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662955" y="3402583"/>
            <a:ext cx="2880345" cy="25412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화살표 연결선 21"/>
          <p:cNvCxnSpPr>
            <a:stCxn id="14" idx="3"/>
            <a:endCxn id="18" idx="1"/>
          </p:cNvCxnSpPr>
          <p:nvPr/>
        </p:nvCxnSpPr>
        <p:spPr>
          <a:xfrm flipV="1">
            <a:off x="3552825" y="2384014"/>
            <a:ext cx="1019175" cy="35918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644008" y="2852936"/>
            <a:ext cx="4264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▶ 군 복무 중 도우미 지원을 한 경우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,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부정근로로</a:t>
            </a:r>
            <a:endParaRPr lang="en-US" altLang="ko-KR" dirty="0" smtClean="0">
              <a:latin typeface="서울남산 장체L" panose="02020603020101020101" pitchFamily="18" charset="-127"/>
              <a:ea typeface="서울남산 장체L" panose="02020603020101020101" pitchFamily="18" charset="-127"/>
            </a:endParaRPr>
          </a:p>
          <a:p>
            <a:r>
              <a:rPr lang="en-US" altLang="ko-KR" dirty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 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간주됩니다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.</a:t>
            </a:r>
          </a:p>
          <a:p>
            <a:r>
              <a:rPr lang="en-US" altLang="ko-KR" dirty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 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군 제대를 앞두고 휴가 기간 동안</a:t>
            </a:r>
            <a:r>
              <a:rPr lang="en-US" altLang="ko-KR" dirty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도우미 활동</a:t>
            </a:r>
            <a:endParaRPr lang="en-US" altLang="ko-KR" dirty="0" smtClean="0">
              <a:latin typeface="서울남산 장체L" panose="02020603020101020101" pitchFamily="18" charset="-127"/>
              <a:ea typeface="서울남산 장체L" panose="02020603020101020101" pitchFamily="18" charset="-127"/>
            </a:endParaRPr>
          </a:p>
          <a:p>
            <a:r>
              <a:rPr lang="en-US" altLang="ko-KR" dirty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신청을 한 경우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,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부정근로로 간주될 수</a:t>
            </a:r>
            <a:r>
              <a:rPr lang="en-US" altLang="ko-KR" dirty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있으니</a:t>
            </a:r>
            <a:endParaRPr lang="en-US" altLang="ko-KR" dirty="0" smtClean="0">
              <a:latin typeface="서울남산 장체L" panose="02020603020101020101" pitchFamily="18" charset="-127"/>
              <a:ea typeface="서울남산 장체L" panose="02020603020101020101" pitchFamily="18" charset="-127"/>
            </a:endParaRPr>
          </a:p>
          <a:p>
            <a:r>
              <a:rPr lang="en-US" altLang="ko-KR" dirty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 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반드시 확인 바랍니다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.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657225" y="4203202"/>
            <a:ext cx="2895599" cy="25412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0" name="직선 화살표 연결선 29"/>
          <p:cNvCxnSpPr/>
          <p:nvPr/>
        </p:nvCxnSpPr>
        <p:spPr>
          <a:xfrm flipV="1">
            <a:off x="3552825" y="3068960"/>
            <a:ext cx="1163191" cy="460685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644008" y="4527704"/>
            <a:ext cx="4264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▶ 한국장학재단에서 국가교육근로를 신청해야</a:t>
            </a:r>
            <a:endParaRPr lang="en-US" altLang="ko-KR" dirty="0" smtClean="0">
              <a:latin typeface="서울남산 장체L" panose="02020603020101020101" pitchFamily="18" charset="-127"/>
              <a:ea typeface="서울남산 장체L" panose="02020603020101020101" pitchFamily="18" charset="-127"/>
            </a:endParaRPr>
          </a:p>
          <a:p>
            <a:r>
              <a:rPr lang="en-US" altLang="ko-KR" dirty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 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장애학생 도우미 활동을 할 수 있습니다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.</a:t>
            </a:r>
          </a:p>
          <a:p>
            <a:r>
              <a:rPr lang="en-US" altLang="ko-KR" dirty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 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신청이 되었는지 반드시 확인 바랍니다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3811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52736"/>
            <a:ext cx="3563960" cy="504056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8" name="직사각형 7"/>
          <p:cNvSpPr/>
          <p:nvPr/>
        </p:nvSpPr>
        <p:spPr>
          <a:xfrm>
            <a:off x="495300" y="1821180"/>
            <a:ext cx="3230880" cy="5029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/>
          <p:cNvCxnSpPr>
            <a:stCxn id="8" idx="3"/>
          </p:cNvCxnSpPr>
          <p:nvPr/>
        </p:nvCxnSpPr>
        <p:spPr>
          <a:xfrm flipV="1">
            <a:off x="3726180" y="1268760"/>
            <a:ext cx="917828" cy="80388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72000" y="1052736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▶ 성명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,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학과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,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학번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,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연락처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,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학년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,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거주지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,</a:t>
            </a:r>
          </a:p>
          <a:p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   근로유형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,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도우미 활동경력 및 유형을</a:t>
            </a:r>
            <a:endParaRPr lang="en-US" altLang="ko-KR" dirty="0" smtClean="0">
              <a:latin typeface="서울남산 장체L" panose="02020603020101020101" pitchFamily="18" charset="-127"/>
              <a:ea typeface="서울남산 장체L" panose="02020603020101020101" pitchFamily="18" charset="-127"/>
            </a:endParaRPr>
          </a:p>
          <a:p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   반드시 작성해주세요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!</a:t>
            </a:r>
            <a:endParaRPr lang="ko-KR" altLang="en-US" dirty="0">
              <a:latin typeface="서울남산 장체L" panose="02020603020101020101" pitchFamily="18" charset="-127"/>
              <a:ea typeface="서울남산 장체L" panose="02020603020101020101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495300" y="2348880"/>
            <a:ext cx="3238500" cy="36538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/>
          <p:cNvCxnSpPr/>
          <p:nvPr/>
        </p:nvCxnSpPr>
        <p:spPr>
          <a:xfrm>
            <a:off x="2051720" y="3068960"/>
            <a:ext cx="2651388" cy="0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0" y="2060848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▶ 지원동기 및 활동 경력을 자세히 작성해주세요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!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497508" y="2814640"/>
            <a:ext cx="1554212" cy="9744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화살표 연결선 21"/>
          <p:cNvCxnSpPr>
            <a:stCxn id="14" idx="3"/>
          </p:cNvCxnSpPr>
          <p:nvPr/>
        </p:nvCxnSpPr>
        <p:spPr>
          <a:xfrm flipV="1">
            <a:off x="3733800" y="2210212"/>
            <a:ext cx="910208" cy="321362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644008" y="2852936"/>
            <a:ext cx="4264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▶ 도우미 지원을 원하는 유형에 순위를</a:t>
            </a:r>
            <a:endParaRPr lang="en-US" altLang="ko-KR" dirty="0" smtClean="0">
              <a:latin typeface="서울남산 장체L" panose="02020603020101020101" pitchFamily="18" charset="-127"/>
              <a:ea typeface="서울남산 장체L" panose="02020603020101020101" pitchFamily="18" charset="-127"/>
            </a:endParaRPr>
          </a:p>
          <a:p>
            <a:r>
              <a:rPr lang="en-US" altLang="ko-KR" dirty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 </a:t>
            </a:r>
            <a:r>
              <a:rPr lang="ko-KR" altLang="en-US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표시해주세요</a:t>
            </a:r>
            <a:r>
              <a:rPr lang="en-US" altLang="ko-KR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!</a:t>
            </a:r>
          </a:p>
          <a:p>
            <a:r>
              <a:rPr lang="en-US" altLang="ko-KR" sz="1200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      (</a:t>
            </a:r>
            <a:r>
              <a:rPr lang="ko-KR" altLang="en-US" sz="1200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단</a:t>
            </a:r>
            <a:r>
              <a:rPr lang="en-US" altLang="ko-KR" sz="1200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, </a:t>
            </a:r>
            <a:r>
              <a:rPr lang="ko-KR" altLang="en-US" sz="1200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지정된 장애학생이 있는 경우 </a:t>
            </a:r>
            <a:r>
              <a:rPr lang="en-US" altLang="ko-KR" sz="1200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1</a:t>
            </a:r>
            <a:r>
              <a:rPr lang="ko-KR" altLang="en-US" sz="1200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순위만 표시해주시길 바랍니다</a:t>
            </a:r>
            <a:r>
              <a:rPr lang="en-US" altLang="ko-KR" sz="1200" dirty="0" smtClean="0">
                <a:latin typeface="서울남산 장체L" panose="02020603020101020101" pitchFamily="18" charset="-127"/>
                <a:ea typeface="서울남산 장체L" panose="02020603020101020101" pitchFamily="18" charset="-127"/>
              </a:rPr>
              <a:t>.)</a:t>
            </a:r>
            <a:endParaRPr lang="ko-KR" altLang="en-US" sz="1200" dirty="0">
              <a:latin typeface="서울남산 장체L" panose="02020603020101020101" pitchFamily="18" charset="-127"/>
              <a:ea typeface="서울남산 장체L" panose="02020603020101020101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3528" y="404664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※ </a:t>
            </a:r>
            <a:r>
              <a:rPr lang="ko-KR" altLang="en-US" sz="24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장애학생활동지원 </a:t>
            </a:r>
            <a:r>
              <a:rPr lang="ko-KR" altLang="en-US" sz="2400" dirty="0" smtClean="0">
                <a:solidFill>
                  <a:srgbClr val="00B0F0"/>
                </a:solidFill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신청서</a:t>
            </a:r>
            <a:r>
              <a:rPr lang="en-US" altLang="ko-KR" sz="24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(</a:t>
            </a:r>
            <a:r>
              <a:rPr lang="ko-KR" altLang="en-US" sz="2400" dirty="0" smtClean="0">
                <a:solidFill>
                  <a:srgbClr val="00B0F0"/>
                </a:solidFill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도우미학생용</a:t>
            </a:r>
            <a:r>
              <a:rPr lang="en-US" altLang="ko-KR" sz="24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) </a:t>
            </a:r>
            <a:r>
              <a:rPr lang="ko-KR" altLang="en-US" sz="2400" dirty="0" smtClean="0">
                <a:latin typeface="서울남산 장체EB" panose="02020603020101020101" pitchFamily="18" charset="-127"/>
                <a:ea typeface="서울남산 장체EB" panose="02020603020101020101" pitchFamily="18" charset="-127"/>
              </a:rPr>
              <a:t>작성 예시</a:t>
            </a:r>
            <a:endParaRPr lang="ko-KR" altLang="en-US" sz="2400" dirty="0">
              <a:latin typeface="서울남산 장체EB" panose="02020603020101020101" pitchFamily="18" charset="-127"/>
              <a:ea typeface="서울남산 장체EB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19821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589</Words>
  <Application>Microsoft Office PowerPoint</Application>
  <PresentationFormat>화면 슬라이드 쇼(4:3)</PresentationFormat>
  <Paragraphs>123</Paragraphs>
  <Slides>5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굴림</vt:lpstr>
      <vt:lpstr>Arial</vt:lpstr>
      <vt:lpstr>맑은 고딕</vt:lpstr>
      <vt:lpstr>서울남산 장체L</vt:lpstr>
      <vt:lpstr>서울남산 장체EB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20</cp:revision>
  <dcterms:created xsi:type="dcterms:W3CDTF">2019-08-12T00:57:08Z</dcterms:created>
  <dcterms:modified xsi:type="dcterms:W3CDTF">2019-08-13T00:28:17Z</dcterms:modified>
  <cp:contentStatus/>
</cp:coreProperties>
</file>