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9802475" cy="51206400"/>
  <p:notesSz cx="9144000" cy="6858000"/>
  <p:defaultTextStyle>
    <a:defPPr>
      <a:defRPr lang="ko-KR"/>
    </a:defPPr>
    <a:lvl1pPr marL="0" algn="l" defTabSz="4057132" rtl="0" eaLnBrk="1" latinLnBrk="1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28567" algn="l" defTabSz="4057132" rtl="0" eaLnBrk="1" latinLnBrk="1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57132" algn="l" defTabSz="4057132" rtl="0" eaLnBrk="1" latinLnBrk="1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085699" algn="l" defTabSz="4057132" rtl="0" eaLnBrk="1" latinLnBrk="1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14266" algn="l" defTabSz="4057132" rtl="0" eaLnBrk="1" latinLnBrk="1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42831" algn="l" defTabSz="4057132" rtl="0" eaLnBrk="1" latinLnBrk="1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171398" algn="l" defTabSz="4057132" rtl="0" eaLnBrk="1" latinLnBrk="1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199965" algn="l" defTabSz="4057132" rtl="0" eaLnBrk="1" latinLnBrk="1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228531" algn="l" defTabSz="4057132" rtl="0" eaLnBrk="1" latinLnBrk="1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7" d="100"/>
          <a:sy n="17" d="100"/>
        </p:scale>
        <p:origin x="-3804" y="-210"/>
      </p:cViewPr>
      <p:guideLst>
        <p:guide orient="horz" pos="16129"/>
        <p:guide pos="62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057132" rtl="0" eaLnBrk="1" latinLnBrk="1" hangingPunct="1">
        <a:spcBef>
          <a:spcPct val="0"/>
        </a:spcBef>
        <a:buNone/>
        <a:defRPr sz="10100" b="1" kern="1200" baseline="0">
          <a:solidFill>
            <a:schemeClr val="tx1"/>
          </a:solidFill>
          <a:effectLst/>
          <a:latin typeface="HY바다L" pitchFamily="18" charset="-127"/>
          <a:ea typeface="HY바다L" pitchFamily="18" charset="-127"/>
          <a:cs typeface="+mj-cs"/>
        </a:defRPr>
      </a:lvl1pPr>
    </p:titleStyle>
    <p:bodyStyle>
      <a:lvl1pPr marL="1521424" indent="-1521424" algn="l" defTabSz="4057132" rtl="0" eaLnBrk="1" latinLnBrk="1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3296421" indent="-1267855" algn="l" defTabSz="4057132" rtl="0" eaLnBrk="1" latinLnBrk="1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5071416" indent="-1014283" algn="l" defTabSz="4057132" rtl="0" eaLnBrk="1" latinLnBrk="1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7099982" indent="-1014283" algn="l" defTabSz="4057132" rtl="0" eaLnBrk="1" latinLnBrk="1" hangingPunct="1">
        <a:spcBef>
          <a:spcPct val="20000"/>
        </a:spcBef>
        <a:buFont typeface="Arial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9128549" indent="-1014283" algn="l" defTabSz="4057132" rtl="0" eaLnBrk="1" latinLnBrk="1" hangingPunct="1">
        <a:spcBef>
          <a:spcPct val="20000"/>
        </a:spcBef>
        <a:buFont typeface="Arial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11157115" indent="-1014283" algn="l" defTabSz="4057132" rtl="0" eaLnBrk="1" latinLnBrk="1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5681" indent="-1014283" algn="l" defTabSz="4057132" rtl="0" eaLnBrk="1" latinLnBrk="1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14248" indent="-1014283" algn="l" defTabSz="4057132" rtl="0" eaLnBrk="1" latinLnBrk="1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242814" indent="-1014283" algn="l" defTabSz="4057132" rtl="0" eaLnBrk="1" latinLnBrk="1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057132" rtl="0" eaLnBrk="1" latinLnBrk="1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28567" algn="l" defTabSz="4057132" rtl="0" eaLnBrk="1" latinLnBrk="1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57132" algn="l" defTabSz="4057132" rtl="0" eaLnBrk="1" latinLnBrk="1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085699" algn="l" defTabSz="4057132" rtl="0" eaLnBrk="1" latinLnBrk="1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14266" algn="l" defTabSz="4057132" rtl="0" eaLnBrk="1" latinLnBrk="1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42831" algn="l" defTabSz="4057132" rtl="0" eaLnBrk="1" latinLnBrk="1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171398" algn="l" defTabSz="4057132" rtl="0" eaLnBrk="1" latinLnBrk="1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199965" algn="l" defTabSz="4057132" rtl="0" eaLnBrk="1" latinLnBrk="1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28531" algn="l" defTabSz="4057132" rtl="0" eaLnBrk="1" latinLnBrk="1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>
            <a:off x="1448013" y="6033289"/>
            <a:ext cx="10163058" cy="14524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764" tIns="47960" rIns="95921" bIns="47960" rtlCol="0" anchor="ctr"/>
          <a:lstStyle/>
          <a:p>
            <a:r>
              <a:rPr lang="ko-KR" altLang="en-US" sz="6300" dirty="0" smtClean="0"/>
              <a:t>작품 명</a:t>
            </a:r>
            <a:endParaRPr lang="ko-KR" altLang="en-US" sz="6300" dirty="0"/>
          </a:p>
        </p:txBody>
      </p:sp>
      <p:sp>
        <p:nvSpPr>
          <p:cNvPr id="5" name="오각형 4"/>
          <p:cNvSpPr/>
          <p:nvPr/>
        </p:nvSpPr>
        <p:spPr>
          <a:xfrm>
            <a:off x="1490793" y="10155610"/>
            <a:ext cx="10163058" cy="14524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764" tIns="47960" rIns="95921" bIns="47960" rtlCol="0" anchor="ctr"/>
          <a:lstStyle/>
          <a:p>
            <a:r>
              <a:rPr lang="ko-KR" altLang="en-US" sz="6300" dirty="0" smtClean="0"/>
              <a:t>목</a:t>
            </a:r>
            <a:r>
              <a:rPr lang="ko-KR" altLang="en-US" sz="6300" dirty="0"/>
              <a:t>적 </a:t>
            </a:r>
            <a:r>
              <a:rPr lang="ko-KR" altLang="en-US" sz="6300" dirty="0" smtClean="0"/>
              <a:t>및 필요성</a:t>
            </a:r>
            <a:endParaRPr lang="ko-KR" altLang="en-US" sz="6300" dirty="0"/>
          </a:p>
        </p:txBody>
      </p:sp>
      <p:sp>
        <p:nvSpPr>
          <p:cNvPr id="6" name="오각형 5"/>
          <p:cNvSpPr/>
          <p:nvPr/>
        </p:nvSpPr>
        <p:spPr>
          <a:xfrm>
            <a:off x="1490793" y="19094288"/>
            <a:ext cx="10163058" cy="14524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764" tIns="47960" rIns="95921" bIns="47960" rtlCol="0" anchor="ctr"/>
          <a:lstStyle/>
          <a:p>
            <a:r>
              <a:rPr lang="ko-KR" altLang="en-US" sz="6300" dirty="0" smtClean="0"/>
              <a:t>디자인 및 제작</a:t>
            </a:r>
            <a:endParaRPr lang="ko-KR" altLang="en-US" sz="6300" dirty="0"/>
          </a:p>
        </p:txBody>
      </p:sp>
      <p:sp>
        <p:nvSpPr>
          <p:cNvPr id="7" name="오각형 6"/>
          <p:cNvSpPr/>
          <p:nvPr/>
        </p:nvSpPr>
        <p:spPr>
          <a:xfrm>
            <a:off x="1490793" y="29068378"/>
            <a:ext cx="10163058" cy="14524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764" tIns="47960" rIns="95921" bIns="47960" rtlCol="0" anchor="ctr"/>
          <a:lstStyle/>
          <a:p>
            <a:r>
              <a:rPr lang="ko-KR" altLang="en-US" sz="6300" dirty="0" smtClean="0"/>
              <a:t>사용 대상자</a:t>
            </a:r>
            <a:endParaRPr lang="ko-KR" altLang="en-US" sz="6300" dirty="0"/>
          </a:p>
        </p:txBody>
      </p:sp>
      <p:sp>
        <p:nvSpPr>
          <p:cNvPr id="9" name="오각형 8"/>
          <p:cNvSpPr/>
          <p:nvPr/>
        </p:nvSpPr>
        <p:spPr>
          <a:xfrm>
            <a:off x="1403798" y="33199657"/>
            <a:ext cx="7723924" cy="14524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764" tIns="47960" rIns="95921" bIns="47960" rtlCol="0" anchor="ctr"/>
          <a:lstStyle/>
          <a:p>
            <a:r>
              <a:rPr lang="ko-KR" altLang="en-US" sz="6300" dirty="0" smtClean="0"/>
              <a:t>적용 및 평가 결과 </a:t>
            </a:r>
            <a:endParaRPr lang="ko-KR" altLang="en-US" sz="63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443862" y="7906031"/>
            <a:ext cx="16870678" cy="18155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21" tIns="47960" rIns="95921" bIns="47960" rtlCol="0" anchor="ctr"/>
          <a:lstStyle/>
          <a:p>
            <a:pPr algn="ctr"/>
            <a:r>
              <a:rPr lang="en-US" altLang="ko-KR" sz="69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“</a:t>
            </a:r>
            <a:r>
              <a:rPr lang="ko-KR" altLang="en-US" sz="6900" dirty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휠체어사용자의 </a:t>
            </a:r>
            <a:r>
              <a:rPr lang="ko-KR" altLang="en-US" sz="69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이동성 향상을 위한 임상 적용 사례</a:t>
            </a:r>
            <a:r>
              <a:rPr lang="en-US" altLang="ko-KR" sz="69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rPr>
              <a:t>”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443862" y="11971200"/>
            <a:ext cx="16870678" cy="27425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21" tIns="47960" rIns="95921" bIns="47960" rtlCol="0" anchor="ctr"/>
          <a:lstStyle/>
          <a:p>
            <a:endParaRPr lang="ko-KR" altLang="en-US" sz="3400" dirty="0">
              <a:solidFill>
                <a:schemeClr val="tx1"/>
              </a:solidFill>
            </a:endParaRPr>
          </a:p>
          <a:p>
            <a:pPr marL="359702" indent="-359702">
              <a:buFont typeface="Wingdings" pitchFamily="2" charset="2"/>
              <a:buChar char="Ø"/>
            </a:pPr>
            <a:endParaRPr lang="en-US" altLang="ko-KR" sz="3400" b="1" dirty="0" smtClean="0">
              <a:solidFill>
                <a:schemeClr val="tx1"/>
              </a:solidFill>
            </a:endParaRPr>
          </a:p>
          <a:p>
            <a:pPr marL="359702" indent="-359702">
              <a:buFont typeface="Wingdings" pitchFamily="2" charset="2"/>
              <a:buChar char="Ø"/>
            </a:pPr>
            <a:endParaRPr lang="en-US" altLang="ko-KR" sz="3400" b="1" dirty="0">
              <a:solidFill>
                <a:schemeClr val="tx1"/>
              </a:solidFill>
            </a:endParaRPr>
          </a:p>
          <a:p>
            <a:pPr marL="359702" indent="-359702">
              <a:buFont typeface="Wingdings" pitchFamily="2" charset="2"/>
              <a:buChar char="Ø"/>
            </a:pPr>
            <a:r>
              <a:rPr lang="ko-KR" altLang="en-US" sz="3400" b="1" dirty="0" smtClean="0">
                <a:solidFill>
                  <a:schemeClr val="tx1"/>
                </a:solidFill>
              </a:rPr>
              <a:t>휠체어 사용 장애인의 우천시의 야외 이동성 편의를 위한 비 가림 막</a:t>
            </a:r>
            <a:r>
              <a:rPr lang="en-US" altLang="ko-KR" sz="3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조이스틱 가림 막 제공</a:t>
            </a:r>
            <a:r>
              <a:rPr lang="en-US" altLang="ko-KR" sz="3400" b="1" dirty="0">
                <a:solidFill>
                  <a:schemeClr val="tx1"/>
                </a:solidFill>
              </a:rPr>
              <a:t>.</a:t>
            </a:r>
          </a:p>
          <a:p>
            <a:pPr marL="359702" indent="-359702">
              <a:buFont typeface="Wingdings" pitchFamily="2" charset="2"/>
              <a:buChar char="Ø"/>
            </a:pPr>
            <a:r>
              <a:rPr lang="ko-KR" altLang="en-US" sz="3400" b="1" dirty="0" smtClean="0">
                <a:solidFill>
                  <a:schemeClr val="tx1"/>
                </a:solidFill>
              </a:rPr>
              <a:t>올바른 </a:t>
            </a:r>
            <a:r>
              <a:rPr lang="ko-KR" altLang="en-US" sz="3400" b="1" dirty="0">
                <a:solidFill>
                  <a:schemeClr val="tx1"/>
                </a:solidFill>
              </a:rPr>
              <a:t>자세 유지와 편안한 승차감을 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위한 사용자에게 맞는 전방 </a:t>
            </a:r>
            <a:r>
              <a:rPr lang="ko-KR" altLang="en-US" sz="3400" b="1" dirty="0" err="1" smtClean="0">
                <a:solidFill>
                  <a:schemeClr val="tx1"/>
                </a:solidFill>
              </a:rPr>
              <a:t>웨지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 형 착석 시트</a:t>
            </a:r>
            <a:r>
              <a:rPr lang="en-US" altLang="ko-KR" sz="3400" b="1" dirty="0">
                <a:solidFill>
                  <a:schemeClr val="tx1"/>
                </a:solidFill>
              </a:rPr>
              <a:t> 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제공</a:t>
            </a:r>
            <a:r>
              <a:rPr lang="en-US" altLang="ko-KR" sz="3400" b="1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3400" b="1" dirty="0" smtClean="0">
              <a:solidFill>
                <a:schemeClr val="tx1"/>
              </a:solidFill>
            </a:endParaRPr>
          </a:p>
          <a:p>
            <a:endParaRPr lang="en-US" altLang="ko-KR" sz="3400" b="1" dirty="0" smtClean="0">
              <a:solidFill>
                <a:schemeClr val="tx1"/>
              </a:solidFill>
            </a:endParaRPr>
          </a:p>
          <a:p>
            <a:pPr marL="359702" indent="-359702">
              <a:buFont typeface="Wingdings" pitchFamily="2" charset="2"/>
              <a:buChar char="Ø"/>
            </a:pPr>
            <a:endParaRPr lang="en-US" altLang="ko-KR" sz="3400" dirty="0" smtClean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800965" y="21165990"/>
            <a:ext cx="7535054" cy="74819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21" tIns="47960" rIns="95921" bIns="47960" rtlCol="0" anchor="ctr"/>
          <a:lstStyle/>
          <a:p>
            <a:pPr algn="ctr"/>
            <a:endParaRPr lang="en-US" altLang="ko-KR" sz="2900" dirty="0" smtClean="0">
              <a:solidFill>
                <a:srgbClr val="FF0000"/>
              </a:solidFill>
              <a:latin typeface="HY바다L" pitchFamily="18" charset="-127"/>
              <a:ea typeface="HY바다L" pitchFamily="18" charset="-127"/>
            </a:endParaRPr>
          </a:p>
          <a:p>
            <a:pPr algn="ctr"/>
            <a:endParaRPr lang="en-US" altLang="ko-KR" sz="2900" dirty="0">
              <a:solidFill>
                <a:srgbClr val="FF0000"/>
              </a:solidFill>
              <a:latin typeface="HY바다L" pitchFamily="18" charset="-127"/>
              <a:ea typeface="HY바다L" pitchFamily="18" charset="-127"/>
            </a:endParaRPr>
          </a:p>
          <a:p>
            <a:pPr algn="ctr"/>
            <a:endParaRPr lang="en-US" altLang="ko-KR" sz="2900" dirty="0" smtClean="0">
              <a:solidFill>
                <a:srgbClr val="FF0000"/>
              </a:solidFill>
              <a:latin typeface="HY바다L" pitchFamily="18" charset="-127"/>
              <a:ea typeface="HY바다L" pitchFamily="18" charset="-127"/>
            </a:endParaRPr>
          </a:p>
          <a:p>
            <a:pPr algn="ctr"/>
            <a:endParaRPr lang="en-US" altLang="ko-KR" sz="2900" dirty="0">
              <a:solidFill>
                <a:srgbClr val="FF0000"/>
              </a:solidFill>
              <a:latin typeface="HY바다L" pitchFamily="18" charset="-127"/>
              <a:ea typeface="HY바다L" pitchFamily="18" charset="-127"/>
            </a:endParaRPr>
          </a:p>
          <a:p>
            <a:pPr algn="ctr"/>
            <a:endParaRPr lang="en-US" altLang="ko-KR" sz="2900" dirty="0" smtClean="0">
              <a:solidFill>
                <a:srgbClr val="FF0000"/>
              </a:solidFill>
              <a:latin typeface="HY바다L" pitchFamily="18" charset="-127"/>
              <a:ea typeface="HY바다L" pitchFamily="18" charset="-127"/>
            </a:endParaRPr>
          </a:p>
          <a:p>
            <a:pPr algn="ctr"/>
            <a:endParaRPr lang="en-US" altLang="ko-KR" sz="2900" dirty="0">
              <a:solidFill>
                <a:srgbClr val="FF0000"/>
              </a:solidFill>
              <a:latin typeface="HY바다L" pitchFamily="18" charset="-127"/>
              <a:ea typeface="HY바다L" pitchFamily="18" charset="-127"/>
            </a:endParaRPr>
          </a:p>
          <a:p>
            <a:pPr algn="ctr"/>
            <a:endParaRPr lang="en-US" altLang="ko-KR" sz="2900" dirty="0" smtClean="0">
              <a:solidFill>
                <a:srgbClr val="FF0000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43862" y="30957117"/>
            <a:ext cx="16870678" cy="17558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21" tIns="47960" rIns="95921" bIns="47960" rtlCol="0" anchor="ctr"/>
          <a:lstStyle/>
          <a:p>
            <a:pPr algn="ctr"/>
            <a:r>
              <a:rPr lang="ko-KR" altLang="en-US" sz="5000" b="1" dirty="0" smtClean="0">
                <a:solidFill>
                  <a:schemeClr val="tx1"/>
                </a:solidFill>
              </a:rPr>
              <a:t>휠체어를 사용하는 장애인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0537894" y="21190959"/>
            <a:ext cx="7535054" cy="74569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21" tIns="47960" rIns="95921" bIns="47960" rtlCol="0" anchor="ctr"/>
          <a:lstStyle/>
          <a:p>
            <a:pPr algn="ctr"/>
            <a:endParaRPr lang="ko-KR" altLang="en-US" sz="2900" dirty="0">
              <a:solidFill>
                <a:srgbClr val="FF0000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7" name="제목 개체 틀 1"/>
          <p:cNvSpPr txBox="1">
            <a:spLocks/>
          </p:cNvSpPr>
          <p:nvPr/>
        </p:nvSpPr>
        <p:spPr>
          <a:xfrm>
            <a:off x="1251093" y="1351101"/>
            <a:ext cx="5047674" cy="2106320"/>
          </a:xfrm>
          <a:prstGeom prst="rect">
            <a:avLst/>
          </a:prstGeom>
        </p:spPr>
        <p:txBody>
          <a:bodyPr vert="horz" lIns="405713" tIns="202857" rIns="405713" bIns="202857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0100" b="1" dirty="0" smtClean="0">
                <a:latin typeface="HY바다L" pitchFamily="18" charset="-127"/>
                <a:ea typeface="HY바다L" pitchFamily="18" charset="-127"/>
                <a:cs typeface="+mj-cs"/>
              </a:rPr>
              <a:t>2012</a:t>
            </a:r>
            <a:endParaRPr lang="ko-KR" altLang="en-US" sz="10100" b="1" dirty="0" smtClean="0">
              <a:latin typeface="HY바다L" pitchFamily="18" charset="-127"/>
              <a:ea typeface="HY바다L" pitchFamily="18" charset="-127"/>
              <a:cs typeface="+mj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46412" y="2880967"/>
            <a:ext cx="19109654" cy="3005345"/>
          </a:xfrm>
          <a:prstGeom prst="rect">
            <a:avLst/>
          </a:prstGeom>
        </p:spPr>
        <p:txBody>
          <a:bodyPr wrap="square" lIns="95921" tIns="47960" rIns="95921" bIns="47960">
            <a:spAutoFit/>
          </a:bodyPr>
          <a:lstStyle/>
          <a:p>
            <a:r>
              <a:rPr lang="ko-KR" altLang="en-US" sz="10500" b="1" dirty="0" smtClean="0">
                <a:latin typeface="HY바다L" pitchFamily="18" charset="-127"/>
                <a:ea typeface="HY바다L" pitchFamily="18" charset="-127"/>
              </a:rPr>
              <a:t>   제</a:t>
            </a:r>
            <a:r>
              <a:rPr lang="en-US" altLang="ko-KR" sz="10500" b="1" dirty="0" smtClean="0">
                <a:latin typeface="HY바다L" pitchFamily="18" charset="-127"/>
                <a:ea typeface="HY바다L" pitchFamily="18" charset="-127"/>
              </a:rPr>
              <a:t> 9</a:t>
            </a:r>
            <a:r>
              <a:rPr lang="ko-KR" altLang="en-US" sz="10500" b="1" dirty="0" smtClean="0">
                <a:latin typeface="HY바다L" pitchFamily="18" charset="-127"/>
                <a:ea typeface="HY바다L" pitchFamily="18" charset="-127"/>
              </a:rPr>
              <a:t>회 재활공학과</a:t>
            </a:r>
            <a:endParaRPr lang="en-US" altLang="ko-KR" sz="10500" b="1" dirty="0" smtClean="0">
              <a:latin typeface="HY바다L" pitchFamily="18" charset="-127"/>
              <a:ea typeface="HY바다L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10500" b="1" dirty="0" smtClean="0">
                <a:latin typeface="HY바다L" pitchFamily="18" charset="-127"/>
                <a:ea typeface="HY바다L" pitchFamily="18" charset="-127"/>
              </a:rPr>
              <a:t>                  학술콘테스트</a:t>
            </a:r>
            <a:endParaRPr lang="ko-KR" altLang="en-US" sz="10500" b="1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1" name="오각형 20"/>
          <p:cNvSpPr/>
          <p:nvPr/>
        </p:nvSpPr>
        <p:spPr>
          <a:xfrm>
            <a:off x="1490793" y="15161900"/>
            <a:ext cx="10163058" cy="14524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764" tIns="47960" rIns="95921" bIns="47960" rtlCol="0" anchor="ctr"/>
          <a:lstStyle/>
          <a:p>
            <a:r>
              <a:rPr lang="ko-KR" altLang="en-US" sz="6300" dirty="0" smtClean="0"/>
              <a:t>팀 구성원 소개</a:t>
            </a:r>
            <a:endParaRPr lang="ko-KR" altLang="en-US" sz="6300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1417322" y="16977490"/>
            <a:ext cx="16870678" cy="17091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21" tIns="47960" rIns="95921" bIns="47960" rtlCol="0" anchor="ctr"/>
          <a:lstStyle/>
          <a:p>
            <a:pPr marL="1888200"/>
            <a:r>
              <a:rPr lang="en-US" sz="3400" b="1" dirty="0" smtClean="0">
                <a:solidFill>
                  <a:schemeClr val="tx1"/>
                </a:solidFill>
              </a:rPr>
              <a:t>20651616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 최봉근</a:t>
            </a:r>
            <a:r>
              <a:rPr lang="en-US" altLang="ko-KR" sz="3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팀장</a:t>
            </a:r>
            <a:r>
              <a:rPr lang="en-US" altLang="ko-KR" sz="3400" b="1" dirty="0" smtClean="0">
                <a:solidFill>
                  <a:schemeClr val="tx1"/>
                </a:solidFill>
              </a:rPr>
              <a:t>)</a:t>
            </a:r>
          </a:p>
          <a:p>
            <a:pPr marL="1888200"/>
            <a:r>
              <a:rPr lang="en-US" sz="3400" b="1" dirty="0" smtClean="0">
                <a:solidFill>
                  <a:schemeClr val="tx1"/>
                </a:solidFill>
              </a:rPr>
              <a:t>20651535 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전영준</a:t>
            </a:r>
            <a:r>
              <a:rPr lang="en-US" altLang="ko-KR" sz="3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팀원</a:t>
            </a:r>
            <a:r>
              <a:rPr lang="en-US" altLang="ko-KR" sz="3400" b="1" dirty="0" smtClean="0">
                <a:solidFill>
                  <a:schemeClr val="tx1"/>
                </a:solidFill>
              </a:rPr>
              <a:t>) 20651577 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정준근</a:t>
            </a:r>
            <a:r>
              <a:rPr lang="en-US" altLang="ko-KR" sz="3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팀원</a:t>
            </a:r>
            <a:r>
              <a:rPr lang="en-US" altLang="ko-KR" sz="3400" b="1" dirty="0" smtClean="0">
                <a:solidFill>
                  <a:schemeClr val="tx1"/>
                </a:solidFill>
              </a:rPr>
              <a:t>)</a:t>
            </a:r>
            <a:endParaRPr lang="en-US" sz="3400" b="1" dirty="0" smtClean="0">
              <a:solidFill>
                <a:schemeClr val="tx1"/>
              </a:solidFill>
            </a:endParaRPr>
          </a:p>
          <a:p>
            <a:pPr marL="1888200"/>
            <a:r>
              <a:rPr lang="en-US" sz="3400" b="1" dirty="0" smtClean="0">
                <a:solidFill>
                  <a:schemeClr val="tx1"/>
                </a:solidFill>
              </a:rPr>
              <a:t>20651218 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김문수</a:t>
            </a:r>
            <a:r>
              <a:rPr lang="en-US" altLang="ko-KR" sz="3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팀원</a:t>
            </a:r>
            <a:r>
              <a:rPr lang="en-US" altLang="ko-KR" sz="3400" b="1" dirty="0" smtClean="0">
                <a:solidFill>
                  <a:schemeClr val="tx1"/>
                </a:solidFill>
              </a:rPr>
              <a:t>) 20651580 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조창민</a:t>
            </a:r>
            <a:r>
              <a:rPr lang="en-US" altLang="ko-KR" sz="3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400" b="1" dirty="0" smtClean="0">
                <a:solidFill>
                  <a:schemeClr val="tx1"/>
                </a:solidFill>
              </a:rPr>
              <a:t>팀원</a:t>
            </a:r>
            <a:r>
              <a:rPr lang="en-US" altLang="ko-KR" sz="3400" b="1" dirty="0" smtClean="0">
                <a:solidFill>
                  <a:schemeClr val="tx1"/>
                </a:solidFill>
              </a:rPr>
              <a:t>)</a:t>
            </a:r>
            <a:endParaRPr lang="en-US" sz="3400" b="1" dirty="0" smtClean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46411" y="48026678"/>
            <a:ext cx="19109656" cy="1651128"/>
          </a:xfrm>
          <a:prstGeom prst="rect">
            <a:avLst/>
          </a:prstGeom>
        </p:spPr>
        <p:txBody>
          <a:bodyPr wrap="square" lIns="95921" tIns="47960" rIns="95921" bIns="47960">
            <a:spAutoFit/>
          </a:bodyPr>
          <a:lstStyle/>
          <a:p>
            <a:pPr algn="ctr"/>
            <a:r>
              <a:rPr lang="ko-KR" altLang="en-US" sz="10100" b="1" dirty="0" smtClean="0">
                <a:latin typeface="HY바다L" pitchFamily="18" charset="-127"/>
                <a:ea typeface="HY바다L" pitchFamily="18" charset="-127"/>
              </a:rPr>
              <a:t>대구대학교 재활공학과</a:t>
            </a:r>
            <a:endParaRPr lang="ko-KR" altLang="en-US" sz="10100" b="1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4" name="오각형 23"/>
          <p:cNvSpPr/>
          <p:nvPr/>
        </p:nvSpPr>
        <p:spPr>
          <a:xfrm>
            <a:off x="1628497" y="41811572"/>
            <a:ext cx="7723924" cy="14524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764" tIns="47960" rIns="95921" bIns="47960" rtlCol="0" anchor="ctr"/>
          <a:lstStyle/>
          <a:p>
            <a:r>
              <a:rPr lang="ko-KR" altLang="en-US" sz="6300" dirty="0" smtClean="0"/>
              <a:t>기대효과</a:t>
            </a:r>
            <a:endParaRPr lang="ko-KR" altLang="en-US" sz="6300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1643813" y="43703374"/>
            <a:ext cx="16723718" cy="42126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21" tIns="47960" rIns="95921" bIns="47960" rtlCol="0" anchor="ctr"/>
          <a:lstStyle/>
          <a:p>
            <a:endParaRPr lang="en-US" altLang="ko-KR" sz="3800" dirty="0" smtClean="0">
              <a:solidFill>
                <a:schemeClr val="tx1"/>
              </a:solidFill>
            </a:endParaRPr>
          </a:p>
          <a:p>
            <a:r>
              <a:rPr lang="ko-KR" altLang="en-US" sz="3800" dirty="0" smtClean="0">
                <a:solidFill>
                  <a:schemeClr val="tx1"/>
                </a:solidFill>
              </a:rPr>
              <a:t> </a:t>
            </a:r>
            <a:r>
              <a:rPr lang="ko-KR" altLang="en-US" sz="3800" b="1" dirty="0" smtClean="0">
                <a:solidFill>
                  <a:schemeClr val="tx1"/>
                </a:solidFill>
              </a:rPr>
              <a:t>적용 된 전방 </a:t>
            </a:r>
            <a:r>
              <a:rPr lang="ko-KR" altLang="en-US" sz="3800" b="1" dirty="0" err="1" smtClean="0">
                <a:solidFill>
                  <a:schemeClr val="tx1"/>
                </a:solidFill>
              </a:rPr>
              <a:t>웨지</a:t>
            </a:r>
            <a:r>
              <a:rPr lang="ko-KR" altLang="en-US" sz="3800" b="1" dirty="0" smtClean="0">
                <a:solidFill>
                  <a:schemeClr val="tx1"/>
                </a:solidFill>
              </a:rPr>
              <a:t> 시트를 통해 대상자의 욕창방지</a:t>
            </a:r>
            <a:r>
              <a:rPr lang="en-US" altLang="ko-KR" sz="3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3800" b="1" dirty="0" smtClean="0">
                <a:solidFill>
                  <a:schemeClr val="tx1"/>
                </a:solidFill>
              </a:rPr>
              <a:t>전방 미끄러짐으로 인해 발생되었던 불안정감</a:t>
            </a:r>
            <a:r>
              <a:rPr lang="en-US" altLang="ko-KR" sz="3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3800" b="1" dirty="0" smtClean="0">
                <a:solidFill>
                  <a:schemeClr val="tx1"/>
                </a:solidFill>
              </a:rPr>
              <a:t>불편함</a:t>
            </a:r>
            <a:r>
              <a:rPr lang="en-US" altLang="ko-KR" sz="3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3800" b="1" dirty="0" smtClean="0">
                <a:solidFill>
                  <a:schemeClr val="tx1"/>
                </a:solidFill>
              </a:rPr>
              <a:t>신체적 피로감들을 해소시켜 주었고</a:t>
            </a:r>
            <a:r>
              <a:rPr lang="en-US" altLang="ko-KR" sz="3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3800" b="1" dirty="0" smtClean="0">
                <a:solidFill>
                  <a:schemeClr val="tx1"/>
                </a:solidFill>
              </a:rPr>
              <a:t>방수우비와 조이스틱 가림 막을 통해 우천시 야외 활동의 편의를 증대 시켜 주었다</a:t>
            </a:r>
            <a:r>
              <a:rPr lang="en-US" altLang="ko-KR" sz="3800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ko-KR" altLang="en-US" sz="3800" b="1" dirty="0" smtClean="0">
                <a:solidFill>
                  <a:schemeClr val="tx1"/>
                </a:solidFill>
              </a:rPr>
              <a:t>이는 휠체어 사용자의 삶의 질 향상에 크게 기여할 것으로 기대된다</a:t>
            </a:r>
            <a:r>
              <a:rPr lang="en-US" altLang="ko-KR" sz="3800" b="1" dirty="0" smtClean="0">
                <a:solidFill>
                  <a:schemeClr val="tx1"/>
                </a:solidFill>
              </a:rPr>
              <a:t>.</a:t>
            </a:r>
            <a:endParaRPr lang="ko-KR" altLang="en-US" sz="3800" b="1" dirty="0" smtClean="0">
              <a:solidFill>
                <a:schemeClr val="tx1"/>
              </a:solidFill>
            </a:endParaRPr>
          </a:p>
          <a:p>
            <a:pPr marL="299752" indent="-299752"/>
            <a:endParaRPr lang="en-US" altLang="ko-KR" sz="5000" dirty="0" smtClean="0">
              <a:solidFill>
                <a:schemeClr val="tx1"/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757948" y="35096511"/>
            <a:ext cx="16536116" cy="624295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21" tIns="47960" rIns="95921" bIns="47960" rtlCol="0" anchor="ctr"/>
          <a:lstStyle/>
          <a:p>
            <a:pPr marL="299752" indent="-299752"/>
            <a:r>
              <a:rPr lang="en-US" altLang="ko-KR" sz="5000" dirty="0" smtClean="0">
                <a:solidFill>
                  <a:schemeClr val="tx1"/>
                </a:solidFill>
              </a:rPr>
              <a:t>`</a:t>
            </a:r>
          </a:p>
        </p:txBody>
      </p:sp>
      <p:pic>
        <p:nvPicPr>
          <p:cNvPr id="39" name="_x134189624" descr="DRW000014142b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625" y="35903968"/>
            <a:ext cx="2784960" cy="40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_x134189864" descr="DRW000014142b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5110" y="35903968"/>
            <a:ext cx="2264284" cy="40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_x134190184" descr="DRW000014142b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1993" y="35903968"/>
            <a:ext cx="2630700" cy="40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C:\Users\운헌\Desktop\앉은사진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7521" y="22578222"/>
            <a:ext cx="3302104" cy="2469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913897" y="25316276"/>
            <a:ext cx="3310594" cy="2020460"/>
          </a:xfrm>
          <a:prstGeom prst="rect">
            <a:avLst/>
          </a:prstGeom>
          <a:noFill/>
        </p:spPr>
        <p:txBody>
          <a:bodyPr wrap="square" lIns="95921" tIns="47960" rIns="95921" bIns="47960" rtlCol="0">
            <a:spAutoFit/>
          </a:bodyPr>
          <a:lstStyle/>
          <a:p>
            <a:r>
              <a:rPr lang="en-US" altLang="ko-KR" sz="2500" b="1" dirty="0" smtClean="0"/>
              <a:t>X-sensor</a:t>
            </a:r>
            <a:r>
              <a:rPr lang="ko-KR" altLang="en-US" sz="2500" b="1" dirty="0" smtClean="0"/>
              <a:t>측정을 통한  착석 시 사용자의 압력 분포를 통해 전방 </a:t>
            </a:r>
            <a:r>
              <a:rPr lang="ko-KR" altLang="en-US" sz="2500" b="1" dirty="0" err="1" smtClean="0"/>
              <a:t>웨지</a:t>
            </a:r>
            <a:r>
              <a:rPr lang="ko-KR" altLang="en-US" sz="2500" b="1" dirty="0" smtClean="0"/>
              <a:t> 시트의 높이</a:t>
            </a:r>
            <a:r>
              <a:rPr lang="en-US" altLang="ko-KR" sz="2500" b="1" dirty="0" smtClean="0"/>
              <a:t>, </a:t>
            </a:r>
            <a:r>
              <a:rPr lang="ko-KR" altLang="en-US" sz="2500" b="1" dirty="0" smtClean="0"/>
              <a:t>밀도를 도출</a:t>
            </a:r>
            <a:r>
              <a:rPr lang="en-US" altLang="ko-KR" sz="2500" b="1" dirty="0" smtClean="0"/>
              <a:t>, </a:t>
            </a:r>
            <a:r>
              <a:rPr lang="ko-KR" altLang="en-US" sz="2500" b="1" dirty="0" smtClean="0"/>
              <a:t>제작</a:t>
            </a:r>
            <a:endParaRPr lang="ko-KR" altLang="en-US" sz="25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96" t="19422" r="18596" b="31619"/>
          <a:stretch/>
        </p:blipFill>
        <p:spPr bwMode="auto">
          <a:xfrm>
            <a:off x="11402701" y="22040961"/>
            <a:ext cx="2895324" cy="2539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99" t="19944" r="47535" b="31098"/>
          <a:stretch/>
        </p:blipFill>
        <p:spPr bwMode="auto">
          <a:xfrm>
            <a:off x="14599814" y="22040961"/>
            <a:ext cx="2629104" cy="2539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13" t="46176" r="43759" b="22245"/>
          <a:stretch/>
        </p:blipFill>
        <p:spPr bwMode="auto">
          <a:xfrm>
            <a:off x="11475697" y="25734437"/>
            <a:ext cx="3544972" cy="233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346758" y="21386568"/>
            <a:ext cx="4287118" cy="620077"/>
          </a:xfrm>
          <a:prstGeom prst="rect">
            <a:avLst/>
          </a:prstGeom>
          <a:noFill/>
        </p:spPr>
        <p:txBody>
          <a:bodyPr wrap="square" lIns="95921" tIns="47960" rIns="95921" bIns="47960" rtlCol="0">
            <a:spAutoFit/>
          </a:bodyPr>
          <a:lstStyle/>
          <a:p>
            <a:r>
              <a:rPr lang="ko-KR" altLang="en-US" sz="3400" b="1" dirty="0" smtClean="0"/>
              <a:t>방수 우비</a:t>
            </a:r>
            <a:endParaRPr lang="ko-KR" altLang="en-US" sz="3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1455138" y="25153384"/>
            <a:ext cx="4287118" cy="620077"/>
          </a:xfrm>
          <a:prstGeom prst="rect">
            <a:avLst/>
          </a:prstGeom>
          <a:noFill/>
        </p:spPr>
        <p:txBody>
          <a:bodyPr wrap="square" lIns="95921" tIns="47960" rIns="95921" bIns="47960" rtlCol="0">
            <a:spAutoFit/>
          </a:bodyPr>
          <a:lstStyle/>
          <a:p>
            <a:r>
              <a:rPr lang="ko-KR" altLang="en-US" sz="3400" b="1" dirty="0" smtClean="0"/>
              <a:t>조이스틱 가림 막</a:t>
            </a:r>
            <a:endParaRPr lang="ko-KR" altLang="en-US" sz="3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10282" y="21811740"/>
            <a:ext cx="4105764" cy="620077"/>
          </a:xfrm>
          <a:prstGeom prst="rect">
            <a:avLst/>
          </a:prstGeom>
          <a:noFill/>
        </p:spPr>
        <p:txBody>
          <a:bodyPr wrap="square" lIns="95921" tIns="47960" rIns="95921" bIns="47960" rtlCol="0">
            <a:spAutoFit/>
          </a:bodyPr>
          <a:lstStyle/>
          <a:p>
            <a:r>
              <a:rPr lang="ko-KR" altLang="en-US" sz="3400" b="1" dirty="0" smtClean="0"/>
              <a:t>전방 </a:t>
            </a:r>
            <a:r>
              <a:rPr lang="ko-KR" altLang="en-US" sz="3400" b="1" dirty="0" err="1" smtClean="0"/>
              <a:t>웨지</a:t>
            </a:r>
            <a:r>
              <a:rPr lang="ko-KR" altLang="en-US" sz="3400" b="1" dirty="0" smtClean="0"/>
              <a:t> 시트</a:t>
            </a:r>
            <a:endParaRPr lang="ko-KR" altLang="en-US" sz="3400" b="1" dirty="0"/>
          </a:p>
        </p:txBody>
      </p:sp>
      <p:pic>
        <p:nvPicPr>
          <p:cNvPr id="51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13" t="60164" r="36015" b="26664"/>
          <a:stretch/>
        </p:blipFill>
        <p:spPr bwMode="auto">
          <a:xfrm>
            <a:off x="2227153" y="25316276"/>
            <a:ext cx="3281848" cy="2869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_x126863024" descr="EMB000008b4408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00" t="14597" r="39800" b="6149"/>
          <a:stretch/>
        </p:blipFill>
        <p:spPr bwMode="auto">
          <a:xfrm>
            <a:off x="5942367" y="22578222"/>
            <a:ext cx="3047686" cy="24694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81" t="27328" r="52807" b="52640"/>
          <a:stretch/>
        </p:blipFill>
        <p:spPr bwMode="auto">
          <a:xfrm>
            <a:off x="14589460" y="35913712"/>
            <a:ext cx="2970030" cy="195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08" t="27183" r="36266" b="52525"/>
          <a:stretch/>
        </p:blipFill>
        <p:spPr bwMode="auto">
          <a:xfrm>
            <a:off x="14589460" y="38037024"/>
            <a:ext cx="2970030" cy="1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그룹 45"/>
          <p:cNvGrpSpPr/>
          <p:nvPr/>
        </p:nvGrpSpPr>
        <p:grpSpPr>
          <a:xfrm>
            <a:off x="11302886" y="35884491"/>
            <a:ext cx="2949286" cy="4048525"/>
            <a:chOff x="12980596" y="36472563"/>
            <a:chExt cx="1964700" cy="325998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075" t="218" b="49891"/>
            <a:stretch/>
          </p:blipFill>
          <p:spPr bwMode="auto">
            <a:xfrm>
              <a:off x="12980596" y="36472563"/>
              <a:ext cx="1964700" cy="3259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타원 58"/>
            <p:cNvSpPr/>
            <p:nvPr/>
          </p:nvSpPr>
          <p:spPr>
            <a:xfrm>
              <a:off x="13659212" y="36472563"/>
              <a:ext cx="658784" cy="629075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767816" y="39971342"/>
            <a:ext cx="1589176" cy="420022"/>
          </a:xfrm>
          <a:prstGeom prst="rect">
            <a:avLst/>
          </a:prstGeom>
          <a:noFill/>
        </p:spPr>
        <p:txBody>
          <a:bodyPr wrap="square" lIns="95921" tIns="47960" rIns="95921" bIns="47960" rtlCol="0">
            <a:spAutoFit/>
          </a:bodyPr>
          <a:lstStyle/>
          <a:p>
            <a:r>
              <a:rPr lang="en-US" altLang="ko-KR" sz="2100" b="1" dirty="0" smtClean="0"/>
              <a:t>&lt;</a:t>
            </a:r>
            <a:r>
              <a:rPr lang="ko-KR" altLang="en-US" sz="2100" b="1" dirty="0" smtClean="0"/>
              <a:t>적용 전</a:t>
            </a:r>
            <a:r>
              <a:rPr lang="en-US" altLang="ko-KR" sz="2100" b="1" dirty="0"/>
              <a:t>&gt;</a:t>
            </a:r>
            <a:endParaRPr lang="ko-KR" altLang="en-US" sz="21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896630" y="39971342"/>
            <a:ext cx="1589176" cy="420022"/>
          </a:xfrm>
          <a:prstGeom prst="rect">
            <a:avLst/>
          </a:prstGeom>
          <a:noFill/>
        </p:spPr>
        <p:txBody>
          <a:bodyPr wrap="square" lIns="95921" tIns="47960" rIns="95921" bIns="47960" rtlCol="0">
            <a:spAutoFit/>
          </a:bodyPr>
          <a:lstStyle/>
          <a:p>
            <a:r>
              <a:rPr lang="en-US" altLang="ko-KR" sz="2100" b="1" dirty="0" smtClean="0"/>
              <a:t>&lt;</a:t>
            </a:r>
            <a:r>
              <a:rPr lang="ko-KR" altLang="en-US" sz="2100" b="1" dirty="0" smtClean="0"/>
              <a:t>적용 후</a:t>
            </a:r>
            <a:r>
              <a:rPr lang="en-US" altLang="ko-KR" sz="2100" b="1" dirty="0" smtClean="0"/>
              <a:t>&gt;</a:t>
            </a:r>
            <a:endParaRPr lang="ko-KR" altLang="en-US" sz="21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270012" y="35282498"/>
            <a:ext cx="7826398" cy="620077"/>
          </a:xfrm>
          <a:prstGeom prst="rect">
            <a:avLst/>
          </a:prstGeom>
          <a:noFill/>
        </p:spPr>
        <p:txBody>
          <a:bodyPr wrap="square" lIns="95921" tIns="47960" rIns="95921" bIns="47960" rtlCol="0">
            <a:spAutoFit/>
          </a:bodyPr>
          <a:lstStyle/>
          <a:p>
            <a:r>
              <a:rPr lang="ko-KR" altLang="en-US" sz="3400" b="1" dirty="0" smtClean="0"/>
              <a:t>전방 </a:t>
            </a:r>
            <a:r>
              <a:rPr lang="ko-KR" altLang="en-US" sz="3400" b="1" dirty="0" err="1" smtClean="0"/>
              <a:t>웨지</a:t>
            </a:r>
            <a:r>
              <a:rPr lang="ko-KR" altLang="en-US" sz="3400" b="1" dirty="0" smtClean="0"/>
              <a:t> 시트</a:t>
            </a:r>
            <a:endParaRPr lang="ko-KR" altLang="en-US" sz="3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1345072" y="35148110"/>
            <a:ext cx="6156652" cy="620077"/>
          </a:xfrm>
          <a:prstGeom prst="rect">
            <a:avLst/>
          </a:prstGeom>
          <a:noFill/>
        </p:spPr>
        <p:txBody>
          <a:bodyPr wrap="square" lIns="95921" tIns="47960" rIns="95921" bIns="47960" rtlCol="0">
            <a:spAutoFit/>
          </a:bodyPr>
          <a:lstStyle/>
          <a:p>
            <a:r>
              <a:rPr lang="ko-KR" altLang="en-US" sz="3400" b="1" dirty="0" smtClean="0"/>
              <a:t>방수우비</a:t>
            </a:r>
            <a:r>
              <a:rPr lang="en-US" altLang="ko-KR" sz="3400" b="1" dirty="0" smtClean="0"/>
              <a:t>, </a:t>
            </a:r>
            <a:r>
              <a:rPr lang="ko-KR" altLang="en-US" sz="3400" b="1" dirty="0" smtClean="0"/>
              <a:t>조이스틱 가림 막</a:t>
            </a:r>
            <a:endParaRPr lang="ko-KR" altLang="en-US" sz="3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274423" y="40432068"/>
            <a:ext cx="8069676" cy="1066353"/>
          </a:xfrm>
          <a:prstGeom prst="rect">
            <a:avLst/>
          </a:prstGeom>
          <a:noFill/>
        </p:spPr>
        <p:txBody>
          <a:bodyPr wrap="square" lIns="95921" tIns="47960" rIns="95921" bIns="47960" rtlCol="0">
            <a:spAutoFit/>
          </a:bodyPr>
          <a:lstStyle/>
          <a:p>
            <a:r>
              <a:rPr lang="ko-KR" altLang="en-US" sz="2100" dirty="0"/>
              <a:t>적용 후 바람맞는 기형</a:t>
            </a:r>
            <a:r>
              <a:rPr lang="en-US" altLang="ko-KR" sz="2100" dirty="0"/>
              <a:t>(windswept) </a:t>
            </a:r>
            <a:r>
              <a:rPr lang="ko-KR" altLang="en-US" sz="2100" dirty="0"/>
              <a:t>현상</a:t>
            </a:r>
            <a:r>
              <a:rPr lang="en-US" altLang="ko-KR" sz="2100" dirty="0"/>
              <a:t>, </a:t>
            </a:r>
            <a:r>
              <a:rPr lang="ko-KR" altLang="en-US" sz="2100" dirty="0" smtClean="0"/>
              <a:t>착석 면 </a:t>
            </a:r>
            <a:r>
              <a:rPr lang="ko-KR" altLang="en-US" sz="2100" dirty="0"/>
              <a:t>전방 미끄러짐 현상이 줄어들고</a:t>
            </a:r>
            <a:r>
              <a:rPr lang="en-US" altLang="ko-KR" sz="2100" dirty="0"/>
              <a:t>, </a:t>
            </a:r>
            <a:r>
              <a:rPr lang="ko-KR" altLang="en-US" sz="2100" dirty="0"/>
              <a:t>바른 자세 정립</a:t>
            </a:r>
            <a:endParaRPr lang="en-US" altLang="ko-KR" sz="2100" dirty="0"/>
          </a:p>
          <a:p>
            <a:r>
              <a:rPr lang="ko-KR" altLang="en-US" sz="2100" dirty="0" smtClean="0"/>
              <a:t> </a:t>
            </a:r>
            <a:endParaRPr lang="ko-KR" altLang="en-US" sz="2100" dirty="0"/>
          </a:p>
        </p:txBody>
      </p:sp>
      <p:sp>
        <p:nvSpPr>
          <p:cNvPr id="67" name="TextBox 66"/>
          <p:cNvSpPr txBox="1"/>
          <p:nvPr/>
        </p:nvSpPr>
        <p:spPr>
          <a:xfrm>
            <a:off x="11360747" y="40432068"/>
            <a:ext cx="6141256" cy="743188"/>
          </a:xfrm>
          <a:prstGeom prst="rect">
            <a:avLst/>
          </a:prstGeom>
          <a:noFill/>
        </p:spPr>
        <p:txBody>
          <a:bodyPr wrap="square" lIns="95921" tIns="47960" rIns="95921" bIns="47960" rtlCol="0">
            <a:spAutoFit/>
          </a:bodyPr>
          <a:lstStyle/>
          <a:p>
            <a:r>
              <a:rPr lang="ko-KR" altLang="en-US" sz="2100" dirty="0" smtClean="0"/>
              <a:t>방수재질의 비 가림 제품들을 통해 </a:t>
            </a:r>
            <a:r>
              <a:rPr lang="ko-KR" altLang="en-US" sz="2100" dirty="0" err="1" smtClean="0"/>
              <a:t>유천시</a:t>
            </a:r>
            <a:r>
              <a:rPr lang="ko-KR" altLang="en-US" sz="2100" dirty="0" smtClean="0"/>
              <a:t> 이동성 편의 증대 </a:t>
            </a:r>
            <a:endParaRPr lang="ko-KR" altLang="en-US" sz="2100" dirty="0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514351" y="571500"/>
            <a:ext cx="18773774" cy="50063400"/>
          </a:xfrm>
          <a:prstGeom prst="roundRect">
            <a:avLst>
              <a:gd name="adj" fmla="val 3968"/>
            </a:avLst>
          </a:prstGeom>
          <a:noFill/>
          <a:ln w="762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3867619" rtl="0" eaLnBrk="1" latinLnBrk="1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933810" algn="l" defTabSz="3867619" rtl="0" eaLnBrk="1" latinLnBrk="1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867619" algn="l" defTabSz="3867619" rtl="0" eaLnBrk="1" latinLnBrk="1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801429" algn="l" defTabSz="3867619" rtl="0" eaLnBrk="1" latinLnBrk="1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35239" algn="l" defTabSz="3867619" rtl="0" eaLnBrk="1" latinLnBrk="1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669048" algn="l" defTabSz="3867619" rtl="0" eaLnBrk="1" latinLnBrk="1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602858" algn="l" defTabSz="3867619" rtl="0" eaLnBrk="1" latinLnBrk="1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536668" algn="l" defTabSz="3867619" rtl="0" eaLnBrk="1" latinLnBrk="1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5470478" algn="l" defTabSz="3867619" rtl="0" eaLnBrk="1" latinLnBrk="1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216</Words>
  <Application>Microsoft Office PowerPoint</Application>
  <PresentationFormat>사용자 지정</PresentationFormat>
  <Paragraphs>42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슬라이드 1</vt:lpstr>
    </vt:vector>
  </TitlesOfParts>
  <Company>대구대학교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Aroma</dc:creator>
  <cp:lastModifiedBy>Com</cp:lastModifiedBy>
  <cp:revision>98</cp:revision>
  <dcterms:created xsi:type="dcterms:W3CDTF">2010-11-24T05:11:25Z</dcterms:created>
  <dcterms:modified xsi:type="dcterms:W3CDTF">2012-11-27T03:17:27Z</dcterms:modified>
</cp:coreProperties>
</file>