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</p:sldMasterIdLst>
  <p:notesMasterIdLst>
    <p:notesMasterId r:id="rId20"/>
  </p:notesMasterIdLst>
  <p:sldIdLst>
    <p:sldId id="261" r:id="rId3"/>
    <p:sldId id="263" r:id="rId4"/>
    <p:sldId id="277" r:id="rId5"/>
    <p:sldId id="262" r:id="rId6"/>
    <p:sldId id="279" r:id="rId7"/>
    <p:sldId id="276" r:id="rId8"/>
    <p:sldId id="278" r:id="rId9"/>
    <p:sldId id="267" r:id="rId10"/>
    <p:sldId id="268" r:id="rId11"/>
    <p:sldId id="258" r:id="rId12"/>
    <p:sldId id="259" r:id="rId13"/>
    <p:sldId id="272" r:id="rId14"/>
    <p:sldId id="269" r:id="rId15"/>
    <p:sldId id="270" r:id="rId16"/>
    <p:sldId id="271" r:id="rId17"/>
    <p:sldId id="273" r:id="rId18"/>
    <p:sldId id="274" r:id="rId1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330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18A24-2299-4175-B2F4-B76E8EF5967B}" type="datetimeFigureOut">
              <a:rPr lang="ko-KR" altLang="en-US" smtClean="0"/>
              <a:t>2018-10-29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4CC39-FBDB-4BF6-9445-D2626A8CD1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8250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67788-91DE-4980-BDA0-FB3076983083}" type="slidenum">
              <a:rPr lang="ko-KR" altLang="en-US" smtClean="0">
                <a:solidFill>
                  <a:prstClr val="black"/>
                </a:solidFill>
              </a:rPr>
              <a:pPr/>
              <a:t>2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453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14280">
              <a:buFont typeface="Wingdings" pitchFamily="2" charset="2"/>
              <a:buChar char="l"/>
              <a:defRPr/>
            </a:pPr>
            <a:r>
              <a:rPr lang="en-US" altLang="ko-KR" dirty="0" smtClean="0"/>
              <a:t> Compare with Insulin-signaling</a:t>
            </a:r>
            <a:r>
              <a:rPr lang="en-US" altLang="ko-KR" baseline="0" dirty="0" smtClean="0"/>
              <a:t> pathway, Contraction/hypoxia-stimulated glucose transport signaling </a:t>
            </a:r>
            <a:r>
              <a:rPr lang="en-US" altLang="ko-KR" b="0" baseline="0" dirty="0" smtClean="0"/>
              <a:t>pathway is not well </a:t>
            </a:r>
            <a:r>
              <a:rPr lang="en-US" altLang="ko-KR" baseline="0" dirty="0" smtClean="0"/>
              <a:t>known.</a:t>
            </a:r>
            <a:endParaRPr lang="en-US" altLang="ko-KR" dirty="0" smtClean="0"/>
          </a:p>
          <a:p>
            <a:pPr defTabSz="914280">
              <a:buFont typeface="Wingdings" pitchFamily="2" charset="2"/>
              <a:buChar char="l"/>
              <a:defRPr/>
            </a:pPr>
            <a:endParaRPr lang="en-US" altLang="ko-KR" dirty="0" smtClean="0"/>
          </a:p>
          <a:p>
            <a:pPr marL="0" marR="0" indent="0" algn="l" defTabSz="91428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lang="en-US" altLang="ko-K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Recent studies have provided evidence that activation of AMP-activated protein </a:t>
            </a:r>
            <a:r>
              <a:rPr lang="en-US" altLang="ko-K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kinase</a:t>
            </a:r>
            <a:r>
              <a:rPr lang="en-US" altLang="ko-K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mediates stimulation of glucose transport by contractions/hypoxia </a:t>
            </a:r>
          </a:p>
          <a:p>
            <a:pPr defTabSz="914280">
              <a:buFont typeface="Wingdings" pitchFamily="2" charset="2"/>
              <a:buChar char="l"/>
              <a:defRPr/>
            </a:pPr>
            <a:endParaRPr lang="en-US" altLang="ko-KR" dirty="0" smtClean="0"/>
          </a:p>
          <a:p>
            <a:pPr defTabSz="914280">
              <a:buFont typeface="Wingdings" pitchFamily="2" charset="2"/>
              <a:buChar char="l"/>
              <a:defRPr/>
            </a:pPr>
            <a:r>
              <a:rPr lang="en-US" altLang="ko-KR" dirty="0" smtClean="0"/>
              <a:t> This evidence includes the findings </a:t>
            </a:r>
            <a:r>
              <a:rPr lang="en-US" altLang="ko-KR" b="1" dirty="0" smtClean="0"/>
              <a:t>that  </a:t>
            </a:r>
            <a:r>
              <a:rPr lang="en-US" altLang="ko-KR" dirty="0" smtClean="0"/>
              <a:t>AICAR stimulates muscle glucose transport  </a:t>
            </a:r>
            <a:r>
              <a:rPr lang="en-US" altLang="ko-KR" b="1" dirty="0" smtClean="0"/>
              <a:t>and that </a:t>
            </a:r>
            <a:r>
              <a:rPr lang="en-US" altLang="ko-KR" dirty="0" smtClean="0"/>
              <a:t>contractions increase AMPK activity.</a:t>
            </a:r>
          </a:p>
          <a:p>
            <a:pPr>
              <a:buFont typeface="Wingdings" pitchFamily="2" charset="2"/>
              <a:buChar char="l"/>
            </a:pPr>
            <a:endParaRPr lang="en-US" altLang="ko-KR" dirty="0" smtClean="0"/>
          </a:p>
          <a:p>
            <a:endParaRPr lang="ko-KR" altLang="en-US" dirty="0" smtClean="0"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14280">
              <a:buFont typeface="Wingdings" pitchFamily="2" charset="2"/>
              <a:buChar char="l"/>
              <a:defRPr/>
            </a:pPr>
            <a:r>
              <a:rPr lang="en-US" altLang="ko-KR" dirty="0" smtClean="0"/>
              <a:t> Compare with Insulin-signaling</a:t>
            </a:r>
            <a:r>
              <a:rPr lang="en-US" altLang="ko-KR" baseline="0" dirty="0" smtClean="0"/>
              <a:t> pathway, Contraction/hypoxia-stimulated glucose transport signaling </a:t>
            </a:r>
            <a:r>
              <a:rPr lang="en-US" altLang="ko-KR" b="0" baseline="0" dirty="0" smtClean="0"/>
              <a:t>pathway is not well </a:t>
            </a:r>
            <a:r>
              <a:rPr lang="en-US" altLang="ko-KR" baseline="0" dirty="0" smtClean="0"/>
              <a:t>known.</a:t>
            </a:r>
            <a:endParaRPr lang="en-US" altLang="ko-KR" dirty="0" smtClean="0"/>
          </a:p>
          <a:p>
            <a:pPr defTabSz="914280">
              <a:buFont typeface="Wingdings" pitchFamily="2" charset="2"/>
              <a:buChar char="l"/>
              <a:defRPr/>
            </a:pPr>
            <a:endParaRPr lang="en-US" altLang="ko-KR" dirty="0" smtClean="0"/>
          </a:p>
          <a:p>
            <a:pPr marL="0" marR="0" indent="0" algn="l" defTabSz="91428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lang="en-US" altLang="ko-K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Recent studies have provided evidence that activation of AMP-activated protein </a:t>
            </a:r>
            <a:r>
              <a:rPr lang="en-US" altLang="ko-K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kinase</a:t>
            </a:r>
            <a:r>
              <a:rPr lang="en-US" altLang="ko-K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mediates stimulation of glucose transport by contractions/hypoxia </a:t>
            </a:r>
          </a:p>
          <a:p>
            <a:pPr defTabSz="914280">
              <a:buFont typeface="Wingdings" pitchFamily="2" charset="2"/>
              <a:buChar char="l"/>
              <a:defRPr/>
            </a:pPr>
            <a:endParaRPr lang="en-US" altLang="ko-KR" dirty="0" smtClean="0"/>
          </a:p>
          <a:p>
            <a:pPr defTabSz="914280">
              <a:buFont typeface="Wingdings" pitchFamily="2" charset="2"/>
              <a:buChar char="l"/>
              <a:defRPr/>
            </a:pPr>
            <a:r>
              <a:rPr lang="en-US" altLang="ko-KR" dirty="0" smtClean="0"/>
              <a:t> This evidence includes the findings </a:t>
            </a:r>
            <a:r>
              <a:rPr lang="en-US" altLang="ko-KR" b="1" dirty="0" smtClean="0"/>
              <a:t>that  </a:t>
            </a:r>
            <a:r>
              <a:rPr lang="en-US" altLang="ko-KR" dirty="0" smtClean="0"/>
              <a:t>AICAR stimulates muscle glucose transport  </a:t>
            </a:r>
            <a:r>
              <a:rPr lang="en-US" altLang="ko-KR" b="1" dirty="0" smtClean="0"/>
              <a:t>and that </a:t>
            </a:r>
            <a:r>
              <a:rPr lang="en-US" altLang="ko-KR" dirty="0" smtClean="0"/>
              <a:t>contractions increase AMPK activity.</a:t>
            </a:r>
          </a:p>
          <a:p>
            <a:pPr>
              <a:buFont typeface="Wingdings" pitchFamily="2" charset="2"/>
              <a:buChar char="l"/>
            </a:pPr>
            <a:endParaRPr lang="en-US" altLang="ko-KR" dirty="0" smtClean="0"/>
          </a:p>
          <a:p>
            <a:endParaRPr lang="ko-KR" altLang="en-US" dirty="0" smtClean="0"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14280">
              <a:buFont typeface="Wingdings" pitchFamily="2" charset="2"/>
              <a:buChar char="l"/>
              <a:defRPr/>
            </a:pPr>
            <a:r>
              <a:rPr lang="en-US" altLang="ko-KR" dirty="0" smtClean="0"/>
              <a:t> Compare with Insulin-signaling</a:t>
            </a:r>
            <a:r>
              <a:rPr lang="en-US" altLang="ko-KR" baseline="0" dirty="0" smtClean="0"/>
              <a:t> pathway, Contraction/hypoxia-stimulated glucose transport signaling </a:t>
            </a:r>
            <a:r>
              <a:rPr lang="en-US" altLang="ko-KR" b="0" baseline="0" dirty="0" smtClean="0"/>
              <a:t>pathway is not well </a:t>
            </a:r>
            <a:r>
              <a:rPr lang="en-US" altLang="ko-KR" baseline="0" dirty="0" smtClean="0"/>
              <a:t>known.</a:t>
            </a:r>
            <a:endParaRPr lang="en-US" altLang="ko-KR" dirty="0" smtClean="0"/>
          </a:p>
          <a:p>
            <a:pPr defTabSz="914280">
              <a:buFont typeface="Wingdings" pitchFamily="2" charset="2"/>
              <a:buChar char="l"/>
              <a:defRPr/>
            </a:pPr>
            <a:endParaRPr lang="en-US" altLang="ko-KR" dirty="0" smtClean="0"/>
          </a:p>
          <a:p>
            <a:pPr marL="0" marR="0" indent="0" algn="l" defTabSz="91428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lang="en-US" altLang="ko-K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Recent studies have provided evidence that activation of AMP-activated protein </a:t>
            </a:r>
            <a:r>
              <a:rPr lang="en-US" altLang="ko-K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kinase</a:t>
            </a:r>
            <a:r>
              <a:rPr lang="en-US" altLang="ko-K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mediates stimulation of glucose transport by contractions/hypoxia </a:t>
            </a:r>
          </a:p>
          <a:p>
            <a:pPr defTabSz="914280">
              <a:buFont typeface="Wingdings" pitchFamily="2" charset="2"/>
              <a:buChar char="l"/>
              <a:defRPr/>
            </a:pPr>
            <a:endParaRPr lang="en-US" altLang="ko-KR" dirty="0" smtClean="0"/>
          </a:p>
          <a:p>
            <a:pPr defTabSz="914280">
              <a:buFont typeface="Wingdings" pitchFamily="2" charset="2"/>
              <a:buChar char="l"/>
              <a:defRPr/>
            </a:pPr>
            <a:r>
              <a:rPr lang="en-US" altLang="ko-KR" dirty="0" smtClean="0"/>
              <a:t> This evidence includes the findings </a:t>
            </a:r>
            <a:r>
              <a:rPr lang="en-US" altLang="ko-KR" b="1" dirty="0" smtClean="0"/>
              <a:t>that  </a:t>
            </a:r>
            <a:r>
              <a:rPr lang="en-US" altLang="ko-KR" dirty="0" smtClean="0"/>
              <a:t>AICAR stimulates muscle glucose transport  </a:t>
            </a:r>
            <a:r>
              <a:rPr lang="en-US" altLang="ko-KR" b="1" dirty="0" smtClean="0"/>
              <a:t>and that </a:t>
            </a:r>
            <a:r>
              <a:rPr lang="en-US" altLang="ko-KR" dirty="0" smtClean="0"/>
              <a:t>contractions increase AMPK activity.</a:t>
            </a:r>
          </a:p>
          <a:p>
            <a:pPr>
              <a:buFont typeface="Wingdings" pitchFamily="2" charset="2"/>
              <a:buChar char="l"/>
            </a:pPr>
            <a:endParaRPr lang="en-US" altLang="ko-KR" dirty="0" smtClean="0"/>
          </a:p>
          <a:p>
            <a:endParaRPr lang="ko-KR" altLang="en-US" dirty="0" smtClean="0"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>
              <a:ea typeface="굴림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CA69D-DCF5-4419-8DB7-4F6EF1A95808}" type="slidenum">
              <a:rPr lang="ja-JP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252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02E64-1B9F-4811-A7F1-4FED7633514E}" type="slidenum">
              <a:rPr lang="ja-JP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613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FE03C-912E-4D04-A6C2-A17F6A8E1F96}" type="slidenum">
              <a:rPr lang="ja-JP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181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68241-4A3F-4F5A-8FC0-FE4517A28B88}" type="slidenum">
              <a:rPr lang="ja-JP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969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6B2F8-964D-4328-B73D-31BCEFE0FB0D}" type="slidenum">
              <a:rPr lang="ja-JP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202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9BA0C-B17A-4204-8D20-66037FEB2C1C}" type="slidenum">
              <a:rPr lang="ja-JP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5325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99EE1-24E6-4E44-BA4A-7904D1B657BE}" type="slidenum">
              <a:rPr lang="ja-JP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5588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86B8-A258-4B12-9A9B-9AB629D68FF6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2018-10-29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8884-9481-44A0-B9EE-B132DB96453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219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86B8-A258-4B12-9A9B-9AB629D68FF6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2018-10-29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8884-9481-44A0-B9EE-B132DB96453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5379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86B8-A258-4B12-9A9B-9AB629D68FF6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2018-10-29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8884-9481-44A0-B9EE-B132DB96453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6864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86B8-A258-4B12-9A9B-9AB629D68FF6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2018-10-29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8884-9481-44A0-B9EE-B132DB96453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732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5178C-7E84-467C-BD20-3B7371E0C434}" type="slidenum">
              <a:rPr lang="ja-JP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2769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86B8-A258-4B12-9A9B-9AB629D68FF6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2018-10-29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8884-9481-44A0-B9EE-B132DB96453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3360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86B8-A258-4B12-9A9B-9AB629D68FF6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2018-10-29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8884-9481-44A0-B9EE-B132DB96453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7961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86B8-A258-4B12-9A9B-9AB629D68FF6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2018-10-29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8884-9481-44A0-B9EE-B132DB96453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5080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86B8-A258-4B12-9A9B-9AB629D68FF6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2018-10-29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8884-9481-44A0-B9EE-B132DB96453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923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86B8-A258-4B12-9A9B-9AB629D68FF6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2018-10-29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8884-9481-44A0-B9EE-B132DB96453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9371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86B8-A258-4B12-9A9B-9AB629D68FF6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2018-10-29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8884-9481-44A0-B9EE-B132DB96453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3783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86B8-A258-4B12-9A9B-9AB629D68FF6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2018-10-29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8884-9481-44A0-B9EE-B132DB96453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57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526AE-A791-4EEB-9333-FD22DBE8A0D7}" type="slidenum">
              <a:rPr lang="ja-JP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421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D7F72-312A-4347-B338-63C923AD2AE5}" type="slidenum">
              <a:rPr lang="ja-JP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307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BE20D-DBA6-423C-BD7D-E5F03800B5F1}" type="slidenum">
              <a:rPr lang="ja-JP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577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59DB8-36B7-481B-BFBD-57414150F218}" type="slidenum">
              <a:rPr lang="ja-JP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82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38B2B-A060-4399-8664-9DCD9C0EDEBC}" type="slidenum">
              <a:rPr lang="ja-JP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91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6B517-8893-42DE-A9E6-3A70334562BE}" type="slidenum">
              <a:rPr lang="ja-JP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296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9D986-CB77-4541-A996-565C39139780}" type="slidenum">
              <a:rPr lang="ja-JP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98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27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AB3343A7-1798-4BDB-B11B-8FE6485DD58F}" type="slidenum">
              <a:rPr lang="ja-JP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1933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Maiandra GD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Maiandra GD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Maiandra GD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Maiandra GD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Maiandra GD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Maiandra GD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Maiandra GD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Maiandra GD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886B8-A258-4B12-9A9B-9AB629D68FF6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2018-10-29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78884-9481-44A0-B9EE-B132DB96453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49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o.kr/url?sa=i&amp;rct=j&amp;q=&amp;esrc=s&amp;source=images&amp;cd=&amp;cad=rja&amp;uact=8&amp;ved=2ahUKEwi_5vXg5aveAhXFIIgKHWxaDbUQjRx6BAgBEAU&amp;url=https%3A%2F%2Fru.depositphotos.com%2F88456516%2Fstock-illustration-diabetes-mellitus-diabetic-high-blood.html&amp;psig=AOvVaw2qU0bCViRZsvZzcldS8iMY&amp;ust=1540907331396267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/>
          <a:lstStyle/>
          <a:p>
            <a:r>
              <a:rPr lang="ko-KR" altLang="en-US" dirty="0" smtClean="0">
                <a:solidFill>
                  <a:srgbClr val="FFFF00"/>
                </a:solidFill>
              </a:rPr>
              <a:t>제 </a:t>
            </a:r>
            <a:r>
              <a:rPr lang="en-US" altLang="ko-KR" dirty="0" smtClean="0">
                <a:solidFill>
                  <a:srgbClr val="FFFF00"/>
                </a:solidFill>
              </a:rPr>
              <a:t>2</a:t>
            </a:r>
            <a:r>
              <a:rPr lang="ko-KR" altLang="en-US" dirty="0" smtClean="0">
                <a:solidFill>
                  <a:srgbClr val="FFFF00"/>
                </a:solidFill>
              </a:rPr>
              <a:t>형 당뇨병과 운동</a:t>
            </a:r>
            <a:endParaRPr lang="ko-KR" altLang="en-US" dirty="0">
              <a:solidFill>
                <a:srgbClr val="FFFF00"/>
              </a:solidFill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600599"/>
            <a:ext cx="6400800" cy="1752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정수련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sz="2800" dirty="0" smtClean="0"/>
              <a:t>경남대학</a:t>
            </a:r>
            <a:r>
              <a:rPr lang="ko-KR" altLang="en-US" sz="2800" dirty="0"/>
              <a:t>교</a:t>
            </a:r>
          </a:p>
        </p:txBody>
      </p:sp>
    </p:spTree>
    <p:extLst>
      <p:ext uri="{BB962C8B-B14F-4D97-AF65-F5344CB8AC3E}">
        <p14:creationId xmlns:p14="http://schemas.microsoft.com/office/powerpoint/2010/main" val="339222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제목 1"/>
          <p:cNvSpPr txBox="1">
            <a:spLocks/>
          </p:cNvSpPr>
          <p:nvPr/>
        </p:nvSpPr>
        <p:spPr>
          <a:xfrm>
            <a:off x="323528" y="251561"/>
            <a:ext cx="8508681" cy="13772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457200" indent="-457200" fontAlgn="base">
              <a:lnSpc>
                <a:spcPct val="150000"/>
              </a:lnSpc>
              <a:buClr>
                <a:srgbClr val="FF0066"/>
              </a:buClr>
              <a:buFont typeface="Wingdings" pitchFamily="2" charset="2"/>
              <a:buChar char="l"/>
            </a:pPr>
            <a:r>
              <a:rPr lang="ko-KR" altLang="en-US" sz="2850" b="1" dirty="0">
                <a:solidFill>
                  <a:srgbClr val="CCFFFF"/>
                </a:solidFill>
                <a:latin typeface="굴림체" pitchFamily="49" charset="-127"/>
                <a:ea typeface="굴림체" pitchFamily="49" charset="-127"/>
              </a:rPr>
              <a:t>인체는 </a:t>
            </a:r>
            <a:r>
              <a:rPr lang="ko-KR" altLang="en-US" sz="2850" b="1" dirty="0">
                <a:solidFill>
                  <a:srgbClr val="FF66FF"/>
                </a:solidFill>
                <a:latin typeface="굴림체" pitchFamily="49" charset="-127"/>
                <a:ea typeface="굴림체" pitchFamily="49" charset="-127"/>
              </a:rPr>
              <a:t>인슐린</a:t>
            </a:r>
            <a:r>
              <a:rPr lang="ko-KR" altLang="en-US" sz="2850" b="1" dirty="0">
                <a:solidFill>
                  <a:srgbClr val="CCFFFF"/>
                </a:solidFill>
                <a:latin typeface="굴림체" pitchFamily="49" charset="-127"/>
                <a:ea typeface="굴림체" pitchFamily="49" charset="-127"/>
              </a:rPr>
              <a:t> 또는 </a:t>
            </a:r>
            <a:r>
              <a:rPr lang="ko-KR" altLang="en-US" sz="2850" b="1" dirty="0" err="1">
                <a:solidFill>
                  <a:srgbClr val="FF66FF"/>
                </a:solidFill>
                <a:latin typeface="굴림체" pitchFamily="49" charset="-127"/>
                <a:ea typeface="굴림체" pitchFamily="49" charset="-127"/>
              </a:rPr>
              <a:t>근수축</a:t>
            </a:r>
            <a:r>
              <a:rPr lang="ko-KR" altLang="en-US" sz="2850" b="1" dirty="0">
                <a:solidFill>
                  <a:srgbClr val="CCFFFF"/>
                </a:solidFill>
                <a:latin typeface="굴림체" pitchFamily="49" charset="-127"/>
                <a:ea typeface="굴림체" pitchFamily="49" charset="-127"/>
              </a:rPr>
              <a:t> 자극을 </a:t>
            </a:r>
            <a:r>
              <a:rPr lang="ko-KR" altLang="en-US" sz="2850" b="1" dirty="0">
                <a:solidFill>
                  <a:srgbClr val="CCFFFF"/>
                </a:solidFill>
                <a:latin typeface="굴림체" pitchFamily="49" charset="-127"/>
                <a:ea typeface="굴림체" pitchFamily="49" charset="-127"/>
              </a:rPr>
              <a:t>통해 골격근의 포도당 </a:t>
            </a:r>
            <a:r>
              <a:rPr lang="ko-KR" altLang="en-US" sz="2850" b="1" dirty="0">
                <a:solidFill>
                  <a:srgbClr val="CCFFFF"/>
                </a:solidFill>
                <a:latin typeface="굴림체" pitchFamily="49" charset="-127"/>
                <a:ea typeface="굴림체" pitchFamily="49" charset="-127"/>
              </a:rPr>
              <a:t>섭취 유도</a:t>
            </a:r>
            <a:endParaRPr lang="ko-KR" altLang="en-US" sz="2850" b="1" dirty="0">
              <a:solidFill>
                <a:srgbClr val="CCFFFF"/>
              </a:solidFill>
              <a:latin typeface="굴림체" pitchFamily="49" charset="-127"/>
              <a:ea typeface="굴림체" pitchFamily="49" charset="-127"/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262406" y="1781904"/>
            <a:ext cx="8630074" cy="5031472"/>
            <a:chOff x="201686" y="1197128"/>
            <a:chExt cx="8751916" cy="5544240"/>
          </a:xfrm>
        </p:grpSpPr>
        <p:sp>
          <p:nvSpPr>
            <p:cNvPr id="62466" name="Arc 39"/>
            <p:cNvSpPr>
              <a:spLocks/>
            </p:cNvSpPr>
            <p:nvPr/>
          </p:nvSpPr>
          <p:spPr bwMode="auto">
            <a:xfrm>
              <a:off x="1139899" y="2226091"/>
              <a:ext cx="6719887" cy="2980332"/>
            </a:xfrm>
            <a:custGeom>
              <a:avLst/>
              <a:gdLst>
                <a:gd name="T0" fmla="*/ 0 w 17182"/>
                <a:gd name="T1" fmla="*/ 0 h 21600"/>
                <a:gd name="T2" fmla="*/ 2147483647 w 17182"/>
                <a:gd name="T3" fmla="*/ 2147483647 h 21600"/>
                <a:gd name="T4" fmla="*/ 0 w 17182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17182"/>
                <a:gd name="T10" fmla="*/ 0 h 21600"/>
                <a:gd name="T11" fmla="*/ 17182 w 1718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182" h="21600" fill="none" extrusionOk="0">
                  <a:moveTo>
                    <a:pt x="-1" y="0"/>
                  </a:moveTo>
                  <a:cubicBezTo>
                    <a:pt x="6741" y="0"/>
                    <a:pt x="13096" y="3147"/>
                    <a:pt x="17182" y="8510"/>
                  </a:cubicBezTo>
                </a:path>
                <a:path w="17182" h="21600" stroke="0" extrusionOk="0">
                  <a:moveTo>
                    <a:pt x="-1" y="0"/>
                  </a:moveTo>
                  <a:cubicBezTo>
                    <a:pt x="6741" y="0"/>
                    <a:pt x="13096" y="3147"/>
                    <a:pt x="17182" y="851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solidFill>
                  <a:srgbClr val="FFFFFF"/>
                </a:solidFill>
                <a:latin typeface="Arial Black" pitchFamily="34" charset="0"/>
                <a:ea typeface="굴림" charset="-127"/>
              </a:endParaRPr>
            </a:p>
          </p:txBody>
        </p:sp>
        <p:grpSp>
          <p:nvGrpSpPr>
            <p:cNvPr id="2" name="Group 40"/>
            <p:cNvGrpSpPr>
              <a:grpSpLocks/>
            </p:cNvGrpSpPr>
            <p:nvPr/>
          </p:nvGrpSpPr>
          <p:grpSpPr bwMode="auto">
            <a:xfrm>
              <a:off x="3481969" y="1981873"/>
              <a:ext cx="300037" cy="510223"/>
              <a:chOff x="1152" y="192"/>
              <a:chExt cx="192" cy="432"/>
            </a:xfrm>
          </p:grpSpPr>
          <p:sp>
            <p:nvSpPr>
              <p:cNvPr id="62492" name="Line 41"/>
              <p:cNvSpPr>
                <a:spLocks noChangeShapeType="1"/>
              </p:cNvSpPr>
              <p:nvPr/>
            </p:nvSpPr>
            <p:spPr bwMode="auto">
              <a:xfrm flipH="1">
                <a:off x="1296" y="384"/>
                <a:ext cx="48" cy="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62493" name="Line 42"/>
              <p:cNvSpPr>
                <a:spLocks noChangeShapeType="1"/>
              </p:cNvSpPr>
              <p:nvPr/>
            </p:nvSpPr>
            <p:spPr bwMode="auto">
              <a:xfrm flipH="1">
                <a:off x="1152" y="384"/>
                <a:ext cx="48" cy="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62494" name="Line 43"/>
              <p:cNvSpPr>
                <a:spLocks noChangeShapeType="1"/>
              </p:cNvSpPr>
              <p:nvPr/>
            </p:nvSpPr>
            <p:spPr bwMode="auto">
              <a:xfrm>
                <a:off x="1200" y="192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62495" name="Line 44"/>
              <p:cNvSpPr>
                <a:spLocks noChangeShapeType="1"/>
              </p:cNvSpPr>
              <p:nvPr/>
            </p:nvSpPr>
            <p:spPr bwMode="auto">
              <a:xfrm>
                <a:off x="1296" y="192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62496" name="Line 45"/>
              <p:cNvSpPr>
                <a:spLocks noChangeShapeType="1"/>
              </p:cNvSpPr>
              <p:nvPr/>
            </p:nvSpPr>
            <p:spPr bwMode="auto">
              <a:xfrm>
                <a:off x="1152" y="384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62497" name="Line 46"/>
              <p:cNvSpPr>
                <a:spLocks noChangeShapeType="1"/>
              </p:cNvSpPr>
              <p:nvPr/>
            </p:nvSpPr>
            <p:spPr bwMode="auto">
              <a:xfrm>
                <a:off x="1344" y="384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</a:endParaRPr>
              </a:p>
            </p:txBody>
          </p:sp>
        </p:grpSp>
        <p:sp>
          <p:nvSpPr>
            <p:cNvPr id="62468" name="Line 53"/>
            <p:cNvSpPr>
              <a:spLocks noChangeShapeType="1"/>
            </p:cNvSpPr>
            <p:nvPr/>
          </p:nvSpPr>
          <p:spPr bwMode="auto">
            <a:xfrm>
              <a:off x="3631194" y="2598688"/>
              <a:ext cx="45719" cy="254377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lg" len="med"/>
            </a:ln>
          </p:spPr>
          <p:txBody>
            <a:bodyPr wrap="none"/>
            <a:lstStyle/>
            <a:p>
              <a:endParaRPr lang="ko-KR" altLang="en-US">
                <a:solidFill>
                  <a:srgbClr val="FFFFFF"/>
                </a:solidFill>
                <a:latin typeface="Arial Black" pitchFamily="34" charset="0"/>
              </a:endParaRPr>
            </a:p>
          </p:txBody>
        </p:sp>
        <p:sp>
          <p:nvSpPr>
            <p:cNvPr id="62470" name="Text Box 60"/>
            <p:cNvSpPr txBox="1">
              <a:spLocks noChangeArrowheads="1"/>
            </p:cNvSpPr>
            <p:nvPr/>
          </p:nvSpPr>
          <p:spPr bwMode="auto">
            <a:xfrm>
              <a:off x="3732812" y="2051556"/>
              <a:ext cx="236224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dirty="0">
                  <a:solidFill>
                    <a:srgbClr val="FFFFFF"/>
                  </a:solidFill>
                  <a:latin typeface="Aharoni" pitchFamily="2" charset="-79"/>
                  <a:ea typeface="ＭＳ Ｐゴシック" pitchFamily="34" charset="-128"/>
                  <a:cs typeface="Aharoni" pitchFamily="2" charset="-79"/>
                </a:rPr>
                <a:t>Insulin Receptor</a:t>
              </a:r>
            </a:p>
          </p:txBody>
        </p:sp>
        <p:sp>
          <p:nvSpPr>
            <p:cNvPr id="62471" name="Line 74"/>
            <p:cNvSpPr>
              <a:spLocks noChangeShapeType="1"/>
            </p:cNvSpPr>
            <p:nvPr/>
          </p:nvSpPr>
          <p:spPr bwMode="auto">
            <a:xfrm flipH="1" flipV="1">
              <a:off x="1687733" y="2885556"/>
              <a:ext cx="1100155" cy="2256910"/>
            </a:xfrm>
            <a:prstGeom prst="line">
              <a:avLst/>
            </a:prstGeom>
            <a:noFill/>
            <a:ln w="76200">
              <a:solidFill>
                <a:srgbClr val="FFC000"/>
              </a:solidFill>
              <a:prstDash val="sys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>
                <a:solidFill>
                  <a:srgbClr val="FFFFFF"/>
                </a:solidFill>
                <a:latin typeface="Arial Black" pitchFamily="34" charset="0"/>
              </a:endParaRPr>
            </a:p>
          </p:txBody>
        </p:sp>
        <p:sp>
          <p:nvSpPr>
            <p:cNvPr id="62473" name="Oval 70"/>
            <p:cNvSpPr>
              <a:spLocks noChangeArrowheads="1"/>
            </p:cNvSpPr>
            <p:nvPr/>
          </p:nvSpPr>
          <p:spPr bwMode="auto">
            <a:xfrm>
              <a:off x="1773322" y="1993243"/>
              <a:ext cx="382601" cy="537227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solidFill>
                  <a:srgbClr val="FFFFFF"/>
                </a:solidFill>
                <a:latin typeface="Arial Black" pitchFamily="34" charset="0"/>
                <a:ea typeface="굴림" charset="-127"/>
              </a:endParaRPr>
            </a:p>
          </p:txBody>
        </p:sp>
        <p:sp>
          <p:nvSpPr>
            <p:cNvPr id="62474" name="Oval 71"/>
            <p:cNvSpPr>
              <a:spLocks noChangeArrowheads="1"/>
            </p:cNvSpPr>
            <p:nvPr/>
          </p:nvSpPr>
          <p:spPr bwMode="auto">
            <a:xfrm>
              <a:off x="1201819" y="1969081"/>
              <a:ext cx="385756" cy="53580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solidFill>
                  <a:srgbClr val="FFFFFF"/>
                </a:solidFill>
                <a:latin typeface="Arial Black" pitchFamily="34" charset="0"/>
                <a:ea typeface="굴림" charset="-127"/>
              </a:endParaRPr>
            </a:p>
          </p:txBody>
        </p:sp>
        <p:sp>
          <p:nvSpPr>
            <p:cNvPr id="62475" name="Line 72"/>
            <p:cNvSpPr>
              <a:spLocks noChangeShapeType="1"/>
            </p:cNvSpPr>
            <p:nvPr/>
          </p:nvSpPr>
          <p:spPr bwMode="auto">
            <a:xfrm>
              <a:off x="1408186" y="1747369"/>
              <a:ext cx="0" cy="101902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>
                <a:solidFill>
                  <a:srgbClr val="FFFFFF"/>
                </a:solidFill>
                <a:latin typeface="Arial Black" pitchFamily="34" charset="0"/>
              </a:endParaRPr>
            </a:p>
          </p:txBody>
        </p:sp>
        <p:sp>
          <p:nvSpPr>
            <p:cNvPr id="62476" name="Line 73"/>
            <p:cNvSpPr>
              <a:spLocks noChangeShapeType="1"/>
            </p:cNvSpPr>
            <p:nvPr/>
          </p:nvSpPr>
          <p:spPr bwMode="auto">
            <a:xfrm>
              <a:off x="1963811" y="1726051"/>
              <a:ext cx="0" cy="101902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>
                <a:solidFill>
                  <a:srgbClr val="FFFFFF"/>
                </a:solidFill>
                <a:latin typeface="Arial Black" pitchFamily="34" charset="0"/>
              </a:endParaRPr>
            </a:p>
          </p:txBody>
        </p:sp>
        <p:sp>
          <p:nvSpPr>
            <p:cNvPr id="62477" name="Text Box 76"/>
            <p:cNvSpPr txBox="1">
              <a:spLocks noChangeArrowheads="1"/>
            </p:cNvSpPr>
            <p:nvPr/>
          </p:nvSpPr>
          <p:spPr bwMode="auto">
            <a:xfrm>
              <a:off x="987504" y="1369059"/>
              <a:ext cx="1552028" cy="413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b="1" dirty="0">
                  <a:solidFill>
                    <a:srgbClr val="FFFFFF"/>
                  </a:solidFill>
                  <a:latin typeface="Arial Black" pitchFamily="34" charset="0"/>
                  <a:ea typeface="ＭＳ Ｐゴシック" pitchFamily="34" charset="-128"/>
                </a:rPr>
                <a:t>Glucose</a:t>
              </a:r>
              <a:endParaRPr lang="en-US" altLang="ja-JP" sz="2400" b="1" dirty="0">
                <a:solidFill>
                  <a:srgbClr val="FFFFFF"/>
                </a:solidFill>
                <a:latin typeface="Arial Black" pitchFamily="34" charset="0"/>
                <a:ea typeface="ＭＳ Ｐゴシック" pitchFamily="34" charset="-128"/>
              </a:endParaRPr>
            </a:p>
          </p:txBody>
        </p:sp>
        <p:sp>
          <p:nvSpPr>
            <p:cNvPr id="62478" name="Rectangle 77"/>
            <p:cNvSpPr>
              <a:spLocks noChangeArrowheads="1"/>
            </p:cNvSpPr>
            <p:nvPr/>
          </p:nvSpPr>
          <p:spPr bwMode="auto">
            <a:xfrm>
              <a:off x="201686" y="1197128"/>
              <a:ext cx="8183563" cy="554424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solidFill>
                  <a:srgbClr val="FFFFFF"/>
                </a:solidFill>
                <a:latin typeface="Arial Black" pitchFamily="34" charset="0"/>
                <a:ea typeface="굴림" charset="-127"/>
              </a:endParaRPr>
            </a:p>
          </p:txBody>
        </p:sp>
        <p:grpSp>
          <p:nvGrpSpPr>
            <p:cNvPr id="3" name="Group 79"/>
            <p:cNvGrpSpPr>
              <a:grpSpLocks/>
            </p:cNvGrpSpPr>
            <p:nvPr/>
          </p:nvGrpSpPr>
          <p:grpSpPr bwMode="auto">
            <a:xfrm>
              <a:off x="2130512" y="5557692"/>
              <a:ext cx="2305036" cy="863896"/>
              <a:chOff x="1264" y="2867"/>
              <a:chExt cx="3324" cy="1158"/>
            </a:xfrm>
          </p:grpSpPr>
          <p:sp>
            <p:nvSpPr>
              <p:cNvPr id="62486" name="AutoShape 65"/>
              <p:cNvSpPr>
                <a:spLocks noChangeArrowheads="1"/>
              </p:cNvSpPr>
              <p:nvPr/>
            </p:nvSpPr>
            <p:spPr bwMode="auto">
              <a:xfrm>
                <a:off x="3513" y="3097"/>
                <a:ext cx="896" cy="7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58 w 21600"/>
                  <a:gd name="T25" fmla="*/ 3164 h 21600"/>
                  <a:gd name="T26" fmla="*/ 18442 w 21600"/>
                  <a:gd name="T27" fmla="*/ 1843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1905" y="10800"/>
                    </a:moveTo>
                    <a:cubicBezTo>
                      <a:pt x="1905" y="15713"/>
                      <a:pt x="5887" y="19695"/>
                      <a:pt x="10800" y="19695"/>
                    </a:cubicBezTo>
                    <a:cubicBezTo>
                      <a:pt x="15713" y="19695"/>
                      <a:pt x="19695" y="15713"/>
                      <a:pt x="19695" y="10800"/>
                    </a:cubicBezTo>
                    <a:cubicBezTo>
                      <a:pt x="19695" y="5887"/>
                      <a:pt x="15713" y="1905"/>
                      <a:pt x="10800" y="1905"/>
                    </a:cubicBezTo>
                    <a:cubicBezTo>
                      <a:pt x="5887" y="1905"/>
                      <a:pt x="1905" y="5887"/>
                      <a:pt x="1905" y="10800"/>
                    </a:cubicBezTo>
                    <a:close/>
                  </a:path>
                </a:pathLst>
              </a:cu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62487" name="Oval 66"/>
              <p:cNvSpPr>
                <a:spLocks noChangeArrowheads="1"/>
              </p:cNvSpPr>
              <p:nvPr/>
            </p:nvSpPr>
            <p:spPr bwMode="auto">
              <a:xfrm>
                <a:off x="3871" y="2946"/>
                <a:ext cx="179" cy="377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62488" name="Oval 67"/>
              <p:cNvSpPr>
                <a:spLocks noChangeArrowheads="1"/>
              </p:cNvSpPr>
              <p:nvPr/>
            </p:nvSpPr>
            <p:spPr bwMode="auto">
              <a:xfrm>
                <a:off x="3871" y="3648"/>
                <a:ext cx="179" cy="377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62489" name="Oval 68"/>
              <p:cNvSpPr>
                <a:spLocks noChangeArrowheads="1"/>
              </p:cNvSpPr>
              <p:nvPr/>
            </p:nvSpPr>
            <p:spPr bwMode="auto">
              <a:xfrm rot="-5400000">
                <a:off x="3483" y="3250"/>
                <a:ext cx="151" cy="449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62490" name="Oval 69"/>
              <p:cNvSpPr>
                <a:spLocks noChangeArrowheads="1"/>
              </p:cNvSpPr>
              <p:nvPr/>
            </p:nvSpPr>
            <p:spPr bwMode="auto">
              <a:xfrm rot="-5400000">
                <a:off x="4288" y="3251"/>
                <a:ext cx="151" cy="4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62491" name="Text Box 78"/>
              <p:cNvSpPr txBox="1">
                <a:spLocks noChangeArrowheads="1"/>
              </p:cNvSpPr>
              <p:nvPr/>
            </p:nvSpPr>
            <p:spPr bwMode="auto">
              <a:xfrm>
                <a:off x="1264" y="2867"/>
                <a:ext cx="1700" cy="2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kumimoji="1" lang="en-US" altLang="ja-JP" b="1" dirty="0">
                  <a:solidFill>
                    <a:srgbClr val="FFFFFF"/>
                  </a:solidFill>
                  <a:latin typeface="Arial Black" pitchFamily="34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62481" name="Line 82"/>
            <p:cNvSpPr>
              <a:spLocks noChangeShapeType="1"/>
            </p:cNvSpPr>
            <p:nvPr/>
          </p:nvSpPr>
          <p:spPr bwMode="auto">
            <a:xfrm flipH="1">
              <a:off x="5034814" y="2706013"/>
              <a:ext cx="2406620" cy="254804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lg" len="med"/>
            </a:ln>
          </p:spPr>
          <p:txBody>
            <a:bodyPr wrap="none"/>
            <a:lstStyle/>
            <a:p>
              <a:endParaRPr lang="ko-KR" altLang="en-US">
                <a:solidFill>
                  <a:srgbClr val="FFFFFF"/>
                </a:solidFill>
                <a:latin typeface="Arial Black" pitchFamily="34" charset="0"/>
              </a:endParaRPr>
            </a:p>
          </p:txBody>
        </p:sp>
        <p:sp>
          <p:nvSpPr>
            <p:cNvPr id="37" name="직사각형 36"/>
            <p:cNvSpPr/>
            <p:nvPr/>
          </p:nvSpPr>
          <p:spPr>
            <a:xfrm>
              <a:off x="2630578" y="5301868"/>
              <a:ext cx="2171685" cy="35820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ja-JP" sz="2000" b="1" dirty="0">
                  <a:solidFill>
                    <a:srgbClr val="FFFFFF"/>
                  </a:solidFill>
                  <a:latin typeface="Arial Black" pitchFamily="34" charset="0"/>
                  <a:ea typeface="ＭＳ Ｐゴシック" pitchFamily="34" charset="-128"/>
                </a:rPr>
                <a:t>GLUT-4 </a:t>
              </a:r>
              <a:r>
                <a:rPr kumimoji="1" lang="en-US" altLang="ja-JP" b="1" dirty="0">
                  <a:solidFill>
                    <a:srgbClr val="FFFFFF"/>
                  </a:solidFill>
                  <a:latin typeface="Arial Black" pitchFamily="34" charset="0"/>
                  <a:ea typeface="ＭＳ Ｐゴシック" pitchFamily="34" charset="-128"/>
                </a:rPr>
                <a:t>vesicle</a:t>
              </a:r>
              <a:endParaRPr kumimoji="1" lang="en-US" altLang="ja-JP" b="1" dirty="0">
                <a:solidFill>
                  <a:srgbClr val="FFFFFF"/>
                </a:solidFill>
                <a:latin typeface="Arial Black" pitchFamily="34" charset="0"/>
                <a:ea typeface="ＭＳ Ｐゴシック" pitchFamily="34" charset="-128"/>
              </a:endParaRPr>
            </a:p>
          </p:txBody>
        </p:sp>
        <p:grpSp>
          <p:nvGrpSpPr>
            <p:cNvPr id="4" name="Group 79"/>
            <p:cNvGrpSpPr>
              <a:grpSpLocks/>
            </p:cNvGrpSpPr>
            <p:nvPr/>
          </p:nvGrpSpPr>
          <p:grpSpPr bwMode="auto">
            <a:xfrm>
              <a:off x="3202082" y="5365824"/>
              <a:ext cx="2214578" cy="863896"/>
              <a:chOff x="1264" y="2867"/>
              <a:chExt cx="3324" cy="1158"/>
            </a:xfrm>
          </p:grpSpPr>
          <p:sp>
            <p:nvSpPr>
              <p:cNvPr id="39" name="AutoShape 65"/>
              <p:cNvSpPr>
                <a:spLocks noChangeArrowheads="1"/>
              </p:cNvSpPr>
              <p:nvPr/>
            </p:nvSpPr>
            <p:spPr bwMode="auto">
              <a:xfrm>
                <a:off x="3513" y="3097"/>
                <a:ext cx="896" cy="7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58 w 21600"/>
                  <a:gd name="T25" fmla="*/ 3164 h 21600"/>
                  <a:gd name="T26" fmla="*/ 18442 w 21600"/>
                  <a:gd name="T27" fmla="*/ 1843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1905" y="10800"/>
                    </a:moveTo>
                    <a:cubicBezTo>
                      <a:pt x="1905" y="15713"/>
                      <a:pt x="5887" y="19695"/>
                      <a:pt x="10800" y="19695"/>
                    </a:cubicBezTo>
                    <a:cubicBezTo>
                      <a:pt x="15713" y="19695"/>
                      <a:pt x="19695" y="15713"/>
                      <a:pt x="19695" y="10800"/>
                    </a:cubicBezTo>
                    <a:cubicBezTo>
                      <a:pt x="19695" y="5887"/>
                      <a:pt x="15713" y="1905"/>
                      <a:pt x="10800" y="1905"/>
                    </a:cubicBezTo>
                    <a:cubicBezTo>
                      <a:pt x="5887" y="1905"/>
                      <a:pt x="1905" y="5887"/>
                      <a:pt x="1905" y="10800"/>
                    </a:cubicBezTo>
                    <a:close/>
                  </a:path>
                </a:pathLst>
              </a:cu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40" name="Oval 66"/>
              <p:cNvSpPr>
                <a:spLocks noChangeArrowheads="1"/>
              </p:cNvSpPr>
              <p:nvPr/>
            </p:nvSpPr>
            <p:spPr bwMode="auto">
              <a:xfrm>
                <a:off x="3871" y="2946"/>
                <a:ext cx="179" cy="377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41" name="Oval 67"/>
              <p:cNvSpPr>
                <a:spLocks noChangeArrowheads="1"/>
              </p:cNvSpPr>
              <p:nvPr/>
            </p:nvSpPr>
            <p:spPr bwMode="auto">
              <a:xfrm>
                <a:off x="3871" y="3648"/>
                <a:ext cx="179" cy="377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42" name="Oval 68"/>
              <p:cNvSpPr>
                <a:spLocks noChangeArrowheads="1"/>
              </p:cNvSpPr>
              <p:nvPr/>
            </p:nvSpPr>
            <p:spPr bwMode="auto">
              <a:xfrm rot="-5400000">
                <a:off x="3483" y="3250"/>
                <a:ext cx="151" cy="449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43" name="Oval 69"/>
              <p:cNvSpPr>
                <a:spLocks noChangeArrowheads="1"/>
              </p:cNvSpPr>
              <p:nvPr/>
            </p:nvSpPr>
            <p:spPr bwMode="auto">
              <a:xfrm rot="-5400000">
                <a:off x="4288" y="3251"/>
                <a:ext cx="151" cy="4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44" name="Text Box 78"/>
              <p:cNvSpPr txBox="1">
                <a:spLocks noChangeArrowheads="1"/>
              </p:cNvSpPr>
              <p:nvPr/>
            </p:nvSpPr>
            <p:spPr bwMode="auto">
              <a:xfrm>
                <a:off x="1264" y="2867"/>
                <a:ext cx="1700" cy="2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kumimoji="1" lang="en-US" altLang="ja-JP" b="1" dirty="0">
                  <a:solidFill>
                    <a:srgbClr val="FFFFFF"/>
                  </a:solidFill>
                  <a:latin typeface="Arial Black" pitchFamily="34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5" name="Group 79"/>
            <p:cNvGrpSpPr>
              <a:grpSpLocks/>
            </p:cNvGrpSpPr>
            <p:nvPr/>
          </p:nvGrpSpPr>
          <p:grpSpPr bwMode="auto">
            <a:xfrm>
              <a:off x="1058942" y="5557692"/>
              <a:ext cx="2305036" cy="927852"/>
              <a:chOff x="1264" y="2867"/>
              <a:chExt cx="3324" cy="1158"/>
            </a:xfrm>
          </p:grpSpPr>
          <p:sp>
            <p:nvSpPr>
              <p:cNvPr id="46" name="AutoShape 65"/>
              <p:cNvSpPr>
                <a:spLocks noChangeArrowheads="1"/>
              </p:cNvSpPr>
              <p:nvPr/>
            </p:nvSpPr>
            <p:spPr bwMode="auto">
              <a:xfrm>
                <a:off x="3513" y="3097"/>
                <a:ext cx="896" cy="7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58 w 21600"/>
                  <a:gd name="T25" fmla="*/ 3164 h 21600"/>
                  <a:gd name="T26" fmla="*/ 18442 w 21600"/>
                  <a:gd name="T27" fmla="*/ 1843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1905" y="10800"/>
                    </a:moveTo>
                    <a:cubicBezTo>
                      <a:pt x="1905" y="15713"/>
                      <a:pt x="5887" y="19695"/>
                      <a:pt x="10800" y="19695"/>
                    </a:cubicBezTo>
                    <a:cubicBezTo>
                      <a:pt x="15713" y="19695"/>
                      <a:pt x="19695" y="15713"/>
                      <a:pt x="19695" y="10800"/>
                    </a:cubicBezTo>
                    <a:cubicBezTo>
                      <a:pt x="19695" y="5887"/>
                      <a:pt x="15713" y="1905"/>
                      <a:pt x="10800" y="1905"/>
                    </a:cubicBezTo>
                    <a:cubicBezTo>
                      <a:pt x="5887" y="1905"/>
                      <a:pt x="1905" y="5887"/>
                      <a:pt x="1905" y="10800"/>
                    </a:cubicBezTo>
                    <a:close/>
                  </a:path>
                </a:pathLst>
              </a:cu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47" name="Oval 66"/>
              <p:cNvSpPr>
                <a:spLocks noChangeArrowheads="1"/>
              </p:cNvSpPr>
              <p:nvPr/>
            </p:nvSpPr>
            <p:spPr bwMode="auto">
              <a:xfrm>
                <a:off x="3871" y="2946"/>
                <a:ext cx="179" cy="377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48" name="Oval 67"/>
              <p:cNvSpPr>
                <a:spLocks noChangeArrowheads="1"/>
              </p:cNvSpPr>
              <p:nvPr/>
            </p:nvSpPr>
            <p:spPr bwMode="auto">
              <a:xfrm>
                <a:off x="3871" y="3648"/>
                <a:ext cx="179" cy="377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49" name="Oval 68"/>
              <p:cNvSpPr>
                <a:spLocks noChangeArrowheads="1"/>
              </p:cNvSpPr>
              <p:nvPr/>
            </p:nvSpPr>
            <p:spPr bwMode="auto">
              <a:xfrm rot="-5400000">
                <a:off x="3483" y="3250"/>
                <a:ext cx="151" cy="449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50" name="Oval 69"/>
              <p:cNvSpPr>
                <a:spLocks noChangeArrowheads="1"/>
              </p:cNvSpPr>
              <p:nvPr/>
            </p:nvSpPr>
            <p:spPr bwMode="auto">
              <a:xfrm rot="-5400000">
                <a:off x="4288" y="3251"/>
                <a:ext cx="151" cy="4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51" name="Text Box 78"/>
              <p:cNvSpPr txBox="1">
                <a:spLocks noChangeArrowheads="1"/>
              </p:cNvSpPr>
              <p:nvPr/>
            </p:nvSpPr>
            <p:spPr bwMode="auto">
              <a:xfrm>
                <a:off x="1264" y="2867"/>
                <a:ext cx="1700" cy="2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kumimoji="1" lang="en-US" altLang="ja-JP" b="1" dirty="0">
                  <a:solidFill>
                    <a:srgbClr val="FFFFFF"/>
                  </a:solidFill>
                  <a:latin typeface="Arial Black" pitchFamily="34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6" name="Group 26"/>
            <p:cNvGrpSpPr>
              <a:grpSpLocks/>
            </p:cNvGrpSpPr>
            <p:nvPr/>
          </p:nvGrpSpPr>
          <p:grpSpPr bwMode="auto">
            <a:xfrm>
              <a:off x="5065170" y="3159831"/>
              <a:ext cx="1447800" cy="959336"/>
              <a:chOff x="3120" y="1104"/>
              <a:chExt cx="912" cy="675"/>
            </a:xfrm>
            <a:solidFill>
              <a:srgbClr val="FF0000"/>
            </a:solidFill>
          </p:grpSpPr>
          <p:sp>
            <p:nvSpPr>
              <p:cNvPr id="53" name="AutoShape 27"/>
              <p:cNvSpPr>
                <a:spLocks noChangeArrowheads="1"/>
              </p:cNvSpPr>
              <p:nvPr/>
            </p:nvSpPr>
            <p:spPr bwMode="auto">
              <a:xfrm>
                <a:off x="3120" y="1104"/>
                <a:ext cx="912" cy="336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ko-KR" sz="2400" b="1" dirty="0" err="1">
                    <a:solidFill>
                      <a:srgbClr val="000000"/>
                    </a:solidFill>
                    <a:latin typeface="Arial Black" pitchFamily="34" charset="0"/>
                    <a:ea typeface="굴림" pitchFamily="50" charset="-127"/>
                  </a:rPr>
                  <a:t>AMPK</a:t>
                </a:r>
                <a:r>
                  <a:rPr lang="en-US" altLang="ko-KR" sz="2400" b="1" i="1" dirty="0" err="1">
                    <a:solidFill>
                      <a:srgbClr val="000000"/>
                    </a:solidFill>
                    <a:latin typeface="Symbol" pitchFamily="18" charset="2"/>
                    <a:ea typeface="굴림" pitchFamily="50" charset="-127"/>
                  </a:rPr>
                  <a:t>b</a:t>
                </a:r>
                <a:endParaRPr lang="en-US" altLang="ko-KR" sz="2400" b="1" i="1" dirty="0">
                  <a:solidFill>
                    <a:srgbClr val="000000"/>
                  </a:solidFill>
                  <a:latin typeface="Symbol" pitchFamily="18" charset="2"/>
                  <a:ea typeface="굴림" pitchFamily="50" charset="-127"/>
                </a:endParaRPr>
              </a:p>
            </p:txBody>
          </p:sp>
          <p:sp>
            <p:nvSpPr>
              <p:cNvPr id="54" name="Oval 28"/>
              <p:cNvSpPr>
                <a:spLocks noChangeArrowheads="1"/>
              </p:cNvSpPr>
              <p:nvPr/>
            </p:nvSpPr>
            <p:spPr bwMode="auto">
              <a:xfrm>
                <a:off x="3264" y="1401"/>
                <a:ext cx="288" cy="288"/>
              </a:xfrm>
              <a:prstGeom prst="ellipse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ko-KR" sz="2400" b="1" dirty="0">
                    <a:solidFill>
                      <a:srgbClr val="000000"/>
                    </a:solidFill>
                    <a:latin typeface="Symbol" pitchFamily="18" charset="2"/>
                    <a:ea typeface="굴림" pitchFamily="50" charset="-127"/>
                  </a:rPr>
                  <a:t>a</a:t>
                </a:r>
              </a:p>
            </p:txBody>
          </p:sp>
          <p:sp>
            <p:nvSpPr>
              <p:cNvPr id="55" name="Oval 29"/>
              <p:cNvSpPr>
                <a:spLocks noChangeArrowheads="1"/>
              </p:cNvSpPr>
              <p:nvPr/>
            </p:nvSpPr>
            <p:spPr bwMode="auto">
              <a:xfrm>
                <a:off x="3552" y="1395"/>
                <a:ext cx="240" cy="384"/>
              </a:xfrm>
              <a:prstGeom prst="ellipse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ko-KR" sz="2400" b="1" dirty="0">
                    <a:solidFill>
                      <a:srgbClr val="000000"/>
                    </a:solidFill>
                    <a:latin typeface="Symbol" pitchFamily="18" charset="2"/>
                    <a:ea typeface="굴림" pitchFamily="50" charset="-127"/>
                  </a:rPr>
                  <a:t>g</a:t>
                </a:r>
              </a:p>
            </p:txBody>
          </p:sp>
        </p:grpSp>
        <p:sp>
          <p:nvSpPr>
            <p:cNvPr id="60" name="Text Box 48"/>
            <p:cNvSpPr txBox="1">
              <a:spLocks noChangeArrowheads="1"/>
            </p:cNvSpPr>
            <p:nvPr/>
          </p:nvSpPr>
          <p:spPr bwMode="auto">
            <a:xfrm>
              <a:off x="5421866" y="6229720"/>
              <a:ext cx="3531736" cy="303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latinLnBrk="0">
                <a:defRPr/>
              </a:pPr>
              <a:r>
                <a:rPr lang="en-US" altLang="ko-KR" sz="1600" i="1" kern="0" dirty="0">
                  <a:solidFill>
                    <a:sysClr val="window" lastClr="FFFFFF"/>
                  </a:solidFill>
                  <a:latin typeface="Adobe Fangsong Std R" pitchFamily="18" charset="-128"/>
                  <a:ea typeface="Adobe Fangsong Std R" pitchFamily="18" charset="-128"/>
                  <a:cs typeface="Arial Unicode MS" pitchFamily="50" charset="-127"/>
                </a:rPr>
                <a:t>(Adapted from </a:t>
              </a:r>
              <a:r>
                <a:rPr lang="en-US" altLang="ko-KR" sz="1600" i="1" kern="0" dirty="0" err="1">
                  <a:solidFill>
                    <a:sysClr val="window" lastClr="FFFFFF"/>
                  </a:solidFill>
                  <a:latin typeface="Adobe Fangsong Std R" pitchFamily="18" charset="-128"/>
                  <a:ea typeface="Adobe Fangsong Std R" pitchFamily="18" charset="-128"/>
                  <a:cs typeface="Arial Unicode MS" pitchFamily="50" charset="-127"/>
                </a:rPr>
                <a:t>Krook</a:t>
              </a:r>
              <a:r>
                <a:rPr lang="en-US" altLang="ko-KR" sz="1600" i="1" kern="0" dirty="0">
                  <a:solidFill>
                    <a:sysClr val="window" lastClr="FFFFFF"/>
                  </a:solidFill>
                  <a:latin typeface="Adobe Fangsong Std R" pitchFamily="18" charset="-128"/>
                  <a:ea typeface="Adobe Fangsong Std R" pitchFamily="18" charset="-128"/>
                  <a:cs typeface="Arial Unicode MS" pitchFamily="50" charset="-127"/>
                </a:rPr>
                <a:t>, A. et al., 2004)</a:t>
              </a:r>
            </a:p>
          </p:txBody>
        </p:sp>
        <p:sp>
          <p:nvSpPr>
            <p:cNvPr id="56" name="Text Box 49"/>
            <p:cNvSpPr txBox="1">
              <a:spLocks noChangeArrowheads="1"/>
            </p:cNvSpPr>
            <p:nvPr/>
          </p:nvSpPr>
          <p:spPr bwMode="auto">
            <a:xfrm>
              <a:off x="2925890" y="3039781"/>
              <a:ext cx="1409360" cy="923330"/>
            </a:xfrm>
            <a:prstGeom prst="rect">
              <a:avLst/>
            </a:prstGeom>
            <a:solidFill>
              <a:srgbClr val="003366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latinLnBrk="0">
                <a:defRPr/>
              </a:pPr>
              <a:r>
                <a:rPr lang="en-US" altLang="ko-KR" kern="0" dirty="0">
                  <a:solidFill>
                    <a:sysClr val="window" lastClr="FFFFFF"/>
                  </a:solidFill>
                  <a:latin typeface="Aharoni" pitchFamily="2" charset="-79"/>
                  <a:ea typeface="Arial Unicode MS" pitchFamily="50" charset="-127"/>
                  <a:cs typeface="Aharoni" pitchFamily="2" charset="-79"/>
                </a:rPr>
                <a:t>PI 3-kinase </a:t>
              </a:r>
            </a:p>
            <a:p>
              <a:pPr algn="ctr" latinLnBrk="0">
                <a:defRPr/>
              </a:pPr>
              <a:r>
                <a:rPr lang="en-US" altLang="ko-KR" kern="0" dirty="0">
                  <a:solidFill>
                    <a:sysClr val="window" lastClr="FFFFFF"/>
                  </a:solidFill>
                  <a:latin typeface="Aharoni" pitchFamily="2" charset="-79"/>
                  <a:ea typeface="Arial Unicode MS" pitchFamily="50" charset="-127"/>
                  <a:cs typeface="Aharoni" pitchFamily="2" charset="-79"/>
                </a:rPr>
                <a:t>dependent</a:t>
              </a:r>
            </a:p>
            <a:p>
              <a:pPr algn="ctr" latinLnBrk="0">
                <a:defRPr/>
              </a:pPr>
              <a:r>
                <a:rPr lang="en-US" altLang="ko-KR" kern="0" dirty="0">
                  <a:solidFill>
                    <a:sysClr val="window" lastClr="FFFFFF"/>
                  </a:solidFill>
                  <a:latin typeface="Aharoni" pitchFamily="2" charset="-79"/>
                  <a:ea typeface="Arial Unicode MS" pitchFamily="50" charset="-127"/>
                  <a:cs typeface="Aharoni" pitchFamily="2" charset="-79"/>
                </a:rPr>
                <a:t>signals</a:t>
              </a:r>
            </a:p>
          </p:txBody>
        </p:sp>
        <p:sp>
          <p:nvSpPr>
            <p:cNvPr id="57" name="Text Box 34"/>
            <p:cNvSpPr txBox="1">
              <a:spLocks noChangeArrowheads="1"/>
            </p:cNvSpPr>
            <p:nvPr/>
          </p:nvSpPr>
          <p:spPr bwMode="auto">
            <a:xfrm>
              <a:off x="6217298" y="3673008"/>
              <a:ext cx="1936158" cy="35820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/>
              <a:r>
                <a:rPr lang="en-US" altLang="ja-JP" sz="2000" b="1" dirty="0">
                  <a:solidFill>
                    <a:srgbClr val="000000"/>
                  </a:solidFill>
                  <a:latin typeface="Arial Black" pitchFamily="34" charset="0"/>
                  <a:ea typeface="ＭＳ Ｐゴシック" pitchFamily="34" charset="-128"/>
                </a:rPr>
                <a:t>Ca</a:t>
              </a:r>
              <a:r>
                <a:rPr lang="en-US" altLang="ja-JP" sz="2000" b="1" baseline="30000" dirty="0">
                  <a:solidFill>
                    <a:srgbClr val="000000"/>
                  </a:solidFill>
                  <a:latin typeface="Arial Black" pitchFamily="34" charset="0"/>
                  <a:ea typeface="ＭＳ Ｐゴシック" pitchFamily="34" charset="-128"/>
                </a:rPr>
                <a:t>2</a:t>
              </a:r>
              <a:r>
                <a:rPr lang="en-US" altLang="ja-JP" sz="2000" b="1" dirty="0">
                  <a:solidFill>
                    <a:srgbClr val="000000"/>
                  </a:solidFill>
                  <a:latin typeface="Arial Black" pitchFamily="34" charset="0"/>
                  <a:ea typeface="ＭＳ Ｐゴシック" pitchFamily="34" charset="-128"/>
                </a:rPr>
                <a:t>+/CAMK</a:t>
              </a:r>
            </a:p>
          </p:txBody>
        </p:sp>
        <p:sp>
          <p:nvSpPr>
            <p:cNvPr id="60424" name="Text Box 75"/>
            <p:cNvSpPr txBox="1">
              <a:spLocks noChangeArrowheads="1"/>
            </p:cNvSpPr>
            <p:nvPr/>
          </p:nvSpPr>
          <p:spPr bwMode="auto">
            <a:xfrm rot="14501192">
              <a:off x="1000888" y="4079704"/>
              <a:ext cx="2172992" cy="369332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kumimoji="1" lang="en-US" altLang="ja-JP" dirty="0">
                  <a:solidFill>
                    <a:srgbClr val="CCFFFF"/>
                  </a:solidFill>
                  <a:latin typeface="Arial Black" pitchFamily="34" charset="0"/>
                  <a:ea typeface="ＭＳ Ｐゴシック" pitchFamily="34" charset="-128"/>
                </a:rPr>
                <a:t>Translocation</a:t>
              </a:r>
              <a:endParaRPr kumimoji="1" lang="en-US" altLang="ja-JP" dirty="0">
                <a:solidFill>
                  <a:srgbClr val="CCFFFF"/>
                </a:solidFill>
                <a:latin typeface="Arial Black" pitchFamily="34" charset="0"/>
                <a:ea typeface="ＭＳ Ｐゴシック" pitchFamily="34" charset="-128"/>
              </a:endParaRPr>
            </a:p>
          </p:txBody>
        </p:sp>
        <p:sp>
          <p:nvSpPr>
            <p:cNvPr id="62480" name="Text Box 81"/>
            <p:cNvSpPr txBox="1">
              <a:spLocks noChangeArrowheads="1"/>
            </p:cNvSpPr>
            <p:nvPr/>
          </p:nvSpPr>
          <p:spPr bwMode="auto">
            <a:xfrm>
              <a:off x="6765870" y="2282288"/>
              <a:ext cx="2126610" cy="491757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altLang="ja-JP" sz="2300" b="1" dirty="0">
                  <a:solidFill>
                    <a:srgbClr val="FFFFFF"/>
                  </a:solidFill>
                  <a:latin typeface="Arial Black" pitchFamily="34" charset="0"/>
                  <a:ea typeface="ＭＳ Ｐゴシック" pitchFamily="34" charset="-128"/>
                </a:rPr>
                <a:t>Contraction</a:t>
              </a:r>
            </a:p>
          </p:txBody>
        </p:sp>
        <p:sp>
          <p:nvSpPr>
            <p:cNvPr id="62469" name="Text Box 59"/>
            <p:cNvSpPr txBox="1">
              <a:spLocks noChangeArrowheads="1"/>
            </p:cNvSpPr>
            <p:nvPr/>
          </p:nvSpPr>
          <p:spPr bwMode="auto">
            <a:xfrm>
              <a:off x="3020482" y="1548873"/>
              <a:ext cx="1359668" cy="47705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r>
                <a:rPr lang="en-US" altLang="ja-JP" sz="2500" b="1" dirty="0">
                  <a:solidFill>
                    <a:srgbClr val="FFFFFF"/>
                  </a:solidFill>
                  <a:latin typeface="Arial Black" pitchFamily="34" charset="0"/>
                  <a:ea typeface="ＭＳ Ｐゴシック" pitchFamily="34" charset="-128"/>
                </a:rPr>
                <a:t>Insulin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70013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8" name="Rectangle 77"/>
          <p:cNvSpPr>
            <a:spLocks noChangeArrowheads="1"/>
          </p:cNvSpPr>
          <p:nvPr/>
        </p:nvSpPr>
        <p:spPr bwMode="auto">
          <a:xfrm>
            <a:off x="395536" y="1959008"/>
            <a:ext cx="7914236" cy="48364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>
              <a:solidFill>
                <a:srgbClr val="FFFFFF"/>
              </a:solidFill>
              <a:latin typeface="Arial Black" pitchFamily="34" charset="0"/>
              <a:ea typeface="굴림" charset="-127"/>
            </a:endParaRPr>
          </a:p>
        </p:txBody>
      </p:sp>
      <p:sp>
        <p:nvSpPr>
          <p:cNvPr id="53" name="제목 1"/>
          <p:cNvSpPr txBox="1">
            <a:spLocks/>
          </p:cNvSpPr>
          <p:nvPr/>
        </p:nvSpPr>
        <p:spPr>
          <a:xfrm>
            <a:off x="4534910" y="920722"/>
            <a:ext cx="4573594" cy="52565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 fontAlgn="base">
              <a:lnSpc>
                <a:spcPct val="150000"/>
              </a:lnSpc>
              <a:buClr>
                <a:srgbClr val="FF0066"/>
              </a:buClr>
            </a:pPr>
            <a:r>
              <a:rPr lang="ko-KR" altLang="en-US" sz="3000" b="1" dirty="0">
                <a:solidFill>
                  <a:srgbClr val="FF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비만</a:t>
            </a:r>
            <a:endParaRPr lang="en-US" altLang="ko-KR" sz="3000" b="1" dirty="0">
              <a:solidFill>
                <a:srgbClr val="FF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  <a:p>
            <a:pPr algn="ctr" fontAlgn="base">
              <a:lnSpc>
                <a:spcPct val="150000"/>
              </a:lnSpc>
              <a:buClr>
                <a:srgbClr val="FF0066"/>
              </a:buClr>
            </a:pPr>
            <a:r>
              <a:rPr lang="ko-KR" altLang="ko-KR" sz="2600" b="1" dirty="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↓</a:t>
            </a:r>
            <a:r>
              <a:rPr lang="ko-KR" altLang="en-US" sz="2600" b="1" dirty="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600" b="1" dirty="0">
              <a:solidFill>
                <a:srgbClr val="FFFFFF"/>
              </a:solidFill>
              <a:latin typeface="굴림체" pitchFamily="49" charset="-127"/>
              <a:ea typeface="굴림체" pitchFamily="49" charset="-127"/>
            </a:endParaRPr>
          </a:p>
          <a:p>
            <a:pPr algn="ctr" fontAlgn="base">
              <a:lnSpc>
                <a:spcPct val="150000"/>
              </a:lnSpc>
              <a:buClr>
                <a:srgbClr val="FF0066"/>
              </a:buClr>
            </a:pPr>
            <a:r>
              <a:rPr lang="ko-KR" altLang="en-US" sz="2500" b="1" dirty="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인슐린 신호전달체계 결함</a:t>
            </a:r>
            <a:endParaRPr lang="en-US" altLang="ko-KR" sz="2500" b="1" dirty="0">
              <a:solidFill>
                <a:srgbClr val="FFFFFF"/>
              </a:solidFill>
              <a:latin typeface="굴림체" pitchFamily="49" charset="-127"/>
              <a:ea typeface="굴림체" pitchFamily="49" charset="-127"/>
            </a:endParaRPr>
          </a:p>
          <a:p>
            <a:pPr algn="ctr" fontAlgn="base">
              <a:lnSpc>
                <a:spcPct val="150000"/>
              </a:lnSpc>
              <a:buClr>
                <a:srgbClr val="FF0066"/>
              </a:buClr>
            </a:pPr>
            <a:r>
              <a:rPr lang="ko-KR" altLang="ko-KR" sz="2600" b="1" dirty="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↓</a:t>
            </a:r>
            <a:r>
              <a:rPr lang="ko-KR" altLang="en-US" sz="2600" b="1" dirty="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600" b="1" dirty="0">
              <a:solidFill>
                <a:srgbClr val="FFFFFF"/>
              </a:solidFill>
              <a:latin typeface="굴림체" pitchFamily="49" charset="-127"/>
              <a:ea typeface="굴림체" pitchFamily="49" charset="-127"/>
            </a:endParaRPr>
          </a:p>
          <a:p>
            <a:pPr algn="ctr" fontAlgn="base">
              <a:lnSpc>
                <a:spcPct val="150000"/>
              </a:lnSpc>
              <a:buClr>
                <a:srgbClr val="FF0066"/>
              </a:buClr>
            </a:pPr>
            <a:r>
              <a:rPr lang="en-US" altLang="ko-KR" sz="2600" b="1" dirty="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GLUT4 </a:t>
            </a:r>
            <a:r>
              <a:rPr lang="ko-KR" altLang="en-US" sz="2600" b="1" dirty="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전위 감소 </a:t>
            </a:r>
            <a:endParaRPr lang="en-US" altLang="ko-KR" sz="2600" b="1" dirty="0">
              <a:solidFill>
                <a:srgbClr val="FFFFFF"/>
              </a:solidFill>
              <a:latin typeface="굴림체" pitchFamily="49" charset="-127"/>
              <a:ea typeface="굴림체" pitchFamily="49" charset="-127"/>
            </a:endParaRPr>
          </a:p>
          <a:p>
            <a:pPr algn="ctr" fontAlgn="base">
              <a:lnSpc>
                <a:spcPct val="150000"/>
              </a:lnSpc>
              <a:buClr>
                <a:srgbClr val="FF0066"/>
              </a:buClr>
            </a:pPr>
            <a:r>
              <a:rPr lang="ko-KR" altLang="ko-KR" sz="2600" b="1" dirty="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↓</a:t>
            </a:r>
            <a:endParaRPr lang="en-US" altLang="ko-KR" sz="2600" b="1" dirty="0">
              <a:solidFill>
                <a:srgbClr val="FFFFFF"/>
              </a:solidFill>
              <a:latin typeface="굴림체" pitchFamily="49" charset="-127"/>
              <a:ea typeface="굴림체" pitchFamily="49" charset="-127"/>
            </a:endParaRPr>
          </a:p>
          <a:p>
            <a:pPr algn="ctr" fontAlgn="base">
              <a:lnSpc>
                <a:spcPct val="150000"/>
              </a:lnSpc>
              <a:buClr>
                <a:srgbClr val="FF0066"/>
              </a:buClr>
            </a:pPr>
            <a:r>
              <a:rPr lang="ko-KR" altLang="en-US" sz="2800" b="1" dirty="0">
                <a:solidFill>
                  <a:srgbClr val="FF66FF"/>
                </a:solidFill>
                <a:latin typeface="굴림체" pitchFamily="49" charset="-127"/>
                <a:ea typeface="굴림체" pitchFamily="49" charset="-127"/>
              </a:rPr>
              <a:t>인슐린 저항성 증가</a:t>
            </a:r>
            <a:endParaRPr lang="en-US" altLang="ko-KR" sz="2800" b="1" dirty="0">
              <a:solidFill>
                <a:srgbClr val="FF66FF"/>
              </a:solidFill>
              <a:latin typeface="굴림체" pitchFamily="49" charset="-127"/>
              <a:ea typeface="굴림체" pitchFamily="49" charset="-127"/>
            </a:endParaRPr>
          </a:p>
          <a:p>
            <a:pPr algn="ctr" fontAlgn="base">
              <a:lnSpc>
                <a:spcPct val="150000"/>
              </a:lnSpc>
              <a:buClr>
                <a:srgbClr val="FF0066"/>
              </a:buClr>
            </a:pPr>
            <a:r>
              <a:rPr lang="ko-KR" altLang="ko-KR" sz="2600" b="1" dirty="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↓</a:t>
            </a:r>
            <a:endParaRPr lang="en-US" altLang="ko-KR" sz="2600" b="1" dirty="0">
              <a:solidFill>
                <a:srgbClr val="FFFFFF"/>
              </a:solidFill>
              <a:latin typeface="굴림체" pitchFamily="49" charset="-127"/>
              <a:ea typeface="굴림체" pitchFamily="49" charset="-127"/>
            </a:endParaRPr>
          </a:p>
          <a:p>
            <a:pPr algn="ctr" fontAlgn="base">
              <a:lnSpc>
                <a:spcPct val="150000"/>
              </a:lnSpc>
              <a:buClr>
                <a:srgbClr val="FF0066"/>
              </a:buClr>
            </a:pPr>
            <a:r>
              <a:rPr lang="ko-KR" altLang="en-US" sz="2800" b="1" dirty="0">
                <a:solidFill>
                  <a:srgbClr val="FF6699"/>
                </a:solidFill>
                <a:latin typeface="굴림체" pitchFamily="49" charset="-127"/>
                <a:ea typeface="굴림체" pitchFamily="49" charset="-127"/>
              </a:rPr>
              <a:t>고혈압</a:t>
            </a:r>
            <a:r>
              <a:rPr lang="en-US" altLang="ko-KR" sz="2800" b="1" dirty="0">
                <a:solidFill>
                  <a:srgbClr val="FF6699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800" b="1" dirty="0" err="1">
                <a:solidFill>
                  <a:srgbClr val="FF6699"/>
                </a:solidFill>
                <a:latin typeface="굴림체" pitchFamily="49" charset="-127"/>
                <a:ea typeface="굴림체" pitchFamily="49" charset="-127"/>
              </a:rPr>
              <a:t>고지혈증</a:t>
            </a:r>
            <a:r>
              <a:rPr lang="en-US" altLang="ko-KR" sz="2800" b="1" dirty="0">
                <a:solidFill>
                  <a:srgbClr val="FF6699"/>
                </a:solidFill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800" b="1" dirty="0">
                <a:solidFill>
                  <a:srgbClr val="FF6699"/>
                </a:solidFill>
                <a:latin typeface="굴림체" pitchFamily="49" charset="-127"/>
                <a:ea typeface="굴림체" pitchFamily="49" charset="-127"/>
              </a:rPr>
              <a:t> 당뇨병</a:t>
            </a:r>
            <a:endParaRPr lang="ko-KR" altLang="en-US" sz="2800" b="1" dirty="0">
              <a:solidFill>
                <a:srgbClr val="FF6699"/>
              </a:solidFill>
              <a:latin typeface="굴림체" pitchFamily="49" charset="-127"/>
              <a:ea typeface="굴림체" pitchFamily="49" charset="-127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176638" y="1052736"/>
            <a:ext cx="4323354" cy="5112568"/>
            <a:chOff x="4753106" y="1124744"/>
            <a:chExt cx="4323354" cy="5112568"/>
          </a:xfrm>
        </p:grpSpPr>
        <p:grpSp>
          <p:nvGrpSpPr>
            <p:cNvPr id="6" name="그룹 5"/>
            <p:cNvGrpSpPr/>
            <p:nvPr/>
          </p:nvGrpSpPr>
          <p:grpSpPr>
            <a:xfrm>
              <a:off x="4753106" y="1124744"/>
              <a:ext cx="4283390" cy="4463291"/>
              <a:chOff x="1155492" y="2108990"/>
              <a:chExt cx="4283390" cy="4463291"/>
            </a:xfrm>
          </p:grpSpPr>
          <p:sp>
            <p:nvSpPr>
              <p:cNvPr id="52" name="Arc 39"/>
              <p:cNvSpPr>
                <a:spLocks/>
              </p:cNvSpPr>
              <p:nvPr/>
            </p:nvSpPr>
            <p:spPr bwMode="auto">
              <a:xfrm rot="21159093">
                <a:off x="1266083" y="2872260"/>
                <a:ext cx="3847036" cy="2599849"/>
              </a:xfrm>
              <a:custGeom>
                <a:avLst/>
                <a:gdLst>
                  <a:gd name="T0" fmla="*/ 0 w 17182"/>
                  <a:gd name="T1" fmla="*/ 0 h 21600"/>
                  <a:gd name="T2" fmla="*/ 2147483647 w 17182"/>
                  <a:gd name="T3" fmla="*/ 2147483647 h 21600"/>
                  <a:gd name="T4" fmla="*/ 0 w 17182"/>
                  <a:gd name="T5" fmla="*/ 2147483647 h 21600"/>
                  <a:gd name="T6" fmla="*/ 0 60000 65536"/>
                  <a:gd name="T7" fmla="*/ 0 60000 65536"/>
                  <a:gd name="T8" fmla="*/ 0 60000 65536"/>
                  <a:gd name="T9" fmla="*/ 0 w 17182"/>
                  <a:gd name="T10" fmla="*/ 0 h 21600"/>
                  <a:gd name="T11" fmla="*/ 17182 w 1718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7182" h="21600" fill="none" extrusionOk="0">
                    <a:moveTo>
                      <a:pt x="-1" y="0"/>
                    </a:moveTo>
                    <a:cubicBezTo>
                      <a:pt x="6741" y="0"/>
                      <a:pt x="13096" y="3147"/>
                      <a:pt x="17182" y="8510"/>
                    </a:cubicBezTo>
                  </a:path>
                  <a:path w="17182" h="21600" stroke="0" extrusionOk="0">
                    <a:moveTo>
                      <a:pt x="-1" y="0"/>
                    </a:moveTo>
                    <a:cubicBezTo>
                      <a:pt x="6741" y="0"/>
                      <a:pt x="13096" y="3147"/>
                      <a:pt x="17182" y="851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62466" name="Arc 39"/>
              <p:cNvSpPr>
                <a:spLocks/>
              </p:cNvSpPr>
              <p:nvPr/>
            </p:nvSpPr>
            <p:spPr bwMode="auto">
              <a:xfrm rot="21159093">
                <a:off x="1302872" y="2800252"/>
                <a:ext cx="3847036" cy="2599849"/>
              </a:xfrm>
              <a:custGeom>
                <a:avLst/>
                <a:gdLst>
                  <a:gd name="T0" fmla="*/ 0 w 17182"/>
                  <a:gd name="T1" fmla="*/ 0 h 21600"/>
                  <a:gd name="T2" fmla="*/ 2147483647 w 17182"/>
                  <a:gd name="T3" fmla="*/ 2147483647 h 21600"/>
                  <a:gd name="T4" fmla="*/ 0 w 17182"/>
                  <a:gd name="T5" fmla="*/ 2147483647 h 21600"/>
                  <a:gd name="T6" fmla="*/ 0 60000 65536"/>
                  <a:gd name="T7" fmla="*/ 0 60000 65536"/>
                  <a:gd name="T8" fmla="*/ 0 60000 65536"/>
                  <a:gd name="T9" fmla="*/ 0 w 17182"/>
                  <a:gd name="T10" fmla="*/ 0 h 21600"/>
                  <a:gd name="T11" fmla="*/ 17182 w 1718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7182" h="21600" fill="none" extrusionOk="0">
                    <a:moveTo>
                      <a:pt x="-1" y="0"/>
                    </a:moveTo>
                    <a:cubicBezTo>
                      <a:pt x="6741" y="0"/>
                      <a:pt x="13096" y="3147"/>
                      <a:pt x="17182" y="8510"/>
                    </a:cubicBezTo>
                  </a:path>
                  <a:path w="17182" h="21600" stroke="0" extrusionOk="0">
                    <a:moveTo>
                      <a:pt x="-1" y="0"/>
                    </a:moveTo>
                    <a:cubicBezTo>
                      <a:pt x="6741" y="0"/>
                      <a:pt x="13096" y="3147"/>
                      <a:pt x="17182" y="851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grpSp>
            <p:nvGrpSpPr>
              <p:cNvPr id="2" name="Group 40"/>
              <p:cNvGrpSpPr>
                <a:grpSpLocks/>
              </p:cNvGrpSpPr>
              <p:nvPr/>
            </p:nvGrpSpPr>
            <p:grpSpPr bwMode="auto">
              <a:xfrm>
                <a:off x="3567862" y="2643569"/>
                <a:ext cx="290163" cy="445086"/>
                <a:chOff x="1152" y="192"/>
                <a:chExt cx="192" cy="432"/>
              </a:xfrm>
            </p:grpSpPr>
            <p:sp>
              <p:nvSpPr>
                <p:cNvPr id="62492" name="Line 41"/>
                <p:cNvSpPr>
                  <a:spLocks noChangeShapeType="1"/>
                </p:cNvSpPr>
                <p:nvPr/>
              </p:nvSpPr>
              <p:spPr bwMode="auto">
                <a:xfrm flipH="1">
                  <a:off x="1296" y="384"/>
                  <a:ext cx="48" cy="0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ko-KR" altLang="en-US">
                    <a:solidFill>
                      <a:srgbClr val="FFFFFF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62493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1152" y="384"/>
                  <a:ext cx="48" cy="0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ko-KR" altLang="en-US">
                    <a:solidFill>
                      <a:srgbClr val="FFFFFF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62494" name="Line 43"/>
                <p:cNvSpPr>
                  <a:spLocks noChangeShapeType="1"/>
                </p:cNvSpPr>
                <p:nvPr/>
              </p:nvSpPr>
              <p:spPr bwMode="auto">
                <a:xfrm>
                  <a:off x="1200" y="192"/>
                  <a:ext cx="0" cy="192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ko-KR" altLang="en-US">
                    <a:solidFill>
                      <a:srgbClr val="FFFFFF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62495" name="Line 44"/>
                <p:cNvSpPr>
                  <a:spLocks noChangeShapeType="1"/>
                </p:cNvSpPr>
                <p:nvPr/>
              </p:nvSpPr>
              <p:spPr bwMode="auto">
                <a:xfrm>
                  <a:off x="1296" y="192"/>
                  <a:ext cx="0" cy="192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ko-KR" altLang="en-US">
                    <a:solidFill>
                      <a:srgbClr val="FFFFFF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62496" name="Line 45"/>
                <p:cNvSpPr>
                  <a:spLocks noChangeShapeType="1"/>
                </p:cNvSpPr>
                <p:nvPr/>
              </p:nvSpPr>
              <p:spPr bwMode="auto">
                <a:xfrm>
                  <a:off x="1152" y="384"/>
                  <a:ext cx="0" cy="240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ko-KR" altLang="en-US">
                    <a:solidFill>
                      <a:srgbClr val="FFFFFF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62497" name="Line 46"/>
                <p:cNvSpPr>
                  <a:spLocks noChangeShapeType="1"/>
                </p:cNvSpPr>
                <p:nvPr/>
              </p:nvSpPr>
              <p:spPr bwMode="auto">
                <a:xfrm>
                  <a:off x="1344" y="384"/>
                  <a:ext cx="0" cy="240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ko-KR" altLang="en-US">
                    <a:solidFill>
                      <a:srgbClr val="FFFFFF"/>
                    </a:solidFill>
                    <a:latin typeface="Arial Black" pitchFamily="34" charset="0"/>
                  </a:endParaRPr>
                </a:p>
              </p:txBody>
            </p:sp>
          </p:grpSp>
          <p:sp>
            <p:nvSpPr>
              <p:cNvPr id="62468" name="Line 53"/>
              <p:cNvSpPr>
                <a:spLocks noChangeShapeType="1"/>
              </p:cNvSpPr>
              <p:nvPr/>
            </p:nvSpPr>
            <p:spPr bwMode="auto">
              <a:xfrm>
                <a:off x="3712176" y="3181639"/>
                <a:ext cx="44214" cy="22190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prstDash val="sysDot"/>
                <a:miter lim="800000"/>
                <a:headEnd/>
                <a:tailEnd type="triangle" w="lg" len="med"/>
              </a:ln>
            </p:spPr>
            <p:txBody>
              <a:bodyPr wrap="none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62469" name="Text Box 59"/>
              <p:cNvSpPr txBox="1">
                <a:spLocks noChangeArrowheads="1"/>
              </p:cNvSpPr>
              <p:nvPr/>
            </p:nvSpPr>
            <p:spPr bwMode="auto">
              <a:xfrm>
                <a:off x="3079452" y="2303833"/>
                <a:ext cx="1314920" cy="37256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wrap="none">
                <a:spAutoFit/>
              </a:bodyPr>
              <a:lstStyle/>
              <a:p>
                <a:r>
                  <a:rPr lang="en-US" altLang="ja-JP" sz="2500" b="1" dirty="0">
                    <a:solidFill>
                      <a:srgbClr val="FF0066"/>
                    </a:solidFill>
                    <a:latin typeface="Arial Black" pitchFamily="34" charset="0"/>
                    <a:ea typeface="ＭＳ Ｐゴシック" pitchFamily="34" charset="-128"/>
                  </a:rPr>
                  <a:t>Insulin</a:t>
                </a:r>
              </a:p>
            </p:txBody>
          </p:sp>
          <p:sp>
            <p:nvSpPr>
              <p:cNvPr id="62471" name="Line 74"/>
              <p:cNvSpPr>
                <a:spLocks noChangeShapeType="1"/>
              </p:cNvSpPr>
              <p:nvPr/>
            </p:nvSpPr>
            <p:spPr bwMode="auto">
              <a:xfrm flipH="1" flipV="1">
                <a:off x="1818716" y="3459354"/>
                <a:ext cx="1063948" cy="1968783"/>
              </a:xfrm>
              <a:prstGeom prst="line">
                <a:avLst/>
              </a:prstGeom>
              <a:noFill/>
              <a:ln w="76200">
                <a:solidFill>
                  <a:srgbClr val="FFC000"/>
                </a:solidFill>
                <a:prstDash val="sys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62473" name="Oval 70"/>
              <p:cNvSpPr>
                <a:spLocks noChangeArrowheads="1"/>
              </p:cNvSpPr>
              <p:nvPr/>
            </p:nvSpPr>
            <p:spPr bwMode="auto">
              <a:xfrm>
                <a:off x="1915448" y="2653487"/>
                <a:ext cx="370009" cy="468642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62474" name="Oval 71"/>
              <p:cNvSpPr>
                <a:spLocks noChangeArrowheads="1"/>
              </p:cNvSpPr>
              <p:nvPr/>
            </p:nvSpPr>
            <p:spPr bwMode="auto">
              <a:xfrm>
                <a:off x="1362754" y="2632410"/>
                <a:ext cx="373060" cy="467403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62475" name="Line 72"/>
              <p:cNvSpPr>
                <a:spLocks noChangeShapeType="1"/>
              </p:cNvSpPr>
              <p:nvPr/>
            </p:nvSpPr>
            <p:spPr bwMode="auto">
              <a:xfrm>
                <a:off x="1562329" y="2439003"/>
                <a:ext cx="0" cy="888933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62476" name="Line 73"/>
              <p:cNvSpPr>
                <a:spLocks noChangeShapeType="1"/>
              </p:cNvSpPr>
              <p:nvPr/>
            </p:nvSpPr>
            <p:spPr bwMode="auto">
              <a:xfrm>
                <a:off x="2099668" y="2420406"/>
                <a:ext cx="0" cy="88893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62477" name="Text Box 76"/>
              <p:cNvSpPr txBox="1">
                <a:spLocks noChangeArrowheads="1"/>
              </p:cNvSpPr>
              <p:nvPr/>
            </p:nvSpPr>
            <p:spPr bwMode="auto">
              <a:xfrm>
                <a:off x="1155492" y="2108990"/>
                <a:ext cx="1500950" cy="360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ja-JP" sz="2400" b="1" dirty="0">
                    <a:solidFill>
                      <a:srgbClr val="FFFFFF"/>
                    </a:solidFill>
                    <a:latin typeface="Arial Black" pitchFamily="34" charset="0"/>
                    <a:ea typeface="ＭＳ Ｐゴシック" pitchFamily="34" charset="-128"/>
                  </a:rPr>
                  <a:t>Glucose</a:t>
                </a:r>
                <a:endParaRPr lang="en-US" altLang="ja-JP" sz="2400" b="1" dirty="0">
                  <a:solidFill>
                    <a:srgbClr val="FFFFFF"/>
                  </a:solidFill>
                  <a:latin typeface="Arial Black" pitchFamily="34" charset="0"/>
                  <a:ea typeface="ＭＳ Ｐゴシック" pitchFamily="34" charset="-128"/>
                </a:endParaRPr>
              </a:p>
            </p:txBody>
          </p:sp>
          <p:grpSp>
            <p:nvGrpSpPr>
              <p:cNvPr id="3" name="Group 79"/>
              <p:cNvGrpSpPr>
                <a:grpSpLocks/>
              </p:cNvGrpSpPr>
              <p:nvPr/>
            </p:nvGrpSpPr>
            <p:grpSpPr bwMode="auto">
              <a:xfrm>
                <a:off x="2260883" y="5762883"/>
                <a:ext cx="2229176" cy="753607"/>
                <a:chOff x="1264" y="2867"/>
                <a:chExt cx="3324" cy="1158"/>
              </a:xfrm>
            </p:grpSpPr>
            <p:sp>
              <p:nvSpPr>
                <p:cNvPr id="62486" name="AutoShape 65"/>
                <p:cNvSpPr>
                  <a:spLocks noChangeArrowheads="1"/>
                </p:cNvSpPr>
                <p:nvPr/>
              </p:nvSpPr>
              <p:spPr bwMode="auto">
                <a:xfrm>
                  <a:off x="3513" y="3097"/>
                  <a:ext cx="896" cy="792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3158 w 21600"/>
                    <a:gd name="T25" fmla="*/ 3164 h 21600"/>
                    <a:gd name="T26" fmla="*/ 18442 w 21600"/>
                    <a:gd name="T27" fmla="*/ 18436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1905" y="10800"/>
                      </a:moveTo>
                      <a:cubicBezTo>
                        <a:pt x="1905" y="15713"/>
                        <a:pt x="5887" y="19695"/>
                        <a:pt x="10800" y="19695"/>
                      </a:cubicBezTo>
                      <a:cubicBezTo>
                        <a:pt x="15713" y="19695"/>
                        <a:pt x="19695" y="15713"/>
                        <a:pt x="19695" y="10800"/>
                      </a:cubicBezTo>
                      <a:cubicBezTo>
                        <a:pt x="19695" y="5887"/>
                        <a:pt x="15713" y="1905"/>
                        <a:pt x="10800" y="1905"/>
                      </a:cubicBezTo>
                      <a:cubicBezTo>
                        <a:pt x="5887" y="1905"/>
                        <a:pt x="1905" y="5887"/>
                        <a:pt x="1905" y="10800"/>
                      </a:cubicBezTo>
                      <a:close/>
                    </a:path>
                  </a:pathLst>
                </a:custGeom>
                <a:solidFill>
                  <a:srgbClr val="FFCC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ko-KR" altLang="en-US">
                    <a:solidFill>
                      <a:srgbClr val="FFFFFF"/>
                    </a:solidFill>
                    <a:latin typeface="Arial Black" pitchFamily="34" charset="0"/>
                    <a:ea typeface="굴림" charset="-127"/>
                  </a:endParaRPr>
                </a:p>
              </p:txBody>
            </p:sp>
            <p:sp>
              <p:nvSpPr>
                <p:cNvPr id="62487" name="Oval 66"/>
                <p:cNvSpPr>
                  <a:spLocks noChangeArrowheads="1"/>
                </p:cNvSpPr>
                <p:nvPr/>
              </p:nvSpPr>
              <p:spPr bwMode="auto">
                <a:xfrm>
                  <a:off x="3871" y="2946"/>
                  <a:ext cx="179" cy="37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ko-KR" altLang="en-US">
                    <a:solidFill>
                      <a:srgbClr val="FFFFFF"/>
                    </a:solidFill>
                    <a:latin typeface="Arial Black" pitchFamily="34" charset="0"/>
                    <a:ea typeface="굴림" charset="-127"/>
                  </a:endParaRPr>
                </a:p>
              </p:txBody>
            </p:sp>
            <p:sp>
              <p:nvSpPr>
                <p:cNvPr id="62488" name="Oval 67"/>
                <p:cNvSpPr>
                  <a:spLocks noChangeArrowheads="1"/>
                </p:cNvSpPr>
                <p:nvPr/>
              </p:nvSpPr>
              <p:spPr bwMode="auto">
                <a:xfrm>
                  <a:off x="3871" y="3648"/>
                  <a:ext cx="179" cy="37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ko-KR" altLang="en-US">
                    <a:solidFill>
                      <a:srgbClr val="FFFFFF"/>
                    </a:solidFill>
                    <a:latin typeface="Arial Black" pitchFamily="34" charset="0"/>
                    <a:ea typeface="굴림" charset="-127"/>
                  </a:endParaRPr>
                </a:p>
              </p:txBody>
            </p:sp>
            <p:sp>
              <p:nvSpPr>
                <p:cNvPr id="62489" name="Oval 68"/>
                <p:cNvSpPr>
                  <a:spLocks noChangeArrowheads="1"/>
                </p:cNvSpPr>
                <p:nvPr/>
              </p:nvSpPr>
              <p:spPr bwMode="auto">
                <a:xfrm rot="-5400000">
                  <a:off x="3483" y="3250"/>
                  <a:ext cx="151" cy="449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ko-KR" altLang="en-US">
                    <a:solidFill>
                      <a:srgbClr val="FFFFFF"/>
                    </a:solidFill>
                    <a:latin typeface="Arial Black" pitchFamily="34" charset="0"/>
                    <a:ea typeface="굴림" charset="-127"/>
                  </a:endParaRPr>
                </a:p>
              </p:txBody>
            </p:sp>
            <p:sp>
              <p:nvSpPr>
                <p:cNvPr id="62490" name="Oval 69"/>
                <p:cNvSpPr>
                  <a:spLocks noChangeArrowheads="1"/>
                </p:cNvSpPr>
                <p:nvPr/>
              </p:nvSpPr>
              <p:spPr bwMode="auto">
                <a:xfrm rot="-5400000">
                  <a:off x="4288" y="3251"/>
                  <a:ext cx="151" cy="448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ko-KR" altLang="en-US">
                    <a:solidFill>
                      <a:srgbClr val="FFFFFF"/>
                    </a:solidFill>
                    <a:latin typeface="Arial Black" pitchFamily="34" charset="0"/>
                    <a:ea typeface="굴림" charset="-127"/>
                  </a:endParaRPr>
                </a:p>
              </p:txBody>
            </p:sp>
            <p:sp>
              <p:nvSpPr>
                <p:cNvPr id="62491" name="Text Box 78"/>
                <p:cNvSpPr txBox="1">
                  <a:spLocks noChangeArrowheads="1"/>
                </p:cNvSpPr>
                <p:nvPr/>
              </p:nvSpPr>
              <p:spPr bwMode="auto">
                <a:xfrm>
                  <a:off x="1264" y="2867"/>
                  <a:ext cx="1700" cy="2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endParaRPr kumimoji="1" lang="en-US" altLang="ja-JP" b="1" dirty="0">
                    <a:solidFill>
                      <a:srgbClr val="FFFFFF"/>
                    </a:solidFill>
                    <a:latin typeface="Arial Black" pitchFamily="34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37" name="직사각형 36"/>
              <p:cNvSpPr/>
              <p:nvPr/>
            </p:nvSpPr>
            <p:spPr>
              <a:xfrm>
                <a:off x="2744491" y="5539719"/>
                <a:ext cx="2100213" cy="312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en-US" altLang="ja-JP" sz="2000" b="1" dirty="0">
                    <a:solidFill>
                      <a:srgbClr val="FFFFFF"/>
                    </a:solidFill>
                    <a:latin typeface="Arial Black" pitchFamily="34" charset="0"/>
                    <a:ea typeface="ＭＳ Ｐゴシック" pitchFamily="34" charset="-128"/>
                  </a:rPr>
                  <a:t>GLUT-4 </a:t>
                </a:r>
                <a:r>
                  <a:rPr kumimoji="1" lang="en-US" altLang="ja-JP" b="1" dirty="0">
                    <a:solidFill>
                      <a:srgbClr val="FFFFFF"/>
                    </a:solidFill>
                    <a:latin typeface="Arial Black" pitchFamily="34" charset="0"/>
                    <a:ea typeface="ＭＳ Ｐゴシック" pitchFamily="34" charset="-128"/>
                  </a:rPr>
                  <a:t>vesicle</a:t>
                </a:r>
                <a:endParaRPr kumimoji="1" lang="en-US" altLang="ja-JP" b="1" dirty="0">
                  <a:solidFill>
                    <a:srgbClr val="FFFFFF"/>
                  </a:solidFill>
                  <a:latin typeface="Arial Black" pitchFamily="34" charset="0"/>
                  <a:ea typeface="ＭＳ Ｐゴシック" pitchFamily="34" charset="-128"/>
                </a:endParaRPr>
              </a:p>
            </p:txBody>
          </p:sp>
          <p:grpSp>
            <p:nvGrpSpPr>
              <p:cNvPr id="4" name="Group 79"/>
              <p:cNvGrpSpPr>
                <a:grpSpLocks/>
              </p:cNvGrpSpPr>
              <p:nvPr/>
            </p:nvGrpSpPr>
            <p:grpSpPr bwMode="auto">
              <a:xfrm>
                <a:off x="3297187" y="5595510"/>
                <a:ext cx="2141695" cy="753607"/>
                <a:chOff x="1264" y="2867"/>
                <a:chExt cx="3324" cy="1158"/>
              </a:xfrm>
            </p:grpSpPr>
            <p:sp>
              <p:nvSpPr>
                <p:cNvPr id="39" name="AutoShape 65"/>
                <p:cNvSpPr>
                  <a:spLocks noChangeArrowheads="1"/>
                </p:cNvSpPr>
                <p:nvPr/>
              </p:nvSpPr>
              <p:spPr bwMode="auto">
                <a:xfrm>
                  <a:off x="3513" y="3097"/>
                  <a:ext cx="896" cy="792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3158 w 21600"/>
                    <a:gd name="T25" fmla="*/ 3164 h 21600"/>
                    <a:gd name="T26" fmla="*/ 18442 w 21600"/>
                    <a:gd name="T27" fmla="*/ 18436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1905" y="10800"/>
                      </a:moveTo>
                      <a:cubicBezTo>
                        <a:pt x="1905" y="15713"/>
                        <a:pt x="5887" y="19695"/>
                        <a:pt x="10800" y="19695"/>
                      </a:cubicBezTo>
                      <a:cubicBezTo>
                        <a:pt x="15713" y="19695"/>
                        <a:pt x="19695" y="15713"/>
                        <a:pt x="19695" y="10800"/>
                      </a:cubicBezTo>
                      <a:cubicBezTo>
                        <a:pt x="19695" y="5887"/>
                        <a:pt x="15713" y="1905"/>
                        <a:pt x="10800" y="1905"/>
                      </a:cubicBezTo>
                      <a:cubicBezTo>
                        <a:pt x="5887" y="1905"/>
                        <a:pt x="1905" y="5887"/>
                        <a:pt x="1905" y="10800"/>
                      </a:cubicBezTo>
                      <a:close/>
                    </a:path>
                  </a:pathLst>
                </a:custGeom>
                <a:solidFill>
                  <a:srgbClr val="FFCC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ko-KR" altLang="en-US">
                    <a:solidFill>
                      <a:srgbClr val="FFFFFF"/>
                    </a:solidFill>
                    <a:latin typeface="Arial Black" pitchFamily="34" charset="0"/>
                    <a:ea typeface="굴림" charset="-127"/>
                  </a:endParaRPr>
                </a:p>
              </p:txBody>
            </p:sp>
            <p:sp>
              <p:nvSpPr>
                <p:cNvPr id="40" name="Oval 66"/>
                <p:cNvSpPr>
                  <a:spLocks noChangeArrowheads="1"/>
                </p:cNvSpPr>
                <p:nvPr/>
              </p:nvSpPr>
              <p:spPr bwMode="auto">
                <a:xfrm>
                  <a:off x="3871" y="2946"/>
                  <a:ext cx="179" cy="37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ko-KR" altLang="en-US">
                    <a:solidFill>
                      <a:srgbClr val="FFFFFF"/>
                    </a:solidFill>
                    <a:latin typeface="Arial Black" pitchFamily="34" charset="0"/>
                    <a:ea typeface="굴림" charset="-127"/>
                  </a:endParaRPr>
                </a:p>
              </p:txBody>
            </p:sp>
            <p:sp>
              <p:nvSpPr>
                <p:cNvPr id="41" name="Oval 67"/>
                <p:cNvSpPr>
                  <a:spLocks noChangeArrowheads="1"/>
                </p:cNvSpPr>
                <p:nvPr/>
              </p:nvSpPr>
              <p:spPr bwMode="auto">
                <a:xfrm>
                  <a:off x="3871" y="3648"/>
                  <a:ext cx="179" cy="37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ko-KR" altLang="en-US">
                    <a:solidFill>
                      <a:srgbClr val="FFFFFF"/>
                    </a:solidFill>
                    <a:latin typeface="Arial Black" pitchFamily="34" charset="0"/>
                    <a:ea typeface="굴림" charset="-127"/>
                  </a:endParaRPr>
                </a:p>
              </p:txBody>
            </p:sp>
            <p:sp>
              <p:nvSpPr>
                <p:cNvPr id="42" name="Oval 68"/>
                <p:cNvSpPr>
                  <a:spLocks noChangeArrowheads="1"/>
                </p:cNvSpPr>
                <p:nvPr/>
              </p:nvSpPr>
              <p:spPr bwMode="auto">
                <a:xfrm rot="-5400000">
                  <a:off x="3483" y="3250"/>
                  <a:ext cx="151" cy="449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ko-KR" altLang="en-US">
                    <a:solidFill>
                      <a:srgbClr val="FFFFFF"/>
                    </a:solidFill>
                    <a:latin typeface="Arial Black" pitchFamily="34" charset="0"/>
                    <a:ea typeface="굴림" charset="-127"/>
                  </a:endParaRPr>
                </a:p>
              </p:txBody>
            </p:sp>
            <p:sp>
              <p:nvSpPr>
                <p:cNvPr id="43" name="Oval 69"/>
                <p:cNvSpPr>
                  <a:spLocks noChangeArrowheads="1"/>
                </p:cNvSpPr>
                <p:nvPr/>
              </p:nvSpPr>
              <p:spPr bwMode="auto">
                <a:xfrm rot="-5400000">
                  <a:off x="4288" y="3251"/>
                  <a:ext cx="151" cy="448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ko-KR" altLang="en-US">
                    <a:solidFill>
                      <a:srgbClr val="FFFFFF"/>
                    </a:solidFill>
                    <a:latin typeface="Arial Black" pitchFamily="34" charset="0"/>
                    <a:ea typeface="굴림" charset="-127"/>
                  </a:endParaRPr>
                </a:p>
              </p:txBody>
            </p:sp>
            <p:sp>
              <p:nvSpPr>
                <p:cNvPr id="44" name="Text Box 78"/>
                <p:cNvSpPr txBox="1">
                  <a:spLocks noChangeArrowheads="1"/>
                </p:cNvSpPr>
                <p:nvPr/>
              </p:nvSpPr>
              <p:spPr bwMode="auto">
                <a:xfrm>
                  <a:off x="1264" y="2867"/>
                  <a:ext cx="1700" cy="2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endParaRPr kumimoji="1" lang="en-US" altLang="ja-JP" b="1" dirty="0">
                    <a:solidFill>
                      <a:srgbClr val="FFFFFF"/>
                    </a:solidFill>
                    <a:latin typeface="Arial Black" pitchFamily="34" charset="0"/>
                    <a:ea typeface="ＭＳ Ｐゴシック" pitchFamily="34" charset="-128"/>
                  </a:endParaRPr>
                </a:p>
              </p:txBody>
            </p:sp>
          </p:grpSp>
          <p:grpSp>
            <p:nvGrpSpPr>
              <p:cNvPr id="5" name="Group 79"/>
              <p:cNvGrpSpPr>
                <a:grpSpLocks/>
              </p:cNvGrpSpPr>
              <p:nvPr/>
            </p:nvGrpSpPr>
            <p:grpSpPr bwMode="auto">
              <a:xfrm>
                <a:off x="1224579" y="5762883"/>
                <a:ext cx="2229176" cy="809398"/>
                <a:chOff x="1264" y="2867"/>
                <a:chExt cx="3324" cy="1158"/>
              </a:xfrm>
            </p:grpSpPr>
            <p:sp>
              <p:nvSpPr>
                <p:cNvPr id="46" name="AutoShape 65"/>
                <p:cNvSpPr>
                  <a:spLocks noChangeArrowheads="1"/>
                </p:cNvSpPr>
                <p:nvPr/>
              </p:nvSpPr>
              <p:spPr bwMode="auto">
                <a:xfrm>
                  <a:off x="3513" y="3097"/>
                  <a:ext cx="896" cy="792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3158 w 21600"/>
                    <a:gd name="T25" fmla="*/ 3164 h 21600"/>
                    <a:gd name="T26" fmla="*/ 18442 w 21600"/>
                    <a:gd name="T27" fmla="*/ 18436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1905" y="10800"/>
                      </a:moveTo>
                      <a:cubicBezTo>
                        <a:pt x="1905" y="15713"/>
                        <a:pt x="5887" y="19695"/>
                        <a:pt x="10800" y="19695"/>
                      </a:cubicBezTo>
                      <a:cubicBezTo>
                        <a:pt x="15713" y="19695"/>
                        <a:pt x="19695" y="15713"/>
                        <a:pt x="19695" y="10800"/>
                      </a:cubicBezTo>
                      <a:cubicBezTo>
                        <a:pt x="19695" y="5887"/>
                        <a:pt x="15713" y="1905"/>
                        <a:pt x="10800" y="1905"/>
                      </a:cubicBezTo>
                      <a:cubicBezTo>
                        <a:pt x="5887" y="1905"/>
                        <a:pt x="1905" y="5887"/>
                        <a:pt x="1905" y="10800"/>
                      </a:cubicBezTo>
                      <a:close/>
                    </a:path>
                  </a:pathLst>
                </a:custGeom>
                <a:solidFill>
                  <a:srgbClr val="FFCC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ko-KR" altLang="en-US">
                    <a:solidFill>
                      <a:srgbClr val="FFFFFF"/>
                    </a:solidFill>
                    <a:latin typeface="Arial Black" pitchFamily="34" charset="0"/>
                    <a:ea typeface="굴림" charset="-127"/>
                  </a:endParaRPr>
                </a:p>
              </p:txBody>
            </p:sp>
            <p:sp>
              <p:nvSpPr>
                <p:cNvPr id="47" name="Oval 66"/>
                <p:cNvSpPr>
                  <a:spLocks noChangeArrowheads="1"/>
                </p:cNvSpPr>
                <p:nvPr/>
              </p:nvSpPr>
              <p:spPr bwMode="auto">
                <a:xfrm>
                  <a:off x="3871" y="2946"/>
                  <a:ext cx="179" cy="37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ko-KR" altLang="en-US">
                    <a:solidFill>
                      <a:srgbClr val="FFFFFF"/>
                    </a:solidFill>
                    <a:latin typeface="Arial Black" pitchFamily="34" charset="0"/>
                    <a:ea typeface="굴림" charset="-127"/>
                  </a:endParaRPr>
                </a:p>
              </p:txBody>
            </p:sp>
            <p:sp>
              <p:nvSpPr>
                <p:cNvPr id="48" name="Oval 67"/>
                <p:cNvSpPr>
                  <a:spLocks noChangeArrowheads="1"/>
                </p:cNvSpPr>
                <p:nvPr/>
              </p:nvSpPr>
              <p:spPr bwMode="auto">
                <a:xfrm>
                  <a:off x="3871" y="3648"/>
                  <a:ext cx="179" cy="37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ko-KR" altLang="en-US">
                    <a:solidFill>
                      <a:srgbClr val="FFFFFF"/>
                    </a:solidFill>
                    <a:latin typeface="Arial Black" pitchFamily="34" charset="0"/>
                    <a:ea typeface="굴림" charset="-127"/>
                  </a:endParaRPr>
                </a:p>
              </p:txBody>
            </p:sp>
            <p:sp>
              <p:nvSpPr>
                <p:cNvPr id="49" name="Oval 68"/>
                <p:cNvSpPr>
                  <a:spLocks noChangeArrowheads="1"/>
                </p:cNvSpPr>
                <p:nvPr/>
              </p:nvSpPr>
              <p:spPr bwMode="auto">
                <a:xfrm rot="-5400000">
                  <a:off x="3483" y="3250"/>
                  <a:ext cx="151" cy="449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ko-KR" altLang="en-US">
                    <a:solidFill>
                      <a:srgbClr val="FFFFFF"/>
                    </a:solidFill>
                    <a:latin typeface="Arial Black" pitchFamily="34" charset="0"/>
                    <a:ea typeface="굴림" charset="-127"/>
                  </a:endParaRPr>
                </a:p>
              </p:txBody>
            </p:sp>
            <p:sp>
              <p:nvSpPr>
                <p:cNvPr id="50" name="Oval 69"/>
                <p:cNvSpPr>
                  <a:spLocks noChangeArrowheads="1"/>
                </p:cNvSpPr>
                <p:nvPr/>
              </p:nvSpPr>
              <p:spPr bwMode="auto">
                <a:xfrm rot="-5400000">
                  <a:off x="4288" y="3251"/>
                  <a:ext cx="151" cy="448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ko-KR" altLang="en-US">
                    <a:solidFill>
                      <a:srgbClr val="FFFFFF"/>
                    </a:solidFill>
                    <a:latin typeface="Arial Black" pitchFamily="34" charset="0"/>
                    <a:ea typeface="굴림" charset="-127"/>
                  </a:endParaRPr>
                </a:p>
              </p:txBody>
            </p:sp>
            <p:sp>
              <p:nvSpPr>
                <p:cNvPr id="51" name="Text Box 78"/>
                <p:cNvSpPr txBox="1">
                  <a:spLocks noChangeArrowheads="1"/>
                </p:cNvSpPr>
                <p:nvPr/>
              </p:nvSpPr>
              <p:spPr bwMode="auto">
                <a:xfrm>
                  <a:off x="1264" y="2867"/>
                  <a:ext cx="1700" cy="2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endParaRPr kumimoji="1" lang="en-US" altLang="ja-JP" b="1" dirty="0">
                    <a:solidFill>
                      <a:srgbClr val="FFFFFF"/>
                    </a:solidFill>
                    <a:latin typeface="Arial Black" pitchFamily="34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7" name="TextBox 6"/>
              <p:cNvSpPr txBox="1"/>
              <p:nvPr/>
            </p:nvSpPr>
            <p:spPr>
              <a:xfrm>
                <a:off x="3358005" y="3725152"/>
                <a:ext cx="756831" cy="793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6000" b="1" dirty="0">
                    <a:solidFill>
                      <a:srgbClr val="FF0066"/>
                    </a:solidFill>
                    <a:latin typeface="Arial Black" pitchFamily="34" charset="0"/>
                  </a:rPr>
                  <a:t>X</a:t>
                </a:r>
                <a:endParaRPr lang="ko-KR" altLang="en-US" sz="6000" b="1" dirty="0">
                  <a:solidFill>
                    <a:srgbClr val="FF0066"/>
                  </a:solidFill>
                  <a:latin typeface="Arial Black" pitchFamily="34" charset="0"/>
                </a:endParaRPr>
              </a:p>
            </p:txBody>
          </p:sp>
        </p:grpSp>
        <p:sp>
          <p:nvSpPr>
            <p:cNvPr id="54" name="Text Box 48"/>
            <p:cNvSpPr txBox="1">
              <a:spLocks noChangeArrowheads="1"/>
            </p:cNvSpPr>
            <p:nvPr/>
          </p:nvSpPr>
          <p:spPr bwMode="auto">
            <a:xfrm>
              <a:off x="5543120" y="5898758"/>
              <a:ext cx="35333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latinLnBrk="0">
                <a:defRPr/>
              </a:pPr>
              <a:r>
                <a:rPr lang="en-US" altLang="ko-KR" sz="1600" i="1" kern="0" dirty="0">
                  <a:solidFill>
                    <a:sysClr val="window" lastClr="FFFFFF"/>
                  </a:solidFill>
                  <a:latin typeface="Adobe Fangsong Std R" pitchFamily="18" charset="-128"/>
                  <a:ea typeface="Adobe Fangsong Std R" pitchFamily="18" charset="-128"/>
                  <a:cs typeface="Arial Unicode MS" pitchFamily="50" charset="-127"/>
                </a:rPr>
                <a:t>(</a:t>
              </a:r>
              <a:r>
                <a:rPr lang="da-DK" altLang="ko-KR" sz="1600" i="1" kern="0" dirty="0">
                  <a:solidFill>
                    <a:sysClr val="window" lastClr="FFFFFF"/>
                  </a:solidFill>
                  <a:latin typeface="Adobe Fangsong Std R" pitchFamily="18" charset="-128"/>
                  <a:ea typeface="Adobe Fangsong Std R" pitchFamily="18" charset="-128"/>
                  <a:cs typeface="Arial Unicode MS" pitchFamily="50" charset="-127"/>
                </a:rPr>
                <a:t>King et al., 1993; Etgen et al., 1996</a:t>
              </a:r>
              <a:r>
                <a:rPr lang="en-US" altLang="ko-KR" sz="1600" i="1" kern="0" dirty="0">
                  <a:solidFill>
                    <a:sysClr val="window" lastClr="FFFFFF"/>
                  </a:solidFill>
                  <a:latin typeface="Adobe Fangsong Std R" pitchFamily="18" charset="-128"/>
                  <a:ea typeface="Adobe Fangsong Std R" pitchFamily="18" charset="-128"/>
                  <a:cs typeface="Arial Unicode MS" pitchFamily="50" charset="-127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658743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8" name="Rectangle 77"/>
          <p:cNvSpPr>
            <a:spLocks noChangeArrowheads="1"/>
          </p:cNvSpPr>
          <p:nvPr/>
        </p:nvSpPr>
        <p:spPr bwMode="auto">
          <a:xfrm>
            <a:off x="395536" y="1959008"/>
            <a:ext cx="7914236" cy="48364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>
              <a:solidFill>
                <a:srgbClr val="FFFFFF"/>
              </a:solidFill>
              <a:latin typeface="Arial Black" pitchFamily="34" charset="0"/>
              <a:ea typeface="굴림" charset="-127"/>
            </a:endParaRPr>
          </a:p>
        </p:txBody>
      </p:sp>
      <p:sp>
        <p:nvSpPr>
          <p:cNvPr id="53" name="제목 1"/>
          <p:cNvSpPr txBox="1">
            <a:spLocks/>
          </p:cNvSpPr>
          <p:nvPr/>
        </p:nvSpPr>
        <p:spPr>
          <a:xfrm>
            <a:off x="4499992" y="836712"/>
            <a:ext cx="4573594" cy="56046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 fontAlgn="base">
              <a:lnSpc>
                <a:spcPct val="150000"/>
              </a:lnSpc>
              <a:buClr>
                <a:srgbClr val="FF0066"/>
              </a:buClr>
            </a:pPr>
            <a:r>
              <a:rPr lang="ko-KR" altLang="en-US" sz="3000" b="1" dirty="0">
                <a:solidFill>
                  <a:srgbClr val="FF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비만</a:t>
            </a:r>
            <a:endParaRPr lang="en-US" altLang="ko-KR" sz="3000" b="1" dirty="0">
              <a:solidFill>
                <a:srgbClr val="FF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  <a:p>
            <a:pPr algn="ctr" fontAlgn="base">
              <a:lnSpc>
                <a:spcPct val="150000"/>
              </a:lnSpc>
              <a:buClr>
                <a:srgbClr val="FF0066"/>
              </a:buClr>
            </a:pPr>
            <a:r>
              <a:rPr lang="ko-KR" altLang="ko-KR" sz="2600" b="1" dirty="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↓</a:t>
            </a:r>
            <a:r>
              <a:rPr lang="ko-KR" altLang="en-US" sz="2600" b="1" dirty="0">
                <a:solidFill>
                  <a:srgbClr val="FFFFFF"/>
                </a:solidFill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600" b="1" dirty="0">
              <a:solidFill>
                <a:srgbClr val="FFFFFF"/>
              </a:solidFill>
              <a:latin typeface="굴림체" pitchFamily="49" charset="-127"/>
              <a:ea typeface="굴림체" pitchFamily="49" charset="-127"/>
            </a:endParaRPr>
          </a:p>
          <a:p>
            <a:pPr algn="ctr" fontAlgn="base">
              <a:lnSpc>
                <a:spcPct val="150000"/>
              </a:lnSpc>
              <a:buClr>
                <a:srgbClr val="FF0066"/>
              </a:buClr>
            </a:pPr>
            <a:r>
              <a:rPr lang="ko-KR" altLang="en-US" sz="2600" b="1" dirty="0" err="1">
                <a:solidFill>
                  <a:srgbClr val="92D050"/>
                </a:solidFill>
                <a:latin typeface="굴림" pitchFamily="50" charset="-127"/>
                <a:ea typeface="굴림" pitchFamily="50" charset="-127"/>
              </a:rPr>
              <a:t>근수축</a:t>
            </a:r>
            <a:r>
              <a:rPr lang="en-US" altLang="ko-KR" sz="2600" b="1" dirty="0">
                <a:solidFill>
                  <a:srgbClr val="92D050"/>
                </a:solidFill>
                <a:latin typeface="굴림" pitchFamily="50" charset="-127"/>
                <a:ea typeface="굴림" pitchFamily="50" charset="-127"/>
              </a:rPr>
              <a:t>/</a:t>
            </a:r>
            <a:r>
              <a:rPr lang="ko-KR" altLang="en-US" sz="2600" b="1" dirty="0">
                <a:solidFill>
                  <a:srgbClr val="92D050"/>
                </a:solidFill>
                <a:latin typeface="굴림" pitchFamily="50" charset="-127"/>
                <a:ea typeface="굴림" pitchFamily="50" charset="-127"/>
              </a:rPr>
              <a:t>운동 </a:t>
            </a:r>
            <a:r>
              <a:rPr lang="ko-KR" altLang="en-US" sz="2600" b="1" dirty="0">
                <a:solidFill>
                  <a:srgbClr val="92D050"/>
                </a:solidFill>
                <a:latin typeface="굴림" pitchFamily="50" charset="-127"/>
                <a:ea typeface="굴림" pitchFamily="50" charset="-127"/>
              </a:rPr>
              <a:t>자극</a:t>
            </a:r>
            <a:endParaRPr lang="en-US" altLang="ko-KR" sz="2600" b="1" dirty="0">
              <a:solidFill>
                <a:srgbClr val="92D050"/>
              </a:solidFill>
              <a:latin typeface="굴림" pitchFamily="50" charset="-127"/>
              <a:ea typeface="굴림" pitchFamily="50" charset="-127"/>
            </a:endParaRPr>
          </a:p>
          <a:p>
            <a:pPr algn="ctr" fontAlgn="base">
              <a:lnSpc>
                <a:spcPct val="150000"/>
              </a:lnSpc>
              <a:buClr>
                <a:srgbClr val="FF0066"/>
              </a:buClr>
            </a:pPr>
            <a:r>
              <a:rPr lang="ko-KR" altLang="ko-KR" sz="2600" b="1" dirty="0">
                <a:solidFill>
                  <a:srgbClr val="FFFFFF"/>
                </a:solidFill>
                <a:latin typeface="굴림" pitchFamily="50" charset="-127"/>
                <a:ea typeface="굴림" pitchFamily="50" charset="-127"/>
              </a:rPr>
              <a:t>↓</a:t>
            </a:r>
            <a:r>
              <a:rPr lang="ko-KR" altLang="en-US" sz="2600" b="1" dirty="0">
                <a:solidFill>
                  <a:srgbClr val="FFFFFF"/>
                </a:solidFill>
                <a:latin typeface="굴림" pitchFamily="50" charset="-127"/>
                <a:ea typeface="굴림" pitchFamily="50" charset="-127"/>
              </a:rPr>
              <a:t> </a:t>
            </a:r>
            <a:endParaRPr lang="en-US" altLang="ko-KR" sz="2600" b="1" dirty="0">
              <a:solidFill>
                <a:srgbClr val="FFFFFF"/>
              </a:solidFill>
              <a:latin typeface="굴림" pitchFamily="50" charset="-127"/>
              <a:ea typeface="굴림" pitchFamily="50" charset="-127"/>
            </a:endParaRPr>
          </a:p>
          <a:p>
            <a:pPr algn="ctr" fontAlgn="base">
              <a:lnSpc>
                <a:spcPct val="150000"/>
              </a:lnSpc>
              <a:buClr>
                <a:srgbClr val="FF0066"/>
              </a:buClr>
            </a:pPr>
            <a:r>
              <a:rPr lang="ko-KR" altLang="en-US" sz="2600" b="1" dirty="0">
                <a:solidFill>
                  <a:srgbClr val="00B050"/>
                </a:solidFill>
                <a:latin typeface="굴림" pitchFamily="50" charset="-127"/>
                <a:ea typeface="굴림" pitchFamily="50" charset="-127"/>
              </a:rPr>
              <a:t>포도당 운반 정상</a:t>
            </a:r>
            <a:endParaRPr lang="en-US" altLang="ko-KR" sz="2600" b="1" dirty="0">
              <a:solidFill>
                <a:srgbClr val="00B050"/>
              </a:solidFill>
              <a:latin typeface="굴림" pitchFamily="50" charset="-127"/>
              <a:ea typeface="굴림" pitchFamily="50" charset="-127"/>
            </a:endParaRPr>
          </a:p>
          <a:p>
            <a:pPr algn="ctr" fontAlgn="base">
              <a:lnSpc>
                <a:spcPct val="150000"/>
              </a:lnSpc>
              <a:buClr>
                <a:srgbClr val="FF0066"/>
              </a:buClr>
            </a:pPr>
            <a:r>
              <a:rPr lang="ko-KR" altLang="ko-KR" sz="2600" b="1" dirty="0">
                <a:solidFill>
                  <a:srgbClr val="FFFFFF"/>
                </a:solidFill>
                <a:latin typeface="굴림" pitchFamily="50" charset="-127"/>
                <a:ea typeface="굴림" pitchFamily="50" charset="-127"/>
              </a:rPr>
              <a:t>↓</a:t>
            </a:r>
            <a:endParaRPr lang="en-US" altLang="ko-KR" sz="2600" b="1" dirty="0">
              <a:solidFill>
                <a:srgbClr val="FFFFFF"/>
              </a:solidFill>
              <a:latin typeface="굴림" pitchFamily="50" charset="-127"/>
              <a:ea typeface="굴림" pitchFamily="50" charset="-127"/>
            </a:endParaRPr>
          </a:p>
          <a:p>
            <a:pPr algn="ctr" fontAlgn="base"/>
            <a:r>
              <a:rPr lang="ko-KR" altLang="en-US" sz="2600" b="1" dirty="0">
                <a:solidFill>
                  <a:srgbClr val="FFFFFF"/>
                </a:solidFill>
                <a:latin typeface="굴림" pitchFamily="50" charset="-127"/>
                <a:ea typeface="굴림" pitchFamily="50" charset="-127"/>
              </a:rPr>
              <a:t>규칙적인 운동</a:t>
            </a:r>
          </a:p>
          <a:p>
            <a:pPr algn="ctr" fontAlgn="base">
              <a:lnSpc>
                <a:spcPct val="150000"/>
              </a:lnSpc>
              <a:buClr>
                <a:srgbClr val="FF0066"/>
              </a:buClr>
            </a:pPr>
            <a:r>
              <a:rPr lang="ko-KR" altLang="ko-KR" sz="2600" b="1" dirty="0">
                <a:solidFill>
                  <a:srgbClr val="FFFFFF"/>
                </a:solidFill>
                <a:latin typeface="굴림" pitchFamily="50" charset="-127"/>
                <a:ea typeface="굴림" pitchFamily="50" charset="-127"/>
              </a:rPr>
              <a:t>↓</a:t>
            </a:r>
            <a:endParaRPr lang="en-US" altLang="ko-KR" sz="2600" b="1" dirty="0">
              <a:solidFill>
                <a:srgbClr val="FFFFFF"/>
              </a:solidFill>
              <a:latin typeface="굴림" pitchFamily="50" charset="-127"/>
              <a:ea typeface="굴림" pitchFamily="50" charset="-127"/>
            </a:endParaRPr>
          </a:p>
          <a:p>
            <a:pPr algn="ctr" fontAlgn="base">
              <a:lnSpc>
                <a:spcPct val="150000"/>
              </a:lnSpc>
            </a:pPr>
            <a:r>
              <a:rPr lang="en-US" altLang="ko-KR" sz="2600" b="1" dirty="0">
                <a:solidFill>
                  <a:srgbClr val="FFFFFF"/>
                </a:solidFill>
                <a:latin typeface="굴림" pitchFamily="50" charset="-127"/>
                <a:ea typeface="굴림" pitchFamily="50" charset="-127"/>
              </a:rPr>
              <a:t>DM </a:t>
            </a:r>
            <a:r>
              <a:rPr lang="ko-KR" altLang="en-US" sz="2600" b="1" dirty="0">
                <a:solidFill>
                  <a:srgbClr val="FFFFFF"/>
                </a:solidFill>
                <a:latin typeface="굴림" pitchFamily="50" charset="-127"/>
                <a:ea typeface="굴림" pitchFamily="50" charset="-127"/>
              </a:rPr>
              <a:t>환자들의 </a:t>
            </a:r>
            <a:r>
              <a:rPr lang="ko-KR" altLang="en-US" sz="2600" b="1" dirty="0">
                <a:solidFill>
                  <a:srgbClr val="FFFFFF"/>
                </a:solidFill>
                <a:latin typeface="굴림" pitchFamily="50" charset="-127"/>
                <a:ea typeface="굴림" pitchFamily="50" charset="-127"/>
              </a:rPr>
              <a:t>혈당 개선 및 </a:t>
            </a:r>
            <a:endParaRPr lang="en-US" altLang="ko-KR" sz="2600" b="1" dirty="0">
              <a:solidFill>
                <a:srgbClr val="FFFFFF"/>
              </a:solidFill>
              <a:latin typeface="굴림" pitchFamily="50" charset="-127"/>
              <a:ea typeface="굴림" pitchFamily="50" charset="-127"/>
            </a:endParaRPr>
          </a:p>
          <a:p>
            <a:pPr algn="ctr" fontAlgn="base">
              <a:lnSpc>
                <a:spcPct val="150000"/>
              </a:lnSpc>
            </a:pPr>
            <a:r>
              <a:rPr lang="ko-KR" altLang="en-US" sz="2600" b="1" dirty="0">
                <a:solidFill>
                  <a:srgbClr val="FFFFFF"/>
                </a:solidFill>
                <a:latin typeface="굴림" pitchFamily="50" charset="-127"/>
                <a:ea typeface="굴림" pitchFamily="50" charset="-127"/>
              </a:rPr>
              <a:t>합병증 예방에 최선</a:t>
            </a:r>
            <a:r>
              <a:rPr lang="en-US" altLang="ko-KR" sz="2600" b="1" dirty="0">
                <a:solidFill>
                  <a:srgbClr val="FFFFFF"/>
                </a:solidFill>
                <a:latin typeface="굴림" pitchFamily="50" charset="-127"/>
                <a:ea typeface="굴림" pitchFamily="50" charset="-127"/>
              </a:rPr>
              <a:t> </a:t>
            </a:r>
            <a:endParaRPr lang="ko-KR" altLang="en-US" sz="2600" b="1" dirty="0">
              <a:solidFill>
                <a:srgbClr val="FFFFFF"/>
              </a:solidFill>
              <a:latin typeface="굴림" pitchFamily="50" charset="-127"/>
              <a:ea typeface="굴림" pitchFamily="50" charset="-127"/>
            </a:endParaRPr>
          </a:p>
        </p:txBody>
      </p:sp>
      <p:grpSp>
        <p:nvGrpSpPr>
          <p:cNvPr id="10" name="그룹 9"/>
          <p:cNvGrpSpPr/>
          <p:nvPr/>
        </p:nvGrpSpPr>
        <p:grpSpPr>
          <a:xfrm>
            <a:off x="71742" y="908720"/>
            <a:ext cx="4788290" cy="4968552"/>
            <a:chOff x="-108520" y="1268760"/>
            <a:chExt cx="4788290" cy="4968552"/>
          </a:xfrm>
        </p:grpSpPr>
        <p:sp>
          <p:nvSpPr>
            <p:cNvPr id="56" name="Arc 39"/>
            <p:cNvSpPr>
              <a:spLocks/>
            </p:cNvSpPr>
            <p:nvPr/>
          </p:nvSpPr>
          <p:spPr bwMode="auto">
            <a:xfrm rot="21159093">
              <a:off x="246589" y="1913813"/>
              <a:ext cx="3847036" cy="2599849"/>
            </a:xfrm>
            <a:custGeom>
              <a:avLst/>
              <a:gdLst>
                <a:gd name="T0" fmla="*/ 0 w 17182"/>
                <a:gd name="T1" fmla="*/ 0 h 21600"/>
                <a:gd name="T2" fmla="*/ 2147483647 w 17182"/>
                <a:gd name="T3" fmla="*/ 2147483647 h 21600"/>
                <a:gd name="T4" fmla="*/ 0 w 17182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17182"/>
                <a:gd name="T10" fmla="*/ 0 h 21600"/>
                <a:gd name="T11" fmla="*/ 17182 w 1718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182" h="21600" fill="none" extrusionOk="0">
                  <a:moveTo>
                    <a:pt x="-1" y="0"/>
                  </a:moveTo>
                  <a:cubicBezTo>
                    <a:pt x="6741" y="0"/>
                    <a:pt x="13096" y="3147"/>
                    <a:pt x="17182" y="8510"/>
                  </a:cubicBezTo>
                </a:path>
                <a:path w="17182" h="21600" stroke="0" extrusionOk="0">
                  <a:moveTo>
                    <a:pt x="-1" y="0"/>
                  </a:moveTo>
                  <a:cubicBezTo>
                    <a:pt x="6741" y="0"/>
                    <a:pt x="13096" y="3147"/>
                    <a:pt x="17182" y="851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solidFill>
                  <a:srgbClr val="FFFFFF"/>
                </a:solidFill>
                <a:latin typeface="Arial Black" pitchFamily="34" charset="0"/>
                <a:ea typeface="굴림" charset="-127"/>
              </a:endParaRPr>
            </a:p>
          </p:txBody>
        </p:sp>
        <p:sp>
          <p:nvSpPr>
            <p:cNvPr id="57" name="Arc 39"/>
            <p:cNvSpPr>
              <a:spLocks/>
            </p:cNvSpPr>
            <p:nvPr/>
          </p:nvSpPr>
          <p:spPr bwMode="auto">
            <a:xfrm rot="21159093">
              <a:off x="246589" y="1841805"/>
              <a:ext cx="3847036" cy="2599849"/>
            </a:xfrm>
            <a:custGeom>
              <a:avLst/>
              <a:gdLst>
                <a:gd name="T0" fmla="*/ 0 w 17182"/>
                <a:gd name="T1" fmla="*/ 0 h 21600"/>
                <a:gd name="T2" fmla="*/ 2147483647 w 17182"/>
                <a:gd name="T3" fmla="*/ 2147483647 h 21600"/>
                <a:gd name="T4" fmla="*/ 0 w 17182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17182"/>
                <a:gd name="T10" fmla="*/ 0 h 21600"/>
                <a:gd name="T11" fmla="*/ 17182 w 1718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182" h="21600" fill="none" extrusionOk="0">
                  <a:moveTo>
                    <a:pt x="-1" y="0"/>
                  </a:moveTo>
                  <a:cubicBezTo>
                    <a:pt x="6741" y="0"/>
                    <a:pt x="13096" y="3147"/>
                    <a:pt x="17182" y="8510"/>
                  </a:cubicBezTo>
                </a:path>
                <a:path w="17182" h="21600" stroke="0" extrusionOk="0">
                  <a:moveTo>
                    <a:pt x="-1" y="0"/>
                  </a:moveTo>
                  <a:cubicBezTo>
                    <a:pt x="6741" y="0"/>
                    <a:pt x="13096" y="3147"/>
                    <a:pt x="17182" y="851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solidFill>
                  <a:srgbClr val="FFFFFF"/>
                </a:solidFill>
                <a:latin typeface="Arial Black" pitchFamily="34" charset="0"/>
                <a:ea typeface="굴림" charset="-127"/>
              </a:endParaRPr>
            </a:p>
          </p:txBody>
        </p:sp>
        <p:sp>
          <p:nvSpPr>
            <p:cNvPr id="58" name="Line 74"/>
            <p:cNvSpPr>
              <a:spLocks noChangeShapeType="1"/>
            </p:cNvSpPr>
            <p:nvPr/>
          </p:nvSpPr>
          <p:spPr bwMode="auto">
            <a:xfrm flipH="1" flipV="1">
              <a:off x="842736" y="2619124"/>
              <a:ext cx="1063948" cy="1968783"/>
            </a:xfrm>
            <a:prstGeom prst="line">
              <a:avLst/>
            </a:prstGeom>
            <a:noFill/>
            <a:ln w="76200">
              <a:solidFill>
                <a:srgbClr val="FFC000"/>
              </a:solidFill>
              <a:prstDash val="solid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>
                <a:solidFill>
                  <a:srgbClr val="FFFFFF"/>
                </a:solidFill>
                <a:latin typeface="Arial Black" pitchFamily="34" charset="0"/>
              </a:endParaRPr>
            </a:p>
          </p:txBody>
        </p:sp>
        <p:sp>
          <p:nvSpPr>
            <p:cNvPr id="59" name="Oval 70"/>
            <p:cNvSpPr>
              <a:spLocks noChangeArrowheads="1"/>
            </p:cNvSpPr>
            <p:nvPr/>
          </p:nvSpPr>
          <p:spPr bwMode="auto">
            <a:xfrm>
              <a:off x="939468" y="1813257"/>
              <a:ext cx="370009" cy="46864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solidFill>
                  <a:srgbClr val="FFFFFF"/>
                </a:solidFill>
                <a:latin typeface="Arial Black" pitchFamily="34" charset="0"/>
                <a:ea typeface="굴림" charset="-127"/>
              </a:endParaRPr>
            </a:p>
          </p:txBody>
        </p:sp>
        <p:sp>
          <p:nvSpPr>
            <p:cNvPr id="60" name="Oval 71"/>
            <p:cNvSpPr>
              <a:spLocks noChangeArrowheads="1"/>
            </p:cNvSpPr>
            <p:nvPr/>
          </p:nvSpPr>
          <p:spPr bwMode="auto">
            <a:xfrm>
              <a:off x="386774" y="1792180"/>
              <a:ext cx="373060" cy="46740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>
                <a:solidFill>
                  <a:srgbClr val="FFFFFF"/>
                </a:solidFill>
                <a:latin typeface="Arial Black" pitchFamily="34" charset="0"/>
                <a:ea typeface="굴림" charset="-127"/>
              </a:endParaRPr>
            </a:p>
          </p:txBody>
        </p:sp>
        <p:sp>
          <p:nvSpPr>
            <p:cNvPr id="61" name="Line 72"/>
            <p:cNvSpPr>
              <a:spLocks noChangeShapeType="1"/>
            </p:cNvSpPr>
            <p:nvPr/>
          </p:nvSpPr>
          <p:spPr bwMode="auto">
            <a:xfrm>
              <a:off x="586349" y="1598773"/>
              <a:ext cx="0" cy="88893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>
                <a:solidFill>
                  <a:srgbClr val="FFFFFF"/>
                </a:solidFill>
                <a:latin typeface="Arial Black" pitchFamily="34" charset="0"/>
              </a:endParaRPr>
            </a:p>
          </p:txBody>
        </p:sp>
        <p:sp>
          <p:nvSpPr>
            <p:cNvPr id="62" name="Line 73"/>
            <p:cNvSpPr>
              <a:spLocks noChangeShapeType="1"/>
            </p:cNvSpPr>
            <p:nvPr/>
          </p:nvSpPr>
          <p:spPr bwMode="auto">
            <a:xfrm>
              <a:off x="1123688" y="1580176"/>
              <a:ext cx="0" cy="88893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>
                <a:solidFill>
                  <a:srgbClr val="FFFFFF"/>
                </a:solidFill>
                <a:latin typeface="Arial Black" pitchFamily="34" charset="0"/>
              </a:endParaRPr>
            </a:p>
          </p:txBody>
        </p:sp>
        <p:sp>
          <p:nvSpPr>
            <p:cNvPr id="63" name="Text Box 76"/>
            <p:cNvSpPr txBox="1">
              <a:spLocks noChangeArrowheads="1"/>
            </p:cNvSpPr>
            <p:nvPr/>
          </p:nvSpPr>
          <p:spPr bwMode="auto">
            <a:xfrm>
              <a:off x="179512" y="1268760"/>
              <a:ext cx="1500950" cy="360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b="1" dirty="0">
                  <a:solidFill>
                    <a:srgbClr val="FFFFFF"/>
                  </a:solidFill>
                  <a:latin typeface="Arial Black" pitchFamily="34" charset="0"/>
                  <a:ea typeface="ＭＳ Ｐゴシック" pitchFamily="34" charset="-128"/>
                </a:rPr>
                <a:t>Glucose</a:t>
              </a:r>
              <a:endParaRPr lang="en-US" altLang="ja-JP" sz="2400" b="1" dirty="0">
                <a:solidFill>
                  <a:srgbClr val="FFFFFF"/>
                </a:solidFill>
                <a:latin typeface="Arial Black" pitchFamily="34" charset="0"/>
                <a:ea typeface="ＭＳ Ｐゴシック" pitchFamily="34" charset="-128"/>
              </a:endParaRPr>
            </a:p>
          </p:txBody>
        </p:sp>
        <p:grpSp>
          <p:nvGrpSpPr>
            <p:cNvPr id="64" name="Group 79"/>
            <p:cNvGrpSpPr>
              <a:grpSpLocks/>
            </p:cNvGrpSpPr>
            <p:nvPr/>
          </p:nvGrpSpPr>
          <p:grpSpPr bwMode="auto">
            <a:xfrm>
              <a:off x="927784" y="5013176"/>
              <a:ext cx="2229176" cy="753607"/>
              <a:chOff x="1264" y="2867"/>
              <a:chExt cx="3324" cy="1158"/>
            </a:xfrm>
          </p:grpSpPr>
          <p:sp>
            <p:nvSpPr>
              <p:cNvPr id="83" name="AutoShape 65"/>
              <p:cNvSpPr>
                <a:spLocks noChangeArrowheads="1"/>
              </p:cNvSpPr>
              <p:nvPr/>
            </p:nvSpPr>
            <p:spPr bwMode="auto">
              <a:xfrm>
                <a:off x="3513" y="3097"/>
                <a:ext cx="896" cy="7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58 w 21600"/>
                  <a:gd name="T25" fmla="*/ 3164 h 21600"/>
                  <a:gd name="T26" fmla="*/ 18442 w 21600"/>
                  <a:gd name="T27" fmla="*/ 1843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1905" y="10800"/>
                    </a:moveTo>
                    <a:cubicBezTo>
                      <a:pt x="1905" y="15713"/>
                      <a:pt x="5887" y="19695"/>
                      <a:pt x="10800" y="19695"/>
                    </a:cubicBezTo>
                    <a:cubicBezTo>
                      <a:pt x="15713" y="19695"/>
                      <a:pt x="19695" y="15713"/>
                      <a:pt x="19695" y="10800"/>
                    </a:cubicBezTo>
                    <a:cubicBezTo>
                      <a:pt x="19695" y="5887"/>
                      <a:pt x="15713" y="1905"/>
                      <a:pt x="10800" y="1905"/>
                    </a:cubicBezTo>
                    <a:cubicBezTo>
                      <a:pt x="5887" y="1905"/>
                      <a:pt x="1905" y="5887"/>
                      <a:pt x="1905" y="10800"/>
                    </a:cubicBezTo>
                    <a:close/>
                  </a:path>
                </a:pathLst>
              </a:cu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84" name="Oval 66"/>
              <p:cNvSpPr>
                <a:spLocks noChangeArrowheads="1"/>
              </p:cNvSpPr>
              <p:nvPr/>
            </p:nvSpPr>
            <p:spPr bwMode="auto">
              <a:xfrm>
                <a:off x="3871" y="2946"/>
                <a:ext cx="179" cy="377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85" name="Oval 67"/>
              <p:cNvSpPr>
                <a:spLocks noChangeArrowheads="1"/>
              </p:cNvSpPr>
              <p:nvPr/>
            </p:nvSpPr>
            <p:spPr bwMode="auto">
              <a:xfrm>
                <a:off x="3871" y="3648"/>
                <a:ext cx="179" cy="377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86" name="Oval 68"/>
              <p:cNvSpPr>
                <a:spLocks noChangeArrowheads="1"/>
              </p:cNvSpPr>
              <p:nvPr/>
            </p:nvSpPr>
            <p:spPr bwMode="auto">
              <a:xfrm rot="-5400000">
                <a:off x="3483" y="3250"/>
                <a:ext cx="151" cy="449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87" name="Oval 69"/>
              <p:cNvSpPr>
                <a:spLocks noChangeArrowheads="1"/>
              </p:cNvSpPr>
              <p:nvPr/>
            </p:nvSpPr>
            <p:spPr bwMode="auto">
              <a:xfrm rot="-5400000">
                <a:off x="4288" y="3251"/>
                <a:ext cx="151" cy="4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88" name="Text Box 78"/>
              <p:cNvSpPr txBox="1">
                <a:spLocks noChangeArrowheads="1"/>
              </p:cNvSpPr>
              <p:nvPr/>
            </p:nvSpPr>
            <p:spPr bwMode="auto">
              <a:xfrm>
                <a:off x="1264" y="2867"/>
                <a:ext cx="1700" cy="2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kumimoji="1" lang="en-US" altLang="ja-JP" b="1" dirty="0">
                  <a:solidFill>
                    <a:srgbClr val="FFFFFF"/>
                  </a:solidFill>
                  <a:latin typeface="Arial Black" pitchFamily="34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65" name="Line 82"/>
            <p:cNvSpPr>
              <a:spLocks noChangeShapeType="1"/>
            </p:cNvSpPr>
            <p:nvPr/>
          </p:nvSpPr>
          <p:spPr bwMode="auto">
            <a:xfrm flipH="1">
              <a:off x="3093592" y="1824531"/>
              <a:ext cx="322945" cy="279169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olid"/>
              <a:miter lim="800000"/>
              <a:headEnd/>
              <a:tailEnd type="triangle" w="lg" len="med"/>
            </a:ln>
          </p:spPr>
          <p:txBody>
            <a:bodyPr wrap="none"/>
            <a:lstStyle/>
            <a:p>
              <a:endParaRPr lang="ko-KR" altLang="en-US">
                <a:solidFill>
                  <a:srgbClr val="FFFFFF"/>
                </a:solidFill>
                <a:latin typeface="Arial Black" pitchFamily="34" charset="0"/>
              </a:endParaRPr>
            </a:p>
          </p:txBody>
        </p:sp>
        <p:sp>
          <p:nvSpPr>
            <p:cNvPr id="66" name="직사각형 65"/>
            <p:cNvSpPr/>
            <p:nvPr/>
          </p:nvSpPr>
          <p:spPr>
            <a:xfrm>
              <a:off x="1403648" y="4699489"/>
              <a:ext cx="2100213" cy="312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ja-JP" sz="2000" b="1" dirty="0">
                  <a:solidFill>
                    <a:srgbClr val="FFFFFF"/>
                  </a:solidFill>
                  <a:latin typeface="Arial Black" pitchFamily="34" charset="0"/>
                  <a:ea typeface="ＭＳ Ｐゴシック" pitchFamily="34" charset="-128"/>
                </a:rPr>
                <a:t>GLUT-4 </a:t>
              </a:r>
              <a:r>
                <a:rPr kumimoji="1" lang="en-US" altLang="ja-JP" b="1" dirty="0">
                  <a:solidFill>
                    <a:srgbClr val="FFFFFF"/>
                  </a:solidFill>
                  <a:latin typeface="Arial Black" pitchFamily="34" charset="0"/>
                  <a:ea typeface="ＭＳ Ｐゴシック" pitchFamily="34" charset="-128"/>
                </a:rPr>
                <a:t>vesicle</a:t>
              </a:r>
              <a:endParaRPr kumimoji="1" lang="en-US" altLang="ja-JP" b="1" dirty="0">
                <a:solidFill>
                  <a:srgbClr val="FFFFFF"/>
                </a:solidFill>
                <a:latin typeface="Arial Black" pitchFamily="34" charset="0"/>
                <a:ea typeface="ＭＳ Ｐゴシック" pitchFamily="34" charset="-128"/>
              </a:endParaRPr>
            </a:p>
          </p:txBody>
        </p:sp>
        <p:grpSp>
          <p:nvGrpSpPr>
            <p:cNvPr id="67" name="Group 79"/>
            <p:cNvGrpSpPr>
              <a:grpSpLocks/>
            </p:cNvGrpSpPr>
            <p:nvPr/>
          </p:nvGrpSpPr>
          <p:grpSpPr bwMode="auto">
            <a:xfrm>
              <a:off x="1547664" y="5483705"/>
              <a:ext cx="2141695" cy="753607"/>
              <a:chOff x="1264" y="2867"/>
              <a:chExt cx="3324" cy="1158"/>
            </a:xfrm>
          </p:grpSpPr>
          <p:sp>
            <p:nvSpPr>
              <p:cNvPr id="77" name="AutoShape 65"/>
              <p:cNvSpPr>
                <a:spLocks noChangeArrowheads="1"/>
              </p:cNvSpPr>
              <p:nvPr/>
            </p:nvSpPr>
            <p:spPr bwMode="auto">
              <a:xfrm>
                <a:off x="3513" y="3097"/>
                <a:ext cx="896" cy="7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58 w 21600"/>
                  <a:gd name="T25" fmla="*/ 3164 h 21600"/>
                  <a:gd name="T26" fmla="*/ 18442 w 21600"/>
                  <a:gd name="T27" fmla="*/ 1843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1905" y="10800"/>
                    </a:moveTo>
                    <a:cubicBezTo>
                      <a:pt x="1905" y="15713"/>
                      <a:pt x="5887" y="19695"/>
                      <a:pt x="10800" y="19695"/>
                    </a:cubicBezTo>
                    <a:cubicBezTo>
                      <a:pt x="15713" y="19695"/>
                      <a:pt x="19695" y="15713"/>
                      <a:pt x="19695" y="10800"/>
                    </a:cubicBezTo>
                    <a:cubicBezTo>
                      <a:pt x="19695" y="5887"/>
                      <a:pt x="15713" y="1905"/>
                      <a:pt x="10800" y="1905"/>
                    </a:cubicBezTo>
                    <a:cubicBezTo>
                      <a:pt x="5887" y="1905"/>
                      <a:pt x="1905" y="5887"/>
                      <a:pt x="1905" y="10800"/>
                    </a:cubicBezTo>
                    <a:close/>
                  </a:path>
                </a:pathLst>
              </a:cu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78" name="Oval 66"/>
              <p:cNvSpPr>
                <a:spLocks noChangeArrowheads="1"/>
              </p:cNvSpPr>
              <p:nvPr/>
            </p:nvSpPr>
            <p:spPr bwMode="auto">
              <a:xfrm>
                <a:off x="3871" y="2946"/>
                <a:ext cx="179" cy="377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79" name="Oval 67"/>
              <p:cNvSpPr>
                <a:spLocks noChangeArrowheads="1"/>
              </p:cNvSpPr>
              <p:nvPr/>
            </p:nvSpPr>
            <p:spPr bwMode="auto">
              <a:xfrm>
                <a:off x="3871" y="3648"/>
                <a:ext cx="179" cy="377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80" name="Oval 68"/>
              <p:cNvSpPr>
                <a:spLocks noChangeArrowheads="1"/>
              </p:cNvSpPr>
              <p:nvPr/>
            </p:nvSpPr>
            <p:spPr bwMode="auto">
              <a:xfrm rot="-5400000">
                <a:off x="3483" y="3250"/>
                <a:ext cx="151" cy="449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81" name="Oval 69"/>
              <p:cNvSpPr>
                <a:spLocks noChangeArrowheads="1"/>
              </p:cNvSpPr>
              <p:nvPr/>
            </p:nvSpPr>
            <p:spPr bwMode="auto">
              <a:xfrm rot="-5400000">
                <a:off x="4288" y="3251"/>
                <a:ext cx="151" cy="4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82" name="Text Box 78"/>
              <p:cNvSpPr txBox="1">
                <a:spLocks noChangeArrowheads="1"/>
              </p:cNvSpPr>
              <p:nvPr/>
            </p:nvSpPr>
            <p:spPr bwMode="auto">
              <a:xfrm>
                <a:off x="1264" y="2867"/>
                <a:ext cx="1700" cy="2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kumimoji="1" lang="en-US" altLang="ja-JP" b="1" dirty="0">
                  <a:solidFill>
                    <a:srgbClr val="FFFFFF"/>
                  </a:solidFill>
                  <a:latin typeface="Arial Black" pitchFamily="34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68" name="Group 79"/>
            <p:cNvGrpSpPr>
              <a:grpSpLocks/>
            </p:cNvGrpSpPr>
            <p:nvPr/>
          </p:nvGrpSpPr>
          <p:grpSpPr bwMode="auto">
            <a:xfrm>
              <a:off x="-108520" y="5013176"/>
              <a:ext cx="2229176" cy="809398"/>
              <a:chOff x="1264" y="2867"/>
              <a:chExt cx="3324" cy="1158"/>
            </a:xfrm>
          </p:grpSpPr>
          <p:sp>
            <p:nvSpPr>
              <p:cNvPr id="71" name="AutoShape 65"/>
              <p:cNvSpPr>
                <a:spLocks noChangeArrowheads="1"/>
              </p:cNvSpPr>
              <p:nvPr/>
            </p:nvSpPr>
            <p:spPr bwMode="auto">
              <a:xfrm>
                <a:off x="3513" y="3097"/>
                <a:ext cx="896" cy="7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58 w 21600"/>
                  <a:gd name="T25" fmla="*/ 3164 h 21600"/>
                  <a:gd name="T26" fmla="*/ 18442 w 21600"/>
                  <a:gd name="T27" fmla="*/ 1843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1905" y="10800"/>
                    </a:moveTo>
                    <a:cubicBezTo>
                      <a:pt x="1905" y="15713"/>
                      <a:pt x="5887" y="19695"/>
                      <a:pt x="10800" y="19695"/>
                    </a:cubicBezTo>
                    <a:cubicBezTo>
                      <a:pt x="15713" y="19695"/>
                      <a:pt x="19695" y="15713"/>
                      <a:pt x="19695" y="10800"/>
                    </a:cubicBezTo>
                    <a:cubicBezTo>
                      <a:pt x="19695" y="5887"/>
                      <a:pt x="15713" y="1905"/>
                      <a:pt x="10800" y="1905"/>
                    </a:cubicBezTo>
                    <a:cubicBezTo>
                      <a:pt x="5887" y="1905"/>
                      <a:pt x="1905" y="5887"/>
                      <a:pt x="1905" y="10800"/>
                    </a:cubicBezTo>
                    <a:close/>
                  </a:path>
                </a:pathLst>
              </a:cu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72" name="Oval 66"/>
              <p:cNvSpPr>
                <a:spLocks noChangeArrowheads="1"/>
              </p:cNvSpPr>
              <p:nvPr/>
            </p:nvSpPr>
            <p:spPr bwMode="auto">
              <a:xfrm>
                <a:off x="3871" y="2946"/>
                <a:ext cx="179" cy="377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73" name="Oval 67"/>
              <p:cNvSpPr>
                <a:spLocks noChangeArrowheads="1"/>
              </p:cNvSpPr>
              <p:nvPr/>
            </p:nvSpPr>
            <p:spPr bwMode="auto">
              <a:xfrm>
                <a:off x="3871" y="3648"/>
                <a:ext cx="179" cy="377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74" name="Oval 68"/>
              <p:cNvSpPr>
                <a:spLocks noChangeArrowheads="1"/>
              </p:cNvSpPr>
              <p:nvPr/>
            </p:nvSpPr>
            <p:spPr bwMode="auto">
              <a:xfrm rot="-5400000">
                <a:off x="3483" y="3250"/>
                <a:ext cx="151" cy="449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75" name="Oval 69"/>
              <p:cNvSpPr>
                <a:spLocks noChangeArrowheads="1"/>
              </p:cNvSpPr>
              <p:nvPr/>
            </p:nvSpPr>
            <p:spPr bwMode="auto">
              <a:xfrm rot="-5400000">
                <a:off x="4288" y="3251"/>
                <a:ext cx="151" cy="4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>
                  <a:solidFill>
                    <a:srgbClr val="FFFFFF"/>
                  </a:solidFill>
                  <a:latin typeface="Arial Black" pitchFamily="34" charset="0"/>
                  <a:ea typeface="굴림" charset="-127"/>
                </a:endParaRPr>
              </a:p>
            </p:txBody>
          </p:sp>
          <p:sp>
            <p:nvSpPr>
              <p:cNvPr id="76" name="Text Box 78"/>
              <p:cNvSpPr txBox="1">
                <a:spLocks noChangeArrowheads="1"/>
              </p:cNvSpPr>
              <p:nvPr/>
            </p:nvSpPr>
            <p:spPr bwMode="auto">
              <a:xfrm>
                <a:off x="1264" y="2867"/>
                <a:ext cx="1700" cy="2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kumimoji="1" lang="en-US" altLang="ja-JP" b="1" dirty="0">
                  <a:solidFill>
                    <a:srgbClr val="FFFFFF"/>
                  </a:solidFill>
                  <a:latin typeface="Arial Black" pitchFamily="34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70" name="Text Box 81"/>
            <p:cNvSpPr txBox="1">
              <a:spLocks noChangeArrowheads="1"/>
            </p:cNvSpPr>
            <p:nvPr/>
          </p:nvSpPr>
          <p:spPr bwMode="auto">
            <a:xfrm>
              <a:off x="2443892" y="1292626"/>
              <a:ext cx="2235878" cy="47705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square" anchor="ctr">
              <a:spAutoFit/>
            </a:bodyPr>
            <a:lstStyle/>
            <a:p>
              <a:pPr algn="ctr"/>
              <a:r>
                <a:rPr lang="en-US" altLang="ja-JP" sz="2500" b="1" dirty="0">
                  <a:solidFill>
                    <a:srgbClr val="CCFFFF"/>
                  </a:solidFill>
                  <a:latin typeface="Arial Black" pitchFamily="34" charset="0"/>
                  <a:ea typeface="ＭＳ Ｐゴシック" pitchFamily="34" charset="-128"/>
                </a:rPr>
                <a:t>Contraction</a:t>
              </a:r>
              <a:endParaRPr lang="en-US" altLang="ja-JP" sz="2500" b="1" dirty="0">
                <a:solidFill>
                  <a:srgbClr val="CCFFFF"/>
                </a:solidFill>
                <a:latin typeface="Arial Black" pitchFamily="34" charset="0"/>
                <a:ea typeface="ＭＳ Ｐゴシック" pitchFamily="34" charset="-128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67744" y="2793122"/>
              <a:ext cx="1224136" cy="70788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4000" dirty="0">
                  <a:solidFill>
                    <a:srgbClr val="00B050"/>
                  </a:solidFill>
                  <a:latin typeface="Kozuka Gothic Pro H" pitchFamily="34" charset="-128"/>
                  <a:ea typeface="Kozuka Gothic Pro H" pitchFamily="34" charset="-128"/>
                </a:rPr>
                <a:t>0K</a:t>
              </a:r>
              <a:endParaRPr lang="ko-KR" altLang="en-US" sz="4000" dirty="0">
                <a:solidFill>
                  <a:srgbClr val="00B050"/>
                </a:solidFill>
                <a:latin typeface="Kozuka Gothic Pro H" pitchFamily="34" charset="-128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815793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188913"/>
            <a:ext cx="8891588" cy="1143000"/>
          </a:xfrm>
        </p:spPr>
        <p:txBody>
          <a:bodyPr>
            <a:normAutofit fontScale="90000"/>
          </a:bodyPr>
          <a:lstStyle/>
          <a:p>
            <a:pPr algn="l" eaLnBrk="1" hangingPunct="1">
              <a:lnSpc>
                <a:spcPct val="150000"/>
              </a:lnSpc>
              <a:defRPr/>
            </a:pPr>
            <a:r>
              <a:rPr lang="ko-KR" altLang="en-US" sz="3300" b="1" dirty="0" smtClean="0">
                <a:solidFill>
                  <a:srgbClr val="FFFF99"/>
                </a:solidFill>
                <a:latin typeface="굴림" charset="-127"/>
                <a:ea typeface="굴림" charset="-127"/>
              </a:rPr>
              <a:t>직접적인 운동 효과는 어떤 기전에 의해서 생기는가</a:t>
            </a:r>
            <a:r>
              <a:rPr lang="en-US" altLang="ko-KR" sz="3300" b="1" dirty="0" smtClean="0">
                <a:solidFill>
                  <a:srgbClr val="FFFF99"/>
                </a:solidFill>
                <a:latin typeface="굴림" charset="-127"/>
                <a:ea typeface="굴림" charset="-127"/>
              </a:rPr>
              <a:t>?</a:t>
            </a:r>
            <a:endParaRPr lang="ko-KR" altLang="en-US" sz="3300" b="1" dirty="0" smtClean="0">
              <a:solidFill>
                <a:srgbClr val="FFFF99"/>
              </a:solidFill>
              <a:latin typeface="굴림" charset="-127"/>
              <a:ea typeface="굴림" charset="-127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12875"/>
            <a:ext cx="8785225" cy="5111750"/>
          </a:xfrm>
        </p:spPr>
        <p:txBody>
          <a:bodyPr/>
          <a:lstStyle/>
          <a:p>
            <a:pPr marL="609600" indent="-609600" eaLnBrk="1" hangingPunct="1">
              <a:lnSpc>
                <a:spcPct val="150000"/>
              </a:lnSpc>
              <a:buFontTx/>
              <a:buNone/>
            </a:pPr>
            <a:r>
              <a:rPr lang="en-US" altLang="ko-KR" sz="2400" b="1" dirty="0" smtClean="0">
                <a:latin typeface="굴림" charset="-127"/>
                <a:ea typeface="굴림" charset="-127"/>
              </a:rPr>
              <a:t>1. </a:t>
            </a:r>
            <a:r>
              <a:rPr lang="ko-KR" altLang="en-US" sz="2400" b="1" dirty="0" smtClean="0">
                <a:latin typeface="굴림" charset="-127"/>
                <a:ea typeface="굴림" charset="-127"/>
              </a:rPr>
              <a:t>근육의 최대 당 투과 능력 </a:t>
            </a:r>
            <a:r>
              <a:rPr lang="en-US" altLang="ko-KR" sz="2400" b="1" dirty="0" smtClean="0">
                <a:latin typeface="굴림" charset="-127"/>
                <a:ea typeface="굴림" charset="-127"/>
              </a:rPr>
              <a:t>(responsiveness)</a:t>
            </a:r>
            <a:r>
              <a:rPr lang="ko-KR" altLang="en-US" sz="2400" b="1" dirty="0" smtClean="0">
                <a:latin typeface="굴림" charset="-127"/>
                <a:ea typeface="굴림" charset="-127"/>
              </a:rPr>
              <a:t>의 향상</a:t>
            </a:r>
          </a:p>
          <a:p>
            <a:pPr marL="609600" indent="-609600" eaLnBrk="1" hangingPunct="1">
              <a:lnSpc>
                <a:spcPct val="150000"/>
              </a:lnSpc>
              <a:buFontTx/>
              <a:buNone/>
            </a:pPr>
            <a:r>
              <a:rPr lang="en-US" altLang="ko-KR" sz="2400" b="1" dirty="0" smtClean="0">
                <a:latin typeface="굴림" charset="-127"/>
                <a:ea typeface="굴림" charset="-127"/>
              </a:rPr>
              <a:t>    : </a:t>
            </a:r>
            <a:r>
              <a:rPr lang="ko-KR" altLang="en-US" sz="2400" b="1" dirty="0" smtClean="0">
                <a:latin typeface="굴림" charset="-127"/>
                <a:ea typeface="굴림" charset="-127"/>
              </a:rPr>
              <a:t>근육  </a:t>
            </a:r>
            <a:r>
              <a:rPr lang="en-US" altLang="ko-KR" sz="2400" b="1" dirty="0" smtClean="0">
                <a:latin typeface="굴림" charset="-127"/>
                <a:ea typeface="굴림" charset="-127"/>
              </a:rPr>
              <a:t>GLUT-4 </a:t>
            </a:r>
            <a:r>
              <a:rPr lang="ko-KR" altLang="en-US" sz="2400" b="1" dirty="0" smtClean="0">
                <a:latin typeface="굴림" charset="-127"/>
                <a:ea typeface="굴림" charset="-127"/>
              </a:rPr>
              <a:t>함량의 증가</a:t>
            </a:r>
          </a:p>
          <a:p>
            <a:pPr marL="609600" indent="-609600" eaLnBrk="1" hangingPunct="1">
              <a:lnSpc>
                <a:spcPct val="150000"/>
              </a:lnSpc>
              <a:buFontTx/>
              <a:buNone/>
            </a:pPr>
            <a:r>
              <a:rPr lang="en-US" altLang="ko-KR" sz="2400" b="1" dirty="0" smtClean="0">
                <a:latin typeface="굴림" charset="-127"/>
                <a:ea typeface="굴림" charset="-127"/>
              </a:rPr>
              <a:t>2. </a:t>
            </a:r>
            <a:r>
              <a:rPr lang="ko-KR" altLang="en-US" sz="2400" b="1" dirty="0" smtClean="0">
                <a:latin typeface="굴림" charset="-127"/>
                <a:ea typeface="굴림" charset="-127"/>
              </a:rPr>
              <a:t>근육의 인슐린 민감성</a:t>
            </a:r>
            <a:r>
              <a:rPr lang="en-US" altLang="ko-KR" sz="2400" b="1" dirty="0" smtClean="0">
                <a:latin typeface="굴림" charset="-127"/>
                <a:ea typeface="굴림" charset="-127"/>
              </a:rPr>
              <a:t>(sensitivity)</a:t>
            </a:r>
            <a:r>
              <a:rPr lang="ko-KR" altLang="en-US" sz="2400" b="1" dirty="0" smtClean="0">
                <a:latin typeface="굴림" charset="-127"/>
                <a:ea typeface="굴림" charset="-127"/>
              </a:rPr>
              <a:t>의 향상</a:t>
            </a:r>
          </a:p>
          <a:p>
            <a:pPr marL="609600" indent="-609600" eaLnBrk="1" hangingPunct="1">
              <a:lnSpc>
                <a:spcPct val="150000"/>
              </a:lnSpc>
              <a:buFontTx/>
              <a:buNone/>
            </a:pPr>
            <a:r>
              <a:rPr lang="en-US" altLang="ko-KR" sz="2400" b="1" dirty="0" smtClean="0">
                <a:latin typeface="굴림" charset="-127"/>
                <a:ea typeface="굴림" charset="-127"/>
              </a:rPr>
              <a:t>    : </a:t>
            </a:r>
            <a:r>
              <a:rPr lang="ko-KR" altLang="en-US" sz="2400" b="1" dirty="0" smtClean="0">
                <a:latin typeface="굴림" charset="-127"/>
                <a:ea typeface="굴림" charset="-127"/>
              </a:rPr>
              <a:t>보다 인슐린에 민감한 </a:t>
            </a:r>
            <a:r>
              <a:rPr lang="en-US" altLang="ko-KR" sz="2400" b="1" dirty="0" smtClean="0">
                <a:latin typeface="굴림" charset="-127"/>
                <a:ea typeface="굴림" charset="-127"/>
              </a:rPr>
              <a:t>GLUT-4 vesicle </a:t>
            </a:r>
            <a:r>
              <a:rPr lang="ko-KR" altLang="en-US" sz="2400" b="1" dirty="0" smtClean="0">
                <a:latin typeface="굴림" charset="-127"/>
                <a:ea typeface="굴림" charset="-127"/>
              </a:rPr>
              <a:t>저장 장소로 위치이동</a:t>
            </a:r>
            <a:endParaRPr lang="en-US" altLang="ko-KR" sz="2400" b="1" dirty="0" smtClean="0">
              <a:latin typeface="굴림" charset="-127"/>
              <a:ea typeface="굴림" charset="-127"/>
            </a:endParaRPr>
          </a:p>
          <a:p>
            <a:pPr marL="609600" indent="-609600" eaLnBrk="1" hangingPunct="1">
              <a:buFontTx/>
              <a:buNone/>
            </a:pPr>
            <a:endParaRPr lang="en-US" altLang="ko-KR" sz="2400" b="1" dirty="0" smtClean="0">
              <a:latin typeface="굴림" charset="-127"/>
              <a:ea typeface="굴림" charset="-127"/>
            </a:endParaRPr>
          </a:p>
          <a:p>
            <a:pPr marL="609600" indent="-609600" eaLnBrk="1" hangingPunct="1">
              <a:lnSpc>
                <a:spcPct val="150000"/>
              </a:lnSpc>
              <a:buFontTx/>
              <a:buNone/>
            </a:pPr>
            <a:r>
              <a:rPr lang="ko-KR" altLang="en-US" sz="2400" b="1" dirty="0" smtClean="0">
                <a:latin typeface="굴림" charset="-127"/>
                <a:ea typeface="굴림" charset="-127"/>
              </a:rPr>
              <a:t>∴  </a:t>
            </a:r>
            <a:r>
              <a:rPr lang="ko-KR" altLang="en-US" sz="2400" b="1" dirty="0" smtClean="0">
                <a:solidFill>
                  <a:srgbClr val="FFC000"/>
                </a:solidFill>
                <a:latin typeface="굴림" charset="-127"/>
                <a:ea typeface="굴림" charset="-127"/>
              </a:rPr>
              <a:t>근육활동은 근육의 </a:t>
            </a:r>
            <a:r>
              <a:rPr lang="en-US" altLang="ko-KR" sz="2400" b="1" dirty="0" smtClean="0">
                <a:solidFill>
                  <a:srgbClr val="FFC000"/>
                </a:solidFill>
                <a:latin typeface="굴림" charset="-127"/>
                <a:ea typeface="굴림" charset="-127"/>
              </a:rPr>
              <a:t>insulin sensitivity</a:t>
            </a:r>
            <a:r>
              <a:rPr lang="ko-KR" altLang="en-US" sz="2400" b="1" dirty="0" smtClean="0">
                <a:solidFill>
                  <a:srgbClr val="FFC000"/>
                </a:solidFill>
                <a:latin typeface="굴림" charset="-127"/>
                <a:ea typeface="굴림" charset="-127"/>
              </a:rPr>
              <a:t>와</a:t>
            </a:r>
            <a:r>
              <a:rPr lang="en-US" altLang="ko-KR" sz="2400" b="1" dirty="0" smtClean="0">
                <a:solidFill>
                  <a:srgbClr val="FFC000"/>
                </a:solidFill>
                <a:latin typeface="굴림" charset="-127"/>
                <a:ea typeface="굴림" charset="-127"/>
              </a:rPr>
              <a:t> responsiveness</a:t>
            </a:r>
            <a:r>
              <a:rPr lang="ko-KR" altLang="en-US" sz="2400" b="1" dirty="0" smtClean="0">
                <a:solidFill>
                  <a:srgbClr val="FFC000"/>
                </a:solidFill>
                <a:latin typeface="굴림" charset="-127"/>
                <a:ea typeface="굴림" charset="-127"/>
              </a:rPr>
              <a:t> 를 향상시켜 인슐린 저항을 예방하고 호전시킨다</a:t>
            </a:r>
            <a:r>
              <a:rPr lang="en-US" altLang="ko-KR" sz="2400" b="1" dirty="0" smtClean="0">
                <a:solidFill>
                  <a:srgbClr val="FFC000"/>
                </a:solidFill>
                <a:latin typeface="굴림" charset="-127"/>
                <a:ea typeface="굴림" charset="-127"/>
              </a:rPr>
              <a:t>.</a:t>
            </a:r>
            <a:r>
              <a:rPr lang="ko-KR" altLang="en-US" sz="2400" b="1" dirty="0" smtClean="0">
                <a:solidFill>
                  <a:srgbClr val="FFC000"/>
                </a:solidFill>
                <a:latin typeface="굴림" charset="-127"/>
                <a:ea typeface="굴림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1305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6" name="Rectangle 2"/>
          <p:cNvSpPr>
            <a:spLocks noChangeArrowheads="1"/>
          </p:cNvSpPr>
          <p:nvPr/>
        </p:nvSpPr>
        <p:spPr bwMode="auto">
          <a:xfrm>
            <a:off x="365125" y="514127"/>
            <a:ext cx="8569325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D7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latinLnBrk="0">
              <a:defRPr/>
            </a:pPr>
            <a:r>
              <a:rPr kumimoji="0" lang="en-US" altLang="ko-KR" sz="2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ea typeface="굴림" pitchFamily="50" charset="-127"/>
              </a:rPr>
              <a:t>Response to 100 g of glucose in mild </a:t>
            </a:r>
            <a:r>
              <a:rPr kumimoji="0" lang="en-US" altLang="ko-KR" sz="25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ea typeface="굴림" pitchFamily="50" charset="-127"/>
              </a:rPr>
              <a:t>NIDDM</a:t>
            </a:r>
            <a:endParaRPr kumimoji="0" lang="en-US" altLang="ko-KR" sz="2500" dirty="0">
              <a:solidFill>
                <a:srgbClr val="FFFFD7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  <a:ea typeface="굴림" pitchFamily="50" charset="-127"/>
            </a:endParaRPr>
          </a:p>
        </p:txBody>
      </p:sp>
      <p:graphicFrame>
        <p:nvGraphicFramePr>
          <p:cNvPr id="98307" name="Object 7"/>
          <p:cNvGraphicFramePr>
            <a:graphicFrameLocks noChangeAspect="1"/>
          </p:cNvGraphicFramePr>
          <p:nvPr>
            <p:ph/>
          </p:nvPr>
        </p:nvGraphicFramePr>
        <p:xfrm>
          <a:off x="1042988" y="1268413"/>
          <a:ext cx="7345362" cy="455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Chart" r:id="rId3" imgW="6690437" imgH="4145256" progId="MSGraph.Chart.8">
                  <p:embed followColorScheme="full"/>
                </p:oleObj>
              </mc:Choice>
              <mc:Fallback>
                <p:oleObj name="Chart" r:id="rId3" imgW="6690437" imgH="4145256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268413"/>
                        <a:ext cx="7345362" cy="4551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0313" name="Text Box 9"/>
          <p:cNvSpPr txBox="1">
            <a:spLocks noChangeArrowheads="1"/>
          </p:cNvSpPr>
          <p:nvPr/>
        </p:nvSpPr>
        <p:spPr bwMode="auto">
          <a:xfrm rot="16200000">
            <a:off x="-806254" y="3188092"/>
            <a:ext cx="3209533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atinLnBrk="0">
              <a:defRPr/>
            </a:pPr>
            <a:r>
              <a:rPr kumimoji="0" lang="en-US" altLang="ko-KR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Plasma </a:t>
            </a:r>
            <a:r>
              <a:rPr kumimoji="0" lang="en-US" altLang="ko-KR" sz="2500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Glucose</a:t>
            </a:r>
            <a:r>
              <a:rPr kumimoji="0" lang="en-US" altLang="ko-KR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 </a:t>
            </a:r>
            <a:r>
              <a:rPr kumimoji="0" lang="en-US" altLang="ko-KR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(</a:t>
            </a:r>
            <a:r>
              <a:rPr kumimoji="0" lang="en-US" altLang="ko-KR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mmol</a:t>
            </a:r>
            <a:r>
              <a:rPr kumimoji="0" lang="en-US" altLang="ko-KR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/l)</a:t>
            </a:r>
          </a:p>
        </p:txBody>
      </p:sp>
      <p:sp>
        <p:nvSpPr>
          <p:cNvPr id="610314" name="Text Box 10"/>
          <p:cNvSpPr txBox="1">
            <a:spLocks noChangeArrowheads="1"/>
          </p:cNvSpPr>
          <p:nvPr/>
        </p:nvSpPr>
        <p:spPr bwMode="auto">
          <a:xfrm>
            <a:off x="4038600" y="5734050"/>
            <a:ext cx="155257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atinLnBrk="0">
              <a:defRPr/>
            </a:pPr>
            <a:r>
              <a:rPr kumimoji="0" lang="en-US" altLang="ko-KR" sz="2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Time </a:t>
            </a:r>
            <a:r>
              <a:rPr kumimoji="0" lang="en-US" altLang="ko-KR" sz="2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굴림" pitchFamily="50" charset="-127"/>
                <a:cs typeface="Times New Roman" pitchFamily="18" charset="0"/>
              </a:rPr>
              <a:t>(min)</a:t>
            </a:r>
          </a:p>
        </p:txBody>
      </p:sp>
      <p:sp>
        <p:nvSpPr>
          <p:cNvPr id="610315" name="Text Box 11"/>
          <p:cNvSpPr txBox="1">
            <a:spLocks noChangeArrowheads="1"/>
          </p:cNvSpPr>
          <p:nvPr/>
        </p:nvSpPr>
        <p:spPr bwMode="auto">
          <a:xfrm>
            <a:off x="5796137" y="1052736"/>
            <a:ext cx="26642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 latinLnBrk="0">
              <a:defRPr/>
            </a:pPr>
            <a:r>
              <a:rPr kumimoji="0" lang="en-US" altLang="ko-KR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굴림" pitchFamily="50" charset="-127"/>
              </a:rPr>
              <a:t>(12 </a:t>
            </a:r>
            <a:r>
              <a:rPr kumimoji="0" lang="en-US" altLang="ko-KR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굴림" pitchFamily="50" charset="-127"/>
              </a:rPr>
              <a:t>months of </a:t>
            </a:r>
            <a:r>
              <a:rPr kumimoji="0" lang="en-US" altLang="ko-KR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굴림" pitchFamily="50" charset="-127"/>
              </a:rPr>
              <a:t>Training)</a:t>
            </a:r>
            <a:endParaRPr kumimoji="0" lang="en-US" altLang="ko-KR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굴림" pitchFamily="50" charset="-127"/>
            </a:endParaRPr>
          </a:p>
        </p:txBody>
      </p:sp>
      <p:sp>
        <p:nvSpPr>
          <p:cNvPr id="610316" name="Text Box 12"/>
          <p:cNvSpPr txBox="1">
            <a:spLocks noChangeArrowheads="1"/>
          </p:cNvSpPr>
          <p:nvPr/>
        </p:nvSpPr>
        <p:spPr bwMode="auto">
          <a:xfrm>
            <a:off x="4283968" y="6365874"/>
            <a:ext cx="4402137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atinLnBrk="0">
              <a:defRPr/>
            </a:pPr>
            <a:r>
              <a:rPr kumimoji="0" lang="en-US" altLang="ko-KR" sz="14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굴림" pitchFamily="50" charset="-127"/>
              </a:rPr>
              <a:t>Holloszy</a:t>
            </a:r>
            <a:r>
              <a:rPr kumimoji="0" lang="en-US" altLang="ko-KR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굴림" pitchFamily="50" charset="-127"/>
              </a:rPr>
              <a:t>, et al. </a:t>
            </a:r>
            <a:r>
              <a:rPr kumimoji="0" lang="en-US" altLang="ko-KR" sz="1400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굴림" pitchFamily="50" charset="-127"/>
              </a:rPr>
              <a:t>Acta</a:t>
            </a:r>
            <a:r>
              <a:rPr kumimoji="0" lang="en-US" altLang="ko-KR" sz="1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굴림" pitchFamily="50" charset="-127"/>
              </a:rPr>
              <a:t> </a:t>
            </a:r>
            <a:r>
              <a:rPr kumimoji="0" lang="en-US" altLang="ko-KR" sz="1400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굴림" pitchFamily="50" charset="-127"/>
              </a:rPr>
              <a:t>Medica</a:t>
            </a:r>
            <a:r>
              <a:rPr kumimoji="0" lang="en-US" altLang="ko-KR" sz="1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굴림" pitchFamily="50" charset="-127"/>
              </a:rPr>
              <a:t> </a:t>
            </a:r>
            <a:r>
              <a:rPr kumimoji="0" lang="en-US" altLang="ko-KR" sz="1400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굴림" pitchFamily="50" charset="-127"/>
              </a:rPr>
              <a:t>Scand</a:t>
            </a:r>
            <a:r>
              <a:rPr kumimoji="0" lang="en-US" altLang="ko-KR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굴림" pitchFamily="50" charset="-127"/>
              </a:rPr>
              <a:t> 1986, 711: 55-65</a:t>
            </a:r>
          </a:p>
        </p:txBody>
      </p:sp>
    </p:spTree>
    <p:extLst>
      <p:ext uri="{BB962C8B-B14F-4D97-AF65-F5344CB8AC3E}">
        <p14:creationId xmlns:p14="http://schemas.microsoft.com/office/powerpoint/2010/main" val="217252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ChangeArrowheads="1"/>
          </p:cNvSpPr>
          <p:nvPr/>
        </p:nvSpPr>
        <p:spPr bwMode="auto">
          <a:xfrm>
            <a:off x="365125" y="360363"/>
            <a:ext cx="8569325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D7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latinLnBrk="0">
              <a:defRPr/>
            </a:pPr>
            <a:r>
              <a:rPr kumimoji="0" lang="en-US" altLang="ko-KR" sz="2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ea typeface="굴림" pitchFamily="50" charset="-127"/>
              </a:rPr>
              <a:t>Response to 100 g of glucose in mild </a:t>
            </a:r>
            <a:r>
              <a:rPr kumimoji="0" lang="en-US" altLang="ko-KR" sz="25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ea typeface="굴림" pitchFamily="50" charset="-127"/>
              </a:rPr>
              <a:t>NIDDM</a:t>
            </a:r>
            <a:endParaRPr kumimoji="0" lang="en-US" altLang="ko-KR" sz="2500" dirty="0">
              <a:solidFill>
                <a:srgbClr val="FFFFD7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  <a:ea typeface="굴림" pitchFamily="50" charset="-127"/>
            </a:endParaRPr>
          </a:p>
        </p:txBody>
      </p:sp>
      <p:graphicFrame>
        <p:nvGraphicFramePr>
          <p:cNvPr id="99331" name="Object 3"/>
          <p:cNvGraphicFramePr>
            <a:graphicFrameLocks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14148169"/>
              </p:ext>
            </p:extLst>
          </p:nvPr>
        </p:nvGraphicFramePr>
        <p:xfrm>
          <a:off x="1041400" y="1125538"/>
          <a:ext cx="7562850" cy="461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Chart" r:id="rId3" imgW="6819884" imgH="4145256" progId="MSGraph.Chart.8">
                  <p:embed followColorScheme="full"/>
                </p:oleObj>
              </mc:Choice>
              <mc:Fallback>
                <p:oleObj name="Chart" r:id="rId3" imgW="6819884" imgH="4145256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1400" y="1125538"/>
                        <a:ext cx="7562850" cy="4618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2356" name="Text Box 4"/>
          <p:cNvSpPr txBox="1">
            <a:spLocks noChangeArrowheads="1"/>
          </p:cNvSpPr>
          <p:nvPr/>
        </p:nvSpPr>
        <p:spPr bwMode="auto">
          <a:xfrm rot="16200000">
            <a:off x="-751368" y="3289692"/>
            <a:ext cx="3185487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atinLnBrk="0">
              <a:defRPr/>
            </a:pPr>
            <a:r>
              <a:rPr kumimoji="0" lang="en-US" altLang="ko-KR" sz="25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Plasma </a:t>
            </a:r>
            <a:r>
              <a:rPr kumimoji="0" lang="en-US" altLang="ko-KR" sz="2500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Insulin</a:t>
            </a:r>
            <a:r>
              <a:rPr kumimoji="0" lang="en-US" altLang="ko-KR" dirty="0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  <a:r>
              <a:rPr kumimoji="0" lang="en-US" altLang="ko-KR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(</a:t>
            </a:r>
            <a:r>
              <a:rPr kumimoji="0" lang="en-US" altLang="ko-KR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pmol</a:t>
            </a:r>
            <a:r>
              <a:rPr kumimoji="0" lang="en-US" altLang="ko-KR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/l)</a:t>
            </a:r>
          </a:p>
        </p:txBody>
      </p:sp>
      <p:sp>
        <p:nvSpPr>
          <p:cNvPr id="612357" name="Text Box 5"/>
          <p:cNvSpPr txBox="1">
            <a:spLocks noChangeArrowheads="1"/>
          </p:cNvSpPr>
          <p:nvPr/>
        </p:nvSpPr>
        <p:spPr bwMode="auto">
          <a:xfrm>
            <a:off x="4400550" y="5676900"/>
            <a:ext cx="155257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atinLnBrk="0">
              <a:defRPr/>
            </a:pPr>
            <a:r>
              <a:rPr kumimoji="0" lang="en-US" altLang="ko-KR" sz="2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Time </a:t>
            </a:r>
            <a:r>
              <a:rPr kumimoji="0" lang="en-US" altLang="ko-KR" sz="2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(min)</a:t>
            </a:r>
          </a:p>
        </p:txBody>
      </p:sp>
      <p:sp>
        <p:nvSpPr>
          <p:cNvPr id="612358" name="Text Box 6"/>
          <p:cNvSpPr txBox="1">
            <a:spLocks noChangeArrowheads="1"/>
          </p:cNvSpPr>
          <p:nvPr/>
        </p:nvSpPr>
        <p:spPr bwMode="auto">
          <a:xfrm>
            <a:off x="5921077" y="900750"/>
            <a:ext cx="26442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kumimoji="0" lang="en-US" altLang="ko-KR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(12 </a:t>
            </a:r>
            <a:r>
              <a:rPr kumimoji="0" lang="en-US" altLang="ko-KR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months of </a:t>
            </a:r>
            <a:r>
              <a:rPr kumimoji="0" lang="en-US" altLang="ko-KR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Training)</a:t>
            </a:r>
            <a:endParaRPr kumimoji="0" lang="en-US" altLang="ko-KR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612359" name="Text Box 7"/>
          <p:cNvSpPr txBox="1">
            <a:spLocks noChangeArrowheads="1"/>
          </p:cNvSpPr>
          <p:nvPr/>
        </p:nvSpPr>
        <p:spPr bwMode="auto">
          <a:xfrm>
            <a:off x="4283968" y="6365875"/>
            <a:ext cx="440213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atinLnBrk="0">
              <a:defRPr/>
            </a:pPr>
            <a:r>
              <a:rPr kumimoji="0" lang="en-US" altLang="ko-KR" sz="14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Holloszy</a:t>
            </a:r>
            <a:r>
              <a:rPr kumimoji="0" lang="en-US" altLang="ko-KR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et al. </a:t>
            </a:r>
            <a:r>
              <a:rPr kumimoji="0" lang="en-US" altLang="ko-KR" sz="1400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Acta</a:t>
            </a:r>
            <a:r>
              <a:rPr kumimoji="0" lang="en-US" altLang="ko-KR" sz="1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  <a:r>
              <a:rPr kumimoji="0" lang="en-US" altLang="ko-KR" sz="1400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Medica</a:t>
            </a:r>
            <a:r>
              <a:rPr kumimoji="0" lang="en-US" altLang="ko-KR" sz="1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  <a:r>
              <a:rPr kumimoji="0" lang="en-US" altLang="ko-KR" sz="1400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Scand</a:t>
            </a:r>
            <a:r>
              <a:rPr kumimoji="0" lang="en-US" altLang="ko-KR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1986, 711: 55-65</a:t>
            </a:r>
          </a:p>
        </p:txBody>
      </p:sp>
    </p:spTree>
    <p:extLst>
      <p:ext uri="{BB962C8B-B14F-4D97-AF65-F5344CB8AC3E}">
        <p14:creationId xmlns:p14="http://schemas.microsoft.com/office/powerpoint/2010/main" val="1497486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847725"/>
            <a:ext cx="9048750" cy="516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179512" y="6042774"/>
            <a:ext cx="89644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1600" i="1" dirty="0"/>
              <a:t>American College of Sports Medicine Position Stand on Exercise and Type </a:t>
            </a:r>
            <a:r>
              <a:rPr lang="en-US" altLang="ko-KR" sz="1600" i="1" dirty="0" smtClean="0"/>
              <a:t>2 Diabetes </a:t>
            </a:r>
            <a:r>
              <a:rPr lang="en-US" altLang="ko-KR" sz="1600" i="1" dirty="0"/>
              <a:t>Mellitus</a:t>
            </a:r>
            <a:endParaRPr lang="ko-KR" alt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129081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ChangeArrowheads="1"/>
          </p:cNvSpPr>
          <p:nvPr/>
        </p:nvSpPr>
        <p:spPr bwMode="auto">
          <a:xfrm>
            <a:off x="539552" y="476672"/>
            <a:ext cx="7129463" cy="6048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1">
              <a:defRPr/>
            </a:pPr>
            <a:r>
              <a:rPr lang="en-US" altLang="ko-KR" sz="33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ea typeface="굴림" pitchFamily="50" charset="-127"/>
                <a:cs typeface="Arial" charset="0"/>
              </a:rPr>
              <a:t>Exercise &amp; Type 2 Diabetes</a:t>
            </a:r>
          </a:p>
        </p:txBody>
      </p:sp>
      <p:sp>
        <p:nvSpPr>
          <p:cNvPr id="591875" name="Text Box 3"/>
          <p:cNvSpPr txBox="1">
            <a:spLocks noChangeArrowheads="1"/>
          </p:cNvSpPr>
          <p:nvPr/>
        </p:nvSpPr>
        <p:spPr bwMode="auto">
          <a:xfrm>
            <a:off x="696268" y="1364531"/>
            <a:ext cx="7834313" cy="715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7188" indent="-3571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365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Blip>
                <a:blip r:embed="rId2"/>
              </a:buBlip>
              <a:defRPr/>
            </a:pPr>
            <a:r>
              <a:rPr lang="ar-SA" sz="2700" smtClean="0">
                <a:ea typeface="굴림" pitchFamily="50" charset="-127"/>
                <a:cs typeface="Times New Roman" pitchFamily="18" charset="0"/>
              </a:rPr>
              <a:t> </a:t>
            </a:r>
            <a:r>
              <a:rPr lang="en-US" altLang="ko-KR" sz="2700" smtClean="0">
                <a:ea typeface="굴림" pitchFamily="50" charset="-127"/>
                <a:cs typeface="Times New Roman" pitchFamily="18" charset="0"/>
              </a:rPr>
              <a:t>Improves physical fitness &amp; reduces fat %.</a:t>
            </a:r>
            <a:endParaRPr lang="en-US" sz="2700" smtClean="0">
              <a:ea typeface="굴림" pitchFamily="50" charset="-127"/>
              <a:cs typeface="Times New Roman" pitchFamily="18" charset="0"/>
            </a:endParaRPr>
          </a:p>
        </p:txBody>
      </p:sp>
      <p:sp>
        <p:nvSpPr>
          <p:cNvPr id="591876" name="Text Box 4"/>
          <p:cNvSpPr txBox="1">
            <a:spLocks noChangeArrowheads="1"/>
          </p:cNvSpPr>
          <p:nvPr/>
        </p:nvSpPr>
        <p:spPr bwMode="auto">
          <a:xfrm>
            <a:off x="696268" y="2718668"/>
            <a:ext cx="7199313" cy="715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7188" indent="-3571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365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Blip>
                <a:blip r:embed="rId2"/>
              </a:buBlip>
              <a:defRPr/>
            </a:pPr>
            <a:r>
              <a:rPr lang="ar-SA" sz="2700" smtClean="0">
                <a:ea typeface="굴림" pitchFamily="50" charset="-127"/>
                <a:cs typeface="Times New Roman" pitchFamily="18" charset="0"/>
              </a:rPr>
              <a:t> </a:t>
            </a:r>
            <a:r>
              <a:rPr lang="en-US" altLang="ko-KR" sz="2700" smtClean="0">
                <a:ea typeface="굴림" pitchFamily="50" charset="-127"/>
                <a:cs typeface="Times New Roman" pitchFamily="18" charset="0"/>
              </a:rPr>
              <a:t>Increases self confidence.</a:t>
            </a:r>
            <a:endParaRPr lang="en-US" sz="2700" smtClean="0">
              <a:ea typeface="굴림" pitchFamily="50" charset="-127"/>
              <a:cs typeface="Times New Roman" pitchFamily="18" charset="0"/>
            </a:endParaRPr>
          </a:p>
        </p:txBody>
      </p:sp>
      <p:sp>
        <p:nvSpPr>
          <p:cNvPr id="591877" name="Text Box 5"/>
          <p:cNvSpPr txBox="1">
            <a:spLocks noChangeArrowheads="1"/>
          </p:cNvSpPr>
          <p:nvPr/>
        </p:nvSpPr>
        <p:spPr bwMode="auto">
          <a:xfrm>
            <a:off x="708968" y="2056681"/>
            <a:ext cx="7532688" cy="715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7188" indent="-3571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365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Blip>
                <a:blip r:embed="rId2"/>
              </a:buBlip>
              <a:defRPr/>
            </a:pPr>
            <a:r>
              <a:rPr lang="ar-SA" sz="2700" smtClean="0">
                <a:ea typeface="굴림" pitchFamily="50" charset="-127"/>
                <a:cs typeface="Times New Roman" pitchFamily="18" charset="0"/>
              </a:rPr>
              <a:t> </a:t>
            </a:r>
            <a:r>
              <a:rPr lang="en-US" altLang="ko-KR" sz="2700" smtClean="0">
                <a:ea typeface="굴림" pitchFamily="50" charset="-127"/>
                <a:cs typeface="Times New Roman" pitchFamily="18" charset="0"/>
              </a:rPr>
              <a:t>Improves CV function &amp; CHD risk profile.</a:t>
            </a:r>
            <a:endParaRPr lang="en-US" sz="2700" smtClean="0">
              <a:ea typeface="굴림" pitchFamily="50" charset="-127"/>
              <a:cs typeface="Times New Roman" pitchFamily="18" charset="0"/>
            </a:endParaRPr>
          </a:p>
        </p:txBody>
      </p:sp>
      <p:sp>
        <p:nvSpPr>
          <p:cNvPr id="591878" name="Text Box 6"/>
          <p:cNvSpPr txBox="1">
            <a:spLocks noChangeArrowheads="1"/>
          </p:cNvSpPr>
          <p:nvPr/>
        </p:nvSpPr>
        <p:spPr bwMode="auto">
          <a:xfrm>
            <a:off x="683568" y="3377481"/>
            <a:ext cx="7773988" cy="2354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7188" indent="-3571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175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  <a:spcAft>
                <a:spcPct val="25000"/>
              </a:spcAft>
              <a:buFont typeface="Wingdings" pitchFamily="2" charset="2"/>
              <a:buBlip>
                <a:blip r:embed="rId2"/>
              </a:buBlip>
              <a:defRPr/>
            </a:pPr>
            <a:r>
              <a:rPr lang="ar-SA" sz="3000" dirty="0" smtClean="0">
                <a:ea typeface="굴림" pitchFamily="50" charset="-127"/>
                <a:cs typeface="Times New Roman" pitchFamily="18" charset="0"/>
              </a:rPr>
              <a:t> </a:t>
            </a:r>
            <a:r>
              <a:rPr lang="en-US" altLang="ko-KR" sz="2700" dirty="0" smtClean="0">
                <a:ea typeface="굴림" pitchFamily="50" charset="-127"/>
                <a:cs typeface="Times New Roman" pitchFamily="18" charset="0"/>
              </a:rPr>
              <a:t>Improves glucose control:</a:t>
            </a:r>
          </a:p>
          <a:p>
            <a:pPr lvl="1" eaLnBrk="1" hangingPunct="1">
              <a:lnSpc>
                <a:spcPct val="150000"/>
              </a:lnSpc>
              <a:spcBef>
                <a:spcPct val="25000"/>
              </a:spcBef>
              <a:buClr>
                <a:schemeClr val="accent1"/>
              </a:buClr>
              <a:buSzPct val="120000"/>
              <a:buFont typeface="Wingdings" pitchFamily="2" charset="2"/>
              <a:buChar char="§"/>
              <a:defRPr/>
            </a:pPr>
            <a:r>
              <a:rPr lang="en-US" altLang="ko-KR" sz="2700" dirty="0" smtClean="0">
                <a:ea typeface="굴림" pitchFamily="50" charset="-127"/>
                <a:cs typeface="Times New Roman" pitchFamily="18" charset="0"/>
              </a:rPr>
              <a:t>  Improving insulin sensitivity.</a:t>
            </a:r>
          </a:p>
          <a:p>
            <a:pPr lvl="1" eaLnBrk="1" hangingPunct="1">
              <a:lnSpc>
                <a:spcPct val="150000"/>
              </a:lnSpc>
              <a:spcBef>
                <a:spcPct val="25000"/>
              </a:spcBef>
              <a:buClr>
                <a:schemeClr val="accent1"/>
              </a:buClr>
              <a:buSzPct val="120000"/>
              <a:buFont typeface="Wingdings" pitchFamily="2" charset="2"/>
              <a:buChar char="§"/>
              <a:defRPr/>
            </a:pPr>
            <a:r>
              <a:rPr lang="ar-SA" sz="2700" dirty="0" smtClean="0">
                <a:ea typeface="굴림" pitchFamily="50" charset="-127"/>
                <a:cs typeface="Times New Roman" pitchFamily="18" charset="0"/>
              </a:rPr>
              <a:t>  </a:t>
            </a:r>
            <a:r>
              <a:rPr lang="en-US" altLang="ko-KR" sz="2700" dirty="0" smtClean="0">
                <a:ea typeface="굴림" pitchFamily="50" charset="-127"/>
                <a:cs typeface="Times New Roman" pitchFamily="18" charset="0"/>
              </a:rPr>
              <a:t>Increasing </a:t>
            </a:r>
            <a:r>
              <a:rPr lang="en-US" altLang="ko-KR" sz="2700" dirty="0" smtClean="0">
                <a:ea typeface="굴림" pitchFamily="50" charset="-127"/>
                <a:cs typeface="Times New Roman" pitchFamily="18" charset="0"/>
              </a:rPr>
              <a:t>GLUT4</a:t>
            </a:r>
            <a:r>
              <a:rPr lang="ar-SA" sz="2000" dirty="0" smtClean="0">
                <a:ea typeface="굴림" pitchFamily="50" charset="-127"/>
                <a:cs typeface="Times New Roman" pitchFamily="18" charset="0"/>
              </a:rPr>
              <a:t> </a:t>
            </a:r>
            <a:r>
              <a:rPr lang="en-US" altLang="ko-KR" sz="2600" dirty="0" smtClean="0">
                <a:ea typeface="굴림" pitchFamily="50" charset="-127"/>
                <a:cs typeface="Times New Roman" pitchFamily="18" charset="0"/>
              </a:rPr>
              <a:t>(glucose transporters).</a:t>
            </a:r>
            <a:endParaRPr lang="en-US" sz="2600" dirty="0" smtClean="0">
              <a:ea typeface="굴림" pitchFamily="50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8054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2" name="Picture 4" descr="digestion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54513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5982107" y="690563"/>
            <a:ext cx="1013419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o-KR" altLang="en-US" b="1" dirty="0">
                <a:solidFill>
                  <a:srgbClr val="FB241F"/>
                </a:solidFill>
                <a:latin typeface="HY수평선B" pitchFamily="18" charset="-127"/>
                <a:ea typeface="HY수평선B" pitchFamily="18" charset="-127"/>
              </a:rPr>
              <a:t>혈당 </a:t>
            </a:r>
            <a:r>
              <a:rPr lang="en-US" altLang="ko-KR" b="1" dirty="0">
                <a:solidFill>
                  <a:srgbClr val="FB241F"/>
                </a:solidFill>
                <a:latin typeface="HY수평선B" pitchFamily="18" charset="-127"/>
                <a:ea typeface="HY수평선B" pitchFamily="18" charset="-127"/>
              </a:rPr>
              <a:t>↑ </a:t>
            </a:r>
            <a:endParaRPr lang="ko-KR" altLang="en-US" b="1" dirty="0">
              <a:solidFill>
                <a:srgbClr val="FB241F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>
            <a:off x="6531382" y="1201738"/>
            <a:ext cx="0" cy="685800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ko-KR" altLang="en-US">
              <a:solidFill>
                <a:prstClr val="black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5616982" y="2039938"/>
            <a:ext cx="167640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ko-KR" altLang="en-US" b="1" dirty="0">
                <a:solidFill>
                  <a:srgbClr val="FB241F"/>
                </a:solidFill>
                <a:latin typeface="HY수평선B" pitchFamily="18" charset="-127"/>
                <a:ea typeface="HY수평선B" pitchFamily="18" charset="-127"/>
              </a:rPr>
              <a:t>췌장의 </a:t>
            </a:r>
            <a:r>
              <a:rPr lang="en-US" altLang="ko-KR" b="1" dirty="0">
                <a:solidFill>
                  <a:srgbClr val="FB241F"/>
                </a:solidFill>
                <a:latin typeface="HY수평선B" pitchFamily="18" charset="-127"/>
                <a:ea typeface="HY수평선B" pitchFamily="18" charset="-127"/>
              </a:rPr>
              <a:t>b-cell </a:t>
            </a:r>
            <a:r>
              <a:rPr lang="ko-KR" altLang="en-US" b="1" dirty="0">
                <a:solidFill>
                  <a:srgbClr val="FB241F"/>
                </a:solidFill>
                <a:latin typeface="HY수평선B" pitchFamily="18" charset="-127"/>
                <a:ea typeface="HY수평선B" pitchFamily="18" charset="-127"/>
              </a:rPr>
              <a:t>자극  </a:t>
            </a:r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>
            <a:off x="6455182" y="2878138"/>
            <a:ext cx="0" cy="685800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ko-KR" altLang="en-US">
              <a:solidFill>
                <a:prstClr val="black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5882095" y="3657600"/>
            <a:ext cx="12394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o-KR" altLang="en-US" b="1">
                <a:solidFill>
                  <a:srgbClr val="FB241F"/>
                </a:solidFill>
                <a:latin typeface="HY수평선B" pitchFamily="18" charset="-127"/>
                <a:ea typeface="HY수평선B" pitchFamily="18" charset="-127"/>
              </a:rPr>
              <a:t>인슐린 </a:t>
            </a:r>
            <a:r>
              <a:rPr lang="en-US" altLang="ko-KR" b="1">
                <a:solidFill>
                  <a:srgbClr val="FB241F"/>
                </a:solidFill>
                <a:latin typeface="HY수평선B" pitchFamily="18" charset="-127"/>
                <a:ea typeface="HY수평선B" pitchFamily="18" charset="-127"/>
              </a:rPr>
              <a:t>↑ </a:t>
            </a:r>
            <a:endParaRPr lang="ko-KR" altLang="en-US" b="1">
              <a:solidFill>
                <a:srgbClr val="FB241F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>
            <a:off x="6455182" y="4249738"/>
            <a:ext cx="0" cy="685800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ko-KR" altLang="en-US">
              <a:solidFill>
                <a:prstClr val="black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37905" name="Oval 17"/>
          <p:cNvSpPr>
            <a:spLocks noChangeArrowheads="1"/>
          </p:cNvSpPr>
          <p:nvPr/>
        </p:nvSpPr>
        <p:spPr bwMode="auto">
          <a:xfrm>
            <a:off x="7596777" y="4926746"/>
            <a:ext cx="1219200" cy="990600"/>
          </a:xfrm>
          <a:prstGeom prst="ellipse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>
            <a:glow rad="635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ko-KR" altLang="en-US">
              <a:solidFill>
                <a:prstClr val="black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8360090" y="5745163"/>
            <a:ext cx="46038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ko-KR" sz="1200" b="1" i="1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Cell </a:t>
            </a:r>
            <a:endParaRPr lang="en-US" altLang="ko-KR" sz="1200" b="1" i="1" dirty="0">
              <a:solidFill>
                <a:prstClr val="black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7907" name="Text Box 19"/>
          <p:cNvSpPr txBox="1">
            <a:spLocks noChangeArrowheads="1"/>
          </p:cNvSpPr>
          <p:nvPr/>
        </p:nvSpPr>
        <p:spPr bwMode="auto">
          <a:xfrm>
            <a:off x="6016853" y="5029200"/>
            <a:ext cx="8627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o-KR" altLang="en-US" b="1" smtClean="0">
                <a:solidFill>
                  <a:srgbClr val="FB241F"/>
                </a:solidFill>
                <a:latin typeface="HY수평선B" pitchFamily="18" charset="-127"/>
                <a:ea typeface="HY수평선B" pitchFamily="18" charset="-127"/>
              </a:rPr>
              <a:t>포도당</a:t>
            </a:r>
            <a:endParaRPr lang="ko-KR" altLang="en-US" b="1" dirty="0">
              <a:solidFill>
                <a:srgbClr val="FB241F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37908" name="Line 20"/>
          <p:cNvSpPr>
            <a:spLocks noChangeShapeType="1"/>
          </p:cNvSpPr>
          <p:nvPr/>
        </p:nvSpPr>
        <p:spPr bwMode="auto">
          <a:xfrm>
            <a:off x="6879590" y="5237492"/>
            <a:ext cx="794792" cy="155246"/>
          </a:xfrm>
          <a:prstGeom prst="line">
            <a:avLst/>
          </a:prstGeom>
          <a:noFill/>
          <a:ln w="76200">
            <a:solidFill>
              <a:schemeClr val="accent4">
                <a:lumMod val="75000"/>
              </a:schemeClr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ko-KR" altLang="en-US">
              <a:solidFill>
                <a:prstClr val="black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37909" name="Line 21"/>
          <p:cNvSpPr>
            <a:spLocks noChangeShapeType="1"/>
          </p:cNvSpPr>
          <p:nvPr/>
        </p:nvSpPr>
        <p:spPr bwMode="auto">
          <a:xfrm>
            <a:off x="6455182" y="5545138"/>
            <a:ext cx="0" cy="533400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ko-KR" altLang="en-US">
              <a:solidFill>
                <a:prstClr val="black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37910" name="Text Box 22"/>
          <p:cNvSpPr txBox="1">
            <a:spLocks noChangeArrowheads="1"/>
          </p:cNvSpPr>
          <p:nvPr/>
        </p:nvSpPr>
        <p:spPr bwMode="auto">
          <a:xfrm>
            <a:off x="6015494" y="6253163"/>
            <a:ext cx="10887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o-KR" altLang="en-US" b="1" dirty="0">
                <a:solidFill>
                  <a:srgbClr val="FB241F"/>
                </a:solidFill>
                <a:latin typeface="HY수평선B" pitchFamily="18" charset="-127"/>
                <a:ea typeface="HY수평선B" pitchFamily="18" charset="-127"/>
              </a:rPr>
              <a:t>혈당 ↓ </a:t>
            </a:r>
            <a:r>
              <a:rPr lang="en-US" altLang="ko-KR" b="1" dirty="0">
                <a:solidFill>
                  <a:srgbClr val="FB241F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endParaRPr lang="ko-KR" altLang="en-US" b="1" dirty="0">
              <a:solidFill>
                <a:srgbClr val="FB241F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7745045" y="5237492"/>
            <a:ext cx="8627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o-KR" altLang="en-US" b="1" smtClean="0">
                <a:solidFill>
                  <a:srgbClr val="FB241F"/>
                </a:solidFill>
                <a:latin typeface="HY수평선B" pitchFamily="18" charset="-127"/>
                <a:ea typeface="HY수평선B" pitchFamily="18" charset="-127"/>
              </a:rPr>
              <a:t>포도당</a:t>
            </a:r>
            <a:endParaRPr lang="ko-KR" altLang="en-US" b="1" dirty="0">
              <a:solidFill>
                <a:srgbClr val="FB241F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5352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upload.wikimedia.org/wikipedia/commons/4/4d/Suckale08_fig3_glucose_insulin_da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59033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723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7988424" cy="1143000"/>
          </a:xfrm>
        </p:spPr>
        <p:txBody>
          <a:bodyPr/>
          <a:lstStyle/>
          <a:p>
            <a:pPr algn="l"/>
            <a:r>
              <a:rPr lang="ko-KR" altLang="en-US" dirty="0">
                <a:solidFill>
                  <a:srgbClr val="FFFF00"/>
                </a:solidFill>
              </a:rPr>
              <a:t>당뇨병</a:t>
            </a:r>
            <a:r>
              <a:rPr lang="en-US" altLang="ko-KR" dirty="0">
                <a:solidFill>
                  <a:srgbClr val="FFFF00"/>
                </a:solidFill>
              </a:rPr>
              <a:t>(diabetes mellitus; DM)</a:t>
            </a:r>
            <a:endParaRPr lang="ko-KR" altLang="en-US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23528" y="1772816"/>
            <a:ext cx="8712968" cy="3429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300000"/>
              </a:lnSpc>
            </a:pPr>
            <a:r>
              <a:rPr lang="ko-KR" altLang="en-US" sz="1800" b="1" dirty="0" smtClean="0"/>
              <a:t>혈당 </a:t>
            </a:r>
            <a:r>
              <a:rPr lang="ko-KR" altLang="en-US" sz="1800" b="1" dirty="0" smtClean="0"/>
              <a:t>(</a:t>
            </a:r>
            <a:r>
              <a:rPr lang="ko-KR" altLang="en-US" sz="1800" b="1" dirty="0" smtClean="0">
                <a:solidFill>
                  <a:srgbClr val="92D050"/>
                </a:solidFill>
              </a:rPr>
              <a:t>180 </a:t>
            </a:r>
            <a:r>
              <a:rPr lang="en-US" altLang="ko-KR" sz="1800" b="1" dirty="0" smtClean="0">
                <a:solidFill>
                  <a:srgbClr val="92D050"/>
                </a:solidFill>
              </a:rPr>
              <a:t>mg/dl</a:t>
            </a:r>
            <a:r>
              <a:rPr lang="en-US" altLang="ko-KR" sz="1800" b="1" dirty="0" smtClean="0"/>
              <a:t>) ↑ → </a:t>
            </a:r>
            <a:r>
              <a:rPr lang="ko-KR" altLang="en-US" sz="1800" b="1" dirty="0" smtClean="0"/>
              <a:t>신장에서 100 % 재흡수 불가능 </a:t>
            </a:r>
            <a:r>
              <a:rPr lang="en-US" altLang="ko-KR" sz="1800" b="1" dirty="0" smtClean="0"/>
              <a:t>→ </a:t>
            </a:r>
            <a:r>
              <a:rPr lang="ko-KR" altLang="en-US" sz="1800" b="1" dirty="0" err="1" smtClean="0"/>
              <a:t>뇨로</a:t>
            </a:r>
            <a:r>
              <a:rPr lang="ko-KR" altLang="en-US" sz="1800" b="1" dirty="0" smtClean="0"/>
              <a:t> 당 배출 </a:t>
            </a:r>
            <a:r>
              <a:rPr lang="en-US" altLang="ko-KR" sz="1800" b="1" dirty="0" smtClean="0"/>
              <a:t>→ </a:t>
            </a:r>
            <a:r>
              <a:rPr lang="ko-KR" altLang="en-US" sz="1800" b="1" dirty="0" smtClean="0"/>
              <a:t>당뇨</a:t>
            </a:r>
            <a:endParaRPr lang="en-US" altLang="ko-KR" sz="1800" b="1" dirty="0" smtClean="0"/>
          </a:p>
          <a:p>
            <a:pPr>
              <a:lnSpc>
                <a:spcPct val="300000"/>
              </a:lnSpc>
            </a:pPr>
            <a:r>
              <a:rPr lang="ko-KR" altLang="en-US" sz="1800" b="1" dirty="0">
                <a:solidFill>
                  <a:srgbClr val="FFFF00"/>
                </a:solidFill>
              </a:rPr>
              <a:t>정의</a:t>
            </a:r>
            <a:r>
              <a:rPr lang="en-US" altLang="ko-KR" sz="1800" b="1" dirty="0"/>
              <a:t>: </a:t>
            </a:r>
            <a:r>
              <a:rPr lang="ko-KR" altLang="en-US" sz="1800" b="1" dirty="0"/>
              <a:t>혈액 속의 포도당 수치가 정상 기준보다 </a:t>
            </a:r>
            <a:r>
              <a:rPr lang="ko-KR" altLang="en-US" sz="1800" b="1" dirty="0" smtClean="0"/>
              <a:t>높아 </a:t>
            </a:r>
            <a:r>
              <a:rPr lang="ko-KR" altLang="en-US" sz="1800" b="1" dirty="0"/>
              <a:t>소변에 포도당이 나오는 </a:t>
            </a:r>
            <a:r>
              <a:rPr lang="ko-KR" altLang="en-US" sz="1800" b="1" dirty="0" smtClean="0"/>
              <a:t>질병</a:t>
            </a:r>
          </a:p>
          <a:p>
            <a:pPr>
              <a:lnSpc>
                <a:spcPct val="300000"/>
              </a:lnSpc>
            </a:pPr>
            <a:r>
              <a:rPr lang="ko-KR" altLang="en-US" sz="1800" b="1" dirty="0" smtClean="0">
                <a:solidFill>
                  <a:srgbClr val="FFFF00"/>
                </a:solidFill>
              </a:rPr>
              <a:t>당뇨병</a:t>
            </a:r>
            <a:r>
              <a:rPr lang="ko-KR" altLang="en-US" sz="1800" b="1" dirty="0" smtClean="0"/>
              <a:t> : </a:t>
            </a:r>
            <a:r>
              <a:rPr lang="en-US" altLang="ko-KR" sz="1800" b="1" dirty="0" smtClean="0">
                <a:solidFill>
                  <a:schemeClr val="accent5"/>
                </a:solidFill>
              </a:rPr>
              <a:t>Insulin</a:t>
            </a:r>
            <a:r>
              <a:rPr lang="ko-KR" altLang="en-US" sz="1800" b="1" dirty="0" smtClean="0">
                <a:solidFill>
                  <a:schemeClr val="accent5"/>
                </a:solidFill>
              </a:rPr>
              <a:t>의 절대적/상대적 결핍 </a:t>
            </a:r>
            <a:r>
              <a:rPr lang="ko-KR" altLang="en-US" sz="1800" b="1" dirty="0" smtClean="0"/>
              <a:t>또는 조직에서의 </a:t>
            </a:r>
            <a:r>
              <a:rPr lang="ko-KR" altLang="en-US" sz="1800" b="1" dirty="0" smtClean="0">
                <a:solidFill>
                  <a:schemeClr val="accent5"/>
                </a:solidFill>
              </a:rPr>
              <a:t>인슐린 작용저하</a:t>
            </a:r>
            <a:r>
              <a:rPr lang="ko-KR" altLang="en-US" sz="1800" b="1" dirty="0" smtClean="0"/>
              <a:t>로 인한 고혈당 및 이에 수반되는 대사장애를 특징으로 하는 </a:t>
            </a:r>
            <a:r>
              <a:rPr lang="ko-KR" altLang="en-US" sz="1800" b="1" dirty="0" err="1" smtClean="0"/>
              <a:t>질환군</a:t>
            </a:r>
            <a:endParaRPr lang="ko-KR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60005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7772400" cy="1143000"/>
          </a:xfrm>
        </p:spPr>
        <p:txBody>
          <a:bodyPr/>
          <a:lstStyle/>
          <a:p>
            <a:pPr algn="l"/>
            <a:r>
              <a:rPr lang="ko-KR" altLang="en-US" dirty="0" smtClean="0">
                <a:solidFill>
                  <a:srgbClr val="FFFF00"/>
                </a:solidFill>
              </a:rPr>
              <a:t>진단</a:t>
            </a:r>
            <a:r>
              <a:rPr lang="en-US" altLang="ko-KR" dirty="0" smtClean="0">
                <a:solidFill>
                  <a:srgbClr val="FFFF00"/>
                </a:solidFill>
              </a:rPr>
              <a:t> </a:t>
            </a:r>
            <a:r>
              <a:rPr lang="ko-KR" altLang="en-US" dirty="0" smtClean="0">
                <a:solidFill>
                  <a:srgbClr val="FFFF00"/>
                </a:solidFill>
              </a:rPr>
              <a:t>기준</a:t>
            </a:r>
            <a:endParaRPr lang="ko-KR" altLang="en-US" dirty="0">
              <a:solidFill>
                <a:srgbClr val="FFFF00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8424936" cy="337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323528" y="5085184"/>
            <a:ext cx="8424936" cy="784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dirty="0"/>
              <a:t>FBG, </a:t>
            </a:r>
            <a:r>
              <a:rPr lang="ko-KR" altLang="en-US" sz="1600" dirty="0"/>
              <a:t>공복혈당</a:t>
            </a:r>
            <a:r>
              <a:rPr lang="en-US" altLang="ko-KR" sz="1600" dirty="0"/>
              <a:t>(</a:t>
            </a:r>
            <a:r>
              <a:rPr lang="ko-KR" altLang="en-US" sz="1600" dirty="0"/>
              <a:t>최소 </a:t>
            </a:r>
            <a:r>
              <a:rPr lang="en-US" altLang="ko-KR" sz="1600" dirty="0"/>
              <a:t>8</a:t>
            </a:r>
            <a:r>
              <a:rPr lang="ko-KR" altLang="en-US" sz="1600" dirty="0"/>
              <a:t>시간</a:t>
            </a:r>
            <a:r>
              <a:rPr lang="en-US" altLang="ko-KR" sz="1600" dirty="0"/>
              <a:t>); HbA1C, </a:t>
            </a:r>
            <a:r>
              <a:rPr lang="ko-KR" altLang="en-US" sz="1600" dirty="0"/>
              <a:t>당화혈색소</a:t>
            </a:r>
            <a:r>
              <a:rPr lang="en-US" altLang="ko-KR" sz="1600" dirty="0"/>
              <a:t>; IFG, </a:t>
            </a:r>
            <a:r>
              <a:rPr lang="ko-KR" altLang="en-US" sz="1600" dirty="0"/>
              <a:t>공복혈당장애</a:t>
            </a:r>
            <a:r>
              <a:rPr lang="en-US" altLang="ko-KR" sz="1600" dirty="0"/>
              <a:t>; IGT, </a:t>
            </a:r>
            <a:r>
              <a:rPr lang="ko-KR" altLang="en-US" sz="1600" dirty="0" err="1"/>
              <a:t>내당능장애</a:t>
            </a:r>
            <a:r>
              <a:rPr lang="en-US" altLang="ko-KR" sz="1600" dirty="0"/>
              <a:t>; OGTT, </a:t>
            </a:r>
            <a:r>
              <a:rPr lang="ko-KR" altLang="en-US" sz="1600" dirty="0"/>
              <a:t>경구혈당부하검사</a:t>
            </a:r>
            <a:r>
              <a:rPr lang="en-US" altLang="ko-KR" sz="1600" dirty="0"/>
              <a:t>(75g </a:t>
            </a:r>
            <a:r>
              <a:rPr lang="ko-KR" altLang="en-US" sz="1600" dirty="0" err="1"/>
              <a:t>글루코스</a:t>
            </a:r>
            <a:r>
              <a:rPr lang="en-US" altLang="ko-KR" sz="1600" dirty="0"/>
              <a:t>); BG, </a:t>
            </a:r>
            <a:r>
              <a:rPr lang="ko-KR" altLang="en-US" sz="1600" dirty="0"/>
              <a:t>혈당</a:t>
            </a:r>
          </a:p>
        </p:txBody>
      </p:sp>
    </p:spTree>
    <p:extLst>
      <p:ext uri="{BB962C8B-B14F-4D97-AF65-F5344CB8AC3E}">
        <p14:creationId xmlns:p14="http://schemas.microsoft.com/office/powerpoint/2010/main" val="277004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0" y="152400"/>
            <a:ext cx="7977188" cy="1143000"/>
          </a:xfrm>
        </p:spPr>
        <p:txBody>
          <a:bodyPr anchor="ctr"/>
          <a:lstStyle/>
          <a:p>
            <a:pPr algn="l" eaLnBrk="1" hangingPunct="1"/>
            <a:r>
              <a:rPr lang="ko-KR" altLang="en-US" sz="2800" b="1" dirty="0" smtClean="0">
                <a:solidFill>
                  <a:srgbClr val="FFFF00"/>
                </a:solidFill>
              </a:rPr>
              <a:t>제 2 형 당뇨병의 발전 단계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268760"/>
            <a:ext cx="8748464" cy="5112568"/>
          </a:xfrm>
        </p:spPr>
        <p:txBody>
          <a:bodyPr/>
          <a:lstStyle/>
          <a:p>
            <a:pPr marL="609600" indent="-60960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n-US" altLang="ko-KR" sz="2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ea"/>
              </a:rPr>
              <a:t>Pre-diabetic stage </a:t>
            </a:r>
            <a:r>
              <a:rPr lang="en-US" altLang="ko-KR" sz="2000" b="1" dirty="0" smtClean="0">
                <a:latin typeface="+mn-ea"/>
              </a:rPr>
              <a:t>: </a:t>
            </a:r>
            <a:r>
              <a:rPr lang="ko-KR" altLang="en-US" sz="1800" b="1" dirty="0" smtClean="0">
                <a:latin typeface="+mn-ea"/>
              </a:rPr>
              <a:t>혈당반응 정상 + </a:t>
            </a:r>
            <a:r>
              <a:rPr lang="en-US" altLang="ko-KR" sz="1800" b="1" dirty="0" smtClean="0">
                <a:latin typeface="+mn-ea"/>
              </a:rPr>
              <a:t>Insulin </a:t>
            </a:r>
            <a:r>
              <a:rPr lang="ko-KR" altLang="en-US" sz="1800" b="1" dirty="0" smtClean="0">
                <a:latin typeface="+mn-ea"/>
              </a:rPr>
              <a:t>반응 비정상적으로 </a:t>
            </a:r>
            <a:r>
              <a:rPr lang="ko-KR" altLang="en-US" sz="1800" b="1" dirty="0" smtClean="0">
                <a:latin typeface="+mn-ea"/>
              </a:rPr>
              <a:t>높음 </a:t>
            </a:r>
            <a:endParaRPr lang="en-US" altLang="ko-KR" sz="1800" b="1" dirty="0" smtClean="0">
              <a:latin typeface="+mn-ea"/>
            </a:endParaRPr>
          </a:p>
          <a:p>
            <a:pPr marL="609600" indent="-60960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endParaRPr lang="ko-KR" altLang="en-US" sz="1800" b="1" dirty="0" smtClean="0">
              <a:latin typeface="+mn-ea"/>
            </a:endParaRPr>
          </a:p>
          <a:p>
            <a:pPr marL="609600" indent="-60960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n-US" altLang="ko-KR" sz="20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+mn-ea"/>
              </a:rPr>
              <a:t>Subclinical stage </a:t>
            </a:r>
            <a:r>
              <a:rPr lang="en-US" altLang="ko-KR" sz="2000" b="1" dirty="0" smtClean="0">
                <a:latin typeface="+mn-ea"/>
              </a:rPr>
              <a:t>: </a:t>
            </a:r>
            <a:r>
              <a:rPr lang="ko-KR" altLang="en-US" sz="1800" b="1" dirty="0" err="1" smtClean="0">
                <a:latin typeface="+mn-ea"/>
              </a:rPr>
              <a:t>안정시</a:t>
            </a:r>
            <a:r>
              <a:rPr lang="ko-KR" altLang="en-US" sz="1800" b="1" dirty="0" smtClean="0">
                <a:latin typeface="+mn-ea"/>
              </a:rPr>
              <a:t> - 정상</a:t>
            </a:r>
          </a:p>
          <a:p>
            <a:pPr marL="609600" indent="-609600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ko-KR" altLang="en-US" sz="1800" b="1" dirty="0" smtClean="0">
                <a:latin typeface="+mn-ea"/>
              </a:rPr>
              <a:t>                              </a:t>
            </a:r>
            <a:r>
              <a:rPr lang="ko-KR" altLang="en-US" sz="1800" b="1" dirty="0" smtClean="0">
                <a:latin typeface="+mn-ea"/>
              </a:rPr>
              <a:t>                특정상황 </a:t>
            </a:r>
            <a:r>
              <a:rPr lang="ko-KR" altLang="en-US" sz="1800" b="1" dirty="0" smtClean="0">
                <a:latin typeface="+mn-ea"/>
              </a:rPr>
              <a:t>(임신, </a:t>
            </a:r>
            <a:r>
              <a:rPr lang="en-US" altLang="ko-KR" sz="1800" b="1" dirty="0" smtClean="0">
                <a:latin typeface="+mn-ea"/>
              </a:rPr>
              <a:t>stress, </a:t>
            </a:r>
            <a:r>
              <a:rPr lang="ko-KR" altLang="en-US" sz="1800" b="1" dirty="0" smtClean="0">
                <a:latin typeface="+mn-ea"/>
              </a:rPr>
              <a:t>피로, 약물섭취) </a:t>
            </a:r>
            <a:r>
              <a:rPr lang="en-US" altLang="ko-KR" sz="1800" b="1" dirty="0" smtClean="0">
                <a:latin typeface="+mn-ea"/>
              </a:rPr>
              <a:t> </a:t>
            </a:r>
          </a:p>
          <a:p>
            <a:pPr marL="609600" indent="-609600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altLang="ko-KR" sz="1800" b="1" dirty="0">
                <a:latin typeface="+mn-ea"/>
              </a:rPr>
              <a:t> </a:t>
            </a:r>
            <a:r>
              <a:rPr lang="en-US" altLang="ko-KR" sz="1800" b="1" dirty="0" smtClean="0">
                <a:latin typeface="+mn-ea"/>
              </a:rPr>
              <a:t>                                             </a:t>
            </a:r>
            <a:r>
              <a:rPr lang="ko-KR" altLang="en-US" sz="1800" b="1" dirty="0" smtClean="0">
                <a:latin typeface="+mn-ea"/>
              </a:rPr>
              <a:t>– </a:t>
            </a:r>
            <a:r>
              <a:rPr lang="ko-KR" altLang="en-US" sz="1800" b="1" dirty="0" smtClean="0">
                <a:latin typeface="+mn-ea"/>
              </a:rPr>
              <a:t>혈당, 인슐린 반응 모두 </a:t>
            </a:r>
            <a:r>
              <a:rPr lang="ko-KR" altLang="en-US" sz="1800" b="1" dirty="0" smtClean="0">
                <a:latin typeface="+mn-ea"/>
              </a:rPr>
              <a:t>비정상</a:t>
            </a:r>
            <a:endParaRPr lang="en-US" altLang="ko-KR" sz="1800" b="1" dirty="0" smtClean="0">
              <a:latin typeface="+mn-ea"/>
            </a:endParaRPr>
          </a:p>
          <a:p>
            <a:pPr marL="609600" indent="-609600" eaLnBrk="1" hangingPunct="1">
              <a:lnSpc>
                <a:spcPct val="150000"/>
              </a:lnSpc>
              <a:buFont typeface="Wingdings" pitchFamily="2" charset="2"/>
              <a:buNone/>
            </a:pPr>
            <a:endParaRPr lang="en-US" altLang="ko-KR" sz="1800" b="1" dirty="0" smtClean="0">
              <a:latin typeface="+mn-ea"/>
            </a:endParaRPr>
          </a:p>
          <a:p>
            <a:pPr marL="609600" indent="-609600" eaLnBrk="1" hangingPunct="1">
              <a:lnSpc>
                <a:spcPct val="150000"/>
              </a:lnSpc>
              <a:buFont typeface="+mj-lt"/>
              <a:buAutoNum type="arabicPeriod" startAt="3"/>
            </a:pPr>
            <a:r>
              <a:rPr lang="ko-KR" altLang="en-US" sz="1800" b="1" dirty="0" smtClean="0">
                <a:solidFill>
                  <a:schemeClr val="accent5">
                    <a:lumMod val="75000"/>
                  </a:schemeClr>
                </a:solidFill>
                <a:latin typeface="+mn-ea"/>
              </a:rPr>
              <a:t> </a:t>
            </a:r>
            <a:r>
              <a:rPr lang="en-US" altLang="ko-KR" sz="2000" b="1" dirty="0" smtClean="0">
                <a:solidFill>
                  <a:schemeClr val="accent5">
                    <a:lumMod val="75000"/>
                  </a:schemeClr>
                </a:solidFill>
                <a:latin typeface="+mn-ea"/>
              </a:rPr>
              <a:t>Clinical stage </a:t>
            </a:r>
            <a:r>
              <a:rPr lang="en-US" altLang="ko-KR" sz="2000" b="1" dirty="0" smtClean="0">
                <a:latin typeface="+mn-ea"/>
              </a:rPr>
              <a:t>: </a:t>
            </a:r>
            <a:r>
              <a:rPr lang="ko-KR" altLang="en-US" sz="1800" b="1" dirty="0" err="1" smtClean="0">
                <a:latin typeface="+mn-ea"/>
              </a:rPr>
              <a:t>안정시</a:t>
            </a:r>
            <a:r>
              <a:rPr lang="ko-KR" altLang="en-US" sz="1800" b="1" dirty="0" smtClean="0">
                <a:latin typeface="+mn-ea"/>
              </a:rPr>
              <a:t> - 정상</a:t>
            </a:r>
          </a:p>
          <a:p>
            <a:pPr marL="609600" indent="-609600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ko-KR" altLang="en-US" sz="1800" b="1" dirty="0" smtClean="0">
                <a:latin typeface="+mn-ea"/>
              </a:rPr>
              <a:t>                                  </a:t>
            </a:r>
            <a:r>
              <a:rPr lang="ko-KR" altLang="en-US" sz="1800" b="1" dirty="0" smtClean="0">
                <a:latin typeface="+mn-ea"/>
              </a:rPr>
              <a:t>      </a:t>
            </a:r>
            <a:r>
              <a:rPr lang="ko-KR" altLang="en-US" sz="1800" b="1" dirty="0" err="1" smtClean="0">
                <a:latin typeface="+mn-ea"/>
              </a:rPr>
              <a:t>경구당부하검사시</a:t>
            </a:r>
            <a:r>
              <a:rPr lang="ko-KR" altLang="en-US" sz="1800" b="1" dirty="0" smtClean="0">
                <a:latin typeface="+mn-ea"/>
              </a:rPr>
              <a:t> – 모두 </a:t>
            </a:r>
            <a:r>
              <a:rPr lang="ko-KR" altLang="en-US" sz="1800" b="1" dirty="0" smtClean="0">
                <a:latin typeface="+mn-ea"/>
              </a:rPr>
              <a:t>비정상</a:t>
            </a:r>
            <a:endParaRPr lang="en-US" altLang="ko-KR" sz="1800" b="1" dirty="0" smtClean="0">
              <a:latin typeface="+mn-ea"/>
            </a:endParaRPr>
          </a:p>
          <a:p>
            <a:pPr marL="609600" indent="-609600" eaLnBrk="1" hangingPunct="1">
              <a:lnSpc>
                <a:spcPct val="150000"/>
              </a:lnSpc>
              <a:buFont typeface="Wingdings" pitchFamily="2" charset="2"/>
              <a:buNone/>
            </a:pPr>
            <a:endParaRPr lang="ko-KR" altLang="en-US" sz="1800" b="1" dirty="0" smtClean="0">
              <a:latin typeface="+mn-ea"/>
            </a:endParaRPr>
          </a:p>
          <a:p>
            <a:pPr marL="609600" indent="-609600" eaLnBrk="1" hangingPunct="1">
              <a:lnSpc>
                <a:spcPct val="150000"/>
              </a:lnSpc>
              <a:buFont typeface="Wingdings" pitchFamily="2" charset="2"/>
              <a:buAutoNum type="arabicPeriod" startAt="4"/>
            </a:pPr>
            <a:r>
              <a:rPr lang="en-US" altLang="ko-KR" sz="2000" b="1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Diabetic stage </a:t>
            </a:r>
            <a:r>
              <a:rPr lang="en-US" altLang="ko-KR" sz="2000" b="1" dirty="0" smtClean="0">
                <a:latin typeface="+mn-ea"/>
              </a:rPr>
              <a:t>: </a:t>
            </a:r>
            <a:r>
              <a:rPr lang="ko-KR" altLang="en-US" sz="1800" b="1" dirty="0" smtClean="0">
                <a:latin typeface="+mn-ea"/>
              </a:rPr>
              <a:t>모두 비정상</a:t>
            </a:r>
          </a:p>
        </p:txBody>
      </p:sp>
    </p:spTree>
    <p:extLst>
      <p:ext uri="{BB962C8B-B14F-4D97-AF65-F5344CB8AC3E}">
        <p14:creationId xmlns:p14="http://schemas.microsoft.com/office/powerpoint/2010/main" val="402200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관련 이미지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8640"/>
            <a:ext cx="7920880" cy="6406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927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7772400" cy="1143000"/>
          </a:xfrm>
        </p:spPr>
        <p:txBody>
          <a:bodyPr/>
          <a:lstStyle/>
          <a:p>
            <a:pPr algn="l"/>
            <a:r>
              <a:rPr lang="ko-KR" altLang="en-US" dirty="0" smtClean="0">
                <a:solidFill>
                  <a:srgbClr val="FFFF00"/>
                </a:solidFill>
              </a:rPr>
              <a:t>당뇨병의</a:t>
            </a:r>
            <a:r>
              <a:rPr lang="en-US" altLang="ko-KR" dirty="0" smtClean="0">
                <a:solidFill>
                  <a:srgbClr val="FFFF00"/>
                </a:solidFill>
              </a:rPr>
              <a:t> </a:t>
            </a:r>
            <a:r>
              <a:rPr lang="ko-KR" altLang="en-US" dirty="0" smtClean="0">
                <a:solidFill>
                  <a:srgbClr val="FFFF00"/>
                </a:solidFill>
              </a:rPr>
              <a:t>종류</a:t>
            </a:r>
            <a:endParaRPr lang="ko-KR" altLang="en-US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23851" y="1772816"/>
            <a:ext cx="3888110" cy="4104455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50000"/>
              </a:lnSpc>
              <a:buNone/>
            </a:pPr>
            <a:r>
              <a:rPr lang="ko-KR" alt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제 1 형 (인슐린 의존형)</a:t>
            </a:r>
            <a:endParaRPr lang="en-US" altLang="ko-KR" sz="2000" b="1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ko-KR" sz="2000" dirty="0" smtClean="0"/>
              <a:t>Insulin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dependent diabetes mellitus (IDDM)</a:t>
            </a:r>
            <a:endParaRPr lang="ko-KR" altLang="en-US" sz="2000" dirty="0" smtClean="0"/>
          </a:p>
          <a:p>
            <a:pPr eaLnBrk="1" hangingPunct="1">
              <a:lnSpc>
                <a:spcPct val="150000"/>
              </a:lnSpc>
            </a:pPr>
            <a:r>
              <a:rPr lang="ko-KR" altLang="en-US" sz="1800" b="1" dirty="0" err="1" smtClean="0"/>
              <a:t>유년성</a:t>
            </a:r>
            <a:r>
              <a:rPr lang="ko-KR" altLang="en-US" sz="1800" b="1" dirty="0" smtClean="0"/>
              <a:t> 당뇨병</a:t>
            </a:r>
            <a:endParaRPr lang="en-US" altLang="ko-KR" sz="1800" b="1" dirty="0" smtClean="0"/>
          </a:p>
          <a:p>
            <a:pPr eaLnBrk="1" hangingPunct="1">
              <a:lnSpc>
                <a:spcPct val="150000"/>
              </a:lnSpc>
            </a:pPr>
            <a:r>
              <a:rPr lang="en-US" altLang="ko-KR" sz="1800" dirty="0"/>
              <a:t>5~10%</a:t>
            </a:r>
            <a:endParaRPr lang="ko-KR" altLang="en-US" sz="1800" b="1" dirty="0" smtClean="0"/>
          </a:p>
          <a:p>
            <a:pPr eaLnBrk="1" hangingPunct="1">
              <a:lnSpc>
                <a:spcPct val="150000"/>
              </a:lnSpc>
            </a:pPr>
            <a:r>
              <a:rPr lang="en-US" altLang="ko-KR" sz="1800" b="1" dirty="0" smtClean="0"/>
              <a:t>b-cell </a:t>
            </a:r>
            <a:r>
              <a:rPr lang="ko-KR" altLang="en-US" sz="1800" b="1" dirty="0" smtClean="0"/>
              <a:t> 인슐린 생성 능력ⅹ </a:t>
            </a:r>
            <a:endParaRPr lang="en-US" altLang="ko-KR" sz="1800" b="1" dirty="0" smtClean="0"/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en-US" altLang="ko-KR" sz="1800" b="1" dirty="0"/>
              <a:t> </a:t>
            </a:r>
            <a:r>
              <a:rPr lang="en-US" altLang="ko-KR" sz="1800" b="1" dirty="0" smtClean="0"/>
              <a:t>    </a:t>
            </a:r>
            <a:r>
              <a:rPr lang="ko-KR" altLang="en-US" sz="1800" b="1" dirty="0" smtClean="0"/>
              <a:t>→ 절대적 결핍</a:t>
            </a:r>
          </a:p>
          <a:p>
            <a:pPr eaLnBrk="1" hangingPunct="1">
              <a:lnSpc>
                <a:spcPct val="150000"/>
              </a:lnSpc>
            </a:pPr>
            <a:r>
              <a:rPr lang="ko-KR" altLang="en-US" sz="1800" b="1" dirty="0" smtClean="0"/>
              <a:t>원인 </a:t>
            </a:r>
            <a:r>
              <a:rPr lang="en-US" altLang="ko-KR" sz="1800" b="1" dirty="0" smtClean="0"/>
              <a:t>:</a:t>
            </a:r>
            <a:r>
              <a:rPr lang="ko-KR" altLang="en-US" sz="1800" b="1" dirty="0" smtClean="0"/>
              <a:t> 불명</a:t>
            </a:r>
            <a:r>
              <a:rPr lang="en-US" altLang="ko-KR" sz="1800" b="1" dirty="0" smtClean="0"/>
              <a:t>, </a:t>
            </a:r>
            <a:r>
              <a:rPr lang="ko-KR" altLang="en-US" sz="1800" b="1" dirty="0" smtClean="0"/>
              <a:t>자가면역</a:t>
            </a:r>
            <a:r>
              <a:rPr lang="en-US" altLang="ko-KR" sz="1800" b="1" dirty="0" smtClean="0"/>
              <a:t> </a:t>
            </a:r>
            <a:r>
              <a:rPr lang="ko-KR" altLang="en-US" sz="1800" b="1" dirty="0" smtClean="0"/>
              <a:t>이상</a:t>
            </a:r>
            <a:endParaRPr lang="ko-KR" altLang="en-US" sz="1800" b="1" dirty="0" smtClean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4355976" y="1772816"/>
            <a:ext cx="4464496" cy="4104455"/>
          </a:xfrm>
          <a:prstGeom prst="rect">
            <a:avLst/>
          </a:prstGeom>
          <a:ln w="28575">
            <a:solidFill>
              <a:srgbClr val="FFC000"/>
            </a:solidFill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50000"/>
              </a:lnSpc>
              <a:buNone/>
            </a:pPr>
            <a:r>
              <a:rPr lang="ko-KR" altLang="en-US" sz="2000" b="1" dirty="0" smtClean="0">
                <a:solidFill>
                  <a:srgbClr val="FFC000"/>
                </a:solidFill>
              </a:rPr>
              <a:t>제 2 형 (인슐린 </a:t>
            </a:r>
            <a:r>
              <a:rPr lang="ko-KR" altLang="en-US" sz="2000" b="1" dirty="0" err="1" smtClean="0">
                <a:solidFill>
                  <a:srgbClr val="FFC000"/>
                </a:solidFill>
              </a:rPr>
              <a:t>비의존형</a:t>
            </a:r>
            <a:r>
              <a:rPr lang="ko-KR" altLang="en-US" sz="2000" b="1" dirty="0" smtClean="0">
                <a:solidFill>
                  <a:srgbClr val="FFC000"/>
                </a:solidFill>
              </a:rPr>
              <a:t>)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ko-KR" sz="1800" b="1" dirty="0" smtClean="0"/>
              <a:t>Non-Insulin</a:t>
            </a:r>
            <a:r>
              <a:rPr lang="ko-KR" altLang="en-US" sz="1800" b="1" dirty="0" smtClean="0"/>
              <a:t> </a:t>
            </a:r>
            <a:r>
              <a:rPr lang="en-US" altLang="ko-KR" sz="1800" b="1" dirty="0" smtClean="0"/>
              <a:t>dependent diabetes mellitus (NIDDM)</a:t>
            </a:r>
            <a:endParaRPr lang="ko-KR" altLang="en-US" sz="1800" b="1" dirty="0" smtClean="0"/>
          </a:p>
          <a:p>
            <a:pPr eaLnBrk="1" hangingPunct="1">
              <a:lnSpc>
                <a:spcPct val="150000"/>
              </a:lnSpc>
            </a:pPr>
            <a:r>
              <a:rPr lang="ko-KR" altLang="en-US" sz="1800" b="1" dirty="0" smtClean="0"/>
              <a:t>성인성 당뇨병</a:t>
            </a:r>
            <a:endParaRPr lang="en-US" altLang="ko-KR" sz="1800" b="1" dirty="0" smtClean="0"/>
          </a:p>
          <a:p>
            <a:pPr eaLnBrk="1" hangingPunct="1">
              <a:lnSpc>
                <a:spcPct val="150000"/>
              </a:lnSpc>
            </a:pPr>
            <a:r>
              <a:rPr lang="en-US" altLang="ko-KR" sz="1800" dirty="0"/>
              <a:t>90%</a:t>
            </a:r>
            <a:endParaRPr lang="ko-KR" altLang="en-US" sz="1800" b="1" dirty="0" smtClean="0"/>
          </a:p>
          <a:p>
            <a:pPr eaLnBrk="1" hangingPunct="1">
              <a:lnSpc>
                <a:spcPct val="150000"/>
              </a:lnSpc>
            </a:pPr>
            <a:r>
              <a:rPr lang="en-US" altLang="ko-KR" sz="1800" b="1" dirty="0" smtClean="0"/>
              <a:t>Insulin </a:t>
            </a:r>
            <a:r>
              <a:rPr lang="ko-KR" altLang="en-US" sz="1800" b="1" dirty="0" err="1" smtClean="0"/>
              <a:t>분비력</a:t>
            </a:r>
            <a:r>
              <a:rPr lang="ko-KR" altLang="en-US" sz="1800" b="1" dirty="0" smtClean="0"/>
              <a:t> </a:t>
            </a:r>
            <a:r>
              <a:rPr lang="en-US" altLang="ko-KR" sz="1800" b="1" dirty="0" smtClean="0"/>
              <a:t>O + Insulin</a:t>
            </a:r>
            <a:r>
              <a:rPr lang="ko-KR" altLang="en-US" sz="1800" b="1" dirty="0" smtClean="0"/>
              <a:t>의 역할 장애, </a:t>
            </a:r>
            <a:r>
              <a:rPr lang="en-US" altLang="ko-KR" sz="1800" b="1" dirty="0" smtClean="0"/>
              <a:t>Insulin </a:t>
            </a:r>
            <a:r>
              <a:rPr lang="ko-KR" altLang="en-US" sz="1800" b="1" dirty="0" smtClean="0"/>
              <a:t>저항 증가 → 상대적 결핍 </a:t>
            </a:r>
          </a:p>
          <a:p>
            <a:pPr eaLnBrk="1" hangingPunct="1">
              <a:lnSpc>
                <a:spcPct val="150000"/>
              </a:lnSpc>
            </a:pPr>
            <a:r>
              <a:rPr lang="ko-KR" altLang="en-US" sz="1800" b="1" dirty="0" smtClean="0"/>
              <a:t>원인 : 유전, 비만, 노화, 음식, </a:t>
            </a:r>
            <a:r>
              <a:rPr lang="en-US" altLang="ko-KR" sz="1800" b="1" dirty="0" smtClean="0"/>
              <a:t>stress, </a:t>
            </a:r>
            <a:r>
              <a:rPr lang="ko-KR" altLang="en-US" sz="1800" b="1" dirty="0" smtClean="0"/>
              <a:t>약물복용.</a:t>
            </a:r>
            <a:endParaRPr lang="ko-KR" alt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27014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TextBox 131"/>
          <p:cNvSpPr txBox="1">
            <a:spLocks noChangeArrowheads="1"/>
          </p:cNvSpPr>
          <p:nvPr/>
        </p:nvSpPr>
        <p:spPr bwMode="auto">
          <a:xfrm>
            <a:off x="539552" y="426730"/>
            <a:ext cx="7848872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 eaLnBrk="1" hangingPunct="1"/>
            <a:r>
              <a:rPr kumimoji="0" lang="ko-KR" altLang="en-US" sz="3000" b="1" dirty="0" smtClean="0">
                <a:solidFill>
                  <a:srgbClr val="FFFF00"/>
                </a:solidFill>
                <a:latin typeface="HY수평선B" pitchFamily="18" charset="-127"/>
                <a:ea typeface="HY수평선B" pitchFamily="18" charset="-127"/>
              </a:rPr>
              <a:t>인슐린 저항성 </a:t>
            </a:r>
            <a:r>
              <a:rPr kumimoji="0" lang="en-US" altLang="ko-KR" sz="3000" b="1" dirty="0" smtClean="0">
                <a:solidFill>
                  <a:srgbClr val="FFFF00"/>
                </a:solidFill>
                <a:latin typeface="HY수평선B" pitchFamily="18" charset="-127"/>
                <a:ea typeface="HY수평선B" pitchFamily="18" charset="-127"/>
              </a:rPr>
              <a:t>(Insulin Resistance)</a:t>
            </a:r>
          </a:p>
          <a:p>
            <a:pPr eaLnBrk="1" hangingPunct="1"/>
            <a:endParaRPr kumimoji="0" lang="en-US" altLang="ko-KR" sz="3000" b="1"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  <a:p>
            <a:pPr marL="457200" indent="-457200" eaLnBrk="1" hangingPunct="1">
              <a:buFont typeface="Arial" pitchFamily="34" charset="0"/>
              <a:buChar char="•"/>
            </a:pPr>
            <a:r>
              <a:rPr kumimoji="0" lang="ko-KR" altLang="en-US" sz="2500" b="1" dirty="0" smtClean="0">
                <a:latin typeface="+mj-ea"/>
                <a:ea typeface="+mj-ea"/>
              </a:rPr>
              <a:t>인슐린 </a:t>
            </a:r>
            <a:r>
              <a:rPr kumimoji="0" lang="ko-KR" altLang="en-US" sz="2500" b="1" dirty="0" err="1" smtClean="0">
                <a:latin typeface="+mj-ea"/>
                <a:ea typeface="+mj-ea"/>
              </a:rPr>
              <a:t>반응성</a:t>
            </a:r>
            <a:r>
              <a:rPr kumimoji="0" lang="en-US" altLang="ko-KR" sz="2500" b="1" dirty="0" smtClean="0">
                <a:latin typeface="+mj-ea"/>
                <a:ea typeface="+mj-ea"/>
              </a:rPr>
              <a:t>(</a:t>
            </a:r>
            <a:r>
              <a:rPr kumimoji="0" lang="en-US" altLang="ko-KR" sz="2500" dirty="0" smtClean="0">
                <a:latin typeface="+mj-ea"/>
                <a:ea typeface="+mj-ea"/>
              </a:rPr>
              <a:t>Insulin responsiveness) ↓ </a:t>
            </a:r>
          </a:p>
          <a:p>
            <a:pPr marL="457200" indent="-457200" eaLnBrk="1" hangingPunct="1">
              <a:buFont typeface="Arial" pitchFamily="34" charset="0"/>
              <a:buChar char="•"/>
            </a:pPr>
            <a:endParaRPr kumimoji="0" lang="en-US" altLang="ko-KR" sz="2500" b="1" dirty="0" smtClean="0">
              <a:latin typeface="+mj-ea"/>
              <a:ea typeface="+mj-ea"/>
            </a:endParaRPr>
          </a:p>
          <a:p>
            <a:pPr marL="457200" indent="-457200" eaLnBrk="1" hangingPunct="1">
              <a:buFont typeface="Arial" pitchFamily="34" charset="0"/>
              <a:buChar char="•"/>
            </a:pPr>
            <a:r>
              <a:rPr kumimoji="0" lang="ko-KR" altLang="en-US" sz="2500" b="1" dirty="0" smtClean="0">
                <a:latin typeface="+mj-ea"/>
                <a:ea typeface="+mj-ea"/>
              </a:rPr>
              <a:t>인슐린 감수성</a:t>
            </a:r>
            <a:r>
              <a:rPr kumimoji="0" lang="en-US" altLang="ko-KR" sz="2500" b="1" dirty="0" smtClean="0">
                <a:latin typeface="+mj-ea"/>
                <a:ea typeface="+mj-ea"/>
              </a:rPr>
              <a:t>(</a:t>
            </a:r>
            <a:r>
              <a:rPr kumimoji="0" lang="en-US" altLang="ko-KR" sz="2500" dirty="0" smtClean="0">
                <a:latin typeface="+mj-ea"/>
                <a:ea typeface="+mj-ea"/>
              </a:rPr>
              <a:t>Insulin sensitivity) ↓ </a:t>
            </a:r>
            <a:endParaRPr kumimoji="0" lang="ko-KR" altLang="en-US" sz="2500" b="1" dirty="0">
              <a:latin typeface="+mj-ea"/>
              <a:ea typeface="+mj-ea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852936"/>
            <a:ext cx="6048672" cy="4016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81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Maiandra GD"/>
        <a:ea typeface=""/>
        <a:cs typeface=""/>
      </a:majorFont>
      <a:minorFont>
        <a:latin typeface="Maiandra G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729</Words>
  <Application>Microsoft Office PowerPoint</Application>
  <PresentationFormat>화면 슬라이드 쇼(4:3)</PresentationFormat>
  <Paragraphs>130</Paragraphs>
  <Slides>17</Slides>
  <Notes>5</Notes>
  <HiddenSlides>0</HiddenSlides>
  <MMClips>0</MMClips>
  <ScaleCrop>false</ScaleCrop>
  <HeadingPairs>
    <vt:vector size="6" baseType="variant">
      <vt:variant>
        <vt:lpstr>테마</vt:lpstr>
      </vt:variant>
      <vt:variant>
        <vt:i4>2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0" baseType="lpstr">
      <vt:lpstr>1_Default Design</vt:lpstr>
      <vt:lpstr>Office 테마</vt:lpstr>
      <vt:lpstr>Microsoft Graph Chart</vt:lpstr>
      <vt:lpstr>제 2형 당뇨병과 운동</vt:lpstr>
      <vt:lpstr>PowerPoint 프레젠테이션</vt:lpstr>
      <vt:lpstr>PowerPoint 프레젠테이션</vt:lpstr>
      <vt:lpstr>당뇨병(diabetes mellitus; DM)</vt:lpstr>
      <vt:lpstr>진단 기준</vt:lpstr>
      <vt:lpstr>제 2 형 당뇨병의 발전 단계</vt:lpstr>
      <vt:lpstr>PowerPoint 프레젠테이션</vt:lpstr>
      <vt:lpstr>당뇨병의 종류</vt:lpstr>
      <vt:lpstr>PowerPoint 프레젠테이션</vt:lpstr>
      <vt:lpstr>PowerPoint 프레젠테이션</vt:lpstr>
      <vt:lpstr>PowerPoint 프레젠테이션</vt:lpstr>
      <vt:lpstr>PowerPoint 프레젠테이션</vt:lpstr>
      <vt:lpstr>직접적인 운동 효과는 어떤 기전에 의해서 생기는가?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제 2형 당뇨병과 운동</dc:title>
  <dc:creator>정수련</dc:creator>
  <cp:lastModifiedBy>정수련</cp:lastModifiedBy>
  <cp:revision>12</cp:revision>
  <dcterms:created xsi:type="dcterms:W3CDTF">2018-10-29T12:12:07Z</dcterms:created>
  <dcterms:modified xsi:type="dcterms:W3CDTF">2018-10-29T13:53:46Z</dcterms:modified>
</cp:coreProperties>
</file>