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BA8E5-469A-4F58-9019-34C33C42CF10}" type="datetimeFigureOut">
              <a:rPr lang="ko-KR" altLang="en-US" smtClean="0"/>
              <a:t>2013-12-05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C0FFA-86D9-4959-94C0-4B1D26A920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6674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2ACF6-DB21-49CD-8334-BD8BB3319A19}" type="datetimeFigureOut">
              <a:rPr lang="ko-KR" altLang="en-US" smtClean="0"/>
              <a:t>2013-12-05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EBB6B-768D-40AC-A13F-BDD1E4A0EB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801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EBB6B-768D-40AC-A13F-BDD1E4A0EB0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755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555776" y="630932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83384EE4-06E4-4171-AD8C-D57C4DFCF6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8073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3347864" y="64771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84EE4-06E4-4171-AD8C-D57C4DFCF6B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21"/>
          <p:cNvGrpSpPr>
            <a:grpSpLocks/>
          </p:cNvGrpSpPr>
          <p:nvPr userDrawn="1"/>
        </p:nvGrpSpPr>
        <p:grpSpPr bwMode="auto">
          <a:xfrm>
            <a:off x="-145037" y="6505182"/>
            <a:ext cx="1913845" cy="307934"/>
            <a:chOff x="467544" y="583686"/>
            <a:chExt cx="2534929" cy="368340"/>
          </a:xfrm>
        </p:grpSpPr>
        <p:sp>
          <p:nvSpPr>
            <p:cNvPr id="8" name="직사각형 7"/>
            <p:cNvSpPr/>
            <p:nvPr/>
          </p:nvSpPr>
          <p:spPr>
            <a:xfrm>
              <a:off x="467544" y="620689"/>
              <a:ext cx="2534929" cy="3313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 sz="1200" b="1" noProof="1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맑은 고딕" pitchFamily="50" charset="-127"/>
                  <a:ea typeface="맑은 고딕" pitchFamily="50" charset="-127"/>
                </a:rPr>
                <a:t>근린시설 및 업무시설   </a:t>
              </a:r>
              <a:endParaRPr kumimoji="0" lang="en-US" altLang="ko-KR" sz="1200" b="1" noProof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 rot="798953">
              <a:off x="2814448" y="583686"/>
              <a:ext cx="154390" cy="156878"/>
            </a:xfrm>
            <a:prstGeom prst="rect">
              <a:avLst/>
            </a:prstGeom>
            <a:solidFill>
              <a:srgbClr val="44B6AB">
                <a:alpha val="66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200"/>
            </a:p>
          </p:txBody>
        </p:sp>
      </p:grpSp>
      <p:grpSp>
        <p:nvGrpSpPr>
          <p:cNvPr id="10" name="그룹 21"/>
          <p:cNvGrpSpPr>
            <a:grpSpLocks/>
          </p:cNvGrpSpPr>
          <p:nvPr userDrawn="1"/>
        </p:nvGrpSpPr>
        <p:grpSpPr bwMode="auto">
          <a:xfrm>
            <a:off x="6785619" y="6502436"/>
            <a:ext cx="2267205" cy="310940"/>
            <a:chOff x="467544" y="586803"/>
            <a:chExt cx="2545026" cy="310437"/>
          </a:xfrm>
        </p:grpSpPr>
        <p:sp>
          <p:nvSpPr>
            <p:cNvPr id="11" name="직사각형 10"/>
            <p:cNvSpPr/>
            <p:nvPr/>
          </p:nvSpPr>
          <p:spPr>
            <a:xfrm>
              <a:off x="467544" y="620689"/>
              <a:ext cx="2534929" cy="276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200" b="1" noProof="1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맑은 고딕" pitchFamily="50" charset="-127"/>
                  <a:ea typeface="맑은 고딕" pitchFamily="50" charset="-127"/>
                </a:rPr>
                <a:t>         레저부동산 관리개발</a:t>
              </a:r>
              <a:endParaRPr kumimoji="0" lang="en-US" altLang="ko-KR" sz="1200" b="1" noProof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 rot="798953">
              <a:off x="2858180" y="586803"/>
              <a:ext cx="154390" cy="156880"/>
            </a:xfrm>
            <a:prstGeom prst="rect">
              <a:avLst/>
            </a:prstGeom>
            <a:solidFill>
              <a:srgbClr val="44B6AB">
                <a:alpha val="66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429490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93961" y="1786692"/>
            <a:ext cx="6947319" cy="1313161"/>
          </a:xfrm>
        </p:spPr>
        <p:txBody>
          <a:bodyPr/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근린시설 및 업무시설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658536" y="4485312"/>
            <a:ext cx="3663283" cy="1198984"/>
          </a:xfrm>
        </p:spPr>
        <p:txBody>
          <a:bodyPr>
            <a:noAutofit/>
          </a:bodyPr>
          <a:lstStyle/>
          <a:p>
            <a:pPr algn="r"/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</a:rPr>
              <a:t>2013.12.13(</a:t>
            </a:r>
            <a:r>
              <a:rPr lang="ko-KR" altLang="en-US" b="1" dirty="0" smtClean="0">
                <a:solidFill>
                  <a:schemeClr val="bg2">
                    <a:lumMod val="25000"/>
                  </a:schemeClr>
                </a:solidFill>
              </a:rPr>
              <a:t>금</a:t>
            </a:r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algn="r"/>
            <a:r>
              <a:rPr lang="ko-KR" altLang="en-US" b="1" dirty="0" smtClean="0">
                <a:solidFill>
                  <a:schemeClr val="bg2">
                    <a:lumMod val="25000"/>
                  </a:schemeClr>
                </a:solidFill>
              </a:rPr>
              <a:t>지도교수</a:t>
            </a:r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ko-KR" altLang="en-US" b="1" dirty="0" smtClean="0">
                <a:solidFill>
                  <a:schemeClr val="bg2">
                    <a:lumMod val="25000"/>
                  </a:schemeClr>
                </a:solidFill>
              </a:rPr>
              <a:t> 조 만 현</a:t>
            </a:r>
            <a:endParaRPr lang="ko-KR" alt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7155025" y="1700808"/>
            <a:ext cx="1260475" cy="1260475"/>
            <a:chOff x="6732588" y="2276475"/>
            <a:chExt cx="1584325" cy="1584325"/>
          </a:xfrm>
        </p:grpSpPr>
        <p:sp>
          <p:nvSpPr>
            <p:cNvPr id="7" name="직사각형 6"/>
            <p:cNvSpPr/>
            <p:nvPr userDrawn="1"/>
          </p:nvSpPr>
          <p:spPr>
            <a:xfrm>
              <a:off x="6804025" y="36449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8" name="직사각형 7"/>
            <p:cNvSpPr/>
            <p:nvPr userDrawn="1"/>
          </p:nvSpPr>
          <p:spPr>
            <a:xfrm>
              <a:off x="7019925" y="36449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9" name="직사각형 8"/>
            <p:cNvSpPr/>
            <p:nvPr userDrawn="1"/>
          </p:nvSpPr>
          <p:spPr>
            <a:xfrm>
              <a:off x="7235825" y="36449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7451725" y="36449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1" name="직사각형 10"/>
            <p:cNvSpPr/>
            <p:nvPr userDrawn="1"/>
          </p:nvSpPr>
          <p:spPr>
            <a:xfrm>
              <a:off x="7667625" y="3644900"/>
              <a:ext cx="217488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2" name="직사각형 11"/>
            <p:cNvSpPr/>
            <p:nvPr userDrawn="1"/>
          </p:nvSpPr>
          <p:spPr>
            <a:xfrm>
              <a:off x="8101013" y="36449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3" name="직사각형 12"/>
            <p:cNvSpPr/>
            <p:nvPr userDrawn="1"/>
          </p:nvSpPr>
          <p:spPr>
            <a:xfrm>
              <a:off x="6804025" y="34290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4" name="직사각형 13"/>
            <p:cNvSpPr/>
            <p:nvPr userDrawn="1"/>
          </p:nvSpPr>
          <p:spPr>
            <a:xfrm>
              <a:off x="7019925" y="3429000"/>
              <a:ext cx="215900" cy="215900"/>
            </a:xfrm>
            <a:prstGeom prst="rect">
              <a:avLst/>
            </a:prstGeom>
            <a:solidFill>
              <a:schemeClr val="accent5">
                <a:alpha val="4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5" name="직사각형 14"/>
            <p:cNvSpPr/>
            <p:nvPr userDrawn="1"/>
          </p:nvSpPr>
          <p:spPr>
            <a:xfrm>
              <a:off x="7235825" y="34290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7451725" y="34290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7" name="직사각형 16"/>
            <p:cNvSpPr/>
            <p:nvPr userDrawn="1"/>
          </p:nvSpPr>
          <p:spPr>
            <a:xfrm>
              <a:off x="7667625" y="3429000"/>
              <a:ext cx="217488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8" name="직사각형 17"/>
            <p:cNvSpPr/>
            <p:nvPr userDrawn="1"/>
          </p:nvSpPr>
          <p:spPr>
            <a:xfrm>
              <a:off x="7885113" y="34290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9" name="직사각형 18"/>
            <p:cNvSpPr/>
            <p:nvPr userDrawn="1"/>
          </p:nvSpPr>
          <p:spPr>
            <a:xfrm>
              <a:off x="6732588" y="32131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0" name="직사각형 19"/>
            <p:cNvSpPr/>
            <p:nvPr userDrawn="1"/>
          </p:nvSpPr>
          <p:spPr>
            <a:xfrm>
              <a:off x="7019925" y="32131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1" name="직사각형 20"/>
            <p:cNvSpPr/>
            <p:nvPr userDrawn="1"/>
          </p:nvSpPr>
          <p:spPr>
            <a:xfrm>
              <a:off x="7235825" y="32131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2" name="직사각형 21"/>
            <p:cNvSpPr/>
            <p:nvPr userDrawn="1"/>
          </p:nvSpPr>
          <p:spPr>
            <a:xfrm>
              <a:off x="7451725" y="32131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3" name="직사각형 22"/>
            <p:cNvSpPr/>
            <p:nvPr userDrawn="1"/>
          </p:nvSpPr>
          <p:spPr>
            <a:xfrm>
              <a:off x="7667625" y="3213100"/>
              <a:ext cx="217488" cy="215900"/>
            </a:xfrm>
            <a:prstGeom prst="rect">
              <a:avLst/>
            </a:prstGeom>
            <a:solidFill>
              <a:schemeClr val="accent5">
                <a:alpha val="88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4" name="직사각형 23"/>
            <p:cNvSpPr/>
            <p:nvPr userDrawn="1"/>
          </p:nvSpPr>
          <p:spPr>
            <a:xfrm>
              <a:off x="8101013" y="32131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5" name="직사각형 24"/>
            <p:cNvSpPr/>
            <p:nvPr userDrawn="1"/>
          </p:nvSpPr>
          <p:spPr>
            <a:xfrm>
              <a:off x="7019925" y="29972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6" name="직사각형 25"/>
            <p:cNvSpPr/>
            <p:nvPr userDrawn="1"/>
          </p:nvSpPr>
          <p:spPr>
            <a:xfrm>
              <a:off x="7235825" y="29972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7" name="직사각형 26"/>
            <p:cNvSpPr/>
            <p:nvPr userDrawn="1"/>
          </p:nvSpPr>
          <p:spPr>
            <a:xfrm>
              <a:off x="7667625" y="2997200"/>
              <a:ext cx="217488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8" name="직사각형 27"/>
            <p:cNvSpPr/>
            <p:nvPr userDrawn="1"/>
          </p:nvSpPr>
          <p:spPr>
            <a:xfrm>
              <a:off x="6804025" y="29972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9" name="직사각형 28"/>
            <p:cNvSpPr/>
            <p:nvPr userDrawn="1"/>
          </p:nvSpPr>
          <p:spPr>
            <a:xfrm>
              <a:off x="7885113" y="29972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0" name="직사각형 29"/>
            <p:cNvSpPr/>
            <p:nvPr userDrawn="1"/>
          </p:nvSpPr>
          <p:spPr>
            <a:xfrm>
              <a:off x="6804025" y="27813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1" name="직사각형 30"/>
            <p:cNvSpPr/>
            <p:nvPr userDrawn="1"/>
          </p:nvSpPr>
          <p:spPr>
            <a:xfrm>
              <a:off x="7019925" y="27813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2" name="직사각형 31"/>
            <p:cNvSpPr/>
            <p:nvPr userDrawn="1"/>
          </p:nvSpPr>
          <p:spPr>
            <a:xfrm>
              <a:off x="7235825" y="2781300"/>
              <a:ext cx="215900" cy="215900"/>
            </a:xfrm>
            <a:prstGeom prst="rect">
              <a:avLst/>
            </a:prstGeom>
            <a:solidFill>
              <a:schemeClr val="accent5">
                <a:alpha val="23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3" name="직사각형 32"/>
            <p:cNvSpPr/>
            <p:nvPr userDrawn="1"/>
          </p:nvSpPr>
          <p:spPr>
            <a:xfrm>
              <a:off x="7451725" y="27813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4" name="직사각형 33"/>
            <p:cNvSpPr/>
            <p:nvPr userDrawn="1"/>
          </p:nvSpPr>
          <p:spPr>
            <a:xfrm>
              <a:off x="7667625" y="2781300"/>
              <a:ext cx="217488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5" name="직사각형 34"/>
            <p:cNvSpPr/>
            <p:nvPr userDrawn="1"/>
          </p:nvSpPr>
          <p:spPr>
            <a:xfrm>
              <a:off x="7885113" y="27813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6" name="직사각형 35"/>
            <p:cNvSpPr/>
            <p:nvPr userDrawn="1"/>
          </p:nvSpPr>
          <p:spPr>
            <a:xfrm>
              <a:off x="7019925" y="25654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7" name="직사각형 36"/>
            <p:cNvSpPr/>
            <p:nvPr userDrawn="1"/>
          </p:nvSpPr>
          <p:spPr>
            <a:xfrm>
              <a:off x="7235825" y="2276475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8" name="직사각형 37"/>
            <p:cNvSpPr/>
            <p:nvPr userDrawn="1"/>
          </p:nvSpPr>
          <p:spPr>
            <a:xfrm>
              <a:off x="7451725" y="25654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9" name="직사각형 38"/>
            <p:cNvSpPr/>
            <p:nvPr userDrawn="1"/>
          </p:nvSpPr>
          <p:spPr>
            <a:xfrm>
              <a:off x="7667625" y="2565400"/>
              <a:ext cx="217488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40" name="직사각형 39"/>
            <p:cNvSpPr/>
            <p:nvPr userDrawn="1"/>
          </p:nvSpPr>
          <p:spPr>
            <a:xfrm>
              <a:off x="7956550" y="2349500"/>
              <a:ext cx="215900" cy="215900"/>
            </a:xfrm>
            <a:prstGeom prst="rect">
              <a:avLst/>
            </a:prstGeom>
            <a:solidFill>
              <a:schemeClr val="accent5"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41" name="직사각형 40"/>
          <p:cNvSpPr/>
          <p:nvPr/>
        </p:nvSpPr>
        <p:spPr>
          <a:xfrm flipV="1">
            <a:off x="1115616" y="2919530"/>
            <a:ext cx="7299884" cy="45719"/>
          </a:xfrm>
          <a:prstGeom prst="rect">
            <a:avLst/>
          </a:prstGeom>
          <a:solidFill>
            <a:srgbClr val="44B6AB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42" name="슬라이드 번호 개체 틀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43" name="직사각형 42"/>
          <p:cNvSpPr/>
          <p:nvPr/>
        </p:nvSpPr>
        <p:spPr>
          <a:xfrm>
            <a:off x="649601" y="4293096"/>
            <a:ext cx="338437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대구대학교</a:t>
            </a:r>
            <a:endParaRPr kumimoji="0"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514350" indent="-514350" algn="just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행정대학 </a:t>
            </a:r>
            <a:r>
              <a:rPr kumimoji="0"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부동산학과</a:t>
            </a:r>
            <a:endParaRPr kumimoji="0"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514350" indent="-514350" algn="just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교과명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레저 부동산 관리 개발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837301" y="1373936"/>
            <a:ext cx="282320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just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수익형</a:t>
            </a:r>
            <a:r>
              <a:rPr lang="ko-KR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부동산 개발전략</a:t>
            </a: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]</a:t>
            </a:r>
            <a:endParaRPr lang="en-US" altLang="ko-KR" b="1" dirty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153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>
            <a:off x="81626" y="16494"/>
            <a:ext cx="6725746" cy="477054"/>
            <a:chOff x="179388" y="118183"/>
            <a:chExt cx="8220441" cy="583072"/>
          </a:xfrm>
        </p:grpSpPr>
        <p:grpSp>
          <p:nvGrpSpPr>
            <p:cNvPr id="25" name="그룹 24"/>
            <p:cNvGrpSpPr/>
            <p:nvPr/>
          </p:nvGrpSpPr>
          <p:grpSpPr>
            <a:xfrm>
              <a:off x="179388" y="188913"/>
              <a:ext cx="485775" cy="485775"/>
              <a:chOff x="179388" y="188913"/>
              <a:chExt cx="863600" cy="863600"/>
            </a:xfrm>
          </p:grpSpPr>
          <p:sp>
            <p:nvSpPr>
              <p:cNvPr id="28" name="직사각형 27"/>
              <p:cNvSpPr/>
              <p:nvPr/>
            </p:nvSpPr>
            <p:spPr>
              <a:xfrm>
                <a:off x="3952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>
                <a:off x="6111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>
                <a:off x="8270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>
                <a:off x="1793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>
                <a:off x="1793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>
                <a:off x="3952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>
                <a:off x="6111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8270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>
                <a:off x="1793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>
                <a:off x="3952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6111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>
                <a:off x="8270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1793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3952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>
                <a:off x="6111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>
                <a:off x="8270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26" name="직사각형 25"/>
            <p:cNvSpPr/>
            <p:nvPr/>
          </p:nvSpPr>
          <p:spPr>
            <a:xfrm>
              <a:off x="702861" y="643057"/>
              <a:ext cx="7696968" cy="55879"/>
            </a:xfrm>
            <a:prstGeom prst="rect">
              <a:avLst/>
            </a:prstGeom>
            <a:solidFill>
              <a:srgbClr val="44B6AB">
                <a:alpha val="27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07578" y="118183"/>
              <a:ext cx="4283969" cy="58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dirty="0" smtClean="0">
                  <a:latin typeface="HY울릉도M" pitchFamily="18" charset="-127"/>
                  <a:ea typeface="HY울릉도M" pitchFamily="18" charset="-127"/>
                </a:rPr>
                <a:t>업무시설의 개발방법</a:t>
              </a:r>
              <a:endParaRPr lang="ko-KR" altLang="en-US" sz="2500" dirty="0">
                <a:latin typeface="HY울릉도M" pitchFamily="18" charset="-127"/>
                <a:ea typeface="HY울릉도M" pitchFamily="18" charset="-127"/>
              </a:endParaRPr>
            </a:p>
          </p:txBody>
        </p:sp>
      </p:grpSp>
      <p:graphicFrame>
        <p:nvGraphicFramePr>
          <p:cNvPr id="44" name="표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121688"/>
              </p:ext>
            </p:extLst>
          </p:nvPr>
        </p:nvGraphicFramePr>
        <p:xfrm>
          <a:off x="265542" y="1556792"/>
          <a:ext cx="8266898" cy="439248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301411"/>
                <a:gridCol w="5965487"/>
              </a:tblGrid>
              <a:tr h="3789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구분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개념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222702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공공업무시설</a:t>
                      </a:r>
                      <a:endParaRPr lang="en-US" altLang="ko-KR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42950" lvl="1" indent="-285750" algn="l" latinLnBrk="1">
                        <a:lnSpc>
                          <a:spcPct val="2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400" b="0" dirty="0" smtClean="0"/>
                        <a:t>이용자의 접근이 편리하고 교통이 편리한 곳</a:t>
                      </a:r>
                      <a:endParaRPr lang="en-US" altLang="ko-KR" sz="1400" b="0" dirty="0" smtClean="0"/>
                    </a:p>
                    <a:p>
                      <a:pPr marL="742950" lvl="1" indent="-285750" algn="l" latinLnBrk="1">
                        <a:lnSpc>
                          <a:spcPct val="2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400" b="0" dirty="0" smtClean="0"/>
                        <a:t>공무수행에 적합한 환경</a:t>
                      </a:r>
                      <a:endParaRPr lang="en-US" altLang="ko-KR" sz="1400" b="0" dirty="0" smtClean="0"/>
                    </a:p>
                    <a:p>
                      <a:pPr marL="742950" lvl="1" indent="-285750" algn="l" latinLnBrk="1">
                        <a:lnSpc>
                          <a:spcPct val="2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400" b="0" dirty="0" smtClean="0"/>
                        <a:t>유사시설의 집약</a:t>
                      </a:r>
                      <a:endParaRPr lang="en-US" altLang="ko-KR" sz="1400" b="0" dirty="0" smtClean="0"/>
                    </a:p>
                    <a:p>
                      <a:pPr marL="742950" lvl="1" indent="-285750" algn="l" latinLnBrk="1">
                        <a:lnSpc>
                          <a:spcPct val="2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400" b="0" dirty="0" smtClean="0"/>
                        <a:t>이용자의 편의시설</a:t>
                      </a:r>
                      <a:r>
                        <a:rPr lang="en-US" altLang="ko-KR" sz="1400" b="0" dirty="0" smtClean="0"/>
                        <a:t>(</a:t>
                      </a:r>
                      <a:r>
                        <a:rPr lang="ko-KR" altLang="en-US" sz="1400" b="0" dirty="0" smtClean="0"/>
                        <a:t>주차장</a:t>
                      </a:r>
                      <a:r>
                        <a:rPr lang="en-US" altLang="ko-KR" sz="1400" b="0" dirty="0" smtClean="0"/>
                        <a:t>,</a:t>
                      </a:r>
                      <a:r>
                        <a:rPr lang="en-US" altLang="ko-KR" sz="1400" b="0" baseline="0" dirty="0" smtClean="0"/>
                        <a:t> </a:t>
                      </a:r>
                      <a:r>
                        <a:rPr lang="ko-KR" altLang="en-US" sz="1400" b="0" baseline="0" dirty="0" smtClean="0"/>
                        <a:t>휴게소</a:t>
                      </a:r>
                      <a:r>
                        <a:rPr lang="en-US" altLang="ko-KR" sz="1400" b="0" baseline="0" dirty="0" smtClean="0"/>
                        <a:t>, </a:t>
                      </a:r>
                      <a:r>
                        <a:rPr lang="ko-KR" altLang="en-US" sz="1400" b="0" baseline="0" dirty="0" smtClean="0"/>
                        <a:t>구내매점</a:t>
                      </a:r>
                      <a:r>
                        <a:rPr lang="en-US" altLang="ko-KR" sz="1400" b="0" baseline="0" dirty="0" smtClean="0"/>
                        <a:t>, </a:t>
                      </a:r>
                      <a:r>
                        <a:rPr lang="ko-KR" altLang="en-US" sz="1400" b="0" baseline="0" dirty="0" smtClean="0"/>
                        <a:t>공중전화 등</a:t>
                      </a:r>
                      <a:r>
                        <a:rPr lang="en-US" altLang="ko-KR" sz="1400" b="0" baseline="0" dirty="0" smtClean="0"/>
                        <a:t>)</a:t>
                      </a:r>
                      <a:r>
                        <a:rPr lang="ko-KR" altLang="en-US" sz="1400" b="0" baseline="0" dirty="0" smtClean="0"/>
                        <a:t>의 확보 등이 우선 될 수 있는 곳</a:t>
                      </a:r>
                      <a:endParaRPr lang="ko-KR" altLang="en-US" sz="1400" b="0" dirty="0"/>
                    </a:p>
                  </a:txBody>
                  <a:tcPr anchor="ctr"/>
                </a:tc>
              </a:tr>
              <a:tr h="17864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근린공공시설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42950" lvl="1" indent="-285750" algn="l" latinLnBrk="1">
                        <a:lnSpc>
                          <a:spcPct val="2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400" b="0" dirty="0" smtClean="0"/>
                        <a:t>도심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상업중심가로서 교통이 편리한 곳</a:t>
                      </a:r>
                      <a:endParaRPr lang="en-US" altLang="ko-KR" sz="1400" b="0" dirty="0" smtClean="0"/>
                    </a:p>
                    <a:p>
                      <a:pPr marL="742950" lvl="1" indent="-285750" algn="l" latinLnBrk="1">
                        <a:lnSpc>
                          <a:spcPct val="2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400" b="0" dirty="0" smtClean="0"/>
                        <a:t>도로에 </a:t>
                      </a:r>
                      <a:r>
                        <a:rPr lang="en-US" altLang="ko-KR" sz="1400" b="0" dirty="0" smtClean="0"/>
                        <a:t>2</a:t>
                      </a:r>
                      <a:r>
                        <a:rPr lang="ko-KR" altLang="en-US" sz="1400" b="0" dirty="0" err="1" smtClean="0"/>
                        <a:t>면이상</a:t>
                      </a:r>
                      <a:r>
                        <a:rPr lang="ko-KR" altLang="en-US" sz="1400" b="0" dirty="0" smtClean="0"/>
                        <a:t> 접한 곳</a:t>
                      </a:r>
                      <a:endParaRPr lang="en-US" altLang="ko-KR" sz="1400" b="0" dirty="0" smtClean="0"/>
                    </a:p>
                    <a:p>
                      <a:pPr marL="742950" lvl="1" indent="-285750" algn="l" latinLnBrk="1">
                        <a:lnSpc>
                          <a:spcPct val="2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400" b="0" dirty="0" smtClean="0"/>
                        <a:t>전면도로가 </a:t>
                      </a:r>
                      <a:r>
                        <a:rPr lang="en-US" altLang="ko-KR" sz="1400" b="0" dirty="0" smtClean="0"/>
                        <a:t>20m</a:t>
                      </a:r>
                      <a:r>
                        <a:rPr lang="en-US" altLang="ko-KR" sz="1400" b="0" baseline="0" dirty="0" smtClean="0"/>
                        <a:t> </a:t>
                      </a:r>
                      <a:r>
                        <a:rPr lang="ko-KR" altLang="en-US" sz="1400" b="0" baseline="0" dirty="0" smtClean="0"/>
                        <a:t>이상인 곳</a:t>
                      </a:r>
                      <a:endParaRPr lang="en-US" altLang="ko-KR" sz="1400" b="0" baseline="0" dirty="0" smtClean="0"/>
                    </a:p>
                    <a:p>
                      <a:pPr marL="742950" lvl="1" indent="-285750" algn="l" latinLnBrk="1">
                        <a:lnSpc>
                          <a:spcPct val="2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400" b="0" baseline="0" dirty="0" smtClean="0"/>
                        <a:t>직사각형 지형</a:t>
                      </a:r>
                      <a:endParaRPr lang="en-US" altLang="ko-KR" sz="1400" b="0" baseline="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306768" y="877361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업무시설의 입지조건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– p17(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표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8)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7" name="슬라이드 번호 개체 틀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42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836711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오피스텔</a:t>
            </a:r>
            <a:endParaRPr lang="ko-KR" altLang="en-US" sz="2000" dirty="0">
              <a:latin typeface="HY울릉도M" pitchFamily="18" charset="-127"/>
              <a:ea typeface="HY울릉도M" pitchFamily="18" charset="-127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81626" y="16494"/>
            <a:ext cx="6725746" cy="477054"/>
            <a:chOff x="179388" y="118183"/>
            <a:chExt cx="8220441" cy="583072"/>
          </a:xfrm>
        </p:grpSpPr>
        <p:grpSp>
          <p:nvGrpSpPr>
            <p:cNvPr id="6" name="그룹 5"/>
            <p:cNvGrpSpPr/>
            <p:nvPr/>
          </p:nvGrpSpPr>
          <p:grpSpPr>
            <a:xfrm>
              <a:off x="179388" y="188913"/>
              <a:ext cx="485775" cy="485775"/>
              <a:chOff x="179388" y="188913"/>
              <a:chExt cx="863600" cy="863600"/>
            </a:xfrm>
          </p:grpSpPr>
          <p:sp>
            <p:nvSpPr>
              <p:cNvPr id="9" name="직사각형 8"/>
              <p:cNvSpPr/>
              <p:nvPr/>
            </p:nvSpPr>
            <p:spPr>
              <a:xfrm>
                <a:off x="3952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6111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1" name="직사각형 10"/>
              <p:cNvSpPr/>
              <p:nvPr/>
            </p:nvSpPr>
            <p:spPr>
              <a:xfrm>
                <a:off x="8270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1793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1793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4" name="직사각형 13"/>
              <p:cNvSpPr/>
              <p:nvPr/>
            </p:nvSpPr>
            <p:spPr>
              <a:xfrm>
                <a:off x="3952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5" name="직사각형 14"/>
              <p:cNvSpPr/>
              <p:nvPr/>
            </p:nvSpPr>
            <p:spPr>
              <a:xfrm>
                <a:off x="6111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8270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1793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3952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6111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8270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1793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2" name="직사각형 21"/>
              <p:cNvSpPr/>
              <p:nvPr/>
            </p:nvSpPr>
            <p:spPr>
              <a:xfrm>
                <a:off x="3952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6111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8270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7" name="직사각형 6"/>
            <p:cNvSpPr/>
            <p:nvPr/>
          </p:nvSpPr>
          <p:spPr>
            <a:xfrm>
              <a:off x="702861" y="643057"/>
              <a:ext cx="7696968" cy="55879"/>
            </a:xfrm>
            <a:prstGeom prst="rect">
              <a:avLst/>
            </a:prstGeom>
            <a:solidFill>
              <a:srgbClr val="44B6AB">
                <a:alpha val="27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07578" y="118183"/>
              <a:ext cx="4283969" cy="58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dirty="0" smtClean="0">
                  <a:latin typeface="HY울릉도M" pitchFamily="18" charset="-127"/>
                  <a:ea typeface="HY울릉도M" pitchFamily="18" charset="-127"/>
                </a:rPr>
                <a:t>업무시설의 개발방법</a:t>
              </a:r>
              <a:endParaRPr lang="ko-KR" altLang="en-US" sz="2500" dirty="0"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79074" y="1395519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(1) </a:t>
            </a:r>
            <a:r>
              <a:rPr lang="ko-KR" altLang="en-US" sz="1600" dirty="0" smtClean="0">
                <a:latin typeface="HY울릉도M" pitchFamily="18" charset="-127"/>
                <a:ea typeface="HY울릉도M" pitchFamily="18" charset="-127"/>
              </a:rPr>
              <a:t>오피스텔의 세대변천 </a:t>
            </a:r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– p18(</a:t>
            </a:r>
            <a:r>
              <a:rPr lang="ko-KR" altLang="en-US" sz="1600" dirty="0" smtClean="0">
                <a:latin typeface="HY울릉도M" pitchFamily="18" charset="-127"/>
                <a:ea typeface="HY울릉도M" pitchFamily="18" charset="-127"/>
              </a:rPr>
              <a:t>표</a:t>
            </a:r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9)</a:t>
            </a:r>
            <a:endParaRPr lang="ko-KR" altLang="en-US" sz="1600" dirty="0">
              <a:latin typeface="HY울릉도M" pitchFamily="18" charset="-127"/>
              <a:ea typeface="HY울릉도M" pitchFamily="18" charset="-127"/>
            </a:endParaRP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518833"/>
              </p:ext>
            </p:extLst>
          </p:nvPr>
        </p:nvGraphicFramePr>
        <p:xfrm>
          <a:off x="417406" y="1916831"/>
          <a:ext cx="8331299" cy="316835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347191"/>
                <a:gridCol w="3492054"/>
                <a:gridCol w="3492054"/>
              </a:tblGrid>
              <a:tr h="464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/>
                        <a:t>구 분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/>
                        <a:t>시 기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dirty="0" err="1" smtClean="0"/>
                        <a:t>특</a:t>
                      </a:r>
                      <a:r>
                        <a:rPr lang="ko-KR" altLang="en-US" sz="1600" dirty="0" smtClean="0"/>
                        <a:t> 징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51505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1" dirty="0" smtClean="0"/>
                        <a:t>제 </a:t>
                      </a:r>
                      <a:r>
                        <a:rPr lang="en-US" altLang="ko-KR" sz="1600" b="1" dirty="0" smtClean="0"/>
                        <a:t>1 </a:t>
                      </a:r>
                      <a:r>
                        <a:rPr lang="ko-KR" altLang="en-US" sz="1600" b="1" dirty="0" smtClean="0"/>
                        <a:t>세대</a:t>
                      </a:r>
                      <a:endParaRPr lang="en-US" altLang="ko-KR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/>
                        <a:t>80</a:t>
                      </a:r>
                      <a:r>
                        <a:rPr lang="ko-KR" altLang="en-US" sz="1600" b="0" dirty="0" smtClean="0"/>
                        <a:t>년대 </a:t>
                      </a:r>
                      <a:r>
                        <a:rPr lang="en-US" altLang="ko-KR" sz="1600" b="0" dirty="0" smtClean="0"/>
                        <a:t>– 90</a:t>
                      </a:r>
                      <a:r>
                        <a:rPr lang="ko-KR" altLang="en-US" sz="1600" b="0" dirty="0" smtClean="0"/>
                        <a:t>년대 중반</a:t>
                      </a:r>
                      <a:endParaRPr lang="ko-KR" alt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/>
                        <a:t>업무용 </a:t>
                      </a:r>
                      <a:r>
                        <a:rPr lang="en-US" altLang="ko-KR" sz="1600" b="0" dirty="0" smtClean="0"/>
                        <a:t>/ </a:t>
                      </a:r>
                      <a:r>
                        <a:rPr lang="ko-KR" altLang="en-US" sz="1600" b="0" dirty="0" smtClean="0"/>
                        <a:t>오피스기능위주</a:t>
                      </a:r>
                      <a:endParaRPr lang="ko-KR" altLang="en-US" sz="1600" b="0" dirty="0"/>
                    </a:p>
                  </a:txBody>
                  <a:tcPr anchor="ctr"/>
                </a:tc>
              </a:tr>
              <a:tr h="51505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1" dirty="0" smtClean="0"/>
                        <a:t>제 </a:t>
                      </a:r>
                      <a:r>
                        <a:rPr lang="en-US" altLang="ko-KR" sz="1600" b="1" dirty="0" smtClean="0"/>
                        <a:t>2 </a:t>
                      </a:r>
                      <a:r>
                        <a:rPr lang="ko-KR" altLang="en-US" sz="1600" b="1" dirty="0" smtClean="0"/>
                        <a:t>세대</a:t>
                      </a:r>
                      <a:endParaRPr lang="en-US" altLang="ko-KR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/>
                        <a:t>90</a:t>
                      </a:r>
                      <a:r>
                        <a:rPr lang="ko-KR" altLang="en-US" sz="1600" b="0" dirty="0" err="1" smtClean="0"/>
                        <a:t>년대중반</a:t>
                      </a:r>
                      <a:r>
                        <a:rPr lang="ko-KR" altLang="en-US" sz="1600" b="0" dirty="0" smtClean="0"/>
                        <a:t> 이후</a:t>
                      </a:r>
                      <a:endParaRPr lang="ko-KR" alt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/>
                        <a:t>업무용</a:t>
                      </a:r>
                      <a:r>
                        <a:rPr lang="en-US" altLang="ko-KR" sz="1600" b="0" baseline="0" dirty="0" smtClean="0"/>
                        <a:t> / </a:t>
                      </a:r>
                      <a:r>
                        <a:rPr lang="ko-KR" altLang="en-US" sz="1600" b="0" baseline="0" dirty="0" smtClean="0"/>
                        <a:t>주거용 겸용</a:t>
                      </a:r>
                      <a:endParaRPr lang="ko-KR" altLang="en-US" sz="1600" b="0" dirty="0"/>
                    </a:p>
                  </a:txBody>
                  <a:tcPr anchor="ctr"/>
                </a:tc>
              </a:tr>
              <a:tr h="5150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/>
                        <a:t>제 </a:t>
                      </a:r>
                      <a:r>
                        <a:rPr lang="en-US" altLang="ko-KR" sz="1600" b="1" dirty="0" smtClean="0"/>
                        <a:t>3 </a:t>
                      </a:r>
                      <a:r>
                        <a:rPr lang="ko-KR" altLang="en-US" sz="1600" b="1" dirty="0" smtClean="0"/>
                        <a:t>세대</a:t>
                      </a:r>
                      <a:endParaRPr lang="en-US" altLang="ko-KR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/>
                        <a:t>90</a:t>
                      </a:r>
                      <a:r>
                        <a:rPr lang="ko-KR" altLang="en-US" sz="1600" b="0" dirty="0" smtClean="0"/>
                        <a:t>년대 후반</a:t>
                      </a:r>
                      <a:endParaRPr lang="ko-KR" alt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err="1" smtClean="0"/>
                        <a:t>원룸형</a:t>
                      </a:r>
                      <a:r>
                        <a:rPr lang="ko-KR" altLang="en-US" sz="1600" b="0" dirty="0" smtClean="0"/>
                        <a:t> 주거용</a:t>
                      </a:r>
                      <a:r>
                        <a:rPr lang="en-US" altLang="ko-KR" sz="1600" b="0" dirty="0" smtClean="0"/>
                        <a:t>(</a:t>
                      </a:r>
                      <a:r>
                        <a:rPr lang="ko-KR" altLang="en-US" sz="1600" b="0" dirty="0" smtClean="0"/>
                        <a:t>임대사업용</a:t>
                      </a:r>
                      <a:endParaRPr lang="ko-KR" altLang="en-US" sz="1600" b="0" dirty="0"/>
                    </a:p>
                  </a:txBody>
                  <a:tcPr anchor="ctr"/>
                </a:tc>
              </a:tr>
              <a:tr h="6433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/>
                        <a:t>제 </a:t>
                      </a:r>
                      <a:r>
                        <a:rPr lang="en-US" altLang="ko-KR" sz="1600" b="1" dirty="0" smtClean="0"/>
                        <a:t>4 </a:t>
                      </a:r>
                      <a:r>
                        <a:rPr lang="ko-KR" altLang="en-US" sz="1600" b="1" dirty="0" smtClean="0"/>
                        <a:t>세대</a:t>
                      </a:r>
                      <a:endParaRPr lang="en-US" altLang="ko-KR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/>
                        <a:t>90</a:t>
                      </a:r>
                      <a:r>
                        <a:rPr lang="ko-KR" altLang="en-US" sz="1600" b="0" dirty="0" smtClean="0"/>
                        <a:t>년대 후반 </a:t>
                      </a:r>
                      <a:r>
                        <a:rPr lang="en-US" altLang="ko-KR" sz="1600" b="0" dirty="0" smtClean="0"/>
                        <a:t>– 2000</a:t>
                      </a:r>
                      <a:r>
                        <a:rPr lang="ko-KR" altLang="en-US" sz="1600" b="0" dirty="0" smtClean="0"/>
                        <a:t>년대 초반</a:t>
                      </a:r>
                      <a:endParaRPr lang="en-US" altLang="ko-KR" sz="16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err="1" smtClean="0"/>
                        <a:t>아파트형</a:t>
                      </a:r>
                      <a:r>
                        <a:rPr lang="ko-KR" altLang="en-US" sz="1600" b="0" dirty="0" smtClean="0"/>
                        <a:t> 오피스텔</a:t>
                      </a:r>
                      <a:endParaRPr lang="ko-KR" altLang="en-US" sz="1600" b="0" dirty="0"/>
                    </a:p>
                  </a:txBody>
                  <a:tcPr anchor="ctr"/>
                </a:tc>
              </a:tr>
              <a:tr h="5150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/>
                        <a:t>제 </a:t>
                      </a:r>
                      <a:r>
                        <a:rPr lang="en-US" altLang="ko-KR" sz="1600" b="1" dirty="0" smtClean="0"/>
                        <a:t>5 </a:t>
                      </a:r>
                      <a:r>
                        <a:rPr lang="ko-KR" altLang="en-US" sz="1600" b="1" dirty="0" smtClean="0"/>
                        <a:t>세대</a:t>
                      </a:r>
                      <a:endParaRPr lang="en-US" altLang="ko-KR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/>
                        <a:t>2000</a:t>
                      </a:r>
                      <a:r>
                        <a:rPr lang="ko-KR" altLang="en-US" sz="1600" b="0" dirty="0" smtClean="0"/>
                        <a:t>년대 중</a:t>
                      </a:r>
                      <a:r>
                        <a:rPr lang="en-US" altLang="ko-KR" sz="1600" b="0" dirty="0" smtClean="0"/>
                        <a:t>, </a:t>
                      </a:r>
                      <a:r>
                        <a:rPr lang="ko-KR" altLang="en-US" sz="1600" b="0" dirty="0" smtClean="0"/>
                        <a:t>후반</a:t>
                      </a:r>
                      <a:endParaRPr lang="ko-KR" alt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600" b="1" dirty="0" smtClean="0"/>
                        <a:t>?</a:t>
                      </a:r>
                      <a:endParaRPr lang="ko-KR" altLang="en-US" sz="16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036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81626" y="16494"/>
            <a:ext cx="6725746" cy="477054"/>
            <a:chOff x="179388" y="118183"/>
            <a:chExt cx="8220441" cy="583072"/>
          </a:xfrm>
        </p:grpSpPr>
        <p:grpSp>
          <p:nvGrpSpPr>
            <p:cNvPr id="6" name="그룹 5"/>
            <p:cNvGrpSpPr/>
            <p:nvPr/>
          </p:nvGrpSpPr>
          <p:grpSpPr>
            <a:xfrm>
              <a:off x="179388" y="188913"/>
              <a:ext cx="485775" cy="485775"/>
              <a:chOff x="179388" y="188913"/>
              <a:chExt cx="863600" cy="863600"/>
            </a:xfrm>
          </p:grpSpPr>
          <p:sp>
            <p:nvSpPr>
              <p:cNvPr id="9" name="직사각형 8"/>
              <p:cNvSpPr/>
              <p:nvPr/>
            </p:nvSpPr>
            <p:spPr>
              <a:xfrm>
                <a:off x="3952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6111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1" name="직사각형 10"/>
              <p:cNvSpPr/>
              <p:nvPr/>
            </p:nvSpPr>
            <p:spPr>
              <a:xfrm>
                <a:off x="8270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1793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1793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4" name="직사각형 13"/>
              <p:cNvSpPr/>
              <p:nvPr/>
            </p:nvSpPr>
            <p:spPr>
              <a:xfrm>
                <a:off x="3952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5" name="직사각형 14"/>
              <p:cNvSpPr/>
              <p:nvPr/>
            </p:nvSpPr>
            <p:spPr>
              <a:xfrm>
                <a:off x="6111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8270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1793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3952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6111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8270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1793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2" name="직사각형 21"/>
              <p:cNvSpPr/>
              <p:nvPr/>
            </p:nvSpPr>
            <p:spPr>
              <a:xfrm>
                <a:off x="3952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6111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8270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7" name="직사각형 6"/>
            <p:cNvSpPr/>
            <p:nvPr/>
          </p:nvSpPr>
          <p:spPr>
            <a:xfrm>
              <a:off x="702861" y="643057"/>
              <a:ext cx="7696968" cy="55879"/>
            </a:xfrm>
            <a:prstGeom prst="rect">
              <a:avLst/>
            </a:prstGeom>
            <a:solidFill>
              <a:srgbClr val="44B6AB">
                <a:alpha val="27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07578" y="118183"/>
              <a:ext cx="4283969" cy="58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dirty="0" smtClean="0">
                  <a:latin typeface="HY울릉도M" pitchFamily="18" charset="-127"/>
                  <a:ea typeface="HY울릉도M" pitchFamily="18" charset="-127"/>
                </a:rPr>
                <a:t>업무시설의 개발방법</a:t>
              </a:r>
              <a:endParaRPr lang="ko-KR" altLang="en-US" sz="2500" dirty="0"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51520" y="692696"/>
            <a:ext cx="503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(2) </a:t>
            </a:r>
            <a:r>
              <a:rPr lang="ko-KR" altLang="en-US" sz="1600" dirty="0" smtClean="0">
                <a:latin typeface="HY울릉도M" pitchFamily="18" charset="-127"/>
                <a:ea typeface="HY울릉도M" pitchFamily="18" charset="-127"/>
              </a:rPr>
              <a:t>오피스텔 건축 기준의 변경 내용</a:t>
            </a:r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– p19(</a:t>
            </a:r>
            <a:r>
              <a:rPr lang="ko-KR" altLang="en-US" sz="1600" dirty="0" smtClean="0">
                <a:latin typeface="HY울릉도M" pitchFamily="18" charset="-127"/>
                <a:ea typeface="HY울릉도M" pitchFamily="18" charset="-127"/>
              </a:rPr>
              <a:t>표</a:t>
            </a:r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10)</a:t>
            </a:r>
            <a:endParaRPr lang="ko-KR" altLang="en-US" sz="1600" dirty="0">
              <a:latin typeface="HY울릉도M" pitchFamily="18" charset="-127"/>
              <a:ea typeface="HY울릉도M" pitchFamily="18" charset="-127"/>
            </a:endParaRPr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713489"/>
              </p:ext>
            </p:extLst>
          </p:nvPr>
        </p:nvGraphicFramePr>
        <p:xfrm>
          <a:off x="350882" y="1052737"/>
          <a:ext cx="8319313" cy="289057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006704"/>
                <a:gridCol w="1728192"/>
                <a:gridCol w="1584417"/>
              </a:tblGrid>
              <a:tr h="43620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dirty="0" smtClean="0"/>
                        <a:t>당 초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1</a:t>
                      </a:r>
                      <a:r>
                        <a:rPr lang="ko-KR" altLang="en-US" sz="1400" dirty="0" err="1" smtClean="0"/>
                        <a:t>차변경</a:t>
                      </a:r>
                      <a:endParaRPr lang="en-US" altLang="ko-KR" sz="1400" dirty="0" smtClean="0"/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(95</a:t>
                      </a:r>
                      <a:r>
                        <a:rPr lang="ko-KR" altLang="en-US" sz="1400" dirty="0" smtClean="0"/>
                        <a:t>년</a:t>
                      </a:r>
                      <a:r>
                        <a:rPr lang="en-US" altLang="ko-KR" sz="1400" dirty="0" smtClean="0"/>
                        <a:t>7</a:t>
                      </a:r>
                      <a:r>
                        <a:rPr lang="ko-KR" altLang="en-US" sz="1400" dirty="0" smtClean="0"/>
                        <a:t>월</a:t>
                      </a:r>
                      <a:r>
                        <a:rPr lang="en-US" altLang="ko-KR" sz="1400" dirty="0" smtClean="0"/>
                        <a:t>29</a:t>
                      </a:r>
                      <a:r>
                        <a:rPr lang="ko-KR" altLang="en-US" sz="1400" dirty="0" smtClean="0"/>
                        <a:t>일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2</a:t>
                      </a:r>
                      <a:r>
                        <a:rPr lang="ko-KR" altLang="en-US" sz="1400" dirty="0" err="1" smtClean="0"/>
                        <a:t>차변경</a:t>
                      </a:r>
                      <a:endParaRPr lang="en-US" altLang="ko-KR" sz="1400" dirty="0" smtClean="0"/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(98</a:t>
                      </a:r>
                      <a:r>
                        <a:rPr lang="ko-KR" altLang="en-US" sz="1400" dirty="0" smtClean="0"/>
                        <a:t>년</a:t>
                      </a:r>
                      <a:r>
                        <a:rPr lang="en-US" altLang="ko-KR" sz="1400" dirty="0" smtClean="0"/>
                        <a:t>6</a:t>
                      </a:r>
                      <a:r>
                        <a:rPr lang="ko-KR" altLang="en-US" sz="1400" dirty="0" smtClean="0"/>
                        <a:t>월</a:t>
                      </a:r>
                      <a:r>
                        <a:rPr lang="en-US" altLang="ko-KR" sz="1400" dirty="0" smtClean="0"/>
                        <a:t>8</a:t>
                      </a:r>
                      <a:r>
                        <a:rPr lang="ko-KR" altLang="en-US" sz="1400" dirty="0" smtClean="0"/>
                        <a:t>일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06475"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1. </a:t>
                      </a:r>
                      <a:r>
                        <a:rPr lang="ko-KR" altLang="en-US" sz="1200" b="0" dirty="0" smtClean="0"/>
                        <a:t>각 </a:t>
                      </a:r>
                      <a:r>
                        <a:rPr lang="ko-KR" altLang="en-US" sz="1200" b="0" dirty="0" err="1" smtClean="0"/>
                        <a:t>사무구획별</a:t>
                      </a:r>
                      <a:r>
                        <a:rPr lang="ko-KR" altLang="en-US" sz="1200" b="0" dirty="0" smtClean="0"/>
                        <a:t> 전용면적의 업무부분이 </a:t>
                      </a:r>
                      <a:r>
                        <a:rPr lang="en-US" altLang="ko-KR" sz="1200" b="0" dirty="0" smtClean="0"/>
                        <a:t>70%</a:t>
                      </a:r>
                      <a:r>
                        <a:rPr lang="ko-KR" altLang="en-US" sz="1200" b="0" dirty="0" smtClean="0"/>
                        <a:t>이상일 것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1. </a:t>
                      </a:r>
                      <a:r>
                        <a:rPr lang="ko-KR" altLang="en-US" sz="1200" b="0" dirty="0" smtClean="0"/>
                        <a:t>당초와 같음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1. 50%</a:t>
                      </a:r>
                      <a:r>
                        <a:rPr lang="ko-KR" altLang="en-US" sz="1200" b="0" dirty="0" smtClean="0"/>
                        <a:t>이상일 것</a:t>
                      </a:r>
                      <a:endParaRPr lang="ko-KR" altLang="en-US" sz="1200" b="0" dirty="0"/>
                    </a:p>
                  </a:txBody>
                  <a:tcPr anchor="ctr"/>
                </a:tc>
              </a:tr>
              <a:tr h="306475"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2. </a:t>
                      </a:r>
                      <a:r>
                        <a:rPr lang="ko-KR" altLang="en-US" sz="1200" b="0" dirty="0" smtClean="0"/>
                        <a:t>온돌 또는 온수 온돌에 의한 난방설치 금지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2. </a:t>
                      </a:r>
                      <a:r>
                        <a:rPr lang="ko-KR" altLang="en-US" sz="1200" b="0" dirty="0" smtClean="0"/>
                        <a:t>삭제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ko-KR" altLang="en-US" sz="1200" b="0" dirty="0"/>
                    </a:p>
                  </a:txBody>
                  <a:tcPr anchor="ctr"/>
                </a:tc>
              </a:tr>
              <a:tr h="3848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3. </a:t>
                      </a:r>
                      <a:r>
                        <a:rPr lang="ko-KR" altLang="en-US" sz="1200" b="0" dirty="0" smtClean="0"/>
                        <a:t>각 </a:t>
                      </a:r>
                      <a:r>
                        <a:rPr lang="ko-KR" altLang="en-US" sz="1200" b="0" dirty="0" err="1" smtClean="0"/>
                        <a:t>사무구획내</a:t>
                      </a:r>
                      <a:r>
                        <a:rPr lang="ko-KR" altLang="en-US" sz="1200" b="0" dirty="0" smtClean="0"/>
                        <a:t> 욕실</a:t>
                      </a:r>
                      <a:r>
                        <a:rPr lang="en-US" altLang="ko-KR" sz="1200" b="0" dirty="0" smtClean="0"/>
                        <a:t>(</a:t>
                      </a:r>
                      <a:r>
                        <a:rPr lang="ko-KR" altLang="en-US" sz="1200" b="0" dirty="0" smtClean="0"/>
                        <a:t>샤워기 포함</a:t>
                      </a:r>
                      <a:r>
                        <a:rPr lang="en-US" altLang="ko-KR" sz="1200" b="0" dirty="0" smtClean="0"/>
                        <a:t>)</a:t>
                      </a:r>
                      <a:r>
                        <a:rPr lang="ko-KR" altLang="en-US" sz="1200" b="0" dirty="0" smtClean="0"/>
                        <a:t>은 설치 금지하되 화장실은 </a:t>
                      </a:r>
                      <a:r>
                        <a:rPr lang="en-US" altLang="ko-KR" sz="1200" b="0" dirty="0" smtClean="0"/>
                        <a:t>1.5</a:t>
                      </a:r>
                      <a:r>
                        <a:rPr lang="ko-KR" altLang="en-US" sz="1200" b="0" dirty="0" smtClean="0"/>
                        <a:t>이하로 할 것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3. </a:t>
                      </a:r>
                      <a:r>
                        <a:rPr lang="ko-KR" altLang="en-US" sz="1200" b="0" dirty="0" smtClean="0"/>
                        <a:t>욕조가 잇는 욕실은 설치금지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ko-KR" altLang="en-US" sz="1200" b="0" dirty="0"/>
                    </a:p>
                  </a:txBody>
                  <a:tcPr anchor="ctr"/>
                </a:tc>
              </a:tr>
              <a:tr h="382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4. </a:t>
                      </a:r>
                      <a:r>
                        <a:rPr lang="ko-KR" altLang="en-US" sz="1200" b="0" dirty="0" smtClean="0"/>
                        <a:t>각 </a:t>
                      </a:r>
                      <a:r>
                        <a:rPr lang="ko-KR" altLang="en-US" sz="1200" b="0" dirty="0" err="1" smtClean="0"/>
                        <a:t>사무구획별</a:t>
                      </a:r>
                      <a:r>
                        <a:rPr lang="ko-KR" altLang="en-US" sz="1200" b="0" dirty="0" smtClean="0"/>
                        <a:t> </a:t>
                      </a:r>
                      <a:r>
                        <a:rPr lang="ko-KR" altLang="en-US" sz="1200" b="0" dirty="0" err="1" smtClean="0"/>
                        <a:t>노대</a:t>
                      </a:r>
                      <a:r>
                        <a:rPr lang="en-US" altLang="ko-KR" sz="1200" b="0" dirty="0" smtClean="0"/>
                        <a:t>(</a:t>
                      </a:r>
                      <a:r>
                        <a:rPr lang="ko-KR" altLang="en-US" sz="1200" b="0" dirty="0" smtClean="0"/>
                        <a:t>발코니</a:t>
                      </a:r>
                      <a:r>
                        <a:rPr lang="en-US" altLang="ko-KR" sz="1200" b="0" dirty="0" smtClean="0"/>
                        <a:t>)</a:t>
                      </a:r>
                      <a:r>
                        <a:rPr lang="en-US" altLang="ko-KR" sz="1200" b="0" baseline="0" dirty="0" smtClean="0"/>
                        <a:t> </a:t>
                      </a:r>
                      <a:r>
                        <a:rPr lang="ko-KR" altLang="en-US" sz="1200" b="0" baseline="0" dirty="0" smtClean="0"/>
                        <a:t>설치 금지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4. </a:t>
                      </a:r>
                      <a:r>
                        <a:rPr lang="ko-KR" altLang="en-US" sz="1200" b="0" dirty="0" smtClean="0"/>
                        <a:t>당초와 같음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ko-KR" altLang="en-US" sz="1200" b="0" dirty="0"/>
                    </a:p>
                  </a:txBody>
                  <a:tcPr anchor="ctr"/>
                </a:tc>
              </a:tr>
              <a:tr h="306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5. </a:t>
                      </a:r>
                      <a:r>
                        <a:rPr lang="ko-KR" altLang="en-US" sz="1200" b="0" dirty="0" smtClean="0"/>
                        <a:t>싱크대는 간이 </a:t>
                      </a:r>
                      <a:r>
                        <a:rPr lang="ko-KR" altLang="en-US" sz="1200" b="0" dirty="0" err="1" smtClean="0"/>
                        <a:t>탕비용으로</a:t>
                      </a:r>
                      <a:r>
                        <a:rPr lang="ko-KR" altLang="en-US" sz="1200" b="0" dirty="0" smtClean="0"/>
                        <a:t> 설치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5. </a:t>
                      </a:r>
                      <a:r>
                        <a:rPr lang="ko-KR" altLang="en-US" sz="1200" b="0" dirty="0" smtClean="0"/>
                        <a:t>삭제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ko-KR" altLang="en-US" sz="1200" b="0" dirty="0"/>
                    </a:p>
                  </a:txBody>
                  <a:tcPr anchor="ctr"/>
                </a:tc>
              </a:tr>
              <a:tr h="306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6. </a:t>
                      </a:r>
                      <a:r>
                        <a:rPr lang="ko-KR" altLang="en-US" sz="1200" b="0" dirty="0" smtClean="0"/>
                        <a:t>타 용도와 복합건물인 경우 오피스텔 전용 출입구를 별도로 설치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6. </a:t>
                      </a:r>
                      <a:r>
                        <a:rPr lang="ko-KR" altLang="en-US" sz="1200" b="0" dirty="0" smtClean="0"/>
                        <a:t>당초와 같음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ko-KR" altLang="en-US" sz="1200" b="0" dirty="0"/>
                    </a:p>
                  </a:txBody>
                  <a:tcPr anchor="ctr"/>
                </a:tc>
              </a:tr>
              <a:tr h="306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7. </a:t>
                      </a:r>
                      <a:r>
                        <a:rPr lang="ko-KR" altLang="en-US" sz="1100" b="0" dirty="0" err="1" smtClean="0"/>
                        <a:t>더스트슈트는</a:t>
                      </a:r>
                      <a:r>
                        <a:rPr lang="ko-KR" altLang="en-US" sz="1100" b="0" dirty="0" smtClean="0"/>
                        <a:t> 각 실내에 설치하거나 또는 각 실로부터 </a:t>
                      </a:r>
                      <a:r>
                        <a:rPr lang="en-US" altLang="ko-KR" sz="1100" b="0" dirty="0" smtClean="0"/>
                        <a:t>15m</a:t>
                      </a:r>
                      <a:r>
                        <a:rPr lang="ko-KR" altLang="en-US" sz="1100" b="0" dirty="0" smtClean="0"/>
                        <a:t>이내에 설치</a:t>
                      </a:r>
                      <a:endParaRPr lang="en-US" altLang="ko-KR" sz="11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7. </a:t>
                      </a:r>
                      <a:r>
                        <a:rPr lang="ko-KR" altLang="en-US" sz="1200" b="0" dirty="0" smtClean="0"/>
                        <a:t>삭제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ko-KR" alt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8" name="슬라이드 번호 개체 틀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251520" y="4197069"/>
            <a:ext cx="5904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(3) </a:t>
            </a:r>
            <a:r>
              <a:rPr lang="ko-KR" altLang="en-US" sz="1600" dirty="0" smtClean="0">
                <a:latin typeface="HY울릉도M" pitchFamily="18" charset="-127"/>
                <a:ea typeface="HY울릉도M" pitchFamily="18" charset="-127"/>
              </a:rPr>
              <a:t>오피스텔 </a:t>
            </a:r>
            <a:r>
              <a:rPr lang="ko-KR" altLang="en-US" sz="1600" dirty="0" err="1" smtClean="0">
                <a:latin typeface="HY울릉도M" pitchFamily="18" charset="-127"/>
                <a:ea typeface="HY울릉도M" pitchFamily="18" charset="-127"/>
              </a:rPr>
              <a:t>용적율</a:t>
            </a:r>
            <a:r>
              <a:rPr lang="ko-KR" altLang="en-US" sz="1600" dirty="0" smtClean="0">
                <a:latin typeface="HY울릉도M" pitchFamily="18" charset="-127"/>
                <a:ea typeface="HY울릉도M" pitchFamily="18" charset="-127"/>
              </a:rPr>
              <a:t> 적용기준</a:t>
            </a:r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1600" dirty="0" err="1" smtClean="0">
                <a:latin typeface="HY울릉도M" pitchFamily="18" charset="-127"/>
                <a:ea typeface="HY울릉도M" pitchFamily="18" charset="-127"/>
              </a:rPr>
              <a:t>용도용적제</a:t>
            </a:r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) – p19(</a:t>
            </a:r>
            <a:r>
              <a:rPr lang="ko-KR" altLang="en-US" sz="1600" dirty="0" smtClean="0">
                <a:latin typeface="HY울릉도M" pitchFamily="18" charset="-127"/>
                <a:ea typeface="HY울릉도M" pitchFamily="18" charset="-127"/>
              </a:rPr>
              <a:t>표</a:t>
            </a:r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11)</a:t>
            </a:r>
            <a:endParaRPr lang="ko-KR" altLang="en-US" sz="1600" dirty="0">
              <a:latin typeface="HY울릉도M" pitchFamily="18" charset="-127"/>
              <a:ea typeface="HY울릉도M" pitchFamily="18" charset="-127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541300"/>
              </p:ext>
            </p:extLst>
          </p:nvPr>
        </p:nvGraphicFramePr>
        <p:xfrm>
          <a:off x="827584" y="4701128"/>
          <a:ext cx="7493022" cy="944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32558"/>
                <a:gridCol w="832558"/>
                <a:gridCol w="832558"/>
                <a:gridCol w="832558"/>
                <a:gridCol w="832558"/>
                <a:gridCol w="832558"/>
                <a:gridCol w="832558"/>
                <a:gridCol w="832558"/>
                <a:gridCol w="832558"/>
              </a:tblGrid>
              <a:tr h="12114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dirty="0" smtClean="0"/>
                        <a:t>비율</a:t>
                      </a:r>
                      <a:r>
                        <a:rPr lang="en-US" altLang="ko-KR" sz="1400" dirty="0" smtClean="0"/>
                        <a:t>(%)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80~90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70~80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60~70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50~60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40~50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30~40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20~30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dirty="0" smtClean="0"/>
                        <a:t>20</a:t>
                      </a:r>
                      <a:r>
                        <a:rPr lang="ko-KR" altLang="en-US" sz="1400" dirty="0" smtClean="0"/>
                        <a:t>미만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/>
                        <a:t>용적율</a:t>
                      </a:r>
                      <a:r>
                        <a:rPr lang="en-US" altLang="ko-KR" sz="1200" b="1" dirty="0" smtClean="0"/>
                        <a:t>(%)</a:t>
                      </a:r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en-US" altLang="ko-KR" sz="1200" b="1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(4</a:t>
                      </a:r>
                      <a:r>
                        <a:rPr lang="ko-KR" altLang="en-US" sz="1200" b="1" dirty="0" err="1" smtClean="0"/>
                        <a:t>대문안</a:t>
                      </a:r>
                      <a:r>
                        <a:rPr lang="en-US" altLang="ko-KR" sz="12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500</a:t>
                      </a:r>
                      <a:r>
                        <a:rPr lang="ko-KR" altLang="en-US" sz="1200" b="0" dirty="0" smtClean="0"/>
                        <a:t>이하</a:t>
                      </a: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(480)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550</a:t>
                      </a:r>
                      <a:r>
                        <a:rPr lang="ko-KR" altLang="en-US" sz="1200" b="0" dirty="0" smtClean="0"/>
                        <a:t>이하</a:t>
                      </a: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(510)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600</a:t>
                      </a:r>
                      <a:r>
                        <a:rPr lang="ko-KR" altLang="en-US" sz="1200" b="0" dirty="0" smtClean="0"/>
                        <a:t>이하</a:t>
                      </a: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(540)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650</a:t>
                      </a:r>
                      <a:r>
                        <a:rPr lang="ko-KR" altLang="en-US" sz="1200" b="0" dirty="0" smtClean="0"/>
                        <a:t>이하</a:t>
                      </a: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(570)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700</a:t>
                      </a:r>
                      <a:r>
                        <a:rPr lang="ko-KR" altLang="en-US" sz="1200" b="0" dirty="0" smtClean="0"/>
                        <a:t>이하</a:t>
                      </a: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(600)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750</a:t>
                      </a:r>
                      <a:r>
                        <a:rPr lang="ko-KR" altLang="en-US" sz="1200" b="0" dirty="0" smtClean="0"/>
                        <a:t>이하</a:t>
                      </a: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(600)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800</a:t>
                      </a:r>
                      <a:r>
                        <a:rPr lang="ko-KR" altLang="en-US" sz="1200" b="0" dirty="0" smtClean="0"/>
                        <a:t>이하</a:t>
                      </a: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(600)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800</a:t>
                      </a:r>
                      <a:r>
                        <a:rPr lang="ko-KR" altLang="en-US" sz="1200" b="0" dirty="0" smtClean="0"/>
                        <a:t>이하</a:t>
                      </a: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endParaRPr lang="en-US" altLang="ko-KR" sz="1200" b="0" dirty="0" smtClean="0"/>
                    </a:p>
                    <a:p>
                      <a:pPr lvl="0" algn="l" latinLnBrk="1">
                        <a:lnSpc>
                          <a:spcPct val="100000"/>
                        </a:lnSpc>
                      </a:pPr>
                      <a:r>
                        <a:rPr lang="en-US" altLang="ko-KR" sz="1200" b="0" dirty="0" smtClean="0"/>
                        <a:t>(600)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22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13</a:t>
            </a:fld>
            <a:endParaRPr lang="ko-KR" altLang="en-US"/>
          </a:p>
        </p:txBody>
      </p:sp>
      <p:grpSp>
        <p:nvGrpSpPr>
          <p:cNvPr id="5" name="그룹 4"/>
          <p:cNvGrpSpPr/>
          <p:nvPr/>
        </p:nvGrpSpPr>
        <p:grpSpPr>
          <a:xfrm>
            <a:off x="611560" y="1022171"/>
            <a:ext cx="1025730" cy="821338"/>
            <a:chOff x="3492500" y="1484784"/>
            <a:chExt cx="2159000" cy="1728788"/>
          </a:xfrm>
        </p:grpSpPr>
        <p:sp>
          <p:nvSpPr>
            <p:cNvPr id="6" name="직사각형 5"/>
            <p:cNvSpPr/>
            <p:nvPr/>
          </p:nvSpPr>
          <p:spPr>
            <a:xfrm>
              <a:off x="3851275" y="29976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4067175" y="2997672"/>
              <a:ext cx="217488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284663" y="29976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500563" y="29976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4716463" y="29976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4932363" y="29976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851275" y="27817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067175" y="2781772"/>
              <a:ext cx="217488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4284663" y="27817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4500563" y="27817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716463" y="2781772"/>
              <a:ext cx="215900" cy="2159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932363" y="27817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3851275" y="25658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4067175" y="2565872"/>
              <a:ext cx="217488" cy="215900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6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4284663" y="25658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4500563" y="25658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4716463" y="25658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5435600" y="2565872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4067175" y="2348384"/>
              <a:ext cx="217488" cy="217488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4284663" y="2348384"/>
              <a:ext cx="215900" cy="217488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4500563" y="2348384"/>
              <a:ext cx="215900" cy="217488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4716463" y="2348384"/>
              <a:ext cx="215900" cy="217488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492500" y="2421409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4932363" y="2348384"/>
              <a:ext cx="215900" cy="217488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3851275" y="2132484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4067175" y="2132484"/>
              <a:ext cx="217488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4284663" y="2132484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4500563" y="2132484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4716463" y="2132484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4932363" y="2132484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3851275" y="1916584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4067175" y="1916584"/>
              <a:ext cx="217488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4284663" y="1700684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4500563" y="1916584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4716463" y="1916584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5148263" y="1484784"/>
              <a:ext cx="215900" cy="215900"/>
            </a:xfrm>
            <a:prstGeom prst="rect">
              <a:avLst/>
            </a:prstGeom>
            <a:solidFill>
              <a:srgbClr val="44B6AB">
                <a:alpha val="69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/>
            </a:p>
          </p:txBody>
        </p:sp>
      </p:grpSp>
      <p:cxnSp>
        <p:nvCxnSpPr>
          <p:cNvPr id="42" name="직선 연결선 23"/>
          <p:cNvCxnSpPr>
            <a:cxnSpLocks noChangeShapeType="1"/>
          </p:cNvCxnSpPr>
          <p:nvPr/>
        </p:nvCxnSpPr>
        <p:spPr bwMode="auto">
          <a:xfrm>
            <a:off x="2123728" y="764704"/>
            <a:ext cx="0" cy="4669897"/>
          </a:xfrm>
          <a:prstGeom prst="line">
            <a:avLst/>
          </a:prstGeom>
          <a:noFill/>
          <a:ln w="22225" algn="ctr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43" name="TextBox 42"/>
          <p:cNvSpPr txBox="1"/>
          <p:nvPr/>
        </p:nvSpPr>
        <p:spPr>
          <a:xfrm>
            <a:off x="701632" y="1994466"/>
            <a:ext cx="11340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 smtClean="0"/>
              <a:t>조</a:t>
            </a:r>
            <a:endParaRPr lang="en-US" altLang="ko-KR" sz="4800" dirty="0" smtClean="0"/>
          </a:p>
          <a:p>
            <a:r>
              <a:rPr lang="ko-KR" altLang="en-US" sz="4800" dirty="0" smtClean="0"/>
              <a:t>별</a:t>
            </a:r>
            <a:endParaRPr lang="en-US" altLang="ko-KR" sz="4800" dirty="0" smtClean="0"/>
          </a:p>
          <a:p>
            <a:r>
              <a:rPr lang="ko-KR" altLang="en-US" sz="4800" dirty="0" smtClean="0"/>
              <a:t>과</a:t>
            </a:r>
            <a:endParaRPr lang="en-US" altLang="ko-KR" sz="4800" dirty="0" smtClean="0"/>
          </a:p>
          <a:p>
            <a:r>
              <a:rPr lang="ko-KR" altLang="en-US" sz="4800" dirty="0" smtClean="0"/>
              <a:t>제</a:t>
            </a:r>
            <a:endParaRPr lang="en-US" altLang="ko-KR" sz="4800" dirty="0" smtClean="0"/>
          </a:p>
        </p:txBody>
      </p:sp>
      <p:sp>
        <p:nvSpPr>
          <p:cNvPr id="82" name="TextBox 81"/>
          <p:cNvSpPr txBox="1"/>
          <p:nvPr/>
        </p:nvSpPr>
        <p:spPr>
          <a:xfrm>
            <a:off x="2483768" y="764704"/>
            <a:ext cx="62646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u"/>
            </a:pPr>
            <a:r>
              <a:rPr lang="ko-KR" altLang="en-US" sz="1600" dirty="0" smtClean="0"/>
              <a:t>기간 </a:t>
            </a:r>
            <a:r>
              <a:rPr lang="en-US" altLang="ko-KR" sz="1600" dirty="0" smtClean="0"/>
              <a:t>: 2013.12.13(</a:t>
            </a:r>
            <a:r>
              <a:rPr lang="ko-KR" altLang="en-US" sz="1600" dirty="0" smtClean="0"/>
              <a:t>금</a:t>
            </a:r>
            <a:r>
              <a:rPr lang="en-US" altLang="ko-KR" sz="1600" dirty="0" smtClean="0"/>
              <a:t>)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u"/>
            </a:pPr>
            <a:r>
              <a:rPr lang="ko-KR" altLang="en-US" sz="1600" dirty="0" smtClean="0"/>
              <a:t>내용 </a:t>
            </a:r>
            <a:r>
              <a:rPr lang="en-US" altLang="ko-KR" sz="1600" dirty="0" smtClean="0"/>
              <a:t>: </a:t>
            </a:r>
            <a:r>
              <a:rPr lang="ko-KR" altLang="en-US" sz="1600" dirty="0" err="1" smtClean="0"/>
              <a:t>더뉴클래스</a:t>
            </a:r>
            <a:r>
              <a:rPr lang="en-US" altLang="ko-KR" sz="1600" dirty="0" smtClean="0"/>
              <a:t>2</a:t>
            </a:r>
            <a:r>
              <a:rPr lang="ko-KR" altLang="en-US" sz="1600" dirty="0" smtClean="0"/>
              <a:t>차 상가</a:t>
            </a:r>
            <a:r>
              <a:rPr lang="en-US" altLang="ko-KR" sz="1600" dirty="0" smtClean="0"/>
              <a:t>MD </a:t>
            </a:r>
            <a:r>
              <a:rPr lang="ko-KR" altLang="en-US" sz="1600" dirty="0" smtClean="0"/>
              <a:t>및 </a:t>
            </a:r>
            <a:r>
              <a:rPr lang="ko-KR" altLang="en-US" sz="1600" dirty="0" err="1" smtClean="0"/>
              <a:t>분양성조사</a:t>
            </a:r>
            <a:endParaRPr lang="en-US" altLang="ko-KR" sz="1600" dirty="0"/>
          </a:p>
          <a:p>
            <a:pPr lvl="2">
              <a:lnSpc>
                <a:spcPct val="200000"/>
              </a:lnSpc>
            </a:pPr>
            <a:r>
              <a:rPr lang="en-US" altLang="ko-KR" sz="1600" dirty="0" smtClean="0"/>
              <a:t>(</a:t>
            </a:r>
            <a:r>
              <a:rPr lang="ko-KR" altLang="en-US" sz="1600" dirty="0" smtClean="0"/>
              <a:t>업종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분양수입 중점</a:t>
            </a:r>
            <a:r>
              <a:rPr lang="en-US" altLang="ko-KR" sz="1600" dirty="0" smtClean="0"/>
              <a:t>)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u"/>
            </a:pPr>
            <a:r>
              <a:rPr lang="ko-KR" altLang="en-US" sz="1600" dirty="0" smtClean="0"/>
              <a:t>대지위치 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대구광역시 동구 </a:t>
            </a:r>
            <a:r>
              <a:rPr lang="ko-KR" altLang="en-US" sz="1600" dirty="0" err="1" smtClean="0"/>
              <a:t>신서동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518-1</a:t>
            </a:r>
            <a:r>
              <a:rPr lang="ko-KR" altLang="en-US" sz="1600" dirty="0" smtClean="0"/>
              <a:t>번지 외 </a:t>
            </a:r>
            <a:r>
              <a:rPr lang="en-US" altLang="ko-KR" sz="1600" dirty="0" smtClean="0"/>
              <a:t>4</a:t>
            </a:r>
            <a:r>
              <a:rPr lang="ko-KR" altLang="en-US" sz="1600" dirty="0" smtClean="0"/>
              <a:t>필지</a:t>
            </a:r>
            <a:endParaRPr lang="en-US" altLang="ko-KR" sz="2000" dirty="0" smtClean="0"/>
          </a:p>
        </p:txBody>
      </p:sp>
      <p:graphicFrame>
        <p:nvGraphicFramePr>
          <p:cNvPr id="83" name="표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178256"/>
              </p:ext>
            </p:extLst>
          </p:nvPr>
        </p:nvGraphicFramePr>
        <p:xfrm>
          <a:off x="2627783" y="3076542"/>
          <a:ext cx="5976665" cy="250965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95333"/>
                <a:gridCol w="1195333"/>
                <a:gridCol w="1195333"/>
                <a:gridCol w="1195333"/>
                <a:gridCol w="1195333"/>
              </a:tblGrid>
              <a:tr h="41827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dirty="0" err="1" smtClean="0"/>
                        <a:t>형별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dirty="0" smtClean="0"/>
                        <a:t>용도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dirty="0" err="1" smtClean="0"/>
                        <a:t>세대수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 smtClean="0"/>
                        <a:t>전용면적</a:t>
                      </a:r>
                      <a:endParaRPr lang="en-US" altLang="ko-KR" sz="1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/>
                        <a:t>py</a:t>
                      </a:r>
                      <a:endParaRPr lang="ko-KR" altLang="en-US" sz="1200" b="0" dirty="0"/>
                    </a:p>
                  </a:txBody>
                  <a:tcPr anchor="ctr"/>
                </a:tc>
              </a:tr>
              <a:tr h="4182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101</a:t>
                      </a:r>
                      <a:r>
                        <a:rPr lang="ko-KR" altLang="en-US" sz="1200" b="0" dirty="0" smtClean="0">
                          <a:latin typeface="+mj-ea"/>
                          <a:ea typeface="+mj-ea"/>
                        </a:rPr>
                        <a:t>호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dirty="0" smtClean="0">
                          <a:latin typeface="+mj-ea"/>
                          <a:ea typeface="+mj-ea"/>
                        </a:rPr>
                        <a:t>근린생활시설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1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45.8700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15.0749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4182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102~104</a:t>
                      </a:r>
                      <a:r>
                        <a:rPr lang="ko-KR" altLang="en-US" sz="1200" b="0" dirty="0" smtClean="0">
                          <a:latin typeface="+mj-ea"/>
                          <a:ea typeface="+mj-ea"/>
                        </a:rPr>
                        <a:t>호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근린생활시설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3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48.7500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16.0214</a:t>
                      </a:r>
                      <a:endParaRPr kumimoji="1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ea"/>
                        <a:ea typeface="+mj-ea"/>
                        <a:cs typeface="굴림" pitchFamily="50" charset="-127"/>
                      </a:endParaRPr>
                    </a:p>
                  </a:txBody>
                  <a:tcPr anchor="ctr"/>
                </a:tc>
              </a:tr>
              <a:tr h="4182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105</a:t>
                      </a:r>
                      <a:r>
                        <a:rPr lang="ko-KR" altLang="en-US" sz="1200" b="0" dirty="0" smtClean="0">
                          <a:latin typeface="+mj-ea"/>
                          <a:ea typeface="+mj-ea"/>
                        </a:rPr>
                        <a:t>호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근린생활시설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1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73.0150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21.9960</a:t>
                      </a:r>
                      <a:endParaRPr kumimoji="1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ea"/>
                        <a:ea typeface="+mj-ea"/>
                        <a:cs typeface="굴림" pitchFamily="50" charset="-127"/>
                      </a:endParaRPr>
                    </a:p>
                  </a:txBody>
                  <a:tcPr anchor="ctr"/>
                </a:tc>
              </a:tr>
              <a:tr h="4182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106</a:t>
                      </a:r>
                      <a:r>
                        <a:rPr lang="ko-KR" altLang="en-US" sz="1200" b="0" dirty="0" smtClean="0">
                          <a:latin typeface="+mj-ea"/>
                          <a:ea typeface="+mj-ea"/>
                        </a:rPr>
                        <a:t>호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근린생활시설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1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j-ea"/>
                          <a:ea typeface="+mj-ea"/>
                        </a:rPr>
                        <a:t>71.4675</a:t>
                      </a:r>
                      <a:endParaRPr lang="ko-KR" altLang="en-US" sz="1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23.4874</a:t>
                      </a:r>
                      <a:endParaRPr kumimoji="1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ea"/>
                        <a:ea typeface="+mj-ea"/>
                        <a:cs typeface="굴림" pitchFamily="50" charset="-127"/>
                      </a:endParaRPr>
                    </a:p>
                  </a:txBody>
                  <a:tcPr anchor="ctr"/>
                </a:tc>
              </a:tr>
              <a:tr h="418276">
                <a:tc gridSpan="2">
                  <a:txBody>
                    <a:bodyPr/>
                    <a:lstStyle/>
                    <a:p>
                      <a:pPr lvl="0" algn="ctr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ko-KR" altLang="en-US" sz="1200" b="0" dirty="0" smtClean="0">
                          <a:latin typeface="+mj-ea"/>
                          <a:ea typeface="+mj-ea"/>
                          <a:cs typeface="굴림" pitchFamily="50" charset="-127"/>
                        </a:rPr>
                        <a:t>근린생활시설 계</a:t>
                      </a:r>
                      <a:endParaRPr kumimoji="1" lang="ko-KR" altLang="en-US" sz="1200" b="0" dirty="0" smtClean="0">
                        <a:latin typeface="+mj-ea"/>
                        <a:ea typeface="+mj-ea"/>
                        <a:cs typeface="굴림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vl="0" algn="ctr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kumimoji="1" lang="ko-KR" altLang="en-US" sz="1100" dirty="0" smtClean="0">
                        <a:latin typeface="+mj-ea"/>
                        <a:ea typeface="+mj-ea"/>
                        <a:cs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en-US" altLang="ko-KR" sz="1200" b="0" dirty="0" smtClean="0">
                          <a:latin typeface="+mj-ea"/>
                          <a:ea typeface="+mj-ea"/>
                          <a:cs typeface="굴림" pitchFamily="50" charset="-127"/>
                        </a:rPr>
                        <a:t>6</a:t>
                      </a:r>
                      <a:endParaRPr kumimoji="1" lang="ko-KR" altLang="en-US" sz="1200" b="0" dirty="0" smtClean="0">
                        <a:latin typeface="+mj-ea"/>
                        <a:ea typeface="+mj-ea"/>
                        <a:cs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en-US" altLang="ko-KR" sz="1200" b="0" dirty="0" smtClean="0">
                          <a:latin typeface="+mj-ea"/>
                          <a:ea typeface="+mj-ea"/>
                          <a:cs typeface="굴림" pitchFamily="50" charset="-127"/>
                        </a:rPr>
                        <a:t>336.6025</a:t>
                      </a:r>
                      <a:endParaRPr kumimoji="1" lang="ko-KR" altLang="en-US" sz="1200" b="0" dirty="0" smtClean="0">
                        <a:latin typeface="+mj-ea"/>
                        <a:ea typeface="+mj-ea"/>
                        <a:cs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110.6226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2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54"/>
          <p:cNvGrpSpPr>
            <a:grpSpLocks/>
          </p:cNvGrpSpPr>
          <p:nvPr/>
        </p:nvGrpSpPr>
        <p:grpSpPr bwMode="auto">
          <a:xfrm>
            <a:off x="971600" y="1124744"/>
            <a:ext cx="4824536" cy="4801314"/>
            <a:chOff x="1259632" y="1844823"/>
            <a:chExt cx="3960441" cy="4801521"/>
          </a:xfrm>
        </p:grpSpPr>
        <p:sp>
          <p:nvSpPr>
            <p:cNvPr id="5" name="직사각형 4"/>
            <p:cNvSpPr/>
            <p:nvPr/>
          </p:nvSpPr>
          <p:spPr>
            <a:xfrm>
              <a:off x="1259632" y="1989293"/>
              <a:ext cx="495254" cy="242897"/>
            </a:xfrm>
            <a:prstGeom prst="rect">
              <a:avLst/>
            </a:prstGeom>
            <a:solidFill>
              <a:srgbClr val="44B6AB">
                <a:alpha val="66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200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1824729" y="1844823"/>
              <a:ext cx="3395344" cy="480152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514350" indent="-51435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제 </a:t>
              </a:r>
              <a:r>
                <a:rPr kumimoji="0" lang="en-US" altLang="ko-KR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1 </a:t>
              </a:r>
              <a:r>
                <a:rPr kumimoji="0" lang="ko-KR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절 근린시설의 개발방법</a:t>
              </a:r>
              <a:endParaRPr kumimoji="0" lang="en-US" altLang="ko-K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marL="514350" indent="-51435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romanUcPeriod"/>
                <a:defRPr/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근린공공시설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marL="514350" indent="-51435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romanUcPeriod"/>
                <a:defRPr/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근린공공시설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marL="514350" indent="-51435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romanUcPeriod"/>
                <a:defRPr/>
              </a:pPr>
              <a:endParaRPr lang="en-US" altLang="ko-KR" sz="1600" dirty="0">
                <a:latin typeface="맑은 고딕" pitchFamily="50" charset="-127"/>
                <a:ea typeface="맑은 고딕" pitchFamily="50" charset="-127"/>
              </a:endParaRPr>
            </a:p>
            <a:p>
              <a:pPr marL="514350" indent="-51435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o-KR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제 </a:t>
              </a:r>
              <a:r>
                <a:rPr lang="en-US" altLang="ko-KR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2 </a:t>
              </a:r>
              <a:r>
                <a:rPr lang="ko-KR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절 </a:t>
              </a:r>
              <a:r>
                <a:rPr lang="ko-KR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판매시설의 개발방법</a:t>
              </a:r>
              <a:endPara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marL="514350" indent="-51435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romanUcPeriod"/>
                <a:defRPr/>
              </a:pPr>
              <a:r>
                <a:rPr lang="ko-KR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일반판매시설</a:t>
              </a:r>
              <a:endPara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marL="514350" indent="-51435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AutoNum type="romanUcPeriod"/>
                <a:defRPr/>
              </a:pPr>
              <a:r>
                <a:rPr lang="ko-KR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대형판매시설</a:t>
              </a:r>
              <a:endPara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marL="514350" indent="-51435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AutoNum type="romanUcPeriod"/>
                <a:defRPr/>
              </a:pP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o-KR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제 </a:t>
              </a:r>
              <a:r>
                <a:rPr lang="en-US" altLang="ko-KR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3 </a:t>
              </a:r>
              <a:r>
                <a:rPr lang="ko-KR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절 업무시설의 개발방법</a:t>
              </a:r>
              <a:endPara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marL="400050" indent="-40005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romanUcPeriod"/>
                <a:defRPr/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업무시설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marL="342900" indent="-34290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AutoNum type="romanUcPeriod"/>
                <a:defRPr/>
              </a:pPr>
              <a:r>
                <a:rPr lang="ko-KR" altLang="en-US" sz="1600" dirty="0" smtClean="0">
                  <a:latin typeface="맑은 고딕" pitchFamily="50" charset="-127"/>
                  <a:ea typeface="맑은 고딕" pitchFamily="50" charset="-127"/>
                </a:rPr>
                <a:t> 오피스텔</a:t>
              </a:r>
              <a:endParaRPr lang="en-US" altLang="ko-KR" sz="1600" dirty="0" smtClean="0">
                <a:latin typeface="맑은 고딕" pitchFamily="50" charset="-127"/>
                <a:ea typeface="맑은 고딕" pitchFamily="50" charset="-127"/>
              </a:endParaRPr>
            </a:p>
            <a:p>
              <a:pPr marL="514350" indent="-514350" algn="just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AutoNum type="romanUcPeriod"/>
                <a:defRPr/>
              </a:pPr>
              <a:endParaRPr kumimoji="0"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cxnSp>
        <p:nvCxnSpPr>
          <p:cNvPr id="10" name="직선 연결선 23"/>
          <p:cNvCxnSpPr>
            <a:cxnSpLocks noChangeShapeType="1"/>
          </p:cNvCxnSpPr>
          <p:nvPr/>
        </p:nvCxnSpPr>
        <p:spPr bwMode="auto">
          <a:xfrm>
            <a:off x="6084168" y="1162051"/>
            <a:ext cx="0" cy="4426741"/>
          </a:xfrm>
          <a:prstGeom prst="line">
            <a:avLst/>
          </a:prstGeom>
          <a:noFill/>
          <a:ln w="22225" algn="ctr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4" name="TextBox 13"/>
          <p:cNvSpPr txBox="1"/>
          <p:nvPr/>
        </p:nvSpPr>
        <p:spPr>
          <a:xfrm>
            <a:off x="6847378" y="1779333"/>
            <a:ext cx="12961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chemeClr val="accent5">
                    <a:lumMod val="50000"/>
                  </a:schemeClr>
                </a:solidFill>
              </a:rPr>
              <a:t>목</a:t>
            </a:r>
            <a:endParaRPr lang="en-US" altLang="ko-KR" sz="5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altLang="ko-KR" sz="5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ko-KR" altLang="en-US" sz="5400" dirty="0" smtClean="0">
                <a:solidFill>
                  <a:schemeClr val="accent5">
                    <a:lumMod val="50000"/>
                  </a:schemeClr>
                </a:solidFill>
              </a:rPr>
              <a:t>차</a:t>
            </a:r>
            <a:endParaRPr lang="en-US" altLang="ko-KR" sz="5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835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grpSp>
        <p:nvGrpSpPr>
          <p:cNvPr id="23" name="그룹 22"/>
          <p:cNvGrpSpPr/>
          <p:nvPr/>
        </p:nvGrpSpPr>
        <p:grpSpPr>
          <a:xfrm>
            <a:off x="81626" y="16494"/>
            <a:ext cx="6725746" cy="705080"/>
            <a:chOff x="179388" y="118183"/>
            <a:chExt cx="8220441" cy="861774"/>
          </a:xfrm>
        </p:grpSpPr>
        <p:grpSp>
          <p:nvGrpSpPr>
            <p:cNvPr id="4" name="그룹 3"/>
            <p:cNvGrpSpPr/>
            <p:nvPr/>
          </p:nvGrpSpPr>
          <p:grpSpPr>
            <a:xfrm>
              <a:off x="179388" y="188913"/>
              <a:ext cx="485775" cy="485775"/>
              <a:chOff x="179388" y="188913"/>
              <a:chExt cx="863600" cy="863600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3952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6" name="직사각형 5"/>
              <p:cNvSpPr/>
              <p:nvPr/>
            </p:nvSpPr>
            <p:spPr>
              <a:xfrm>
                <a:off x="6111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8270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1793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1793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3952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1" name="직사각형 10"/>
              <p:cNvSpPr/>
              <p:nvPr/>
            </p:nvSpPr>
            <p:spPr>
              <a:xfrm>
                <a:off x="6111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8270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1793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4" name="직사각형 13"/>
              <p:cNvSpPr/>
              <p:nvPr/>
            </p:nvSpPr>
            <p:spPr>
              <a:xfrm>
                <a:off x="3952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5" name="직사각형 14"/>
              <p:cNvSpPr/>
              <p:nvPr/>
            </p:nvSpPr>
            <p:spPr>
              <a:xfrm>
                <a:off x="6111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8270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1793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3952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6111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8270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21" name="직사각형 20"/>
            <p:cNvSpPr/>
            <p:nvPr/>
          </p:nvSpPr>
          <p:spPr>
            <a:xfrm>
              <a:off x="702861" y="643057"/>
              <a:ext cx="7696968" cy="55879"/>
            </a:xfrm>
            <a:prstGeom prst="rect">
              <a:avLst/>
            </a:prstGeom>
            <a:solidFill>
              <a:srgbClr val="44B6AB">
                <a:alpha val="27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07578" y="118183"/>
              <a:ext cx="428396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dirty="0" smtClean="0">
                  <a:latin typeface="HY울릉도M" pitchFamily="18" charset="-127"/>
                  <a:ea typeface="HY울릉도M" pitchFamily="18" charset="-127"/>
                </a:rPr>
                <a:t>근린시설의의 개발방법</a:t>
              </a:r>
              <a:endParaRPr lang="en-US" altLang="ko-KR" sz="2500" dirty="0" smtClean="0">
                <a:latin typeface="HY울릉도M" pitchFamily="18" charset="-127"/>
                <a:ea typeface="HY울릉도M" pitchFamily="18" charset="-127"/>
              </a:endParaRPr>
            </a:p>
            <a:p>
              <a:endParaRPr lang="ko-KR" altLang="en-US" sz="2500" dirty="0"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79712" y="764704"/>
            <a:ext cx="31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근린생활시설의 종류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868391"/>
              </p:ext>
            </p:extLst>
          </p:nvPr>
        </p:nvGraphicFramePr>
        <p:xfrm>
          <a:off x="539552" y="1268760"/>
          <a:ext cx="8136904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056"/>
                <a:gridCol w="7099848"/>
              </a:tblGrid>
              <a:tr h="233970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dirty="0" smtClean="0"/>
                        <a:t>제 </a:t>
                      </a:r>
                      <a:r>
                        <a:rPr lang="en-US" altLang="ko-KR" sz="1600" dirty="0" smtClean="0"/>
                        <a:t>1</a:t>
                      </a:r>
                      <a:r>
                        <a:rPr lang="ko-KR" altLang="en-US" sz="1600" baseline="0" dirty="0" smtClean="0"/>
                        <a:t> 종</a:t>
                      </a:r>
                      <a:endParaRPr lang="en-US" altLang="ko-KR" sz="1600" baseline="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baseline="0" dirty="0" smtClean="0"/>
                        <a:t>근린</a:t>
                      </a:r>
                      <a:endParaRPr lang="en-US" altLang="ko-KR" sz="1600" baseline="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baseline="0" dirty="0" smtClean="0"/>
                        <a:t>생활</a:t>
                      </a:r>
                      <a:endParaRPr lang="en-US" altLang="ko-KR" sz="1600" baseline="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baseline="0" dirty="0" smtClean="0"/>
                        <a:t>시설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슈퍼마켓과 일용품 등의 소매점으로서 동일한 용도에 쓰이는 바닥면적의 합이 </a:t>
                      </a:r>
                      <a:r>
                        <a:rPr lang="en-US" altLang="ko-KR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1,000</a:t>
                      </a:r>
                      <a:r>
                        <a:rPr lang="en-US" altLang="ko-KR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미만인 것</a:t>
                      </a:r>
                      <a:endParaRPr lang="en-US" altLang="ko-KR" sz="1400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285750" marR="0" indent="-2857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휴게음식점으로서 동일한 </a:t>
                      </a:r>
                      <a:r>
                        <a:rPr lang="ko-KR" altLang="en-US" sz="1400" baseline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건축물안에서</a:t>
                      </a:r>
                      <a:r>
                        <a:rPr lang="ko-KR" altLang="en-US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1400" baseline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당해용도에</a:t>
                      </a:r>
                      <a:r>
                        <a:rPr lang="ko-KR" altLang="en-US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쓰이는 바닥면적의 합계가 </a:t>
                      </a:r>
                      <a:r>
                        <a:rPr lang="en-US" altLang="ko-KR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300 </a:t>
                      </a:r>
                      <a:r>
                        <a:rPr lang="ko-KR" altLang="en-US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미만인 것</a:t>
                      </a:r>
                      <a:endParaRPr lang="en-US" altLang="ko-KR" sz="1400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285750" marR="0" indent="-2857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이용원</a:t>
                      </a:r>
                      <a:r>
                        <a:rPr lang="en-US" altLang="ko-KR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미용원</a:t>
                      </a:r>
                      <a:r>
                        <a:rPr lang="en-US" altLang="ko-KR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일반 </a:t>
                      </a:r>
                      <a:r>
                        <a:rPr lang="ko-KR" altLang="en-US" sz="14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목욕장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및 세탁소</a:t>
                      </a:r>
                      <a:r>
                        <a:rPr lang="en-US" altLang="ko-KR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의원</a:t>
                      </a:r>
                      <a:r>
                        <a:rPr lang="en-US" altLang="ko-KR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치과의원</a:t>
                      </a:r>
                      <a:r>
                        <a:rPr lang="en-US" altLang="ko-KR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한의원</a:t>
                      </a:r>
                      <a:r>
                        <a:rPr lang="en-US" altLang="ko-KR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침술원</a:t>
                      </a:r>
                      <a:r>
                        <a:rPr lang="en-US" altLang="ko-KR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접골원 및 </a:t>
                      </a:r>
                      <a:r>
                        <a:rPr lang="ko-KR" altLang="en-US" sz="14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조산소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탁구장 및 체육도장으로서 동일한 </a:t>
                      </a:r>
                      <a:r>
                        <a:rPr lang="ko-KR" altLang="en-US" sz="14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건축물안에서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14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당해용도에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쓰이는 바닥면적의 합계가 </a:t>
                      </a:r>
                      <a:r>
                        <a:rPr lang="en-US" altLang="ko-KR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500 </a:t>
                      </a:r>
                      <a:r>
                        <a:rPr lang="ko-KR" alt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미만인 것</a:t>
                      </a:r>
                      <a:r>
                        <a:rPr lang="en-US" altLang="ko-KR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.</a:t>
                      </a:r>
                      <a:endParaRPr lang="ko-KR" altLang="en-US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41282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제 </a:t>
                      </a:r>
                      <a:r>
                        <a:rPr lang="en-US" altLang="ko-KR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  <a:r>
                        <a:rPr lang="ko-KR" altLang="en-US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종</a:t>
                      </a:r>
                      <a:endParaRPr lang="en-US" altLang="ko-KR" sz="1600" b="1" baseline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근린</a:t>
                      </a:r>
                      <a:endParaRPr lang="en-US" altLang="ko-KR" sz="1600" b="1" baseline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생활</a:t>
                      </a:r>
                      <a:endParaRPr lang="en-US" altLang="ko-KR" sz="1600" b="1" baseline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시설</a:t>
                      </a:r>
                      <a:endParaRPr lang="ko-KR" altLang="en-US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&lt; </a:t>
                      </a:r>
                      <a:r>
                        <a:rPr lang="ko-KR" altLang="en-US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동일한 건축물 안에서 </a:t>
                      </a:r>
                      <a:r>
                        <a:rPr lang="ko-KR" altLang="en-US" sz="1400" b="1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당해용도에</a:t>
                      </a:r>
                      <a:r>
                        <a:rPr lang="ko-KR" altLang="en-US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쓰이는 바닥면적의 합계</a:t>
                      </a:r>
                      <a:r>
                        <a:rPr lang="en-US" altLang="ko-KR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&gt;</a:t>
                      </a:r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150 </a:t>
                      </a:r>
                      <a:r>
                        <a:rPr lang="ko-KR" altLang="en-US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미만인 것 </a:t>
                      </a:r>
                      <a:r>
                        <a:rPr lang="en-US" altLang="ko-KR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단란주점</a:t>
                      </a:r>
                      <a:endParaRPr lang="en-US" altLang="ko-KR" sz="14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300 </a:t>
                      </a:r>
                      <a:r>
                        <a:rPr lang="ko-KR" altLang="en-US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미만인 것 </a:t>
                      </a:r>
                      <a:r>
                        <a:rPr lang="en-US" altLang="ko-KR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–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종교집회장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공연장 등</a:t>
                      </a:r>
                      <a:endParaRPr lang="en-US" altLang="ko-KR" sz="1400" b="1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500 </a:t>
                      </a:r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미만인 것 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– </a:t>
                      </a:r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일반음식점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테니스장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b="1" baseline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체력단련장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금융업소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제조업소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</a:p>
                    <a:p>
                      <a:pPr marL="0" indent="0" latinLnBrk="1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</a:t>
                      </a:r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게임제공업소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사진관 등</a:t>
                      </a:r>
                      <a:endParaRPr lang="en-US" altLang="ko-KR" sz="1400" b="1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1000 </a:t>
                      </a:r>
                      <a:r>
                        <a:rPr lang="ko-KR" altLang="en-US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미만인 것 </a:t>
                      </a:r>
                      <a:r>
                        <a:rPr lang="en-US" altLang="ko-KR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– </a:t>
                      </a:r>
                      <a:r>
                        <a:rPr lang="ko-KR" altLang="en-US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의약품 도매점 및 자동차영업소</a:t>
                      </a:r>
                      <a:endParaRPr lang="ko-KR" altLang="en-US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48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>
            <a:off x="81626" y="16494"/>
            <a:ext cx="6725746" cy="705080"/>
            <a:chOff x="179388" y="118183"/>
            <a:chExt cx="8220441" cy="861774"/>
          </a:xfrm>
        </p:grpSpPr>
        <p:grpSp>
          <p:nvGrpSpPr>
            <p:cNvPr id="25" name="그룹 24"/>
            <p:cNvGrpSpPr/>
            <p:nvPr/>
          </p:nvGrpSpPr>
          <p:grpSpPr>
            <a:xfrm>
              <a:off x="179388" y="188913"/>
              <a:ext cx="485775" cy="485775"/>
              <a:chOff x="179388" y="188913"/>
              <a:chExt cx="863600" cy="863600"/>
            </a:xfrm>
          </p:grpSpPr>
          <p:sp>
            <p:nvSpPr>
              <p:cNvPr id="28" name="직사각형 27"/>
              <p:cNvSpPr/>
              <p:nvPr/>
            </p:nvSpPr>
            <p:spPr>
              <a:xfrm>
                <a:off x="3952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>
                <a:off x="6111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>
                <a:off x="8270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>
                <a:off x="1793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>
                <a:off x="1793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>
                <a:off x="3952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>
                <a:off x="6111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8270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>
                <a:off x="1793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>
                <a:off x="3952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6111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>
                <a:off x="8270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1793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3952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>
                <a:off x="6111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>
                <a:off x="8270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26" name="직사각형 25"/>
            <p:cNvSpPr/>
            <p:nvPr/>
          </p:nvSpPr>
          <p:spPr>
            <a:xfrm>
              <a:off x="702861" y="643057"/>
              <a:ext cx="7696968" cy="55879"/>
            </a:xfrm>
            <a:prstGeom prst="rect">
              <a:avLst/>
            </a:prstGeom>
            <a:solidFill>
              <a:srgbClr val="44B6AB">
                <a:alpha val="27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07578" y="118183"/>
              <a:ext cx="428396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dirty="0" smtClean="0">
                  <a:latin typeface="HY울릉도M" pitchFamily="18" charset="-127"/>
                  <a:ea typeface="HY울릉도M" pitchFamily="18" charset="-127"/>
                </a:rPr>
                <a:t>근린시설의의 개발방법</a:t>
              </a:r>
              <a:endParaRPr lang="en-US" altLang="ko-KR" sz="2500" dirty="0" smtClean="0">
                <a:latin typeface="HY울릉도M" pitchFamily="18" charset="-127"/>
                <a:ea typeface="HY울릉도M" pitchFamily="18" charset="-127"/>
              </a:endParaRPr>
            </a:p>
            <a:p>
              <a:endParaRPr lang="ko-KR" altLang="en-US" sz="2500" dirty="0"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45" name="직사각형 44"/>
          <p:cNvSpPr/>
          <p:nvPr/>
        </p:nvSpPr>
        <p:spPr>
          <a:xfrm>
            <a:off x="2905943" y="1196752"/>
            <a:ext cx="3255122" cy="432431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근린공공시설의 종류</a:t>
            </a:r>
            <a:endParaRPr lang="ko-KR" altLang="en-US" dirty="0">
              <a:solidFill>
                <a:schemeClr val="tx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899592" y="1772816"/>
            <a:ext cx="7344816" cy="3240360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dirty="0" smtClean="0">
                <a:solidFill>
                  <a:schemeClr val="tx1"/>
                </a:solidFill>
              </a:rPr>
              <a:t>동사무소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파출소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소방서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우체국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전산전화국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보건소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방송국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공공도서관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지역의료보험조합 기타 이와 유사한 것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(</a:t>
            </a:r>
            <a:r>
              <a:rPr lang="ko-KR" altLang="en-US" dirty="0" smtClean="0">
                <a:solidFill>
                  <a:schemeClr val="tx1"/>
                </a:solidFill>
              </a:rPr>
              <a:t>바닥면적의 합계가 </a:t>
            </a:r>
            <a:r>
              <a:rPr lang="en-US" altLang="ko-KR" dirty="0" smtClean="0">
                <a:solidFill>
                  <a:schemeClr val="tx1"/>
                </a:solidFill>
              </a:rPr>
              <a:t>1,000</a:t>
            </a:r>
            <a:r>
              <a:rPr lang="ko-KR" altLang="en-US" dirty="0" smtClean="0">
                <a:solidFill>
                  <a:schemeClr val="tx1"/>
                </a:solidFill>
              </a:rPr>
              <a:t> 미만인 것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dirty="0" smtClean="0">
                <a:solidFill>
                  <a:schemeClr val="tx1"/>
                </a:solidFill>
              </a:rPr>
              <a:t>마을공회당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마을공동작업소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마을 공동구판장 기타 이와 유사한 것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dirty="0" smtClean="0">
                <a:solidFill>
                  <a:schemeClr val="tx1"/>
                </a:solidFill>
              </a:rPr>
              <a:t>변전소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err="1" smtClean="0">
                <a:solidFill>
                  <a:schemeClr val="tx1"/>
                </a:solidFill>
              </a:rPr>
              <a:t>양수장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err="1" smtClean="0">
                <a:solidFill>
                  <a:schemeClr val="tx1"/>
                </a:solidFill>
              </a:rPr>
              <a:t>정수장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대피소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공중화장실 기타 이와 유사한 것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49" name="슬라이드 번호 개체 틀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687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81626" y="16494"/>
            <a:ext cx="6725746" cy="477054"/>
            <a:chOff x="179388" y="118183"/>
            <a:chExt cx="8220441" cy="583072"/>
          </a:xfrm>
        </p:grpSpPr>
        <p:grpSp>
          <p:nvGrpSpPr>
            <p:cNvPr id="5" name="그룹 4"/>
            <p:cNvGrpSpPr/>
            <p:nvPr/>
          </p:nvGrpSpPr>
          <p:grpSpPr>
            <a:xfrm>
              <a:off x="179388" y="188913"/>
              <a:ext cx="485775" cy="485775"/>
              <a:chOff x="179388" y="188913"/>
              <a:chExt cx="863600" cy="863600"/>
            </a:xfrm>
          </p:grpSpPr>
          <p:sp>
            <p:nvSpPr>
              <p:cNvPr id="8" name="직사각형 7"/>
              <p:cNvSpPr/>
              <p:nvPr/>
            </p:nvSpPr>
            <p:spPr>
              <a:xfrm>
                <a:off x="3952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6111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8270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1" name="직사각형 10"/>
              <p:cNvSpPr/>
              <p:nvPr/>
            </p:nvSpPr>
            <p:spPr>
              <a:xfrm>
                <a:off x="1793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1793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3952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4" name="직사각형 13"/>
              <p:cNvSpPr/>
              <p:nvPr/>
            </p:nvSpPr>
            <p:spPr>
              <a:xfrm>
                <a:off x="6111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5" name="직사각형 14"/>
              <p:cNvSpPr/>
              <p:nvPr/>
            </p:nvSpPr>
            <p:spPr>
              <a:xfrm>
                <a:off x="8270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1793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3952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6111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8270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1793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3952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2" name="직사각형 21"/>
              <p:cNvSpPr/>
              <p:nvPr/>
            </p:nvSpPr>
            <p:spPr>
              <a:xfrm>
                <a:off x="6111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8270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6" name="직사각형 5"/>
            <p:cNvSpPr/>
            <p:nvPr/>
          </p:nvSpPr>
          <p:spPr>
            <a:xfrm>
              <a:off x="702861" y="643057"/>
              <a:ext cx="7696968" cy="55879"/>
            </a:xfrm>
            <a:prstGeom prst="rect">
              <a:avLst/>
            </a:prstGeom>
            <a:solidFill>
              <a:srgbClr val="44B6AB">
                <a:alpha val="27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07578" y="118183"/>
              <a:ext cx="4283969" cy="58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dirty="0" smtClean="0">
                  <a:latin typeface="HY울릉도M" pitchFamily="18" charset="-127"/>
                  <a:ea typeface="HY울릉도M" pitchFamily="18" charset="-127"/>
                </a:rPr>
                <a:t>판매시설의 개발방법</a:t>
              </a:r>
              <a:endParaRPr lang="ko-KR" altLang="en-US" sz="2500" dirty="0"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23528" y="620688"/>
            <a:ext cx="31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일반판매시설의 종류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420330" y="920672"/>
            <a:ext cx="8167705" cy="924152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6">
                    <a:lumMod val="50000"/>
                  </a:schemeClr>
                </a:solidFill>
              </a:rPr>
              <a:t>건축법상 판매시설이란</a:t>
            </a:r>
            <a:r>
              <a:rPr lang="en-US" altLang="ko-KR" sz="1600" dirty="0" smtClean="0">
                <a:solidFill>
                  <a:schemeClr val="accent6">
                    <a:lumMod val="50000"/>
                  </a:schemeClr>
                </a:solidFill>
              </a:rPr>
              <a:t>? </a:t>
            </a:r>
            <a:r>
              <a:rPr lang="ko-KR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도매시장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ko-KR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소매시장</a:t>
            </a: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ko-KR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상점</a:t>
            </a:r>
            <a:r>
              <a:rPr lang="ko-KR" altLang="en-US" sz="1600" dirty="0" smtClean="0">
                <a:solidFill>
                  <a:schemeClr val="accent6">
                    <a:lumMod val="50000"/>
                  </a:schemeClr>
                </a:solidFill>
              </a:rPr>
              <a:t> 등</a:t>
            </a:r>
            <a:r>
              <a:rPr lang="en-US" altLang="ko-KR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6">
                    <a:lumMod val="50000"/>
                  </a:schemeClr>
                </a:solidFill>
              </a:rPr>
              <a:t>일반판매시설이란</a:t>
            </a:r>
            <a:r>
              <a:rPr lang="en-US" altLang="ko-KR" sz="1600" dirty="0" smtClean="0">
                <a:solidFill>
                  <a:schemeClr val="accent6">
                    <a:lumMod val="50000"/>
                  </a:schemeClr>
                </a:solidFill>
              </a:rPr>
              <a:t>? </a:t>
            </a:r>
            <a:r>
              <a:rPr lang="ko-KR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상점</a:t>
            </a:r>
            <a:endParaRPr lang="en-US" altLang="ko-KR" sz="16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26" name="Group 3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869609"/>
              </p:ext>
            </p:extLst>
          </p:nvPr>
        </p:nvGraphicFramePr>
        <p:xfrm>
          <a:off x="347283" y="2420889"/>
          <a:ext cx="8180441" cy="1456440"/>
        </p:xfrm>
        <a:graphic>
          <a:graphicData uri="http://schemas.openxmlformats.org/drawingml/2006/table">
            <a:tbl>
              <a:tblPr/>
              <a:tblGrid>
                <a:gridCol w="1505286"/>
                <a:gridCol w="3395023"/>
                <a:gridCol w="3280132"/>
              </a:tblGrid>
              <a:tr h="216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5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구분</a:t>
                      </a:r>
                      <a:endParaRPr kumimoji="0" lang="en-US" altLang="ko-KR" sz="15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5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유형</a:t>
                      </a:r>
                      <a:endParaRPr kumimoji="0" lang="en-US" altLang="ko-KR" sz="15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>
                        <a:alpha val="5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5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비고</a:t>
                      </a:r>
                      <a:endParaRPr kumimoji="0" lang="en-US" altLang="ko-KR" sz="15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65097"/>
                      </a:srgbClr>
                    </a:solidFill>
                  </a:tcPr>
                </a:tc>
              </a:tr>
              <a:tr h="25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형태적 구분</a:t>
                      </a:r>
                      <a:endParaRPr kumimoji="0" lang="ko-KR" altLang="ko-KR" sz="14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4784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타워형</a:t>
                      </a:r>
                      <a:r>
                        <a:rPr kumimoji="0" lang="en-US" altLang="ko-KR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 </a:t>
                      </a: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몰형</a:t>
                      </a:r>
                      <a:r>
                        <a:rPr kumimoji="0" lang="en-US" altLang="ko-KR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 </a:t>
                      </a: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복합형</a:t>
                      </a:r>
                      <a:r>
                        <a:rPr kumimoji="0" lang="en-US" altLang="ko-KR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 </a:t>
                      </a: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스트리트형</a:t>
                      </a:r>
                      <a:endParaRPr kumimoji="0" lang="en-US" altLang="ko-KR" sz="14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위치의 집약</a:t>
                      </a:r>
                      <a:endParaRPr kumimoji="0" lang="en-US" altLang="ko-KR" sz="14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5097"/>
                      </a:schemeClr>
                    </a:solidFill>
                  </a:tcPr>
                </a:tc>
              </a:tr>
              <a:tr h="259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기능적 구분</a:t>
                      </a:r>
                      <a:endParaRPr kumimoji="0" lang="ko-KR" altLang="ko-KR" sz="14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4784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멀티형</a:t>
                      </a:r>
                      <a:r>
                        <a:rPr kumimoji="0" lang="en-US" altLang="ko-KR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 </a:t>
                      </a: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테마형</a:t>
                      </a:r>
                      <a:endParaRPr kumimoji="0" lang="en-US" altLang="ko-KR" sz="14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수요의 집약</a:t>
                      </a:r>
                      <a:endParaRPr kumimoji="0" lang="en-US" altLang="ko-KR" sz="14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444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업종상호간 관련성 구분</a:t>
                      </a:r>
                      <a:endParaRPr kumimoji="0" lang="ko-KR" altLang="ko-KR" sz="14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4784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수평형</a:t>
                      </a:r>
                      <a:r>
                        <a:rPr kumimoji="0" lang="en-US" altLang="ko-KR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 </a:t>
                      </a: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수직형</a:t>
                      </a:r>
                      <a:endParaRPr kumimoji="0" lang="en-US" altLang="ko-KR" sz="14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동기의 집약</a:t>
                      </a:r>
                      <a:endParaRPr kumimoji="0" lang="en-US" altLang="ko-KR" sz="14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63742" y="2051556"/>
            <a:ext cx="31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표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4)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상가의 구분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321609"/>
              </p:ext>
            </p:extLst>
          </p:nvPr>
        </p:nvGraphicFramePr>
        <p:xfrm>
          <a:off x="361032" y="4293096"/>
          <a:ext cx="8186870" cy="1458090"/>
        </p:xfrm>
        <a:graphic>
          <a:graphicData uri="http://schemas.openxmlformats.org/drawingml/2006/table">
            <a:tbl>
              <a:tblPr/>
              <a:tblGrid>
                <a:gridCol w="1170165"/>
                <a:gridCol w="701670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lang="ko-KR" altLang="en-US" sz="15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</a:rPr>
                        <a:t>타워형</a:t>
                      </a:r>
                      <a:endParaRPr kumimoji="0" lang="ko-KR" altLang="ko-KR" sz="15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4784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lang="en-US" altLang="ko-KR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</a:rPr>
                        <a:t>1</a:t>
                      </a:r>
                      <a:r>
                        <a:rPr lang="ko-KR" altLang="en-US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</a:rPr>
                        <a:t>개 건축물의 규모가 고층이고 이 건축물 안에 상가가 집중 배치되는 형태의 상가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lang="ko-KR" altLang="en-US" sz="15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</a:rPr>
                        <a:t>몰형</a:t>
                      </a:r>
                      <a:endParaRPr kumimoji="0" lang="ko-KR" altLang="ko-KR" sz="15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4784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4300" lvl="1" indent="-114300" algn="l" defTabSz="533400">
                        <a:lnSpc>
                          <a:spcPct val="100000"/>
                        </a:lnSpc>
                        <a:spcAft>
                          <a:spcPct val="15000"/>
                        </a:spcAft>
                        <a:defRPr/>
                      </a:pPr>
                      <a:r>
                        <a:rPr lang="ko-KR" altLang="en-US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</a:rPr>
                        <a:t>지붕이 덮어져 있는 공간 안에 상가가 집중 배치되어 공간 안에서 </a:t>
                      </a:r>
                      <a:endParaRPr lang="en-US" altLang="ko-KR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</a:endParaRPr>
                    </a:p>
                    <a:p>
                      <a:pPr marL="114300" lvl="1" indent="-114300" algn="l" defTabSz="533400">
                        <a:lnSpc>
                          <a:spcPct val="100000"/>
                        </a:lnSpc>
                        <a:spcAft>
                          <a:spcPct val="15000"/>
                        </a:spcAft>
                        <a:defRPr/>
                      </a:pPr>
                      <a:r>
                        <a:rPr lang="ko-KR" altLang="en-US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</a:rPr>
                        <a:t>모든 상업활동이 가능해지는 공간</a:t>
                      </a:r>
                      <a:endParaRPr lang="en-US" altLang="ko-KR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lang="ko-KR" altLang="en-US" sz="15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스트리트형</a:t>
                      </a:r>
                      <a:r>
                        <a:rPr lang="ko-KR" altLang="en-US" sz="15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endParaRPr kumimoji="0" lang="ko-KR" altLang="ko-KR" sz="15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4784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ko-KR" altLang="en-US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거리</a:t>
                      </a:r>
                      <a:r>
                        <a:rPr lang="en-US" altLang="ko-KR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양쪽으로 상가들이 들어서 있는 형태</a:t>
                      </a:r>
                      <a:endParaRPr lang="en-US" altLang="ko-KR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" name="슬라이드 번호 개체 틀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238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81626" y="16494"/>
            <a:ext cx="6725746" cy="477054"/>
            <a:chOff x="179388" y="118183"/>
            <a:chExt cx="8220441" cy="583072"/>
          </a:xfrm>
        </p:grpSpPr>
        <p:grpSp>
          <p:nvGrpSpPr>
            <p:cNvPr id="5" name="그룹 4"/>
            <p:cNvGrpSpPr/>
            <p:nvPr/>
          </p:nvGrpSpPr>
          <p:grpSpPr>
            <a:xfrm>
              <a:off x="179388" y="188913"/>
              <a:ext cx="485775" cy="485775"/>
              <a:chOff x="179388" y="188913"/>
              <a:chExt cx="863600" cy="863600"/>
            </a:xfrm>
          </p:grpSpPr>
          <p:sp>
            <p:nvSpPr>
              <p:cNvPr id="8" name="직사각형 7"/>
              <p:cNvSpPr/>
              <p:nvPr/>
            </p:nvSpPr>
            <p:spPr>
              <a:xfrm>
                <a:off x="3952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6111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8270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1" name="직사각형 10"/>
              <p:cNvSpPr/>
              <p:nvPr/>
            </p:nvSpPr>
            <p:spPr>
              <a:xfrm>
                <a:off x="1793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1793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3952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4" name="직사각형 13"/>
              <p:cNvSpPr/>
              <p:nvPr/>
            </p:nvSpPr>
            <p:spPr>
              <a:xfrm>
                <a:off x="6111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5" name="직사각형 14"/>
              <p:cNvSpPr/>
              <p:nvPr/>
            </p:nvSpPr>
            <p:spPr>
              <a:xfrm>
                <a:off x="8270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1793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3952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6111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8270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1793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3952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2" name="직사각형 21"/>
              <p:cNvSpPr/>
              <p:nvPr/>
            </p:nvSpPr>
            <p:spPr>
              <a:xfrm>
                <a:off x="6111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8270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6" name="직사각형 5"/>
            <p:cNvSpPr/>
            <p:nvPr/>
          </p:nvSpPr>
          <p:spPr>
            <a:xfrm>
              <a:off x="702861" y="643057"/>
              <a:ext cx="7696968" cy="55879"/>
            </a:xfrm>
            <a:prstGeom prst="rect">
              <a:avLst/>
            </a:prstGeom>
            <a:solidFill>
              <a:srgbClr val="44B6AB">
                <a:alpha val="27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07578" y="118183"/>
              <a:ext cx="4283969" cy="58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dirty="0" smtClean="0">
                  <a:latin typeface="HY울릉도M" pitchFamily="18" charset="-127"/>
                  <a:ea typeface="HY울릉도M" pitchFamily="18" charset="-127"/>
                </a:rPr>
                <a:t>판매시설의 개발방법</a:t>
              </a:r>
              <a:endParaRPr lang="ko-KR" altLang="en-US" sz="2500" dirty="0"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29" name="타원 28"/>
          <p:cNvSpPr/>
          <p:nvPr/>
        </p:nvSpPr>
        <p:spPr>
          <a:xfrm>
            <a:off x="838054" y="2276872"/>
            <a:ext cx="1542937" cy="576064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accent2">
                    <a:lumMod val="50000"/>
                  </a:schemeClr>
                </a:solidFill>
              </a:rPr>
              <a:t>타워상가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2811769" y="2276872"/>
            <a:ext cx="1542937" cy="576064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err="1">
                <a:solidFill>
                  <a:schemeClr val="accent2">
                    <a:lumMod val="50000"/>
                  </a:schemeClr>
                </a:solidFill>
              </a:rPr>
              <a:t>몰</a:t>
            </a:r>
            <a:r>
              <a:rPr lang="ko-KR" altLang="en-US" sz="1600" b="1" dirty="0" err="1" smtClean="0">
                <a:solidFill>
                  <a:schemeClr val="accent2">
                    <a:lumMod val="50000"/>
                  </a:schemeClr>
                </a:solidFill>
              </a:rPr>
              <a:t>상가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4829263" y="2276872"/>
            <a:ext cx="1542937" cy="576064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accent2">
                    <a:lumMod val="50000"/>
                  </a:schemeClr>
                </a:solidFill>
              </a:rPr>
              <a:t>스트리트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타원 31"/>
          <p:cNvSpPr/>
          <p:nvPr/>
        </p:nvSpPr>
        <p:spPr>
          <a:xfrm>
            <a:off x="2389078" y="3501008"/>
            <a:ext cx="1542937" cy="576064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err="1" smtClean="0">
                <a:solidFill>
                  <a:schemeClr val="accent2">
                    <a:lumMod val="50000"/>
                  </a:schemeClr>
                </a:solidFill>
              </a:rPr>
              <a:t>테마형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4973279" y="4653136"/>
            <a:ext cx="1542937" cy="576064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err="1" smtClean="0">
                <a:solidFill>
                  <a:schemeClr val="accent2">
                    <a:lumMod val="50000"/>
                  </a:schemeClr>
                </a:solidFill>
              </a:rPr>
              <a:t>수평형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4" name="타원 33"/>
          <p:cNvSpPr/>
          <p:nvPr/>
        </p:nvSpPr>
        <p:spPr>
          <a:xfrm>
            <a:off x="6917495" y="2256121"/>
            <a:ext cx="1542937" cy="576064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err="1" smtClean="0">
                <a:solidFill>
                  <a:schemeClr val="accent2">
                    <a:lumMod val="50000"/>
                  </a:schemeClr>
                </a:solidFill>
              </a:rPr>
              <a:t>몰상가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5" name="타원 34"/>
          <p:cNvSpPr/>
          <p:nvPr/>
        </p:nvSpPr>
        <p:spPr>
          <a:xfrm>
            <a:off x="4973279" y="3501007"/>
            <a:ext cx="1542937" cy="576064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err="1" smtClean="0">
                <a:solidFill>
                  <a:schemeClr val="accent2">
                    <a:lumMod val="50000"/>
                  </a:schemeClr>
                </a:solidFill>
              </a:rPr>
              <a:t>멀티형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6" name="타원 35"/>
          <p:cNvSpPr/>
          <p:nvPr/>
        </p:nvSpPr>
        <p:spPr>
          <a:xfrm>
            <a:off x="2452999" y="4653136"/>
            <a:ext cx="1542937" cy="576064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err="1" smtClean="0">
                <a:solidFill>
                  <a:schemeClr val="accent2">
                    <a:lumMod val="50000"/>
                  </a:schemeClr>
                </a:solidFill>
              </a:rPr>
              <a:t>수직형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7" name="타원 36"/>
          <p:cNvSpPr/>
          <p:nvPr/>
        </p:nvSpPr>
        <p:spPr>
          <a:xfrm>
            <a:off x="3749143" y="5661248"/>
            <a:ext cx="1542937" cy="576064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err="1" smtClean="0">
                <a:solidFill>
                  <a:schemeClr val="accent2">
                    <a:lumMod val="50000"/>
                  </a:schemeClr>
                </a:solidFill>
              </a:rPr>
              <a:t>개발콘셉</a:t>
            </a:r>
            <a:endParaRPr lang="en-US" altLang="ko-KR" sz="16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9" name="직선 연결선 38"/>
          <p:cNvCxnSpPr>
            <a:stCxn id="29" idx="4"/>
            <a:endCxn id="32" idx="0"/>
          </p:cNvCxnSpPr>
          <p:nvPr/>
        </p:nvCxnSpPr>
        <p:spPr>
          <a:xfrm>
            <a:off x="1609523" y="2852936"/>
            <a:ext cx="1551024" cy="64807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직선 연결선 40"/>
          <p:cNvCxnSpPr>
            <a:stCxn id="30" idx="4"/>
            <a:endCxn id="32" idx="0"/>
          </p:cNvCxnSpPr>
          <p:nvPr/>
        </p:nvCxnSpPr>
        <p:spPr>
          <a:xfrm flipH="1">
            <a:off x="3160547" y="2852936"/>
            <a:ext cx="422691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직선 연결선 43"/>
          <p:cNvCxnSpPr>
            <a:stCxn id="29" idx="4"/>
            <a:endCxn id="35" idx="0"/>
          </p:cNvCxnSpPr>
          <p:nvPr/>
        </p:nvCxnSpPr>
        <p:spPr>
          <a:xfrm>
            <a:off x="1609523" y="2852936"/>
            <a:ext cx="4135225" cy="648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직선 연결선 45"/>
          <p:cNvCxnSpPr>
            <a:stCxn id="30" idx="4"/>
            <a:endCxn id="35" idx="0"/>
          </p:cNvCxnSpPr>
          <p:nvPr/>
        </p:nvCxnSpPr>
        <p:spPr>
          <a:xfrm>
            <a:off x="3583238" y="2852936"/>
            <a:ext cx="2161510" cy="648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직선 연결선 47"/>
          <p:cNvCxnSpPr>
            <a:stCxn id="31" idx="4"/>
            <a:endCxn id="32" idx="0"/>
          </p:cNvCxnSpPr>
          <p:nvPr/>
        </p:nvCxnSpPr>
        <p:spPr>
          <a:xfrm flipH="1">
            <a:off x="3160547" y="2852936"/>
            <a:ext cx="2440185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직선 연결선 49"/>
          <p:cNvCxnSpPr>
            <a:stCxn id="34" idx="4"/>
            <a:endCxn id="32" idx="0"/>
          </p:cNvCxnSpPr>
          <p:nvPr/>
        </p:nvCxnSpPr>
        <p:spPr>
          <a:xfrm flipH="1">
            <a:off x="3160547" y="2832185"/>
            <a:ext cx="4528417" cy="6688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직선 연결선 51"/>
          <p:cNvCxnSpPr>
            <a:stCxn id="32" idx="4"/>
            <a:endCxn id="36" idx="0"/>
          </p:cNvCxnSpPr>
          <p:nvPr/>
        </p:nvCxnSpPr>
        <p:spPr>
          <a:xfrm>
            <a:off x="3160547" y="4077072"/>
            <a:ext cx="63921" cy="576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직선 연결선 53"/>
          <p:cNvCxnSpPr>
            <a:stCxn id="32" idx="4"/>
            <a:endCxn id="33" idx="0"/>
          </p:cNvCxnSpPr>
          <p:nvPr/>
        </p:nvCxnSpPr>
        <p:spPr>
          <a:xfrm>
            <a:off x="3160547" y="4077072"/>
            <a:ext cx="2584201" cy="576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직선 연결선 55"/>
          <p:cNvCxnSpPr>
            <a:stCxn id="36" idx="0"/>
            <a:endCxn id="35" idx="4"/>
          </p:cNvCxnSpPr>
          <p:nvPr/>
        </p:nvCxnSpPr>
        <p:spPr>
          <a:xfrm flipV="1">
            <a:off x="3224468" y="4077071"/>
            <a:ext cx="2520280" cy="5760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직선 연결선 57"/>
          <p:cNvCxnSpPr>
            <a:stCxn id="35" idx="4"/>
            <a:endCxn id="33" idx="0"/>
          </p:cNvCxnSpPr>
          <p:nvPr/>
        </p:nvCxnSpPr>
        <p:spPr>
          <a:xfrm>
            <a:off x="5744748" y="4077071"/>
            <a:ext cx="0" cy="5760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직선 연결선 59"/>
          <p:cNvCxnSpPr>
            <a:stCxn id="36" idx="4"/>
            <a:endCxn id="37" idx="0"/>
          </p:cNvCxnSpPr>
          <p:nvPr/>
        </p:nvCxnSpPr>
        <p:spPr>
          <a:xfrm>
            <a:off x="3224468" y="5229200"/>
            <a:ext cx="1296144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직선 연결선 61"/>
          <p:cNvCxnSpPr>
            <a:stCxn id="33" idx="4"/>
            <a:endCxn id="37" idx="0"/>
          </p:cNvCxnSpPr>
          <p:nvPr/>
        </p:nvCxnSpPr>
        <p:spPr>
          <a:xfrm flipH="1">
            <a:off x="4520612" y="5229200"/>
            <a:ext cx="1224136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80350" y="58426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p. 11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grpSp>
        <p:nvGrpSpPr>
          <p:cNvPr id="64" name="그룹 51"/>
          <p:cNvGrpSpPr/>
          <p:nvPr/>
        </p:nvGrpSpPr>
        <p:grpSpPr>
          <a:xfrm>
            <a:off x="251520" y="837049"/>
            <a:ext cx="3802478" cy="1007775"/>
            <a:chOff x="207421" y="2126758"/>
            <a:chExt cx="991255" cy="691200"/>
          </a:xfrm>
          <a:solidFill>
            <a:schemeClr val="bg1">
              <a:alpha val="23000"/>
            </a:schemeClr>
          </a:solidFill>
        </p:grpSpPr>
        <p:sp>
          <p:nvSpPr>
            <p:cNvPr id="65" name="모서리가 둥근 직사각형 64"/>
            <p:cNvSpPr/>
            <p:nvPr/>
          </p:nvSpPr>
          <p:spPr>
            <a:xfrm>
              <a:off x="207421" y="2126758"/>
              <a:ext cx="991255" cy="691200"/>
            </a:xfrm>
            <a:prstGeom prst="roundRect">
              <a:avLst>
                <a:gd name="adj" fmla="val 10000"/>
              </a:avLst>
            </a:prstGeom>
            <a:grpFill/>
            <a:ln w="38100"/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6" name="모서리가 둥근 직사각형 6"/>
            <p:cNvSpPr/>
            <p:nvPr/>
          </p:nvSpPr>
          <p:spPr>
            <a:xfrm>
              <a:off x="227666" y="2147003"/>
              <a:ext cx="950765" cy="650710"/>
            </a:xfrm>
            <a:prstGeom prst="rect">
              <a:avLst/>
            </a:prstGeom>
            <a:noFill/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4" tIns="85344" rIns="85344" bIns="85344" spcCol="1270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114300" lvl="1" indent="-114300" algn="ctr" defTabSz="533400" fontAlgn="auto">
                <a:lnSpc>
                  <a:spcPct val="150000"/>
                </a:lnSpc>
                <a:spcBef>
                  <a:spcPts val="0"/>
                </a:spcBef>
                <a:spcAft>
                  <a:spcPct val="15000"/>
                </a:spcAft>
                <a:defRPr/>
              </a:pPr>
              <a:r>
                <a:rPr kumimoji="0" lang="en-US" altLang="ko-KR" sz="1600" dirty="0" smtClean="0">
                  <a:latin typeface="+mn-ea"/>
                </a:rPr>
                <a:t>[ </a:t>
              </a:r>
              <a:r>
                <a:rPr kumimoji="0" lang="ko-KR" altLang="en-US" sz="1600" dirty="0" smtClean="0">
                  <a:latin typeface="+mn-ea"/>
                </a:rPr>
                <a:t>상점의 입지조건 </a:t>
              </a:r>
              <a:r>
                <a:rPr kumimoji="0" lang="en-US" altLang="ko-KR" sz="1600" dirty="0" smtClean="0">
                  <a:latin typeface="+mn-ea"/>
                </a:rPr>
                <a:t>]</a:t>
              </a:r>
            </a:p>
            <a:p>
              <a:pPr marL="114300" lvl="1" indent="-114300" algn="ctr" defTabSz="533400" fontAlgn="auto">
                <a:lnSpc>
                  <a:spcPct val="150000"/>
                </a:lnSpc>
                <a:spcBef>
                  <a:spcPts val="0"/>
                </a:spcBef>
                <a:spcAft>
                  <a:spcPct val="15000"/>
                </a:spcAft>
                <a:defRPr/>
              </a:pPr>
              <a:r>
                <a:rPr lang="ko-KR" altLang="en-US" sz="1600" dirty="0" smtClean="0">
                  <a:latin typeface="+mn-ea"/>
                </a:rPr>
                <a:t>번화가</a:t>
              </a:r>
              <a:r>
                <a:rPr lang="en-US" altLang="ko-KR" sz="1600" dirty="0" smtClean="0">
                  <a:latin typeface="+mn-ea"/>
                </a:rPr>
                <a:t>, </a:t>
              </a:r>
              <a:r>
                <a:rPr lang="ko-KR" altLang="en-US" sz="1600" dirty="0" smtClean="0">
                  <a:latin typeface="+mn-ea"/>
                </a:rPr>
                <a:t>유동인구</a:t>
              </a:r>
              <a:r>
                <a:rPr lang="en-US" altLang="ko-KR" sz="1600" dirty="0" smtClean="0">
                  <a:latin typeface="+mn-ea"/>
                </a:rPr>
                <a:t>, </a:t>
              </a:r>
              <a:r>
                <a:rPr lang="ko-KR" altLang="en-US" sz="1600" dirty="0" err="1" smtClean="0">
                  <a:latin typeface="+mn-ea"/>
                </a:rPr>
                <a:t>접근성</a:t>
              </a:r>
              <a:r>
                <a:rPr lang="en-US" altLang="ko-KR" sz="1600" dirty="0" smtClean="0">
                  <a:latin typeface="+mn-ea"/>
                </a:rPr>
                <a:t>, </a:t>
              </a:r>
              <a:r>
                <a:rPr lang="ko-KR" altLang="en-US" sz="1600" dirty="0" smtClean="0">
                  <a:latin typeface="+mn-ea"/>
                </a:rPr>
                <a:t>무경쟁상권</a:t>
              </a:r>
              <a:endParaRPr kumimoji="0" lang="ko-KR" altLang="en-US" sz="1600" dirty="0">
                <a:latin typeface="+mn-ea"/>
              </a:endParaRPr>
            </a:p>
          </p:txBody>
        </p:sp>
      </p:grpSp>
      <p:grpSp>
        <p:nvGrpSpPr>
          <p:cNvPr id="67" name="그룹 54"/>
          <p:cNvGrpSpPr/>
          <p:nvPr/>
        </p:nvGrpSpPr>
        <p:grpSpPr>
          <a:xfrm>
            <a:off x="4139952" y="826686"/>
            <a:ext cx="4824536" cy="1018138"/>
            <a:chOff x="1799760" y="2126758"/>
            <a:chExt cx="991255" cy="691200"/>
          </a:xfrm>
          <a:solidFill>
            <a:schemeClr val="bg1">
              <a:alpha val="23000"/>
            </a:schemeClr>
          </a:solidFill>
        </p:grpSpPr>
        <p:sp>
          <p:nvSpPr>
            <p:cNvPr id="68" name="모서리가 둥근 직사각형 67"/>
            <p:cNvSpPr/>
            <p:nvPr/>
          </p:nvSpPr>
          <p:spPr>
            <a:xfrm>
              <a:off x="1799760" y="2126758"/>
              <a:ext cx="991255" cy="691200"/>
            </a:xfrm>
            <a:prstGeom prst="roundRect">
              <a:avLst>
                <a:gd name="adj" fmla="val 10000"/>
              </a:avLst>
            </a:prstGeom>
            <a:grpFill/>
            <a:ln w="38100">
              <a:solidFill>
                <a:srgbClr val="D3D812"/>
              </a:solidFill>
            </a:ln>
          </p:spPr>
          <p:style>
            <a:lnRef idx="1">
              <a:schemeClr val="accent3">
                <a:hueOff val="2812566"/>
                <a:satOff val="-4220"/>
                <a:lumOff val="-68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9" name="모서리가 둥근 직사각형 12"/>
            <p:cNvSpPr/>
            <p:nvPr/>
          </p:nvSpPr>
          <p:spPr>
            <a:xfrm>
              <a:off x="1820005" y="2147003"/>
              <a:ext cx="950765" cy="650710"/>
            </a:xfrm>
            <a:prstGeom prst="rect">
              <a:avLst/>
            </a:prstGeom>
            <a:noFill/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5344" tIns="85344" rIns="85344" bIns="85344" spcCol="1270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114300" lvl="1" indent="-114300" algn="ctr" defTabSz="533400" fontAlgn="auto">
                <a:lnSpc>
                  <a:spcPct val="150000"/>
                </a:lnSpc>
                <a:spcBef>
                  <a:spcPts val="0"/>
                </a:spcBef>
                <a:spcAft>
                  <a:spcPct val="15000"/>
                </a:spcAft>
                <a:defRPr/>
              </a:pPr>
              <a:r>
                <a:rPr lang="en-US" altLang="ko-KR" sz="1600" dirty="0" smtClean="0">
                  <a:latin typeface="+mn-ea"/>
                </a:rPr>
                <a:t>[ </a:t>
              </a:r>
              <a:r>
                <a:rPr kumimoji="0" lang="ko-KR" altLang="en-US" sz="1600" dirty="0" smtClean="0">
                  <a:latin typeface="+mn-ea"/>
                </a:rPr>
                <a:t>건축가능지역 </a:t>
              </a:r>
              <a:r>
                <a:rPr lang="en-US" altLang="ko-KR" sz="1600" dirty="0">
                  <a:latin typeface="+mn-ea"/>
                </a:rPr>
                <a:t>]</a:t>
              </a:r>
              <a:endParaRPr kumimoji="0" lang="en-US" altLang="ko-KR" sz="1600" dirty="0" smtClean="0">
                <a:latin typeface="+mn-ea"/>
              </a:endParaRPr>
            </a:p>
            <a:p>
              <a:pPr marL="114300" lvl="1" indent="-114300" defTabSz="533400" fontAlgn="auto">
                <a:lnSpc>
                  <a:spcPct val="150000"/>
                </a:lnSpc>
                <a:spcBef>
                  <a:spcPts val="0"/>
                </a:spcBef>
                <a:spcAft>
                  <a:spcPct val="15000"/>
                </a:spcAft>
                <a:defRPr/>
              </a:pPr>
              <a:r>
                <a:rPr lang="ko-KR" altLang="en-US" sz="1600" dirty="0" smtClean="0">
                  <a:latin typeface="+mn-ea"/>
                </a:rPr>
                <a:t>상업지역</a:t>
              </a:r>
              <a:r>
                <a:rPr lang="en-US" altLang="ko-KR" sz="1600" dirty="0" smtClean="0">
                  <a:latin typeface="+mn-ea"/>
                </a:rPr>
                <a:t>, </a:t>
              </a:r>
              <a:r>
                <a:rPr lang="ko-KR" altLang="en-US" sz="1600" dirty="0" smtClean="0">
                  <a:latin typeface="+mn-ea"/>
                </a:rPr>
                <a:t>일반주거지역</a:t>
              </a:r>
              <a:r>
                <a:rPr lang="en-US" altLang="ko-KR" sz="1600" dirty="0" smtClean="0">
                  <a:latin typeface="+mn-ea"/>
                </a:rPr>
                <a:t>, </a:t>
              </a:r>
              <a:r>
                <a:rPr lang="ko-KR" altLang="en-US" sz="1600" dirty="0" err="1" smtClean="0">
                  <a:latin typeface="+mn-ea"/>
                </a:rPr>
                <a:t>준주거지역</a:t>
              </a:r>
              <a:r>
                <a:rPr lang="en-US" altLang="ko-KR" sz="1600" dirty="0" smtClean="0">
                  <a:latin typeface="+mn-ea"/>
                </a:rPr>
                <a:t>(</a:t>
              </a:r>
              <a:r>
                <a:rPr lang="ko-KR" altLang="en-US" sz="1600" dirty="0" err="1" smtClean="0">
                  <a:latin typeface="+mn-ea"/>
                </a:rPr>
                <a:t>조례로가능</a:t>
              </a:r>
              <a:r>
                <a:rPr lang="en-US" altLang="ko-KR" sz="1600" dirty="0" smtClean="0">
                  <a:latin typeface="+mn-ea"/>
                </a:rPr>
                <a:t>)</a:t>
              </a:r>
              <a:endParaRPr kumimoji="0" lang="ko-KR" altLang="en-US" sz="1600" dirty="0">
                <a:latin typeface="+mn-ea"/>
              </a:endParaRPr>
            </a:p>
          </p:txBody>
        </p:sp>
      </p:grpSp>
      <p:sp>
        <p:nvSpPr>
          <p:cNvPr id="71" name="슬라이드 번호 개체 틀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82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2068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대형판매시설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81626" y="16494"/>
            <a:ext cx="6725746" cy="477054"/>
            <a:chOff x="179388" y="118183"/>
            <a:chExt cx="8220441" cy="583072"/>
          </a:xfrm>
        </p:grpSpPr>
        <p:grpSp>
          <p:nvGrpSpPr>
            <p:cNvPr id="6" name="그룹 5"/>
            <p:cNvGrpSpPr/>
            <p:nvPr/>
          </p:nvGrpSpPr>
          <p:grpSpPr>
            <a:xfrm>
              <a:off x="179388" y="188913"/>
              <a:ext cx="485775" cy="485775"/>
              <a:chOff x="179388" y="188913"/>
              <a:chExt cx="863600" cy="863600"/>
            </a:xfrm>
          </p:grpSpPr>
          <p:sp>
            <p:nvSpPr>
              <p:cNvPr id="9" name="직사각형 8"/>
              <p:cNvSpPr/>
              <p:nvPr/>
            </p:nvSpPr>
            <p:spPr>
              <a:xfrm>
                <a:off x="3952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6111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1" name="직사각형 10"/>
              <p:cNvSpPr/>
              <p:nvPr/>
            </p:nvSpPr>
            <p:spPr>
              <a:xfrm>
                <a:off x="8270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1793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1793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4" name="직사각형 13"/>
              <p:cNvSpPr/>
              <p:nvPr/>
            </p:nvSpPr>
            <p:spPr>
              <a:xfrm>
                <a:off x="3952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5" name="직사각형 14"/>
              <p:cNvSpPr/>
              <p:nvPr/>
            </p:nvSpPr>
            <p:spPr>
              <a:xfrm>
                <a:off x="6111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8270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1793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3952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6111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8270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1793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2" name="직사각형 21"/>
              <p:cNvSpPr/>
              <p:nvPr/>
            </p:nvSpPr>
            <p:spPr>
              <a:xfrm>
                <a:off x="3952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6111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8270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7" name="직사각형 6"/>
            <p:cNvSpPr/>
            <p:nvPr/>
          </p:nvSpPr>
          <p:spPr>
            <a:xfrm>
              <a:off x="702861" y="643057"/>
              <a:ext cx="7696968" cy="55879"/>
            </a:xfrm>
            <a:prstGeom prst="rect">
              <a:avLst/>
            </a:prstGeom>
            <a:solidFill>
              <a:srgbClr val="44B6AB">
                <a:alpha val="27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07578" y="118183"/>
              <a:ext cx="4283969" cy="58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dirty="0" smtClean="0">
                  <a:latin typeface="HY울릉도M" pitchFamily="18" charset="-127"/>
                  <a:ea typeface="HY울릉도M" pitchFamily="18" charset="-127"/>
                </a:rPr>
                <a:t>판매시설의 개발방법</a:t>
              </a:r>
              <a:endParaRPr lang="ko-KR" altLang="en-US" sz="2500" dirty="0"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25" name="직사각형 24"/>
          <p:cNvSpPr/>
          <p:nvPr/>
        </p:nvSpPr>
        <p:spPr>
          <a:xfrm>
            <a:off x="233096" y="1049927"/>
            <a:ext cx="2682720" cy="330382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chemeClr val="tx2">
                    <a:lumMod val="50000"/>
                  </a:schemeClr>
                </a:solidFill>
                <a:latin typeface="+mj-ea"/>
              </a:rPr>
              <a:t>1) </a:t>
            </a:r>
            <a:r>
              <a:rPr lang="ko-KR" altLang="en-US" sz="1400" b="1" dirty="0" smtClean="0">
                <a:solidFill>
                  <a:schemeClr val="tx2">
                    <a:lumMod val="50000"/>
                  </a:schemeClr>
                </a:solidFill>
                <a:latin typeface="+mj-ea"/>
              </a:rPr>
              <a:t>대형판매시설의 종류</a:t>
            </a:r>
            <a:endParaRPr lang="en-US" altLang="ko-KR" sz="1400" b="1" dirty="0" smtClean="0">
              <a:solidFill>
                <a:schemeClr val="tx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57101" y="1401164"/>
            <a:ext cx="8499172" cy="697050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sz="1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9292" y="1358020"/>
            <a:ext cx="84991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300" dirty="0" smtClean="0"/>
              <a:t>건축법에서 정한 판매시설 중에서 도매시장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소매시장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대형소매점 등을 총괄적으로 지칭</a:t>
            </a:r>
            <a:endParaRPr lang="en-US" altLang="ko-KR" sz="1300" dirty="0" smtClean="0"/>
          </a:p>
          <a:p>
            <a:pPr>
              <a:lnSpc>
                <a:spcPct val="150000"/>
              </a:lnSpc>
            </a:pPr>
            <a:r>
              <a:rPr lang="en-US" altLang="ko-KR" sz="1300" dirty="0" smtClean="0"/>
              <a:t>P.12 (</a:t>
            </a:r>
            <a:r>
              <a:rPr lang="ko-KR" altLang="en-US" sz="1300" dirty="0" smtClean="0"/>
              <a:t>표</a:t>
            </a:r>
            <a:r>
              <a:rPr lang="en-US" altLang="ko-KR" sz="1300" dirty="0" smtClean="0"/>
              <a:t>5) </a:t>
            </a:r>
            <a:r>
              <a:rPr lang="ko-KR" altLang="en-US" sz="1300" dirty="0" smtClean="0"/>
              <a:t>대형소매점의 개념과 특성 참고</a:t>
            </a:r>
            <a:endParaRPr lang="ko-KR" altLang="en-US" sz="1300" dirty="0"/>
          </a:p>
        </p:txBody>
      </p:sp>
      <p:sp>
        <p:nvSpPr>
          <p:cNvPr id="28" name="직사각형 27"/>
          <p:cNvSpPr/>
          <p:nvPr/>
        </p:nvSpPr>
        <p:spPr>
          <a:xfrm>
            <a:off x="244893" y="2141482"/>
            <a:ext cx="3218109" cy="360039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chemeClr val="tx2">
                    <a:lumMod val="50000"/>
                  </a:schemeClr>
                </a:solidFill>
                <a:latin typeface="+mj-ea"/>
              </a:rPr>
              <a:t>2</a:t>
            </a:r>
            <a:r>
              <a:rPr lang="en-US" altLang="ko-KR" sz="1400" b="1" dirty="0" smtClean="0">
                <a:solidFill>
                  <a:schemeClr val="tx2">
                    <a:lumMod val="50000"/>
                  </a:schemeClr>
                </a:solidFill>
                <a:latin typeface="+mj-ea"/>
              </a:rPr>
              <a:t>) </a:t>
            </a:r>
            <a:r>
              <a:rPr lang="ko-KR" altLang="en-US" sz="1400" b="1" dirty="0" smtClean="0">
                <a:solidFill>
                  <a:schemeClr val="tx2">
                    <a:lumMod val="50000"/>
                  </a:schemeClr>
                </a:solidFill>
                <a:latin typeface="+mj-ea"/>
              </a:rPr>
              <a:t>대형판매시설의 개발방법 및 사례</a:t>
            </a:r>
            <a:endParaRPr lang="en-US" altLang="ko-KR" sz="1400" b="1" dirty="0" smtClean="0">
              <a:solidFill>
                <a:schemeClr val="tx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260146" y="2527552"/>
            <a:ext cx="8488318" cy="3781768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sz="13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2337" y="2484408"/>
            <a:ext cx="848831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Both"/>
            </a:pPr>
            <a:r>
              <a:rPr lang="ko-KR" altLang="en-US" sz="1300" dirty="0" smtClean="0"/>
              <a:t>재래식시장의 재개발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재건축</a:t>
            </a:r>
            <a:endParaRPr lang="en-US" altLang="ko-KR" sz="1300" dirty="0"/>
          </a:p>
          <a:p>
            <a:pPr>
              <a:lnSpc>
                <a:spcPct val="150000"/>
              </a:lnSpc>
            </a:pPr>
            <a:r>
              <a:rPr lang="en-US" altLang="ko-KR" sz="1300" dirty="0" smtClean="0"/>
              <a:t>      - p.14 </a:t>
            </a:r>
            <a:r>
              <a:rPr lang="ko-KR" altLang="en-US" sz="1300" dirty="0" smtClean="0"/>
              <a:t>중소기업구조개선과 재래시장 활성화를 위한 특별조치법 시행령 주요내용 참조</a:t>
            </a:r>
            <a:endParaRPr lang="en-US" altLang="ko-KR" sz="1300" dirty="0" smtClean="0"/>
          </a:p>
          <a:p>
            <a:pPr>
              <a:lnSpc>
                <a:spcPct val="150000"/>
              </a:lnSpc>
            </a:pPr>
            <a:r>
              <a:rPr lang="en-US" altLang="ko-KR" sz="1300" dirty="0" smtClean="0"/>
              <a:t>(2) </a:t>
            </a:r>
            <a:r>
              <a:rPr lang="ko-KR" altLang="en-US" sz="1300" dirty="0" smtClean="0"/>
              <a:t>대형소매점</a:t>
            </a:r>
            <a:endParaRPr lang="en-US" altLang="ko-KR" sz="1300" dirty="0" smtClean="0"/>
          </a:p>
          <a:p>
            <a:pPr>
              <a:lnSpc>
                <a:spcPct val="150000"/>
              </a:lnSpc>
            </a:pPr>
            <a:r>
              <a:rPr lang="en-US" altLang="ko-KR" sz="1300" dirty="0"/>
              <a:t> </a:t>
            </a:r>
            <a:r>
              <a:rPr lang="en-US" altLang="ko-KR" sz="1300" dirty="0" smtClean="0"/>
              <a:t>     </a:t>
            </a:r>
            <a:endParaRPr lang="ko-KR" altLang="en-US" sz="1300" dirty="0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1819164" y="4434080"/>
            <a:ext cx="1439837" cy="496066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accent2">
                    <a:lumMod val="50000"/>
                  </a:schemeClr>
                </a:solidFill>
              </a:rPr>
              <a:t>대형소매점</a:t>
            </a:r>
            <a:endParaRPr lang="ko-KR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482523" y="4019635"/>
            <a:ext cx="921125" cy="496066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accent2">
                    <a:lumMod val="50000"/>
                  </a:schemeClr>
                </a:solidFill>
              </a:rPr>
              <a:t>백화점</a:t>
            </a:r>
            <a:endParaRPr lang="ko-KR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509919" y="4848272"/>
            <a:ext cx="921125" cy="496066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accent2">
                    <a:lumMod val="50000"/>
                  </a:schemeClr>
                </a:solidFill>
              </a:rPr>
              <a:t>할인점</a:t>
            </a:r>
            <a:endParaRPr lang="en-US" altLang="ko-KR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5" name="직선 연결선 34"/>
          <p:cNvCxnSpPr>
            <a:stCxn id="32" idx="3"/>
            <a:endCxn id="31" idx="1"/>
          </p:cNvCxnSpPr>
          <p:nvPr/>
        </p:nvCxnSpPr>
        <p:spPr>
          <a:xfrm>
            <a:off x="1403648" y="4267668"/>
            <a:ext cx="415516" cy="41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>
            <a:stCxn id="33" idx="3"/>
            <a:endCxn id="31" idx="1"/>
          </p:cNvCxnSpPr>
          <p:nvPr/>
        </p:nvCxnSpPr>
        <p:spPr>
          <a:xfrm flipV="1">
            <a:off x="1431044" y="4682113"/>
            <a:ext cx="388120" cy="414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모서리가 둥근 직사각형 39"/>
          <p:cNvSpPr/>
          <p:nvPr/>
        </p:nvSpPr>
        <p:spPr>
          <a:xfrm>
            <a:off x="3563888" y="3130739"/>
            <a:ext cx="5112568" cy="3106573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endParaRPr lang="en-US" altLang="ko-K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상업지역</a:t>
            </a:r>
            <a:r>
              <a:rPr lang="en-US" altLang="ko-KR" sz="1400" dirty="0" smtClean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ko-KR" altLang="en-US" sz="1400" dirty="0" err="1" smtClean="0">
                <a:solidFill>
                  <a:schemeClr val="accent2">
                    <a:lumMod val="50000"/>
                  </a:schemeClr>
                </a:solidFill>
              </a:rPr>
              <a:t>용적율과</a:t>
            </a: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 건폐율이 높아 개발에 따른 채산성이 높다</a:t>
            </a:r>
            <a:r>
              <a:rPr lang="en-US" altLang="ko-KR" sz="14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주거지역</a:t>
            </a:r>
            <a:endParaRPr lang="en-US" altLang="ko-K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400" dirty="0" err="1" smtClean="0">
                <a:solidFill>
                  <a:schemeClr val="accent2">
                    <a:lumMod val="50000"/>
                  </a:schemeClr>
                </a:solidFill>
              </a:rPr>
              <a:t>준공업지역</a:t>
            </a:r>
            <a:endParaRPr lang="en-US" altLang="ko-K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생산녹지지역 </a:t>
            </a:r>
            <a:r>
              <a:rPr lang="en-US" altLang="ko-KR" sz="14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농</a:t>
            </a:r>
            <a:r>
              <a:rPr lang="en-US" altLang="ko-KR" sz="14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수</a:t>
            </a:r>
            <a:r>
              <a:rPr lang="en-US" altLang="ko-KR" sz="14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축산물에 한해 건축허가</a:t>
            </a:r>
            <a:endParaRPr lang="en-US" altLang="ko-K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자연녹지지역 </a:t>
            </a:r>
            <a:r>
              <a:rPr lang="en-US" altLang="ko-KR" sz="1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대형할인점에 대해 별도로 </a:t>
            </a:r>
            <a:r>
              <a:rPr lang="en-US" altLang="ko-KR" sz="1400" dirty="0" smtClean="0">
                <a:solidFill>
                  <a:schemeClr val="accent2">
                    <a:lumMod val="50000"/>
                  </a:schemeClr>
                </a:solidFill>
              </a:rPr>
              <a:t>10,000 </a:t>
            </a: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이내에서 제한적으로 건축허가 가능</a:t>
            </a:r>
            <a:r>
              <a:rPr lang="en-US" altLang="ko-KR" sz="1400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accent2">
                    <a:lumMod val="50000"/>
                  </a:schemeClr>
                </a:solidFill>
              </a:rPr>
              <a:t>조례에 의함</a:t>
            </a:r>
            <a:r>
              <a:rPr lang="en-US" altLang="ko-KR" sz="14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endParaRPr lang="ko-KR" alt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4" name="직선 연결선 43"/>
          <p:cNvCxnSpPr>
            <a:stCxn id="31" idx="3"/>
            <a:endCxn id="40" idx="1"/>
          </p:cNvCxnSpPr>
          <p:nvPr/>
        </p:nvCxnSpPr>
        <p:spPr>
          <a:xfrm>
            <a:off x="3259001" y="4682113"/>
            <a:ext cx="304887" cy="1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슬라이드 번호 개체 틀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970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479932"/>
              </p:ext>
            </p:extLst>
          </p:nvPr>
        </p:nvGraphicFramePr>
        <p:xfrm>
          <a:off x="265542" y="1107498"/>
          <a:ext cx="8485408" cy="50461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362242"/>
                <a:gridCol w="6123166"/>
              </a:tblGrid>
              <a:tr h="47423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구분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입지여건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7830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배후지 및 고객의 양과 질</a:t>
                      </a:r>
                      <a:endParaRPr lang="en-US" altLang="ko-KR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50000"/>
                        </a:lnSpc>
                      </a:pPr>
                      <a:r>
                        <a:rPr lang="ko-KR" altLang="en-US" sz="1400" b="0" dirty="0" smtClean="0"/>
                        <a:t>배후지 </a:t>
                      </a:r>
                      <a:r>
                        <a:rPr lang="en-US" altLang="ko-KR" sz="1400" b="0" dirty="0" smtClean="0"/>
                        <a:t>: </a:t>
                      </a:r>
                      <a:r>
                        <a:rPr lang="ko-KR" altLang="en-US" sz="1400" b="0" dirty="0" smtClean="0"/>
                        <a:t>상권 또는 시장권역을 가리키는 말</a:t>
                      </a:r>
                      <a:endParaRPr lang="en-US" altLang="ko-KR" sz="1400" b="0" dirty="0" smtClean="0"/>
                    </a:p>
                    <a:p>
                      <a:pPr lvl="1" algn="l" latinLnBrk="1">
                        <a:lnSpc>
                          <a:spcPct val="150000"/>
                        </a:lnSpc>
                      </a:pPr>
                      <a:r>
                        <a:rPr lang="en-US" altLang="ko-KR" sz="1400" b="0" dirty="0" smtClean="0"/>
                        <a:t>(</a:t>
                      </a:r>
                      <a:r>
                        <a:rPr lang="ko-KR" altLang="en-US" sz="1400" b="0" dirty="0" smtClean="0"/>
                        <a:t>기준 </a:t>
                      </a:r>
                      <a:r>
                        <a:rPr lang="en-US" altLang="ko-KR" sz="1400" b="0" dirty="0" smtClean="0"/>
                        <a:t>– </a:t>
                      </a:r>
                      <a:r>
                        <a:rPr lang="ko-KR" altLang="en-US" sz="1400" b="0" dirty="0" smtClean="0"/>
                        <a:t>규모와 질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인구밀도와 소득수준 등</a:t>
                      </a:r>
                      <a:r>
                        <a:rPr lang="en-US" altLang="ko-KR" sz="1400" b="0" dirty="0" smtClean="0"/>
                        <a:t>)</a:t>
                      </a:r>
                      <a:endParaRPr lang="ko-KR" altLang="en-US" sz="1400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고객의 접근수단 및 </a:t>
                      </a:r>
                      <a:r>
                        <a:rPr lang="ko-KR" altLang="en-US" sz="1400" b="1" dirty="0" err="1" smtClean="0"/>
                        <a:t>접근성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50000"/>
                        </a:lnSpc>
                      </a:pPr>
                      <a:r>
                        <a:rPr lang="ko-KR" altLang="en-US" sz="1400" b="0" dirty="0" smtClean="0"/>
                        <a:t>교통수단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유입인구</a:t>
                      </a:r>
                      <a:r>
                        <a:rPr lang="en-US" altLang="ko-KR" sz="1400" b="0" baseline="0" dirty="0" smtClean="0"/>
                        <a:t> </a:t>
                      </a:r>
                      <a:r>
                        <a:rPr lang="ko-KR" altLang="en-US" sz="1400" b="0" baseline="0" dirty="0" smtClean="0"/>
                        <a:t>또는 접근성에 따라 흡입력이 극대화</a:t>
                      </a:r>
                      <a:endParaRPr lang="ko-KR" altLang="en-US" sz="1400" b="0" dirty="0"/>
                    </a:p>
                  </a:txBody>
                  <a:tcPr anchor="ctr"/>
                </a:tc>
              </a:tr>
              <a:tr h="6716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번영의 정도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50000"/>
                        </a:lnSpc>
                      </a:pPr>
                      <a:r>
                        <a:rPr lang="ko-KR" altLang="en-US" sz="1400" b="0" dirty="0" smtClean="0"/>
                        <a:t>인근지역생애주기상 어떤 국면의 상황인지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상점가의 번영 정도 및 번영수준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지가수준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임대수준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매상고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교통량</a:t>
                      </a:r>
                      <a:r>
                        <a:rPr lang="en-US" altLang="ko-KR" sz="1400" b="0" dirty="0" smtClean="0"/>
                        <a:t>,</a:t>
                      </a:r>
                      <a:r>
                        <a:rPr lang="en-US" altLang="ko-KR" sz="1400" b="0" baseline="0" dirty="0" smtClean="0"/>
                        <a:t> </a:t>
                      </a:r>
                      <a:r>
                        <a:rPr lang="ko-KR" altLang="en-US" sz="1400" b="0" baseline="0" dirty="0" smtClean="0"/>
                        <a:t>입지경쟁 등의 상태</a:t>
                      </a:r>
                      <a:endParaRPr lang="ko-KR" altLang="en-US" sz="1400" b="0" dirty="0"/>
                    </a:p>
                  </a:txBody>
                  <a:tcPr anchor="ctr"/>
                </a:tc>
              </a:tr>
              <a:tr h="12943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가로의 구조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42950" lvl="1" indent="-285750" algn="l"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400" b="0" dirty="0" smtClean="0"/>
                        <a:t>보도와 차도의 구분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상태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이용도</a:t>
                      </a:r>
                      <a:endParaRPr lang="en-US" altLang="ko-KR" sz="1400" b="0" dirty="0" smtClean="0"/>
                    </a:p>
                    <a:p>
                      <a:pPr marL="742950" lvl="1" indent="-285750" algn="l" latinLnBrk="1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400" b="0" dirty="0" smtClean="0"/>
                        <a:t>도로의</a:t>
                      </a:r>
                      <a:r>
                        <a:rPr lang="ko-KR" altLang="en-US" sz="1400" b="0" baseline="0" dirty="0" smtClean="0"/>
                        <a:t> 모퉁이</a:t>
                      </a:r>
                      <a:r>
                        <a:rPr lang="en-US" altLang="ko-KR" sz="1400" b="0" baseline="0" dirty="0" smtClean="0"/>
                        <a:t>, </a:t>
                      </a:r>
                      <a:r>
                        <a:rPr lang="ko-KR" altLang="en-US" sz="1400" b="0" baseline="0" dirty="0" smtClean="0"/>
                        <a:t>각지에서는 각의 내측</a:t>
                      </a:r>
                      <a:endParaRPr lang="en-US" altLang="ko-KR" sz="1400" b="0" baseline="0" dirty="0" smtClean="0"/>
                    </a:p>
                    <a:p>
                      <a:pPr marL="457200" lvl="1" indent="0" algn="l" latinLnBrk="1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400" b="0" baseline="0" dirty="0" smtClean="0"/>
                        <a:t>     </a:t>
                      </a:r>
                      <a:r>
                        <a:rPr lang="ko-KR" altLang="en-US" sz="1400" b="0" baseline="0" dirty="0" smtClean="0"/>
                        <a:t>역</a:t>
                      </a:r>
                      <a:r>
                        <a:rPr lang="en-US" altLang="ko-KR" sz="1400" b="0" baseline="0" dirty="0" smtClean="0"/>
                        <a:t>, </a:t>
                      </a:r>
                      <a:r>
                        <a:rPr lang="ko-KR" altLang="en-US" sz="1400" b="0" baseline="0" dirty="0" smtClean="0"/>
                        <a:t>정류장을 향하는 가로는 우측</a:t>
                      </a:r>
                      <a:endParaRPr lang="en-US" altLang="ko-KR" sz="1400" b="0" baseline="0" dirty="0" smtClean="0"/>
                    </a:p>
                    <a:p>
                      <a:pPr marL="457200" lvl="1" indent="0" algn="l" latinLnBrk="1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400" b="0" baseline="0" dirty="0" smtClean="0"/>
                        <a:t>     </a:t>
                      </a:r>
                      <a:r>
                        <a:rPr lang="ko-KR" altLang="en-US" sz="1400" b="0" baseline="0" dirty="0" smtClean="0"/>
                        <a:t>길의 석양관계에 따라 서쪽이 유리</a:t>
                      </a:r>
                      <a:endParaRPr lang="ko-KR" altLang="en-US" sz="1400" b="0" dirty="0"/>
                    </a:p>
                  </a:txBody>
                  <a:tcPr anchor="ctr"/>
                </a:tc>
              </a:tr>
              <a:tr h="5313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j-ea"/>
                          <a:ea typeface="+mj-ea"/>
                        </a:rPr>
                        <a:t>형상 및 접도너비</a:t>
                      </a:r>
                      <a:endParaRPr lang="ko-KR" altLang="en-US" sz="1400" b="1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50000"/>
                        </a:lnSpc>
                      </a:pPr>
                      <a:r>
                        <a:rPr lang="ko-KR" altLang="en-US" sz="1400" b="0" dirty="0" smtClean="0">
                          <a:latin typeface="+mj-ea"/>
                          <a:ea typeface="+mj-ea"/>
                        </a:rPr>
                        <a:t>가로와 접한 곳은 정형이 유리</a:t>
                      </a:r>
                      <a:endParaRPr lang="en-US" altLang="ko-KR" sz="1400" b="0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8047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j-ea"/>
                          <a:ea typeface="+mj-ea"/>
                        </a:rPr>
                        <a:t>지반 및 고저</a:t>
                      </a:r>
                      <a:endParaRPr lang="ko-KR" altLang="en-US" sz="1400" b="1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42950" marR="0" lvl="1" indent="-28575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ko-KR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지반조사가 필수</a:t>
                      </a:r>
                      <a:endParaRPr kumimoji="1" lang="en-US" altLang="ko-KR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ea"/>
                        <a:ea typeface="+mj-ea"/>
                        <a:cs typeface="굴림" pitchFamily="50" charset="-127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ko-KR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언덕길</a:t>
                      </a:r>
                      <a:r>
                        <a:rPr kumimoji="1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위</a:t>
                      </a:r>
                      <a:r>
                        <a:rPr kumimoji="1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&lt;</a:t>
                      </a:r>
                      <a:r>
                        <a:rPr kumimoji="1" lang="ko-KR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아래</a:t>
                      </a:r>
                      <a:r>
                        <a:rPr kumimoji="1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),    </a:t>
                      </a:r>
                      <a:r>
                        <a:rPr kumimoji="1" lang="ko-KR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지하</a:t>
                      </a:r>
                      <a:r>
                        <a:rPr kumimoji="1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&lt;</a:t>
                      </a:r>
                      <a:r>
                        <a:rPr kumimoji="1" lang="ko-KR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지상</a:t>
                      </a:r>
                      <a:r>
                        <a:rPr kumimoji="1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,   </a:t>
                      </a:r>
                      <a:r>
                        <a:rPr kumimoji="1" lang="ko-KR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지상</a:t>
                      </a:r>
                      <a:r>
                        <a:rPr kumimoji="1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윗층</a:t>
                      </a:r>
                      <a:r>
                        <a:rPr kumimoji="1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&lt;</a:t>
                      </a:r>
                      <a:r>
                        <a:rPr kumimoji="1" lang="ko-KR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아래층</a:t>
                      </a:r>
                      <a:r>
                        <a:rPr kumimoji="1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굴림" pitchFamily="50" charset="-127"/>
                        </a:rPr>
                        <a:t>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8010" y="692696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p.15 (</a:t>
            </a:r>
            <a:r>
              <a:rPr lang="ko-KR" altLang="en-US" sz="1600" dirty="0" smtClean="0">
                <a:latin typeface="HY울릉도M" pitchFamily="18" charset="-127"/>
                <a:ea typeface="HY울릉도M" pitchFamily="18" charset="-127"/>
              </a:rPr>
              <a:t>표</a:t>
            </a:r>
            <a:r>
              <a:rPr lang="en-US" altLang="ko-KR" sz="1600" dirty="0" smtClean="0">
                <a:latin typeface="HY울릉도M" pitchFamily="18" charset="-127"/>
                <a:ea typeface="HY울릉도M" pitchFamily="18" charset="-127"/>
              </a:rPr>
              <a:t>6) </a:t>
            </a:r>
            <a:r>
              <a:rPr lang="ko-KR" altLang="en-US" sz="1600" dirty="0" smtClean="0">
                <a:latin typeface="HY울릉도M" pitchFamily="18" charset="-127"/>
                <a:ea typeface="HY울릉도M" pitchFamily="18" charset="-127"/>
              </a:rPr>
              <a:t>대형소매점의 입지여건</a:t>
            </a:r>
            <a:endParaRPr lang="ko-KR" altLang="en-US" sz="1600" dirty="0">
              <a:latin typeface="HY울릉도M" pitchFamily="18" charset="-127"/>
              <a:ea typeface="HY울릉도M" pitchFamily="18" charset="-127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81626" y="16494"/>
            <a:ext cx="6725746" cy="477054"/>
            <a:chOff x="179388" y="118183"/>
            <a:chExt cx="8220441" cy="583072"/>
          </a:xfrm>
        </p:grpSpPr>
        <p:grpSp>
          <p:nvGrpSpPr>
            <p:cNvPr id="7" name="그룹 6"/>
            <p:cNvGrpSpPr/>
            <p:nvPr/>
          </p:nvGrpSpPr>
          <p:grpSpPr>
            <a:xfrm>
              <a:off x="179388" y="188913"/>
              <a:ext cx="485775" cy="485775"/>
              <a:chOff x="179388" y="188913"/>
              <a:chExt cx="863600" cy="863600"/>
            </a:xfrm>
          </p:grpSpPr>
          <p:sp>
            <p:nvSpPr>
              <p:cNvPr id="10" name="직사각형 9"/>
              <p:cNvSpPr/>
              <p:nvPr/>
            </p:nvSpPr>
            <p:spPr>
              <a:xfrm>
                <a:off x="3952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1" name="직사각형 10"/>
              <p:cNvSpPr/>
              <p:nvPr/>
            </p:nvSpPr>
            <p:spPr>
              <a:xfrm>
                <a:off x="6111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8270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1793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4" name="직사각형 13"/>
              <p:cNvSpPr/>
              <p:nvPr/>
            </p:nvSpPr>
            <p:spPr>
              <a:xfrm>
                <a:off x="1793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5" name="직사각형 14"/>
              <p:cNvSpPr/>
              <p:nvPr/>
            </p:nvSpPr>
            <p:spPr>
              <a:xfrm>
                <a:off x="3952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6111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8270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793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3952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6111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8270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2" name="직사각형 21"/>
              <p:cNvSpPr/>
              <p:nvPr/>
            </p:nvSpPr>
            <p:spPr>
              <a:xfrm>
                <a:off x="1793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3952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6111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5" name="직사각형 24"/>
              <p:cNvSpPr/>
              <p:nvPr/>
            </p:nvSpPr>
            <p:spPr>
              <a:xfrm>
                <a:off x="8270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8" name="직사각형 7"/>
            <p:cNvSpPr/>
            <p:nvPr/>
          </p:nvSpPr>
          <p:spPr>
            <a:xfrm>
              <a:off x="702861" y="643057"/>
              <a:ext cx="7696968" cy="55879"/>
            </a:xfrm>
            <a:prstGeom prst="rect">
              <a:avLst/>
            </a:prstGeom>
            <a:solidFill>
              <a:srgbClr val="44B6AB">
                <a:alpha val="27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07578" y="118183"/>
              <a:ext cx="4283969" cy="58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dirty="0" smtClean="0">
                  <a:latin typeface="HY울릉도M" pitchFamily="18" charset="-127"/>
                  <a:ea typeface="HY울릉도M" pitchFamily="18" charset="-127"/>
                </a:rPr>
                <a:t>판매시설의 개발방법</a:t>
              </a:r>
              <a:endParaRPr lang="ko-KR" altLang="en-US" sz="2500" dirty="0"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69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81626" y="16494"/>
            <a:ext cx="6725746" cy="477054"/>
            <a:chOff x="179388" y="118183"/>
            <a:chExt cx="8220441" cy="583072"/>
          </a:xfrm>
        </p:grpSpPr>
        <p:grpSp>
          <p:nvGrpSpPr>
            <p:cNvPr id="5" name="그룹 4"/>
            <p:cNvGrpSpPr/>
            <p:nvPr/>
          </p:nvGrpSpPr>
          <p:grpSpPr>
            <a:xfrm>
              <a:off x="179388" y="188913"/>
              <a:ext cx="485775" cy="485775"/>
              <a:chOff x="179388" y="188913"/>
              <a:chExt cx="863600" cy="863600"/>
            </a:xfrm>
          </p:grpSpPr>
          <p:sp>
            <p:nvSpPr>
              <p:cNvPr id="8" name="직사각형 7"/>
              <p:cNvSpPr/>
              <p:nvPr/>
            </p:nvSpPr>
            <p:spPr>
              <a:xfrm>
                <a:off x="3952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6111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8270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1" name="직사각형 10"/>
              <p:cNvSpPr/>
              <p:nvPr/>
            </p:nvSpPr>
            <p:spPr>
              <a:xfrm>
                <a:off x="179388" y="6207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1793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3952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4" name="직사각형 13"/>
              <p:cNvSpPr/>
              <p:nvPr/>
            </p:nvSpPr>
            <p:spPr>
              <a:xfrm>
                <a:off x="6111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5" name="직사각형 14"/>
              <p:cNvSpPr/>
              <p:nvPr/>
            </p:nvSpPr>
            <p:spPr>
              <a:xfrm>
                <a:off x="827088" y="4048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1793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3952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6111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827088" y="1889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1793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3952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2" name="직사각형 21"/>
              <p:cNvSpPr/>
              <p:nvPr/>
            </p:nvSpPr>
            <p:spPr>
              <a:xfrm>
                <a:off x="6111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827088" y="836613"/>
                <a:ext cx="215900" cy="215900"/>
              </a:xfrm>
              <a:prstGeom prst="rect">
                <a:avLst/>
              </a:prstGeom>
              <a:solidFill>
                <a:srgbClr val="44B6AB">
                  <a:alpha val="27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6" name="직사각형 5"/>
            <p:cNvSpPr/>
            <p:nvPr/>
          </p:nvSpPr>
          <p:spPr>
            <a:xfrm>
              <a:off x="702861" y="643057"/>
              <a:ext cx="7696968" cy="55879"/>
            </a:xfrm>
            <a:prstGeom prst="rect">
              <a:avLst/>
            </a:prstGeom>
            <a:solidFill>
              <a:srgbClr val="44B6AB">
                <a:alpha val="27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07578" y="118183"/>
              <a:ext cx="4283969" cy="58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dirty="0" smtClean="0">
                  <a:latin typeface="HY울릉도M" pitchFamily="18" charset="-127"/>
                  <a:ea typeface="HY울릉도M" pitchFamily="18" charset="-127"/>
                </a:rPr>
                <a:t>업무시설의 개발방법</a:t>
              </a:r>
              <a:endParaRPr lang="ko-KR" altLang="en-US" sz="2500" dirty="0">
                <a:latin typeface="HY울릉도M" pitchFamily="18" charset="-127"/>
                <a:ea typeface="HY울릉도M" pitchFamily="18" charset="-127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23528" y="692695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업무시설의 종류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– p16(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표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7)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243313"/>
              </p:ext>
            </p:extLst>
          </p:nvPr>
        </p:nvGraphicFramePr>
        <p:xfrm>
          <a:off x="265542" y="1323522"/>
          <a:ext cx="8266898" cy="404969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301411"/>
                <a:gridCol w="5965487"/>
              </a:tblGrid>
              <a:tr h="3670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구분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개념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10562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공공업무시설</a:t>
                      </a:r>
                      <a:endParaRPr lang="en-US" altLang="ko-KR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200000"/>
                        </a:lnSpc>
                      </a:pPr>
                      <a:r>
                        <a:rPr lang="ko-KR" altLang="en-US" sz="1400" b="0" dirty="0" smtClean="0"/>
                        <a:t>국가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지방자치단체의 청사 및 외국공관의 건축물로서</a:t>
                      </a:r>
                      <a:endParaRPr lang="en-US" altLang="ko-KR" sz="1400" b="0" dirty="0" smtClean="0"/>
                    </a:p>
                    <a:p>
                      <a:pPr lvl="1" algn="l" latinLnBrk="1">
                        <a:lnSpc>
                          <a:spcPct val="200000"/>
                        </a:lnSpc>
                      </a:pPr>
                      <a:r>
                        <a:rPr lang="ko-KR" altLang="en-US" sz="1400" b="0" dirty="0" smtClean="0"/>
                        <a:t>근린공공시설에 해당하지 아니한 것</a:t>
                      </a:r>
                      <a:endParaRPr lang="ko-KR" altLang="en-US" sz="1400" b="0" dirty="0"/>
                    </a:p>
                  </a:txBody>
                  <a:tcPr anchor="ctr"/>
                </a:tc>
              </a:tr>
              <a:tr h="15701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근린공공시설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200000"/>
                        </a:lnSpc>
                      </a:pPr>
                      <a:r>
                        <a:rPr lang="ko-KR" altLang="en-US" sz="1400" b="0" dirty="0" smtClean="0"/>
                        <a:t>동사무소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파출소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소방서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우체국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전신전화국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보건소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방송국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공공도서관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마을회관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마을공동작업소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공동구판장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변전소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err="1" smtClean="0"/>
                        <a:t>양수장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대피소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공중화장실 등</a:t>
                      </a:r>
                      <a:endParaRPr lang="ko-KR" altLang="en-US" sz="1400" b="0" dirty="0"/>
                    </a:p>
                  </a:txBody>
                  <a:tcPr anchor="ctr"/>
                </a:tc>
              </a:tr>
              <a:tr h="10562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일반업무시설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200000"/>
                        </a:lnSpc>
                      </a:pPr>
                      <a:r>
                        <a:rPr lang="ko-KR" altLang="en-US" sz="1400" b="0" dirty="0" smtClean="0"/>
                        <a:t>금융업소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사무소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신문사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오피스텔</a:t>
                      </a:r>
                      <a:r>
                        <a:rPr lang="en-US" altLang="ko-KR" sz="1400" b="0" dirty="0" smtClean="0"/>
                        <a:t>, </a:t>
                      </a:r>
                      <a:r>
                        <a:rPr lang="ko-KR" altLang="en-US" sz="1400" b="0" dirty="0" smtClean="0"/>
                        <a:t>기타 이와 유사한 것으로서 근린생활시설에 해당하지 아니한 것</a:t>
                      </a:r>
                      <a:endParaRPr lang="ko-KR" altLang="en-US" sz="14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4EE4-06E4-4171-AD8C-D57C4DFCF6B7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2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1088</Words>
  <Application>Microsoft Office PowerPoint</Application>
  <PresentationFormat>화면 슬라이드 쇼(4:3)</PresentationFormat>
  <Paragraphs>281</Paragraphs>
  <Slides>13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근린시설 및 업무시설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근린시설 및 업무시설</dc:title>
  <dc:creator>Administrator</dc:creator>
  <cp:lastModifiedBy>Administrator</cp:lastModifiedBy>
  <cp:revision>23</cp:revision>
  <dcterms:created xsi:type="dcterms:W3CDTF">2013-12-05T07:16:00Z</dcterms:created>
  <dcterms:modified xsi:type="dcterms:W3CDTF">2013-12-05T10:48:57Z</dcterms:modified>
</cp:coreProperties>
</file>