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4" r:id="rId3"/>
    <p:sldId id="283" r:id="rId4"/>
    <p:sldId id="284" r:id="rId5"/>
    <p:sldId id="291" r:id="rId6"/>
    <p:sldId id="292" r:id="rId7"/>
    <p:sldId id="302" r:id="rId8"/>
    <p:sldId id="293" r:id="rId9"/>
    <p:sldId id="295" r:id="rId10"/>
    <p:sldId id="296" r:id="rId11"/>
    <p:sldId id="298" r:id="rId12"/>
    <p:sldId id="300" r:id="rId13"/>
    <p:sldId id="301" r:id="rId14"/>
    <p:sldId id="305" r:id="rId1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B2B2B2"/>
    <a:srgbClr val="000099"/>
    <a:srgbClr val="003399"/>
    <a:srgbClr val="003300"/>
    <a:srgbClr val="000066"/>
    <a:srgbClr val="0066CC"/>
    <a:srgbClr val="33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A2FC0-E760-4F81-99A6-1130984A2FD2}" type="datetimeFigureOut">
              <a:rPr lang="ko-KR" altLang="en-US" smtClean="0"/>
              <a:pPr/>
              <a:t>2010-11-10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7E327-1796-4089-9D57-F43E940E3C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2298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7E327-1796-4089-9D57-F43E940E3C7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6529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그림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9830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71040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0083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8898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="" xmlns:p14="http://schemas.microsoft.com/office/powerpoint/2010/main" val="145937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5077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9765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8031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3033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="" xmlns:p14="http://schemas.microsoft.com/office/powerpoint/2010/main" val="218917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="" xmlns:p14="http://schemas.microsoft.com/office/powerpoint/2010/main" val="354106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그림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068636" y="4622796"/>
            <a:ext cx="7416800" cy="1138773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ko-KR" altLang="en-US" sz="3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클러스터 및 </a:t>
            </a:r>
            <a:r>
              <a:rPr lang="ko-KR" altLang="en-US" sz="34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산업집적지</a:t>
            </a:r>
            <a:r>
              <a:rPr lang="ko-KR" altLang="en-US" sz="3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사례조사</a:t>
            </a:r>
            <a:endParaRPr lang="en-US" altLang="ko-KR" sz="34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ko-KR" altLang="en-US" sz="3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대만 신주과학산업단지</a:t>
            </a:r>
            <a:endParaRPr lang="ko-KR" altLang="en-US" sz="3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732117" y="3874933"/>
            <a:ext cx="3261503" cy="504825"/>
            <a:chOff x="1818" y="1307"/>
            <a:chExt cx="2030" cy="363"/>
          </a:xfrm>
        </p:grpSpPr>
        <p:sp>
          <p:nvSpPr>
            <p:cNvPr id="4" name="AutoShape 15"/>
            <p:cNvSpPr>
              <a:spLocks noChangeArrowheads="1"/>
            </p:cNvSpPr>
            <p:nvPr/>
          </p:nvSpPr>
          <p:spPr bwMode="auto">
            <a:xfrm>
              <a:off x="1818" y="1307"/>
              <a:ext cx="2030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4E02"/>
                </a:gs>
                <a:gs pos="100000">
                  <a:srgbClr val="FF99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>
              <a:off x="1916" y="1333"/>
              <a:ext cx="1830" cy="15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084168" y="3874933"/>
            <a:ext cx="2952328" cy="47705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500" b="1" dirty="0" smtClean="0">
                <a:solidFill>
                  <a:schemeClr val="bg1"/>
                </a:solidFill>
                <a:latin typeface="Arial" charset="0"/>
              </a:rPr>
              <a:t>20622548</a:t>
            </a:r>
            <a:r>
              <a:rPr lang="ko-KR" altLang="en-US" sz="2500" b="1" dirty="0" smtClean="0">
                <a:solidFill>
                  <a:schemeClr val="bg1"/>
                </a:solidFill>
                <a:latin typeface="Arial" charset="0"/>
              </a:rPr>
              <a:t>정해룡</a:t>
            </a:r>
            <a:endParaRPr lang="en-US" altLang="ko-KR" sz="25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735984" y="3295568"/>
            <a:ext cx="3261503" cy="504825"/>
            <a:chOff x="1818" y="1307"/>
            <a:chExt cx="2030" cy="363"/>
          </a:xfrm>
        </p:grpSpPr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1818" y="1307"/>
              <a:ext cx="2030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4E02"/>
                </a:gs>
                <a:gs pos="100000">
                  <a:srgbClr val="FF99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1916" y="1333"/>
              <a:ext cx="1830" cy="15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088035" y="3295568"/>
            <a:ext cx="2952328" cy="47705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500" b="1" dirty="0" smtClean="0">
                <a:solidFill>
                  <a:schemeClr val="bg1"/>
                </a:solidFill>
                <a:latin typeface="Arial" charset="0"/>
              </a:rPr>
              <a:t>20622357</a:t>
            </a:r>
            <a:r>
              <a:rPr lang="ko-KR" altLang="en-US" sz="2500" b="1" dirty="0" smtClean="0">
                <a:solidFill>
                  <a:schemeClr val="bg1"/>
                </a:solidFill>
                <a:latin typeface="Arial" charset="0"/>
              </a:rPr>
              <a:t>유종수</a:t>
            </a:r>
            <a:endParaRPr lang="en-US" altLang="ko-KR" sz="25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5764647" y="2726010"/>
            <a:ext cx="3261503" cy="504825"/>
            <a:chOff x="1818" y="1307"/>
            <a:chExt cx="2030" cy="363"/>
          </a:xfrm>
        </p:grpSpPr>
        <p:sp>
          <p:nvSpPr>
            <p:cNvPr id="20" name="AutoShape 15"/>
            <p:cNvSpPr>
              <a:spLocks noChangeArrowheads="1"/>
            </p:cNvSpPr>
            <p:nvPr/>
          </p:nvSpPr>
          <p:spPr bwMode="auto">
            <a:xfrm>
              <a:off x="1818" y="1307"/>
              <a:ext cx="2030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4E02"/>
                </a:gs>
                <a:gs pos="100000">
                  <a:srgbClr val="FF99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1916" y="1333"/>
              <a:ext cx="1830" cy="15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116698" y="2726010"/>
            <a:ext cx="2952328" cy="47705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500" b="1" dirty="0" smtClean="0">
                <a:solidFill>
                  <a:schemeClr val="bg1"/>
                </a:solidFill>
                <a:latin typeface="Arial" charset="0"/>
              </a:rPr>
              <a:t>20621918</a:t>
            </a:r>
            <a:r>
              <a:rPr lang="ko-KR" altLang="en-US" sz="2500" b="1" dirty="0" smtClean="0">
                <a:solidFill>
                  <a:schemeClr val="bg1"/>
                </a:solidFill>
                <a:latin typeface="Arial" charset="0"/>
              </a:rPr>
              <a:t>기민수</a:t>
            </a:r>
            <a:endParaRPr lang="en-US" altLang="ko-KR" sz="25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6" grpId="0"/>
      <p:bldP spid="18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12913" y="1069975"/>
            <a:ext cx="5629275" cy="5314950"/>
          </a:xfrm>
          <a:prstGeom prst="diamond">
            <a:avLst/>
          </a:prstGeom>
          <a:gradFill rotWithShape="1">
            <a:gsLst>
              <a:gs pos="0">
                <a:srgbClr val="DDDDDD"/>
              </a:gs>
              <a:gs pos="100000">
                <a:schemeClr val="bg1">
                  <a:alpha val="10001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Freeform 6"/>
          <p:cNvSpPr>
            <a:spLocks noEditPoints="1"/>
          </p:cNvSpPr>
          <p:nvPr/>
        </p:nvSpPr>
        <p:spPr bwMode="gray">
          <a:xfrm rot="8906710">
            <a:off x="4491874" y="577051"/>
            <a:ext cx="1620020" cy="3650806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F7D043"/>
              </a:gs>
              <a:gs pos="100000">
                <a:srgbClr val="DE7400"/>
              </a:gs>
            </a:gsLst>
            <a:lin ang="2700000" scaled="1"/>
          </a:gradFill>
          <a:ln>
            <a:noFill/>
          </a:ln>
          <a:effectLst/>
          <a:scene3d>
            <a:camera prst="legacyObliqueTopRight">
              <a:rot lat="19499999" lon="20699999" rev="0"/>
            </a:camera>
            <a:lightRig rig="legacyFlat3" dir="b"/>
          </a:scene3d>
          <a:sp3d extrusionH="608000" prstMaterial="legacyMatte">
            <a:bevelT w="13500" h="13500" prst="angle"/>
            <a:bevelB w="13500" h="13500" prst="angle"/>
            <a:extrusionClr>
              <a:srgbClr val="DE7400"/>
            </a:extrusionClr>
          </a:sp3d>
          <a:extLst>
            <a:ext uri="{91240B29-F687-4F45-9708-019B960494DF}">
              <a14:hiddenLine xmlns="" xmlns:a14="http://schemas.microsoft.com/office/drawing/2010/main" w="0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06741" dir="8249373" algn="ctr" rotWithShape="0">
                    <a:srgbClr val="DDDDD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ko-KR" alt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73483" y="1288403"/>
            <a:ext cx="3063875" cy="2016125"/>
          </a:xfrm>
          <a:prstGeom prst="rect">
            <a:avLst/>
          </a:prstGeom>
          <a:gradFill rotWithShape="1">
            <a:gsLst>
              <a:gs pos="0">
                <a:srgbClr val="009E00"/>
              </a:gs>
              <a:gs pos="50000">
                <a:schemeClr val="folHlink"/>
              </a:gs>
              <a:gs pos="100000">
                <a:srgbClr val="009E00"/>
              </a:gs>
            </a:gsLst>
            <a:lin ang="0" scaled="1"/>
          </a:gra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809996" y="1320153"/>
            <a:ext cx="2990850" cy="2381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2363" dir="842175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42000" tIns="190800" anchor="ctr"/>
          <a:lstStyle/>
          <a:p>
            <a:endParaRPr lang="ko-KR" alt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954458" y="1948803"/>
            <a:ext cx="2701925" cy="123825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954459" y="1409053"/>
            <a:ext cx="2683138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sz="2400" b="1" smtClean="0">
                <a:solidFill>
                  <a:schemeClr val="bg1"/>
                </a:solidFill>
                <a:latin typeface="Arial" charset="0"/>
              </a:rPr>
              <a:t>위치적 특성</a:t>
            </a:r>
            <a:endParaRPr lang="en-US" altLang="ko-K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954459" y="1948803"/>
            <a:ext cx="2648475" cy="111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15000"/>
              </a:lnSpc>
              <a:buFontTx/>
              <a:buChar char="•"/>
            </a:pPr>
            <a:r>
              <a:rPr kumimoji="0" lang="en-US" altLang="ko-KR" sz="1600" b="1" dirty="0">
                <a:latin typeface="Arial" charset="0"/>
                <a:ea typeface="HY헤드라인M" pitchFamily="18" charset="-127"/>
              </a:rPr>
              <a:t> </a:t>
            </a:r>
            <a:r>
              <a:rPr kumimoji="0" lang="ko-KR" altLang="en-US" sz="1600" b="1" dirty="0" smtClean="0">
                <a:latin typeface="Arial" charset="0"/>
                <a:ea typeface="HY헤드라인M" pitchFamily="18" charset="-127"/>
              </a:rPr>
              <a:t>수도와 인접</a:t>
            </a:r>
            <a:endParaRPr kumimoji="0" lang="en-US" altLang="ko-KR" sz="1600" b="1" dirty="0">
              <a:latin typeface="Arial" charset="0"/>
              <a:ea typeface="HY헤드라인M" pitchFamily="18" charset="-127"/>
            </a:endParaRPr>
          </a:p>
          <a:p>
            <a:pPr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en-US" altLang="ko-KR" sz="1600" b="1" dirty="0">
                <a:latin typeface="Arial" charset="0"/>
                <a:ea typeface="HY헤드라인M" pitchFamily="18" charset="-127"/>
              </a:rPr>
              <a:t> </a:t>
            </a:r>
            <a:r>
              <a:rPr kumimoji="0" lang="ko-KR" altLang="en-US" sz="1600" b="1" dirty="0" smtClean="0">
                <a:latin typeface="Arial" charset="0"/>
                <a:ea typeface="HY헤드라인M" pitchFamily="18" charset="-127"/>
              </a:rPr>
              <a:t>공항</a:t>
            </a:r>
            <a:r>
              <a:rPr kumimoji="0" lang="en-US" altLang="ko-KR" sz="1600" b="1" dirty="0" smtClean="0">
                <a:latin typeface="Arial" charset="0"/>
                <a:ea typeface="HY헤드라인M" pitchFamily="18" charset="-127"/>
              </a:rPr>
              <a:t>,</a:t>
            </a:r>
            <a:r>
              <a:rPr kumimoji="0" lang="ko-KR" altLang="en-US" sz="1600" b="1" dirty="0" smtClean="0">
                <a:latin typeface="Arial" charset="0"/>
                <a:ea typeface="HY헤드라인M" pitchFamily="18" charset="-127"/>
              </a:rPr>
              <a:t>전철</a:t>
            </a:r>
            <a:r>
              <a:rPr kumimoji="0" lang="en-US" altLang="ko-KR" sz="1600" b="1" dirty="0" smtClean="0">
                <a:latin typeface="Arial" charset="0"/>
                <a:ea typeface="HY헤드라인M" pitchFamily="18" charset="-127"/>
              </a:rPr>
              <a:t>,</a:t>
            </a:r>
            <a:r>
              <a:rPr kumimoji="0" lang="ko-KR" altLang="en-US" sz="1600" b="1" dirty="0" smtClean="0">
                <a:latin typeface="Arial" charset="0"/>
                <a:ea typeface="HY헤드라인M" pitchFamily="18" charset="-127"/>
              </a:rPr>
              <a:t>항구 인접</a:t>
            </a:r>
            <a:endParaRPr kumimoji="0" lang="en-US" altLang="ko-KR" sz="1600" b="1" dirty="0">
              <a:latin typeface="Arial" charset="0"/>
              <a:ea typeface="HY헤드라인M" pitchFamily="18" charset="-127"/>
            </a:endParaRPr>
          </a:p>
          <a:p>
            <a:pPr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en-US" altLang="ko-KR" sz="1600" b="1" dirty="0">
                <a:latin typeface="Arial" charset="0"/>
                <a:ea typeface="HY헤드라인M" pitchFamily="18" charset="-127"/>
              </a:rPr>
              <a:t> </a:t>
            </a:r>
            <a:r>
              <a:rPr kumimoji="0" lang="ko-KR" altLang="en-US" sz="1600" b="1" dirty="0" err="1">
                <a:latin typeface="Arial" charset="0"/>
                <a:ea typeface="HY헤드라인M" pitchFamily="18" charset="-127"/>
              </a:rPr>
              <a:t>도로등</a:t>
            </a:r>
            <a:r>
              <a:rPr kumimoji="0" lang="ko-KR" altLang="en-US" sz="1600" b="1" dirty="0">
                <a:latin typeface="Arial" charset="0"/>
                <a:ea typeface="HY헤드라인M" pitchFamily="18" charset="-127"/>
              </a:rPr>
              <a:t> 인프라시설</a:t>
            </a:r>
            <a:endParaRPr kumimoji="0" lang="en-US" altLang="ko-KR" sz="1600" b="1" dirty="0">
              <a:latin typeface="Arial" charset="0"/>
              <a:ea typeface="HY헤드라인M" pitchFamily="18" charset="-127"/>
            </a:endParaRPr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gray">
          <a:xfrm rot="20101191">
            <a:off x="2766011" y="3198436"/>
            <a:ext cx="1620020" cy="3650806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F7D043"/>
              </a:gs>
              <a:gs pos="100000">
                <a:srgbClr val="DE7400"/>
              </a:gs>
            </a:gsLst>
            <a:lin ang="2700000" scaled="1"/>
          </a:gradFill>
          <a:ln>
            <a:noFill/>
          </a:ln>
          <a:effectLst/>
          <a:scene3d>
            <a:camera prst="legacyObliqueTopRight">
              <a:rot lat="19499999" lon="20699999" rev="0"/>
            </a:camera>
            <a:lightRig rig="legacyFlat3" dir="b"/>
          </a:scene3d>
          <a:sp3d extrusionH="608000" prstMaterial="legacyMatte">
            <a:bevelT w="13500" h="13500" prst="angle"/>
            <a:bevelB w="13500" h="13500" prst="angle"/>
            <a:extrusionClr>
              <a:srgbClr val="DE7400"/>
            </a:extrusionClr>
          </a:sp3d>
          <a:extLst>
            <a:ext uri="{91240B29-F687-4F45-9708-019B960494DF}">
              <a14:hiddenLine xmlns="" xmlns:a14="http://schemas.microsoft.com/office/drawing/2010/main" w="0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06741" dir="8249373" algn="ctr" rotWithShape="0">
                    <a:srgbClr val="DDDDD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7504" y="404663"/>
            <a:ext cx="6008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클러스터 특성</a:t>
            </a:r>
            <a:endParaRPr lang="ko-KR" altLang="en-US" sz="30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3602935" y="2854221"/>
            <a:ext cx="1765300" cy="1760537"/>
          </a:xfrm>
          <a:prstGeom prst="ellipse">
            <a:avLst/>
          </a:prstGeom>
          <a:gradFill rotWithShape="1">
            <a:gsLst>
              <a:gs pos="0">
                <a:srgbClr val="00A8A4">
                  <a:gamma/>
                  <a:shade val="66667"/>
                  <a:invGamma/>
                </a:srgbClr>
              </a:gs>
              <a:gs pos="100000">
                <a:srgbClr val="00A8A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100" dir="5400000" algn="ctr" rotWithShape="0">
                    <a:srgbClr val="000000">
                      <a:alpha val="7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 rot="5400000">
            <a:off x="4131572" y="2481158"/>
            <a:ext cx="717550" cy="1517650"/>
          </a:xfrm>
          <a:prstGeom prst="moon">
            <a:avLst>
              <a:gd name="adj" fmla="val 87500"/>
            </a:avLst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8" name="Group 15"/>
          <p:cNvGrpSpPr>
            <a:grpSpLocks/>
          </p:cNvGrpSpPr>
          <p:nvPr/>
        </p:nvGrpSpPr>
        <p:grpSpPr bwMode="auto">
          <a:xfrm>
            <a:off x="3855347" y="3998808"/>
            <a:ext cx="1255713" cy="592138"/>
            <a:chOff x="767" y="1468"/>
            <a:chExt cx="602" cy="284"/>
          </a:xfrm>
        </p:grpSpPr>
        <p:sp>
          <p:nvSpPr>
            <p:cNvPr id="29" name="Oval 16"/>
            <p:cNvSpPr>
              <a:spLocks noChangeArrowheads="1"/>
            </p:cNvSpPr>
            <p:nvPr/>
          </p:nvSpPr>
          <p:spPr bwMode="auto">
            <a:xfrm>
              <a:off x="779" y="1468"/>
              <a:ext cx="584" cy="126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" name="Arc 17"/>
            <p:cNvSpPr>
              <a:spLocks/>
            </p:cNvSpPr>
            <p:nvPr/>
          </p:nvSpPr>
          <p:spPr bwMode="auto">
            <a:xfrm rot="5400000">
              <a:off x="939" y="1322"/>
              <a:ext cx="258" cy="602"/>
            </a:xfrm>
            <a:custGeom>
              <a:avLst/>
              <a:gdLst>
                <a:gd name="G0" fmla="+- 158 0 0"/>
                <a:gd name="G1" fmla="+- 21600 0 0"/>
                <a:gd name="G2" fmla="+- 21600 0 0"/>
                <a:gd name="T0" fmla="*/ 158 w 21758"/>
                <a:gd name="T1" fmla="*/ 0 h 43200"/>
                <a:gd name="T2" fmla="*/ 0 w 21758"/>
                <a:gd name="T3" fmla="*/ 43199 h 43200"/>
                <a:gd name="T4" fmla="*/ 158 w 2175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58" h="43200" fill="none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</a:path>
                <a:path w="21758" h="43200" stroke="0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  <a:lnTo>
                    <a:pt x="158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3756144" y="3176747"/>
            <a:ext cx="1441420" cy="8617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chemeClr val="bg1"/>
                </a:solidFill>
                <a:latin typeface="Arial" charset="0"/>
              </a:rPr>
              <a:t>복합적</a:t>
            </a:r>
            <a:endParaRPr lang="en-US" altLang="ko-KR" sz="2500" b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ko-KR" altLang="en-US" sz="2500" b="1" dirty="0" smtClean="0">
                <a:solidFill>
                  <a:schemeClr val="bg1"/>
                </a:solidFill>
                <a:latin typeface="Arial" charset="0"/>
              </a:rPr>
              <a:t>성공요인</a:t>
            </a:r>
            <a:endParaRPr lang="en-US" altLang="ko-KR" sz="25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111551" y="4176693"/>
            <a:ext cx="3063875" cy="2016125"/>
          </a:xfrm>
          <a:prstGeom prst="rect">
            <a:avLst/>
          </a:prstGeom>
          <a:gradFill rotWithShape="1">
            <a:gsLst>
              <a:gs pos="0">
                <a:srgbClr val="D46306"/>
              </a:gs>
              <a:gs pos="50000">
                <a:srgbClr val="EE9300"/>
              </a:gs>
              <a:gs pos="100000">
                <a:srgbClr val="D46306"/>
              </a:gs>
            </a:gsLst>
            <a:lin ang="0" scaled="1"/>
          </a:gra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292526" y="4838680"/>
            <a:ext cx="2701925" cy="123825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5148064" y="4216380"/>
            <a:ext cx="2990850" cy="2381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2363" dir="842175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42000" tIns="190800" anchor="ctr"/>
          <a:lstStyle/>
          <a:p>
            <a:endParaRPr lang="ko-KR" altLang="en-US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292526" y="4563495"/>
            <a:ext cx="2683139" cy="148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50000"/>
              </a:lnSpc>
              <a:buFontTx/>
              <a:buChar char="•"/>
            </a:pPr>
            <a:r>
              <a:rPr kumimoji="0" lang="en-US" altLang="ko-KR" sz="1600" b="1" dirty="0">
                <a:latin typeface="Arial" charset="0"/>
                <a:ea typeface="HY헤드라인M" pitchFamily="18" charset="-127"/>
              </a:rPr>
              <a:t> </a:t>
            </a:r>
            <a:r>
              <a:rPr kumimoji="0" lang="ko-KR" altLang="en-US" sz="1600" b="1" dirty="0" smtClean="0">
                <a:latin typeface="Arial" charset="0"/>
                <a:ea typeface="HY헤드라인M" pitchFamily="18" charset="-127"/>
              </a:rPr>
              <a:t>정부개입무용론의 예외</a:t>
            </a:r>
            <a:endParaRPr kumimoji="0" lang="en-US" altLang="ko-KR" sz="1600" b="1" dirty="0">
              <a:latin typeface="Arial" charset="0"/>
              <a:ea typeface="HY헤드라인M" pitchFamily="18" charset="-127"/>
            </a:endParaRPr>
          </a:p>
          <a:p>
            <a:pPr eaLnBrk="0" latinLnBrk="0" hangingPunct="0">
              <a:lnSpc>
                <a:spcPct val="200000"/>
              </a:lnSpc>
              <a:buFontTx/>
              <a:buChar char="•"/>
            </a:pPr>
            <a:r>
              <a:rPr kumimoji="0" lang="en-US" altLang="ko-KR" sz="1600" b="1" dirty="0" smtClean="0">
                <a:latin typeface="Arial" charset="0"/>
                <a:ea typeface="HY헤드라인M" pitchFamily="18" charset="-127"/>
              </a:rPr>
              <a:t> </a:t>
            </a:r>
            <a:r>
              <a:rPr kumimoji="0" lang="ko-KR" altLang="en-US" sz="1600" b="1" dirty="0" smtClean="0">
                <a:latin typeface="Arial" charset="0"/>
                <a:ea typeface="HY헤드라인M" pitchFamily="18" charset="-127"/>
              </a:rPr>
              <a:t>해외 화교들의 </a:t>
            </a:r>
            <a:endParaRPr kumimoji="0" lang="en-US" altLang="ko-KR" sz="1600" b="1" dirty="0" smtClean="0">
              <a:latin typeface="Arial" charset="0"/>
              <a:ea typeface="HY헤드라인M" pitchFamily="18" charset="-127"/>
            </a:endParaRPr>
          </a:p>
          <a:p>
            <a:pPr eaLnBrk="0" latinLnBrk="0" hangingPunct="0">
              <a:lnSpc>
                <a:spcPct val="115000"/>
              </a:lnSpc>
            </a:pPr>
            <a:r>
              <a:rPr kumimoji="0" lang="en-US" altLang="ko-KR" sz="1600" b="1" dirty="0">
                <a:latin typeface="Arial" charset="0"/>
                <a:ea typeface="HY헤드라인M" pitchFamily="18" charset="-127"/>
              </a:rPr>
              <a:t> </a:t>
            </a:r>
            <a:r>
              <a:rPr kumimoji="0" lang="en-US" altLang="ko-KR" sz="1600" b="1" dirty="0" smtClean="0">
                <a:latin typeface="Arial" charset="0"/>
                <a:ea typeface="HY헤드라인M" pitchFamily="18" charset="-127"/>
              </a:rPr>
              <a:t> </a:t>
            </a:r>
            <a:r>
              <a:rPr kumimoji="0" lang="ko-KR" altLang="en-US" sz="1600" b="1" dirty="0" smtClean="0">
                <a:latin typeface="Arial" charset="0"/>
                <a:ea typeface="HY헤드라인M" pitchFamily="18" charset="-127"/>
              </a:rPr>
              <a:t>적극적 제안</a:t>
            </a:r>
            <a:endParaRPr kumimoji="0" lang="en-US" altLang="ko-KR" sz="1600" b="1" dirty="0">
              <a:latin typeface="Arial" charset="0"/>
              <a:ea typeface="HY헤드라인M" pitchFamily="18" charset="-127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286929" y="4302105"/>
            <a:ext cx="2688736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Arial" charset="0"/>
              </a:rPr>
              <a:t>개발배</a:t>
            </a:r>
            <a:r>
              <a:rPr lang="ko-KR" altLang="en-US" sz="2400" b="1" dirty="0">
                <a:solidFill>
                  <a:schemeClr val="bg1"/>
                </a:solidFill>
                <a:latin typeface="Arial" charset="0"/>
              </a:rPr>
              <a:t>경</a:t>
            </a:r>
            <a:r>
              <a:rPr lang="ko-KR" altLang="en-US" sz="2400" b="1" dirty="0" smtClean="0">
                <a:solidFill>
                  <a:schemeClr val="bg1"/>
                </a:solidFill>
                <a:latin typeface="Arial" charset="0"/>
              </a:rPr>
              <a:t> 특성</a:t>
            </a:r>
            <a:endParaRPr lang="en-US" altLang="ko-K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961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557" grpId="0" animBg="1"/>
      <p:bldP spid="23563" grpId="0" animBg="1"/>
      <p:bldP spid="23565" grpId="0" animBg="1"/>
      <p:bldP spid="23570" grpId="0"/>
      <p:bldP spid="23573" grpId="0"/>
      <p:bldP spid="25" grpId="0" animBg="1"/>
      <p:bldP spid="26" grpId="0" animBg="1"/>
      <p:bldP spid="27" grpId="0" animBg="1"/>
      <p:bldP spid="31" grpId="0"/>
      <p:bldP spid="23555" grpId="0" animBg="1"/>
      <p:bldP spid="23559" grpId="0" animBg="1"/>
      <p:bldP spid="23561" grpId="0" animBg="1"/>
      <p:bldP spid="23567" grpId="0"/>
      <p:bldP spid="235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6"/>
          <p:cNvSpPr>
            <a:spLocks noEditPoints="1"/>
          </p:cNvSpPr>
          <p:nvPr/>
        </p:nvSpPr>
        <p:spPr bwMode="gray">
          <a:xfrm>
            <a:off x="120142" y="2718659"/>
            <a:ext cx="3505200" cy="3605213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legacyObliqueTopRight">
              <a:rot lat="19499999" lon="20699999" rev="0"/>
            </a:camera>
            <a:lightRig rig="legacyFlat3" dir="b"/>
          </a:scene3d>
          <a:sp3d extrusionH="608000" prstMaterial="legacyMatte">
            <a:bevelT w="13500" h="13500" prst="angle"/>
            <a:bevelB w="13500" h="13500" prst="angle"/>
            <a:extrusionClr>
              <a:srgbClr val="DE7400"/>
            </a:extrusionClr>
          </a:sp3d>
          <a:extLst/>
        </p:spPr>
        <p:txBody>
          <a:bodyPr>
            <a:flatTx/>
          </a:bodyPr>
          <a:lstStyle/>
          <a:p>
            <a:endParaRPr lang="ko-KR" altLang="en-US"/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492500" y="1755775"/>
            <a:ext cx="4824413" cy="3492500"/>
            <a:chOff x="1973" y="895"/>
            <a:chExt cx="3039" cy="2200"/>
          </a:xfrm>
        </p:grpSpPr>
        <p:sp>
          <p:nvSpPr>
            <p:cNvPr id="28675" name="Line 3"/>
            <p:cNvSpPr>
              <a:spLocks noChangeShapeType="1"/>
            </p:cNvSpPr>
            <p:nvPr/>
          </p:nvSpPr>
          <p:spPr bwMode="auto">
            <a:xfrm>
              <a:off x="2426" y="1434"/>
              <a:ext cx="2586" cy="0"/>
            </a:xfrm>
            <a:prstGeom prst="line">
              <a:avLst/>
            </a:prstGeom>
            <a:noFill/>
            <a:ln w="12700">
              <a:solidFill>
                <a:srgbClr val="000000">
                  <a:alpha val="70000"/>
                </a:srgbClr>
              </a:solidFill>
              <a:prstDash val="dash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2426" y="1987"/>
              <a:ext cx="2586" cy="0"/>
            </a:xfrm>
            <a:prstGeom prst="line">
              <a:avLst/>
            </a:prstGeom>
            <a:noFill/>
            <a:ln w="12700">
              <a:solidFill>
                <a:srgbClr val="000000">
                  <a:alpha val="70000"/>
                </a:srgbClr>
              </a:solidFill>
              <a:prstDash val="dash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2426" y="2534"/>
              <a:ext cx="2586" cy="0"/>
            </a:xfrm>
            <a:prstGeom prst="line">
              <a:avLst/>
            </a:prstGeom>
            <a:noFill/>
            <a:ln w="12700">
              <a:solidFill>
                <a:srgbClr val="000000">
                  <a:alpha val="70000"/>
                </a:srgbClr>
              </a:solidFill>
              <a:prstDash val="dash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>
              <a:off x="2426" y="3095"/>
              <a:ext cx="2586" cy="0"/>
            </a:xfrm>
            <a:prstGeom prst="line">
              <a:avLst/>
            </a:prstGeom>
            <a:noFill/>
            <a:ln w="12700">
              <a:solidFill>
                <a:srgbClr val="000000">
                  <a:alpha val="70000"/>
                </a:srgbClr>
              </a:solidFill>
              <a:prstDash val="dash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>
              <a:off x="1973" y="895"/>
              <a:ext cx="3039" cy="0"/>
            </a:xfrm>
            <a:prstGeom prst="line">
              <a:avLst/>
            </a:prstGeom>
            <a:noFill/>
            <a:ln w="12700">
              <a:solidFill>
                <a:srgbClr val="000000">
                  <a:alpha val="70000"/>
                </a:srgbClr>
              </a:solidFill>
              <a:prstDash val="dash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4234942" y="4451350"/>
            <a:ext cx="4051300" cy="425450"/>
          </a:xfrm>
          <a:prstGeom prst="parallelogram">
            <a:avLst>
              <a:gd name="adj" fmla="val 123130"/>
            </a:avLst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 rot="8481469">
            <a:off x="7940167" y="4560888"/>
            <a:ext cx="798512" cy="1146175"/>
          </a:xfrm>
          <a:custGeom>
            <a:avLst/>
            <a:gdLst>
              <a:gd name="G0" fmla="+- 122 0 0"/>
              <a:gd name="G1" fmla="+- 21600 0 122"/>
              <a:gd name="G2" fmla="*/ 122 1 2"/>
              <a:gd name="G3" fmla="+- 21600 0 G2"/>
              <a:gd name="G4" fmla="+/ 122 21600 2"/>
              <a:gd name="G5" fmla="+/ G1 0 2"/>
              <a:gd name="G6" fmla="*/ 21600 21600 122"/>
              <a:gd name="G7" fmla="*/ G6 1 2"/>
              <a:gd name="G8" fmla="+- 21600 0 G7"/>
              <a:gd name="G9" fmla="*/ 21600 1 2"/>
              <a:gd name="G10" fmla="+- 122 0 G9"/>
              <a:gd name="G11" fmla="?: G10 G8 0"/>
              <a:gd name="G12" fmla="?: G10 G7 21600"/>
              <a:gd name="T0" fmla="*/ 21539 w 21600"/>
              <a:gd name="T1" fmla="*/ 10800 h 21600"/>
              <a:gd name="T2" fmla="*/ 10800 w 21600"/>
              <a:gd name="T3" fmla="*/ 21600 h 21600"/>
              <a:gd name="T4" fmla="*/ 61 w 21600"/>
              <a:gd name="T5" fmla="*/ 10800 h 21600"/>
              <a:gd name="T6" fmla="*/ 10800 w 21600"/>
              <a:gd name="T7" fmla="*/ 0 h 21600"/>
              <a:gd name="T8" fmla="*/ 1861 w 21600"/>
              <a:gd name="T9" fmla="*/ 1861 h 21600"/>
              <a:gd name="T10" fmla="*/ 19739 w 21600"/>
              <a:gd name="T11" fmla="*/ 1973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22" y="21600"/>
                </a:lnTo>
                <a:lnTo>
                  <a:pt x="2147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8228"/>
              </a:gs>
              <a:gs pos="100000">
                <a:srgbClr val="008228">
                  <a:gamma/>
                  <a:shade val="63529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86" name="Pyr4"/>
          <p:cNvSpPr>
            <a:spLocks noEditPoints="1" noChangeArrowheads="1"/>
          </p:cNvSpPr>
          <p:nvPr/>
        </p:nvSpPr>
        <p:spPr bwMode="auto">
          <a:xfrm>
            <a:off x="3625342" y="4872038"/>
            <a:ext cx="4772025" cy="962025"/>
          </a:xfrm>
          <a:custGeom>
            <a:avLst/>
            <a:gdLst>
              <a:gd name="T0" fmla="*/ 2793 w 21600"/>
              <a:gd name="T1" fmla="*/ 0 h 21600"/>
              <a:gd name="T2" fmla="*/ 18806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3287 w 21600"/>
              <a:gd name="T9" fmla="*/ 500 h 21600"/>
              <a:gd name="T10" fmla="*/ 17312 w 21600"/>
              <a:gd name="T11" fmla="*/ 21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2793" y="0"/>
                </a:moveTo>
                <a:lnTo>
                  <a:pt x="18806" y="0"/>
                </a:lnTo>
                <a:lnTo>
                  <a:pt x="21600" y="21600"/>
                </a:lnTo>
                <a:lnTo>
                  <a:pt x="0" y="21600"/>
                </a:lnTo>
                <a:lnTo>
                  <a:pt x="2793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 rot="8481469">
            <a:off x="7259129" y="3529013"/>
            <a:ext cx="625475" cy="1095375"/>
          </a:xfrm>
          <a:custGeom>
            <a:avLst/>
            <a:gdLst>
              <a:gd name="G0" fmla="+- 0 0 0"/>
              <a:gd name="G1" fmla="+- 21600 0 0"/>
              <a:gd name="G2" fmla="*/ 0 1 2"/>
              <a:gd name="G3" fmla="+- 21600 0 G2"/>
              <a:gd name="G4" fmla="+/ 0 21600 2"/>
              <a:gd name="G5" fmla="+/ G1 0 2"/>
              <a:gd name="G6" fmla="*/ 21600 21600 0"/>
              <a:gd name="G7" fmla="*/ G6 1 2"/>
              <a:gd name="G8" fmla="+- 21600 0 G7"/>
              <a:gd name="G9" fmla="*/ 21600 1 2"/>
              <a:gd name="G10" fmla="+- 0 0 G9"/>
              <a:gd name="G11" fmla="?: G10 G8 0"/>
              <a:gd name="G12" fmla="?: G10 G7 21600"/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1800 w 21600"/>
              <a:gd name="T9" fmla="*/ 1800 h 21600"/>
              <a:gd name="T10" fmla="*/ 19800 w 21600"/>
              <a:gd name="T11" fmla="*/ 19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8228"/>
              </a:gs>
              <a:gs pos="100000">
                <a:srgbClr val="008228">
                  <a:gamma/>
                  <a:shade val="63529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88" name="Pyr3"/>
          <p:cNvSpPr>
            <a:spLocks noEditPoints="1" noChangeArrowheads="1"/>
          </p:cNvSpPr>
          <p:nvPr/>
        </p:nvSpPr>
        <p:spPr bwMode="auto">
          <a:xfrm>
            <a:off x="4293679" y="3763963"/>
            <a:ext cx="3408363" cy="936625"/>
          </a:xfrm>
          <a:custGeom>
            <a:avLst/>
            <a:gdLst>
              <a:gd name="T0" fmla="*/ 3768 w 21600"/>
              <a:gd name="T1" fmla="*/ 0 h 21600"/>
              <a:gd name="T2" fmla="*/ 17831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5287 w 21600"/>
              <a:gd name="T9" fmla="*/ 500 h 21600"/>
              <a:gd name="T10" fmla="*/ 16312 w 21600"/>
              <a:gd name="T11" fmla="*/ 21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3768" y="0"/>
                </a:moveTo>
                <a:lnTo>
                  <a:pt x="17831" y="0"/>
                </a:lnTo>
                <a:lnTo>
                  <a:pt x="21600" y="21600"/>
                </a:lnTo>
                <a:lnTo>
                  <a:pt x="0" y="21600"/>
                </a:lnTo>
                <a:lnTo>
                  <a:pt x="3768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4879467" y="3448050"/>
            <a:ext cx="2597150" cy="314325"/>
          </a:xfrm>
          <a:prstGeom prst="parallelogram">
            <a:avLst>
              <a:gd name="adj" fmla="val 123748"/>
            </a:avLst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 rot="8475507">
            <a:off x="6627304" y="2527300"/>
            <a:ext cx="474663" cy="1068388"/>
          </a:xfrm>
          <a:custGeom>
            <a:avLst/>
            <a:gdLst>
              <a:gd name="G0" fmla="+- 1282 0 0"/>
              <a:gd name="G1" fmla="+- 21600 0 1282"/>
              <a:gd name="G2" fmla="*/ 1282 1 2"/>
              <a:gd name="G3" fmla="+- 21600 0 G2"/>
              <a:gd name="G4" fmla="+/ 1282 21600 2"/>
              <a:gd name="G5" fmla="+/ G1 0 2"/>
              <a:gd name="G6" fmla="*/ 21600 21600 1282"/>
              <a:gd name="G7" fmla="*/ G6 1 2"/>
              <a:gd name="G8" fmla="+- 21600 0 G7"/>
              <a:gd name="G9" fmla="*/ 21600 1 2"/>
              <a:gd name="G10" fmla="+- 1282 0 G9"/>
              <a:gd name="G11" fmla="?: G10 G8 0"/>
              <a:gd name="G12" fmla="?: G10 G7 21600"/>
              <a:gd name="T0" fmla="*/ 20959 w 21600"/>
              <a:gd name="T1" fmla="*/ 10800 h 21600"/>
              <a:gd name="T2" fmla="*/ 10800 w 21600"/>
              <a:gd name="T3" fmla="*/ 21600 h 21600"/>
              <a:gd name="T4" fmla="*/ 641 w 21600"/>
              <a:gd name="T5" fmla="*/ 10800 h 21600"/>
              <a:gd name="T6" fmla="*/ 10800 w 21600"/>
              <a:gd name="T7" fmla="*/ 0 h 21600"/>
              <a:gd name="T8" fmla="*/ 2441 w 21600"/>
              <a:gd name="T9" fmla="*/ 2441 h 21600"/>
              <a:gd name="T10" fmla="*/ 19159 w 21600"/>
              <a:gd name="T11" fmla="*/ 1915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282" y="21600"/>
                </a:lnTo>
                <a:lnTo>
                  <a:pt x="2031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8228"/>
              </a:gs>
              <a:gs pos="100000">
                <a:srgbClr val="008228">
                  <a:gamma/>
                  <a:shade val="63529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5487479" y="2516188"/>
            <a:ext cx="1211263" cy="180975"/>
          </a:xfrm>
          <a:prstGeom prst="parallelogram">
            <a:avLst>
              <a:gd name="adj" fmla="val 106127"/>
            </a:avLst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92" name="Pyr2"/>
          <p:cNvSpPr>
            <a:spLocks noEditPoints="1" noChangeArrowheads="1"/>
          </p:cNvSpPr>
          <p:nvPr/>
        </p:nvSpPr>
        <p:spPr bwMode="auto">
          <a:xfrm>
            <a:off x="4931854" y="2684463"/>
            <a:ext cx="2108200" cy="938212"/>
          </a:xfrm>
          <a:custGeom>
            <a:avLst/>
            <a:gdLst>
              <a:gd name="T0" fmla="*/ 5787 w 21600"/>
              <a:gd name="T1" fmla="*/ 0 h 21600"/>
              <a:gd name="T2" fmla="*/ 15812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5787 w 21600"/>
              <a:gd name="T9" fmla="*/ 500 h 21600"/>
              <a:gd name="T10" fmla="*/ 15812 w 21600"/>
              <a:gd name="T11" fmla="*/ 21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787" y="0"/>
                </a:moveTo>
                <a:lnTo>
                  <a:pt x="15812" y="0"/>
                </a:lnTo>
                <a:lnTo>
                  <a:pt x="21600" y="21600"/>
                </a:lnTo>
                <a:lnTo>
                  <a:pt x="0" y="21600"/>
                </a:lnTo>
                <a:lnTo>
                  <a:pt x="5787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 rot="8734029">
            <a:off x="6106604" y="1700213"/>
            <a:ext cx="276225" cy="874712"/>
          </a:xfrm>
          <a:custGeom>
            <a:avLst/>
            <a:gdLst>
              <a:gd name="G0" fmla="+- 9290 0 0"/>
              <a:gd name="G1" fmla="+- 21600 0 9290"/>
              <a:gd name="G2" fmla="*/ 9290 1 2"/>
              <a:gd name="G3" fmla="+- 21600 0 G2"/>
              <a:gd name="G4" fmla="+/ 9290 21600 2"/>
              <a:gd name="G5" fmla="+/ G1 0 2"/>
              <a:gd name="G6" fmla="*/ 21600 21600 9290"/>
              <a:gd name="G7" fmla="*/ G6 1 2"/>
              <a:gd name="G8" fmla="+- 21600 0 G7"/>
              <a:gd name="G9" fmla="*/ 21600 1 2"/>
              <a:gd name="G10" fmla="+- 9290 0 G9"/>
              <a:gd name="G11" fmla="?: G10 G8 0"/>
              <a:gd name="G12" fmla="?: G10 G7 21600"/>
              <a:gd name="T0" fmla="*/ 16955 w 21600"/>
              <a:gd name="T1" fmla="*/ 10800 h 21600"/>
              <a:gd name="T2" fmla="*/ 10800 w 21600"/>
              <a:gd name="T3" fmla="*/ 21600 h 21600"/>
              <a:gd name="T4" fmla="*/ 4645 w 21600"/>
              <a:gd name="T5" fmla="*/ 10800 h 21600"/>
              <a:gd name="T6" fmla="*/ 10800 w 21600"/>
              <a:gd name="T7" fmla="*/ 0 h 21600"/>
              <a:gd name="T8" fmla="*/ 6445 w 21600"/>
              <a:gd name="T9" fmla="*/ 6445 h 21600"/>
              <a:gd name="T10" fmla="*/ 15155 w 21600"/>
              <a:gd name="T11" fmla="*/ 1515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290" y="21600"/>
                </a:lnTo>
                <a:lnTo>
                  <a:pt x="1231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8228"/>
              </a:gs>
              <a:gs pos="100000">
                <a:srgbClr val="008228">
                  <a:gamma/>
                  <a:shade val="63529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694" name="Pyr1"/>
          <p:cNvSpPr>
            <a:spLocks noEditPoints="1" noChangeArrowheads="1"/>
          </p:cNvSpPr>
          <p:nvPr/>
        </p:nvSpPr>
        <p:spPr bwMode="auto">
          <a:xfrm>
            <a:off x="5565267" y="1743075"/>
            <a:ext cx="858837" cy="8001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  <a:gd name="T6" fmla="*/ 5400 w 21600"/>
              <a:gd name="T7" fmla="*/ 11800 h 21600"/>
              <a:gd name="T8" fmla="*/ 16200 w 21600"/>
              <a:gd name="T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008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4105764" y="5133975"/>
            <a:ext cx="2326278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  <a:latin typeface="Arial Black" pitchFamily="34" charset="0"/>
              </a:rPr>
              <a:t>반도체 관련</a:t>
            </a:r>
            <a:r>
              <a:rPr lang="en-US" altLang="ko-KR" sz="2000" b="1" dirty="0" smtClean="0">
                <a:solidFill>
                  <a:schemeClr val="bg1"/>
                </a:solidFill>
                <a:latin typeface="Arial Black" pitchFamily="34" charset="0"/>
              </a:rPr>
              <a:t>(68%)</a:t>
            </a:r>
            <a:endParaRPr lang="en-US" altLang="ko-KR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4689458" y="4067709"/>
            <a:ext cx="2864887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Arial Black" pitchFamily="34" charset="0"/>
              </a:rPr>
              <a:t>컴퓨터 및 주변기기</a:t>
            </a:r>
            <a:r>
              <a:rPr lang="en-US" altLang="ko-KR" b="1" dirty="0" smtClean="0">
                <a:solidFill>
                  <a:schemeClr val="bg1"/>
                </a:solidFill>
                <a:latin typeface="Arial Black" pitchFamily="34" charset="0"/>
              </a:rPr>
              <a:t>(13%)</a:t>
            </a:r>
            <a:endParaRPr lang="en-US" altLang="ko-KR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5323829" y="2991986"/>
            <a:ext cx="1540806" cy="3231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o-KR" altLang="en-US" sz="1500" b="1" dirty="0" smtClean="0">
                <a:solidFill>
                  <a:schemeClr val="bg1"/>
                </a:solidFill>
                <a:latin typeface="Arial Black" pitchFamily="34" charset="0"/>
              </a:rPr>
              <a:t>정밀기계</a:t>
            </a:r>
            <a:r>
              <a:rPr lang="en-US" altLang="ko-KR" sz="1500" b="1" dirty="0" smtClean="0">
                <a:solidFill>
                  <a:schemeClr val="bg1"/>
                </a:solidFill>
                <a:latin typeface="Arial Black" pitchFamily="34" charset="0"/>
              </a:rPr>
              <a:t>(12%)</a:t>
            </a:r>
            <a:endParaRPr lang="en-US" altLang="ko-KR" sz="15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5692267" y="2138363"/>
            <a:ext cx="917239" cy="2923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o-KR" altLang="en-US" sz="1300" b="1" dirty="0" smtClean="0">
                <a:solidFill>
                  <a:schemeClr val="bg1"/>
                </a:solidFill>
                <a:latin typeface="Arial Black" pitchFamily="34" charset="0"/>
              </a:rPr>
              <a:t>기타</a:t>
            </a:r>
            <a:r>
              <a:rPr lang="en-US" altLang="ko-KR" sz="1300" b="1" dirty="0" smtClean="0">
                <a:solidFill>
                  <a:schemeClr val="bg1"/>
                </a:solidFill>
                <a:latin typeface="Arial Black" pitchFamily="34" charset="0"/>
              </a:rPr>
              <a:t>(7%)</a:t>
            </a:r>
            <a:endParaRPr lang="en-US" altLang="ko-KR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4" y="404663"/>
            <a:ext cx="6008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클러스터 업종별 매출분포</a:t>
            </a:r>
            <a:endParaRPr lang="ko-KR" altLang="en-US" sz="2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3" name="Oval 11"/>
          <p:cNvSpPr>
            <a:spLocks noChangeArrowheads="1"/>
          </p:cNvSpPr>
          <p:nvPr/>
        </p:nvSpPr>
        <p:spPr bwMode="auto">
          <a:xfrm>
            <a:off x="587376" y="1944565"/>
            <a:ext cx="2267278" cy="2496154"/>
          </a:xfrm>
          <a:prstGeom prst="ellipse">
            <a:avLst/>
          </a:prstGeom>
          <a:gradFill rotWithShape="1">
            <a:gsLst>
              <a:gs pos="0">
                <a:srgbClr val="009900">
                  <a:gamma/>
                  <a:shade val="60392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100" dir="5400000" algn="ctr" rotWithShape="0">
                    <a:srgbClr val="000000">
                      <a:alpha val="7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auto">
          <a:xfrm rot="5400000">
            <a:off x="1256299" y="1408991"/>
            <a:ext cx="1015970" cy="2134744"/>
          </a:xfrm>
          <a:prstGeom prst="moon">
            <a:avLst>
              <a:gd name="adj" fmla="val 87500"/>
            </a:avLst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547324" y="3086898"/>
            <a:ext cx="2307330" cy="1270790"/>
            <a:chOff x="767" y="1468"/>
            <a:chExt cx="602" cy="284"/>
          </a:xfrm>
        </p:grpSpPr>
        <p:sp>
          <p:nvSpPr>
            <p:cNvPr id="46" name="Oval 19"/>
            <p:cNvSpPr>
              <a:spLocks noChangeArrowheads="1"/>
            </p:cNvSpPr>
            <p:nvPr/>
          </p:nvSpPr>
          <p:spPr bwMode="auto">
            <a:xfrm>
              <a:off x="779" y="1468"/>
              <a:ext cx="584" cy="126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" name="Arc 20"/>
            <p:cNvSpPr>
              <a:spLocks/>
            </p:cNvSpPr>
            <p:nvPr/>
          </p:nvSpPr>
          <p:spPr bwMode="auto">
            <a:xfrm rot="5400000">
              <a:off x="939" y="1322"/>
              <a:ext cx="258" cy="602"/>
            </a:xfrm>
            <a:custGeom>
              <a:avLst/>
              <a:gdLst>
                <a:gd name="G0" fmla="+- 158 0 0"/>
                <a:gd name="G1" fmla="+- 21600 0 0"/>
                <a:gd name="G2" fmla="+- 21600 0 0"/>
                <a:gd name="T0" fmla="*/ 158 w 21758"/>
                <a:gd name="T1" fmla="*/ 0 h 43200"/>
                <a:gd name="T2" fmla="*/ 0 w 21758"/>
                <a:gd name="T3" fmla="*/ 43199 h 43200"/>
                <a:gd name="T4" fmla="*/ 158 w 2175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58" h="43200" fill="none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</a:path>
                <a:path w="21758" h="43200" stroke="0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  <a:lnTo>
                    <a:pt x="158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791583" y="2284557"/>
            <a:ext cx="1858864" cy="18620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US" altLang="ko-KR" sz="2300" b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ko-KR" altLang="en-US" sz="2300" b="1" dirty="0" smtClean="0">
                <a:solidFill>
                  <a:schemeClr val="bg1"/>
                </a:solidFill>
                <a:latin typeface="Arial" charset="0"/>
              </a:rPr>
              <a:t>신주단지의</a:t>
            </a:r>
            <a:endParaRPr lang="en-US" altLang="ko-KR" sz="23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300000"/>
              </a:lnSpc>
            </a:pPr>
            <a:r>
              <a:rPr lang="ko-KR" altLang="en-US" sz="2300" b="1" dirty="0" smtClean="0">
                <a:solidFill>
                  <a:schemeClr val="bg1"/>
                </a:solidFill>
                <a:latin typeface="Arial" charset="0"/>
              </a:rPr>
              <a:t>원동</a:t>
            </a:r>
            <a:r>
              <a:rPr lang="ko-KR" altLang="en-US" sz="2300" b="1" dirty="0">
                <a:solidFill>
                  <a:schemeClr val="bg1"/>
                </a:solidFill>
                <a:latin typeface="Arial" charset="0"/>
              </a:rPr>
              <a:t>력</a:t>
            </a:r>
            <a:endParaRPr lang="en-US" altLang="ko-KR" sz="2300" b="1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4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86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86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86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8685" grpId="0" animBg="1"/>
      <p:bldP spid="28685" grpId="1" animBg="1"/>
      <p:bldP spid="28686" grpId="0" animBg="1"/>
      <p:bldP spid="28686" grpId="1" animBg="1"/>
      <p:bldP spid="28695" grpId="0"/>
      <p:bldP spid="28695" grpId="1"/>
      <p:bldP spid="43" grpId="0" animBg="1"/>
      <p:bldP spid="44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4370388" y="3238500"/>
            <a:ext cx="4089400" cy="1116013"/>
          </a:xfrm>
          <a:prstGeom prst="roundRect">
            <a:avLst>
              <a:gd name="adj" fmla="val 2444"/>
            </a:avLst>
          </a:prstGeom>
          <a:solidFill>
            <a:schemeClr val="accent5">
              <a:lumMod val="5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lIns="180000" anchor="ctr"/>
          <a:lstStyle/>
          <a:p>
            <a:pPr>
              <a:lnSpc>
                <a:spcPct val="120000"/>
              </a:lnSpc>
            </a:pPr>
            <a:endParaRPr lang="ko-KR" altLang="ko-KR" sz="14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4430713" y="3201988"/>
            <a:ext cx="3986212" cy="14605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alpha val="62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118800"/>
          <a:lstStyle/>
          <a:p>
            <a:pPr algn="ctr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endParaRPr lang="ko-KR" altLang="ko-KR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4370388" y="4610100"/>
            <a:ext cx="4089400" cy="1116013"/>
          </a:xfrm>
          <a:prstGeom prst="roundRect">
            <a:avLst>
              <a:gd name="adj" fmla="val 2444"/>
            </a:avLst>
          </a:prstGeom>
          <a:solidFill>
            <a:srgbClr val="7030A0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lIns="180000" anchor="ctr"/>
          <a:lstStyle/>
          <a:p>
            <a:pPr>
              <a:lnSpc>
                <a:spcPct val="120000"/>
              </a:lnSpc>
            </a:pPr>
            <a:endParaRPr lang="ko-KR" altLang="ko-KR" sz="14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430713" y="4573588"/>
            <a:ext cx="3986212" cy="14605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alpha val="62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118800"/>
          <a:lstStyle/>
          <a:p>
            <a:pPr algn="ctr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endParaRPr lang="ko-KR" altLang="ko-KR"/>
          </a:p>
        </p:txBody>
      </p:sp>
      <p:sp>
        <p:nvSpPr>
          <p:cNvPr id="29702" name="Freeform 6"/>
          <p:cNvSpPr>
            <a:spLocks noEditPoints="1"/>
          </p:cNvSpPr>
          <p:nvPr/>
        </p:nvSpPr>
        <p:spPr bwMode="gray">
          <a:xfrm>
            <a:off x="696913" y="1628775"/>
            <a:ext cx="3505200" cy="3605213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F7D043"/>
              </a:gs>
              <a:gs pos="100000">
                <a:srgbClr val="DE7400"/>
              </a:gs>
            </a:gsLst>
            <a:lin ang="2700000" scaled="1"/>
          </a:gradFill>
          <a:ln>
            <a:noFill/>
          </a:ln>
          <a:effectLst/>
          <a:scene3d>
            <a:camera prst="legacyObliqueTopRight">
              <a:rot lat="19499999" lon="20699999" rev="0"/>
            </a:camera>
            <a:lightRig rig="legacyFlat3" dir="b"/>
          </a:scene3d>
          <a:sp3d extrusionH="608000" prstMaterial="legacyMatte">
            <a:bevelT w="13500" h="13500" prst="angle"/>
            <a:bevelB w="13500" h="13500" prst="angle"/>
            <a:extrusionClr>
              <a:srgbClr val="DE7400"/>
            </a:extrusionClr>
          </a:sp3d>
          <a:extLst>
            <a:ext uri="{91240B29-F687-4F45-9708-019B960494DF}">
              <a14:hiddenLine xmlns="" xmlns:a14="http://schemas.microsoft.com/office/drawing/2010/main" w="0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06741" dir="8249373" algn="ctr" rotWithShape="0">
                    <a:srgbClr val="DDDDD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ko-KR" altLang="en-US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 rot="4301243">
            <a:off x="3190081" y="3894932"/>
            <a:ext cx="1584325" cy="7921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1817688" y="3533775"/>
            <a:ext cx="1371600" cy="1371600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1962150" y="4243388"/>
            <a:ext cx="1130300" cy="277812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706" name="Arc 10"/>
          <p:cNvSpPr>
            <a:spLocks/>
          </p:cNvSpPr>
          <p:nvPr/>
        </p:nvSpPr>
        <p:spPr bwMode="auto">
          <a:xfrm rot="5400000">
            <a:off x="2214563" y="3956050"/>
            <a:ext cx="598487" cy="11985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99"/>
              <a:gd name="T2" fmla="*/ 236 w 21600"/>
              <a:gd name="T3" fmla="*/ 43199 h 43199"/>
              <a:gd name="T4" fmla="*/ 0 w 21600"/>
              <a:gd name="T5" fmla="*/ 21600 h 4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37"/>
                  <a:pt x="12072" y="43069"/>
                  <a:pt x="235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37"/>
                  <a:pt x="12072" y="43069"/>
                  <a:pt x="235" y="43198"/>
                </a:cubicBezTo>
                <a:lnTo>
                  <a:pt x="0" y="2160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665163" y="1773238"/>
            <a:ext cx="882650" cy="88265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9708" name="Group 12"/>
          <p:cNvGrpSpPr>
            <a:grpSpLocks/>
          </p:cNvGrpSpPr>
          <p:nvPr/>
        </p:nvGrpSpPr>
        <p:grpSpPr bwMode="auto">
          <a:xfrm>
            <a:off x="790575" y="2333625"/>
            <a:ext cx="657225" cy="290513"/>
            <a:chOff x="484" y="2268"/>
            <a:chExt cx="662" cy="342"/>
          </a:xfrm>
        </p:grpSpPr>
        <p:sp>
          <p:nvSpPr>
            <p:cNvPr id="29709" name="Oval 13"/>
            <p:cNvSpPr>
              <a:spLocks noChangeArrowheads="1"/>
            </p:cNvSpPr>
            <p:nvPr/>
          </p:nvSpPr>
          <p:spPr bwMode="auto">
            <a:xfrm>
              <a:off x="507" y="2268"/>
              <a:ext cx="628" cy="154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710" name="Arc 14"/>
            <p:cNvSpPr>
              <a:spLocks/>
            </p:cNvSpPr>
            <p:nvPr/>
          </p:nvSpPr>
          <p:spPr bwMode="auto">
            <a:xfrm rot="5400000">
              <a:off x="650" y="2114"/>
              <a:ext cx="330" cy="6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236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7"/>
                    <a:pt x="12072" y="43069"/>
                    <a:pt x="235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7"/>
                    <a:pt x="12072" y="43069"/>
                    <a:pt x="235" y="43198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681038" y="2878138"/>
            <a:ext cx="1106487" cy="110648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804863" y="3527425"/>
            <a:ext cx="881062" cy="425450"/>
            <a:chOff x="484" y="2268"/>
            <a:chExt cx="662" cy="342"/>
          </a:xfrm>
        </p:grpSpPr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507" y="2268"/>
              <a:ext cx="628" cy="154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714" name="Arc 18"/>
            <p:cNvSpPr>
              <a:spLocks/>
            </p:cNvSpPr>
            <p:nvPr/>
          </p:nvSpPr>
          <p:spPr bwMode="auto">
            <a:xfrm rot="5400000">
              <a:off x="650" y="2114"/>
              <a:ext cx="330" cy="6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236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7"/>
                    <a:pt x="12072" y="43069"/>
                    <a:pt x="235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7"/>
                    <a:pt x="12072" y="43069"/>
                    <a:pt x="235" y="43198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9715" name="AutoShape 19"/>
          <p:cNvSpPr>
            <a:spLocks noChangeArrowheads="1"/>
          </p:cNvSpPr>
          <p:nvPr/>
        </p:nvSpPr>
        <p:spPr bwMode="auto">
          <a:xfrm>
            <a:off x="4370388" y="1822450"/>
            <a:ext cx="4089400" cy="1116013"/>
          </a:xfrm>
          <a:prstGeom prst="roundRect">
            <a:avLst>
              <a:gd name="adj" fmla="val 2444"/>
            </a:avLst>
          </a:prstGeom>
          <a:solidFill>
            <a:srgbClr val="92D050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lIns="180000" anchor="ctr"/>
          <a:lstStyle/>
          <a:p>
            <a:pPr>
              <a:lnSpc>
                <a:spcPct val="120000"/>
              </a:lnSpc>
            </a:pPr>
            <a:endParaRPr lang="ko-KR" altLang="ko-KR" sz="14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4430713" y="1785938"/>
            <a:ext cx="3986212" cy="14605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alpha val="62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118800"/>
          <a:lstStyle/>
          <a:p>
            <a:pPr algn="ctr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endParaRPr lang="ko-KR" altLang="ko-KR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716463" y="1916113"/>
            <a:ext cx="3455937" cy="99104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15000"/>
              </a:lnSpc>
            </a:pPr>
            <a:r>
              <a:rPr kumimoji="0" lang="ko-KR" altLang="en-US" sz="1600" b="1" dirty="0" smtClean="0">
                <a:solidFill>
                  <a:schemeClr val="bg1"/>
                </a:solidFill>
                <a:latin typeface="Arial" charset="0"/>
                <a:ea typeface="HY헤드라인M" pitchFamily="18" charset="-127"/>
              </a:rPr>
              <a:t>정부주도로 인한</a:t>
            </a:r>
            <a:endParaRPr kumimoji="0" lang="en-US" altLang="ko-KR" sz="1600" b="1" dirty="0" smtClean="0">
              <a:solidFill>
                <a:schemeClr val="bg1"/>
              </a:solidFill>
              <a:latin typeface="Arial" charset="0"/>
              <a:ea typeface="HY헤드라인M" pitchFamily="18" charset="-127"/>
            </a:endParaRPr>
          </a:p>
          <a:p>
            <a:pPr eaLnBrk="0" latinLnBrk="0" hangingPunct="0">
              <a:lnSpc>
                <a:spcPct val="250000"/>
              </a:lnSpc>
            </a:pPr>
            <a:r>
              <a:rPr kumimoji="0" lang="ko-KR" altLang="en-US" sz="1600" b="1" dirty="0" smtClean="0">
                <a:solidFill>
                  <a:schemeClr val="bg1"/>
                </a:solidFill>
                <a:latin typeface="Arial" charset="0"/>
                <a:ea typeface="HY헤드라인M" pitchFamily="18" charset="-127"/>
              </a:rPr>
              <a:t> 구속력 있고 빠른 진행 가능</a:t>
            </a:r>
            <a:endParaRPr kumimoji="0" lang="en-US" altLang="ko-KR" sz="1600" b="1" dirty="0">
              <a:solidFill>
                <a:schemeClr val="bg1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716463" y="3328988"/>
            <a:ext cx="3700462" cy="111415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15000"/>
              </a:lnSpc>
            </a:pPr>
            <a:r>
              <a:rPr kumimoji="0" lang="ko-KR" altLang="en-US" sz="1600" b="1" dirty="0" smtClean="0">
                <a:solidFill>
                  <a:schemeClr val="bg1"/>
                </a:solidFill>
                <a:latin typeface="Arial" charset="0"/>
                <a:ea typeface="HY헤드라인M" pitchFamily="18" charset="-127"/>
              </a:rPr>
              <a:t>부지를 국유화 함으로 인해</a:t>
            </a:r>
            <a:endParaRPr kumimoji="0" lang="en-US" altLang="ko-KR" sz="1600" b="1" dirty="0" smtClean="0">
              <a:solidFill>
                <a:schemeClr val="bg1"/>
              </a:solidFill>
              <a:latin typeface="Arial" charset="0"/>
              <a:ea typeface="HY헤드라인M" pitchFamily="18" charset="-127"/>
            </a:endParaRPr>
          </a:p>
          <a:p>
            <a:pPr eaLnBrk="0" latinLnBrk="0" hangingPunct="0">
              <a:lnSpc>
                <a:spcPct val="150000"/>
              </a:lnSpc>
            </a:pPr>
            <a:r>
              <a:rPr kumimoji="0" lang="ko-KR" altLang="en-US" sz="1600" b="1" dirty="0" smtClean="0">
                <a:solidFill>
                  <a:schemeClr val="bg1"/>
                </a:solidFill>
                <a:latin typeface="Arial" charset="0"/>
                <a:ea typeface="HY헤드라인M" pitchFamily="18" charset="-127"/>
              </a:rPr>
              <a:t>부동산 투기억제 및 기업의 </a:t>
            </a:r>
            <a:endParaRPr kumimoji="0" lang="en-US" altLang="ko-KR" sz="1600" b="1" dirty="0" smtClean="0">
              <a:solidFill>
                <a:schemeClr val="bg1"/>
              </a:solidFill>
              <a:latin typeface="Arial" charset="0"/>
              <a:ea typeface="HY헤드라인M" pitchFamily="18" charset="-127"/>
            </a:endParaRPr>
          </a:p>
          <a:p>
            <a:pPr eaLnBrk="0" latinLnBrk="0" hangingPunct="0">
              <a:lnSpc>
                <a:spcPct val="150000"/>
              </a:lnSpc>
            </a:pPr>
            <a:r>
              <a:rPr kumimoji="0" lang="ko-KR" altLang="en-US" sz="1600" b="1" dirty="0" smtClean="0">
                <a:solidFill>
                  <a:schemeClr val="bg1"/>
                </a:solidFill>
                <a:latin typeface="Arial" charset="0"/>
                <a:ea typeface="HY헤드라인M" pitchFamily="18" charset="-127"/>
              </a:rPr>
              <a:t>연구 몰두에 노력</a:t>
            </a:r>
            <a:endParaRPr kumimoji="0" lang="en-US" altLang="ko-KR" sz="1600" b="1" dirty="0">
              <a:solidFill>
                <a:schemeClr val="bg1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716463" y="4695825"/>
            <a:ext cx="3700462" cy="99104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15000"/>
              </a:lnSpc>
            </a:pPr>
            <a:r>
              <a:rPr kumimoji="0" lang="en-US" altLang="ko-KR" sz="1600" b="1" dirty="0">
                <a:solidFill>
                  <a:schemeClr val="bg1"/>
                </a:solidFill>
                <a:latin typeface="Arial" charset="0"/>
                <a:ea typeface="HY헤드라인M" pitchFamily="18" charset="-127"/>
              </a:rPr>
              <a:t> </a:t>
            </a:r>
            <a:r>
              <a:rPr kumimoji="0" lang="ko-KR" altLang="en-US" sz="1600" b="1" dirty="0" smtClean="0">
                <a:solidFill>
                  <a:schemeClr val="bg1"/>
                </a:solidFill>
                <a:latin typeface="Arial" charset="0"/>
                <a:ea typeface="HY헤드라인M" pitchFamily="18" charset="-127"/>
              </a:rPr>
              <a:t>투자자본제한 폐지</a:t>
            </a:r>
            <a:endParaRPr kumimoji="0" lang="en-US" altLang="ko-KR" sz="1600" b="1" dirty="0" smtClean="0">
              <a:solidFill>
                <a:schemeClr val="bg1"/>
              </a:solidFill>
              <a:latin typeface="Arial" charset="0"/>
              <a:ea typeface="HY헤드라인M" pitchFamily="18" charset="-127"/>
            </a:endParaRPr>
          </a:p>
          <a:p>
            <a:pPr eaLnBrk="0" latinLnBrk="0" hangingPunct="0">
              <a:lnSpc>
                <a:spcPct val="250000"/>
              </a:lnSpc>
            </a:pPr>
            <a:r>
              <a:rPr kumimoji="0" lang="ko-KR" altLang="en-US" sz="1600" b="1" dirty="0" smtClean="0">
                <a:solidFill>
                  <a:schemeClr val="bg1"/>
                </a:solidFill>
                <a:latin typeface="Arial" charset="0"/>
                <a:ea typeface="HY헤드라인M" pitchFamily="18" charset="-127"/>
              </a:rPr>
              <a:t>합병</a:t>
            </a:r>
            <a:r>
              <a:rPr kumimoji="0" lang="en-US" altLang="ko-KR" sz="1600" b="1" dirty="0" smtClean="0">
                <a:solidFill>
                  <a:schemeClr val="bg1"/>
                </a:solidFill>
                <a:latin typeface="Arial" charset="0"/>
                <a:ea typeface="HY헤드라인M" pitchFamily="18" charset="-127"/>
              </a:rPr>
              <a:t>,</a:t>
            </a:r>
            <a:r>
              <a:rPr kumimoji="0" lang="ko-KR" altLang="en-US" sz="1600" b="1" dirty="0" smtClean="0">
                <a:solidFill>
                  <a:schemeClr val="bg1"/>
                </a:solidFill>
                <a:latin typeface="Arial" charset="0"/>
                <a:ea typeface="HY헤드라인M" pitchFamily="18" charset="-127"/>
              </a:rPr>
              <a:t>국유화 조치 폐지</a:t>
            </a:r>
            <a:endParaRPr kumimoji="0" lang="en-US" altLang="ko-KR" sz="1600" b="1" dirty="0" smtClean="0">
              <a:solidFill>
                <a:schemeClr val="bg1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623146" y="2008188"/>
            <a:ext cx="941284" cy="3231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o-KR" altLang="en-US" sz="1500" b="1" smtClean="0">
                <a:latin typeface="Arial Black" pitchFamily="34" charset="0"/>
              </a:rPr>
              <a:t>정부주도</a:t>
            </a:r>
            <a:endParaRPr lang="en-US" altLang="ko-KR" sz="1500" b="1" dirty="0">
              <a:latin typeface="Arial Black" pitchFamily="34" charset="0"/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824531" y="3140075"/>
            <a:ext cx="824265" cy="61555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o-KR" altLang="en-US" sz="1700" b="1" dirty="0" smtClean="0">
                <a:latin typeface="Arial Black" pitchFamily="34" charset="0"/>
              </a:rPr>
              <a:t>부지의</a:t>
            </a:r>
            <a:endParaRPr lang="en-US" altLang="ko-KR" sz="1700" b="1" dirty="0" smtClean="0">
              <a:latin typeface="Arial Black" pitchFamily="34" charset="0"/>
            </a:endParaRPr>
          </a:p>
          <a:p>
            <a:pPr algn="ctr"/>
            <a:r>
              <a:rPr lang="ko-KR" altLang="en-US" sz="1700" b="1" dirty="0" smtClean="0">
                <a:latin typeface="Arial Black" pitchFamily="34" charset="0"/>
              </a:rPr>
              <a:t>국유</a:t>
            </a:r>
            <a:r>
              <a:rPr lang="ko-KR" altLang="en-US" sz="1700" b="1" dirty="0">
                <a:latin typeface="Arial Black" pitchFamily="34" charset="0"/>
              </a:rPr>
              <a:t>화</a:t>
            </a:r>
            <a:endParaRPr lang="en-US" altLang="ko-KR" sz="1700" b="1" dirty="0">
              <a:latin typeface="Arial Black" pitchFamily="34" charset="0"/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1903844" y="3876675"/>
            <a:ext cx="1191352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Arial Black" pitchFamily="34" charset="0"/>
              </a:rPr>
              <a:t>민간참여</a:t>
            </a:r>
            <a:endParaRPr lang="en-US" altLang="ko-KR" sz="2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ko-KR" altLang="en-US" sz="2000" b="1" dirty="0" smtClean="0">
                <a:latin typeface="Arial Black" pitchFamily="34" charset="0"/>
              </a:rPr>
              <a:t>활성</a:t>
            </a:r>
            <a:r>
              <a:rPr lang="ko-KR" altLang="en-US" sz="2000" b="1" dirty="0">
                <a:latin typeface="Arial Black" pitchFamily="34" charset="0"/>
              </a:rPr>
              <a:t>화</a:t>
            </a:r>
            <a:endParaRPr lang="en-US" altLang="ko-KR" sz="2000" b="1" dirty="0"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404663"/>
            <a:ext cx="6008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클러스터 경쟁력</a:t>
            </a:r>
            <a:endParaRPr lang="ko-KR" altLang="en-US" sz="30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2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nimBg="1"/>
      <p:bldP spid="29700" grpId="0" animBg="1"/>
      <p:bldP spid="29701" grpId="0" animBg="1"/>
      <p:bldP spid="29704" grpId="0" animBg="1"/>
      <p:bldP spid="29705" grpId="0" animBg="1"/>
      <p:bldP spid="29706" grpId="0" animBg="1"/>
      <p:bldP spid="29707" grpId="0" animBg="1"/>
      <p:bldP spid="29711" grpId="0" animBg="1"/>
      <p:bldP spid="29715" grpId="0" animBg="1"/>
      <p:bldP spid="29716" grpId="0" animBg="1"/>
      <p:bldP spid="29717" grpId="0"/>
      <p:bldP spid="29718" grpId="0"/>
      <p:bldP spid="29719" grpId="0"/>
      <p:bldP spid="29720" grpId="0"/>
      <p:bldP spid="29721" grpId="0"/>
      <p:bldP spid="297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4859339" y="1028700"/>
            <a:ext cx="3267076" cy="4921251"/>
            <a:chOff x="3052" y="1147"/>
            <a:chExt cx="2058" cy="3100"/>
          </a:xfrm>
        </p:grpSpPr>
        <p:sp>
          <p:nvSpPr>
            <p:cNvPr id="112" name="Freeform 2"/>
            <p:cNvSpPr>
              <a:spLocks/>
            </p:cNvSpPr>
            <p:nvPr/>
          </p:nvSpPr>
          <p:spPr bwMode="auto">
            <a:xfrm>
              <a:off x="3100" y="1147"/>
              <a:ext cx="1537" cy="2719"/>
            </a:xfrm>
            <a:custGeom>
              <a:avLst/>
              <a:gdLst>
                <a:gd name="T0" fmla="*/ 0 w 1062"/>
                <a:gd name="T1" fmla="*/ 438 h 2658"/>
                <a:gd name="T2" fmla="*/ 0 w 1062"/>
                <a:gd name="T3" fmla="*/ 2658 h 2658"/>
                <a:gd name="T4" fmla="*/ 1062 w 1062"/>
                <a:gd name="T5" fmla="*/ 2232 h 2658"/>
                <a:gd name="T6" fmla="*/ 1062 w 1062"/>
                <a:gd name="T7" fmla="*/ 0 h 2658"/>
                <a:gd name="T8" fmla="*/ 0 w 1062"/>
                <a:gd name="T9" fmla="*/ 438 h 2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2"/>
                <a:gd name="T16" fmla="*/ 0 h 2658"/>
                <a:gd name="T17" fmla="*/ 1062 w 1062"/>
                <a:gd name="T18" fmla="*/ 2658 h 26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2" h="2658">
                  <a:moveTo>
                    <a:pt x="0" y="438"/>
                  </a:moveTo>
                  <a:lnTo>
                    <a:pt x="0" y="2658"/>
                  </a:lnTo>
                  <a:lnTo>
                    <a:pt x="1062" y="2232"/>
                  </a:lnTo>
                  <a:lnTo>
                    <a:pt x="1062" y="0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6082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3" name="Freeform 3"/>
            <p:cNvSpPr>
              <a:spLocks/>
            </p:cNvSpPr>
            <p:nvPr/>
          </p:nvSpPr>
          <p:spPr bwMode="auto">
            <a:xfrm>
              <a:off x="3105" y="1350"/>
              <a:ext cx="1816" cy="251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0" y="2454"/>
                </a:cxn>
                <a:cxn ang="0">
                  <a:pos x="1254" y="2232"/>
                </a:cxn>
                <a:cxn ang="0">
                  <a:pos x="1254" y="0"/>
                </a:cxn>
                <a:cxn ang="0">
                  <a:pos x="0" y="240"/>
                </a:cxn>
              </a:cxnLst>
              <a:rect l="0" t="0" r="r" b="b"/>
              <a:pathLst>
                <a:path w="1254" h="2454">
                  <a:moveTo>
                    <a:pt x="0" y="240"/>
                  </a:moveTo>
                  <a:lnTo>
                    <a:pt x="0" y="2454"/>
                  </a:lnTo>
                  <a:lnTo>
                    <a:pt x="1254" y="2232"/>
                  </a:lnTo>
                  <a:lnTo>
                    <a:pt x="1254" y="0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4" name="Freeform 4"/>
            <p:cNvSpPr>
              <a:spLocks/>
            </p:cNvSpPr>
            <p:nvPr/>
          </p:nvSpPr>
          <p:spPr bwMode="auto">
            <a:xfrm flipH="1">
              <a:off x="3052" y="1586"/>
              <a:ext cx="2058" cy="2661"/>
            </a:xfrm>
            <a:custGeom>
              <a:avLst/>
              <a:gdLst/>
              <a:ahLst/>
              <a:cxnLst>
                <a:cxn ang="0">
                  <a:pos x="2028" y="0"/>
                </a:cxn>
                <a:cxn ang="0">
                  <a:pos x="0" y="60"/>
                </a:cxn>
                <a:cxn ang="0">
                  <a:pos x="0" y="2412"/>
                </a:cxn>
                <a:cxn ang="0">
                  <a:pos x="2046" y="2064"/>
                </a:cxn>
                <a:cxn ang="0">
                  <a:pos x="2028" y="0"/>
                </a:cxn>
              </a:cxnLst>
              <a:rect l="0" t="0" r="r" b="b"/>
              <a:pathLst>
                <a:path w="2046" h="2412">
                  <a:moveTo>
                    <a:pt x="2028" y="0"/>
                  </a:moveTo>
                  <a:lnTo>
                    <a:pt x="0" y="60"/>
                  </a:lnTo>
                  <a:lnTo>
                    <a:pt x="0" y="2412"/>
                  </a:lnTo>
                  <a:lnTo>
                    <a:pt x="2046" y="2064"/>
                  </a:lnTo>
                  <a:lnTo>
                    <a:pt x="202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116" name="Group 42"/>
            <p:cNvGrpSpPr>
              <a:grpSpLocks/>
            </p:cNvGrpSpPr>
            <p:nvPr/>
          </p:nvGrpSpPr>
          <p:grpSpPr bwMode="auto">
            <a:xfrm>
              <a:off x="3135" y="1873"/>
              <a:ext cx="1642" cy="1828"/>
              <a:chOff x="3178" y="1868"/>
              <a:chExt cx="1642" cy="1828"/>
            </a:xfrm>
          </p:grpSpPr>
          <p:sp>
            <p:nvSpPr>
              <p:cNvPr id="119" name="Line 43"/>
              <p:cNvSpPr>
                <a:spLocks noChangeShapeType="1"/>
              </p:cNvSpPr>
              <p:nvPr/>
            </p:nvSpPr>
            <p:spPr bwMode="auto">
              <a:xfrm>
                <a:off x="3180" y="2618"/>
                <a:ext cx="163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20" name="Line 44"/>
              <p:cNvSpPr>
                <a:spLocks noChangeShapeType="1"/>
              </p:cNvSpPr>
              <p:nvPr/>
            </p:nvSpPr>
            <p:spPr bwMode="auto">
              <a:xfrm>
                <a:off x="3185" y="2963"/>
                <a:ext cx="162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21" name="Line 45"/>
              <p:cNvSpPr>
                <a:spLocks noChangeShapeType="1"/>
              </p:cNvSpPr>
              <p:nvPr/>
            </p:nvSpPr>
            <p:spPr bwMode="auto">
              <a:xfrm>
                <a:off x="3190" y="3309"/>
                <a:ext cx="162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grpSp>
            <p:nvGrpSpPr>
              <p:cNvPr id="122" name="Group 46"/>
              <p:cNvGrpSpPr>
                <a:grpSpLocks/>
              </p:cNvGrpSpPr>
              <p:nvPr/>
            </p:nvGrpSpPr>
            <p:grpSpPr bwMode="auto">
              <a:xfrm>
                <a:off x="3186" y="3648"/>
                <a:ext cx="1634" cy="48"/>
                <a:chOff x="3258" y="3406"/>
                <a:chExt cx="1634" cy="48"/>
              </a:xfrm>
            </p:grpSpPr>
            <p:sp>
              <p:nvSpPr>
                <p:cNvPr id="135" name="Line 47"/>
                <p:cNvSpPr>
                  <a:spLocks noChangeShapeType="1"/>
                </p:cNvSpPr>
                <p:nvPr/>
              </p:nvSpPr>
              <p:spPr bwMode="auto">
                <a:xfrm>
                  <a:off x="4069" y="3406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rgbClr val="FFFFFF">
                      <a:alpha val="5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36" name="Line 48"/>
                <p:cNvSpPr>
                  <a:spLocks noChangeShapeType="1"/>
                </p:cNvSpPr>
                <p:nvPr/>
              </p:nvSpPr>
              <p:spPr bwMode="auto">
                <a:xfrm>
                  <a:off x="3258" y="3407"/>
                  <a:ext cx="1632" cy="0"/>
                </a:xfrm>
                <a:prstGeom prst="line">
                  <a:avLst/>
                </a:prstGeom>
                <a:noFill/>
                <a:ln w="19050">
                  <a:solidFill>
                    <a:srgbClr val="FFFFFF">
                      <a:alpha val="5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37" name="Line 49"/>
                <p:cNvSpPr>
                  <a:spLocks noChangeShapeType="1"/>
                </p:cNvSpPr>
                <p:nvPr/>
              </p:nvSpPr>
              <p:spPr bwMode="auto">
                <a:xfrm>
                  <a:off x="3413" y="3406"/>
                  <a:ext cx="0" cy="27"/>
                </a:xfrm>
                <a:prstGeom prst="line">
                  <a:avLst/>
                </a:prstGeom>
                <a:noFill/>
                <a:ln w="19050">
                  <a:solidFill>
                    <a:srgbClr val="FFFFFF">
                      <a:alpha val="5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38" name="Line 50"/>
                <p:cNvSpPr>
                  <a:spLocks noChangeShapeType="1"/>
                </p:cNvSpPr>
                <p:nvPr/>
              </p:nvSpPr>
              <p:spPr bwMode="auto">
                <a:xfrm>
                  <a:off x="3580" y="3406"/>
                  <a:ext cx="0" cy="27"/>
                </a:xfrm>
                <a:prstGeom prst="line">
                  <a:avLst/>
                </a:prstGeom>
                <a:noFill/>
                <a:ln w="19050">
                  <a:solidFill>
                    <a:srgbClr val="FFFFFF">
                      <a:alpha val="5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39" name="Line 51"/>
                <p:cNvSpPr>
                  <a:spLocks noChangeShapeType="1"/>
                </p:cNvSpPr>
                <p:nvPr/>
              </p:nvSpPr>
              <p:spPr bwMode="auto">
                <a:xfrm>
                  <a:off x="3747" y="3406"/>
                  <a:ext cx="0" cy="27"/>
                </a:xfrm>
                <a:prstGeom prst="line">
                  <a:avLst/>
                </a:prstGeom>
                <a:noFill/>
                <a:ln w="19050">
                  <a:solidFill>
                    <a:srgbClr val="FFFFFF">
                      <a:alpha val="5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40" name="Line 52"/>
                <p:cNvSpPr>
                  <a:spLocks noChangeShapeType="1"/>
                </p:cNvSpPr>
                <p:nvPr/>
              </p:nvSpPr>
              <p:spPr bwMode="auto">
                <a:xfrm>
                  <a:off x="3908" y="3406"/>
                  <a:ext cx="0" cy="27"/>
                </a:xfrm>
                <a:prstGeom prst="line">
                  <a:avLst/>
                </a:prstGeom>
                <a:noFill/>
                <a:ln w="19050">
                  <a:solidFill>
                    <a:srgbClr val="FFFFFF">
                      <a:alpha val="5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41" name="Line 53"/>
                <p:cNvSpPr>
                  <a:spLocks noChangeShapeType="1"/>
                </p:cNvSpPr>
                <p:nvPr/>
              </p:nvSpPr>
              <p:spPr bwMode="auto">
                <a:xfrm>
                  <a:off x="4233" y="3406"/>
                  <a:ext cx="0" cy="27"/>
                </a:xfrm>
                <a:prstGeom prst="line">
                  <a:avLst/>
                </a:prstGeom>
                <a:noFill/>
                <a:ln w="19050">
                  <a:solidFill>
                    <a:srgbClr val="FFFFFF">
                      <a:alpha val="5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42" name="Line 54"/>
                <p:cNvSpPr>
                  <a:spLocks noChangeShapeType="1"/>
                </p:cNvSpPr>
                <p:nvPr/>
              </p:nvSpPr>
              <p:spPr bwMode="auto">
                <a:xfrm>
                  <a:off x="4397" y="3406"/>
                  <a:ext cx="0" cy="27"/>
                </a:xfrm>
                <a:prstGeom prst="line">
                  <a:avLst/>
                </a:prstGeom>
                <a:noFill/>
                <a:ln w="19050">
                  <a:solidFill>
                    <a:srgbClr val="FFFFFF">
                      <a:alpha val="5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43" name="Line 55"/>
                <p:cNvSpPr>
                  <a:spLocks noChangeShapeType="1"/>
                </p:cNvSpPr>
                <p:nvPr/>
              </p:nvSpPr>
              <p:spPr bwMode="auto">
                <a:xfrm>
                  <a:off x="4564" y="3406"/>
                  <a:ext cx="0" cy="27"/>
                </a:xfrm>
                <a:prstGeom prst="line">
                  <a:avLst/>
                </a:prstGeom>
                <a:noFill/>
                <a:ln w="19050">
                  <a:solidFill>
                    <a:srgbClr val="FFFFFF">
                      <a:alpha val="5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44" name="Line 56"/>
                <p:cNvSpPr>
                  <a:spLocks noChangeShapeType="1"/>
                </p:cNvSpPr>
                <p:nvPr/>
              </p:nvSpPr>
              <p:spPr bwMode="auto">
                <a:xfrm>
                  <a:off x="4731" y="3406"/>
                  <a:ext cx="0" cy="27"/>
                </a:xfrm>
                <a:prstGeom prst="line">
                  <a:avLst/>
                </a:prstGeom>
                <a:noFill/>
                <a:ln w="19050">
                  <a:solidFill>
                    <a:srgbClr val="FFFFFF">
                      <a:alpha val="5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45" name="Line 57"/>
                <p:cNvSpPr>
                  <a:spLocks noChangeShapeType="1"/>
                </p:cNvSpPr>
                <p:nvPr/>
              </p:nvSpPr>
              <p:spPr bwMode="auto">
                <a:xfrm>
                  <a:off x="4892" y="3406"/>
                  <a:ext cx="0" cy="27"/>
                </a:xfrm>
                <a:prstGeom prst="line">
                  <a:avLst/>
                </a:prstGeom>
                <a:noFill/>
                <a:ln w="19050">
                  <a:solidFill>
                    <a:srgbClr val="FFFFFF">
                      <a:alpha val="5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</p:grpSp>
          <p:sp>
            <p:nvSpPr>
              <p:cNvPr id="123" name="Line 58"/>
              <p:cNvSpPr>
                <a:spLocks noChangeShapeType="1"/>
              </p:cNvSpPr>
              <p:nvPr/>
            </p:nvSpPr>
            <p:spPr bwMode="auto">
              <a:xfrm>
                <a:off x="3178" y="2238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24" name="Line 59"/>
              <p:cNvSpPr>
                <a:spLocks noChangeShapeType="1"/>
              </p:cNvSpPr>
              <p:nvPr/>
            </p:nvSpPr>
            <p:spPr bwMode="auto">
              <a:xfrm>
                <a:off x="3341" y="1885"/>
                <a:ext cx="1" cy="1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39999"/>
                  </a:srgb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25" name="Line 60"/>
              <p:cNvSpPr>
                <a:spLocks noChangeShapeType="1"/>
              </p:cNvSpPr>
              <p:nvPr/>
            </p:nvSpPr>
            <p:spPr bwMode="auto">
              <a:xfrm>
                <a:off x="3508" y="1885"/>
                <a:ext cx="1" cy="1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39999"/>
                  </a:srgb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26" name="Line 61"/>
              <p:cNvSpPr>
                <a:spLocks noChangeShapeType="1"/>
              </p:cNvSpPr>
              <p:nvPr/>
            </p:nvSpPr>
            <p:spPr bwMode="auto">
              <a:xfrm>
                <a:off x="3675" y="1885"/>
                <a:ext cx="1" cy="1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39999"/>
                  </a:srgb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27" name="Line 62"/>
              <p:cNvSpPr>
                <a:spLocks noChangeShapeType="1"/>
              </p:cNvSpPr>
              <p:nvPr/>
            </p:nvSpPr>
            <p:spPr bwMode="auto">
              <a:xfrm>
                <a:off x="3836" y="1885"/>
                <a:ext cx="1" cy="1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39999"/>
                  </a:srgb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28" name="Line 63"/>
              <p:cNvSpPr>
                <a:spLocks noChangeShapeType="1"/>
              </p:cNvSpPr>
              <p:nvPr/>
            </p:nvSpPr>
            <p:spPr bwMode="auto">
              <a:xfrm>
                <a:off x="3997" y="1885"/>
                <a:ext cx="1" cy="1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39999"/>
                  </a:srgb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29" name="Line 64"/>
              <p:cNvSpPr>
                <a:spLocks noChangeShapeType="1"/>
              </p:cNvSpPr>
              <p:nvPr/>
            </p:nvSpPr>
            <p:spPr bwMode="auto">
              <a:xfrm>
                <a:off x="4158" y="1885"/>
                <a:ext cx="1" cy="1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39999"/>
                  </a:srgb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30" name="Line 65"/>
              <p:cNvSpPr>
                <a:spLocks noChangeShapeType="1"/>
              </p:cNvSpPr>
              <p:nvPr/>
            </p:nvSpPr>
            <p:spPr bwMode="auto">
              <a:xfrm>
                <a:off x="4322" y="1868"/>
                <a:ext cx="0" cy="1785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39999"/>
                  </a:srgb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31" name="Line 66"/>
              <p:cNvSpPr>
                <a:spLocks noChangeShapeType="1"/>
              </p:cNvSpPr>
              <p:nvPr/>
            </p:nvSpPr>
            <p:spPr bwMode="auto">
              <a:xfrm>
                <a:off x="4489" y="1885"/>
                <a:ext cx="1" cy="1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39999"/>
                  </a:srgb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32" name="Line 67"/>
              <p:cNvSpPr>
                <a:spLocks noChangeShapeType="1"/>
              </p:cNvSpPr>
              <p:nvPr/>
            </p:nvSpPr>
            <p:spPr bwMode="auto">
              <a:xfrm>
                <a:off x="4656" y="1885"/>
                <a:ext cx="1" cy="1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39999"/>
                  </a:srgb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33" name="Line 68"/>
              <p:cNvSpPr>
                <a:spLocks noChangeShapeType="1"/>
              </p:cNvSpPr>
              <p:nvPr/>
            </p:nvSpPr>
            <p:spPr bwMode="auto">
              <a:xfrm>
                <a:off x="4814" y="1885"/>
                <a:ext cx="1" cy="1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39999"/>
                  </a:srgb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34" name="Line 69"/>
              <p:cNvSpPr>
                <a:spLocks noChangeShapeType="1"/>
              </p:cNvSpPr>
              <p:nvPr/>
            </p:nvSpPr>
            <p:spPr bwMode="auto">
              <a:xfrm>
                <a:off x="3187" y="1868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5" name="Group 111"/>
          <p:cNvGrpSpPr>
            <a:grpSpLocks/>
          </p:cNvGrpSpPr>
          <p:nvPr/>
        </p:nvGrpSpPr>
        <p:grpSpPr bwMode="auto">
          <a:xfrm>
            <a:off x="338138" y="1060450"/>
            <a:ext cx="8467728" cy="5032376"/>
            <a:chOff x="204" y="1167"/>
            <a:chExt cx="5334" cy="3170"/>
          </a:xfrm>
        </p:grpSpPr>
        <p:sp>
          <p:nvSpPr>
            <p:cNvPr id="75" name="Freeform 5"/>
            <p:cNvSpPr>
              <a:spLocks/>
            </p:cNvSpPr>
            <p:nvPr/>
          </p:nvSpPr>
          <p:spPr bwMode="auto">
            <a:xfrm flipH="1">
              <a:off x="1153" y="1167"/>
              <a:ext cx="1534" cy="2713"/>
            </a:xfrm>
            <a:custGeom>
              <a:avLst/>
              <a:gdLst>
                <a:gd name="T0" fmla="*/ 0 w 1062"/>
                <a:gd name="T1" fmla="*/ 438 h 2658"/>
                <a:gd name="T2" fmla="*/ 0 w 1062"/>
                <a:gd name="T3" fmla="*/ 2658 h 2658"/>
                <a:gd name="T4" fmla="*/ 1062 w 1062"/>
                <a:gd name="T5" fmla="*/ 2232 h 2658"/>
                <a:gd name="T6" fmla="*/ 1062 w 1062"/>
                <a:gd name="T7" fmla="*/ 0 h 2658"/>
                <a:gd name="T8" fmla="*/ 0 w 1062"/>
                <a:gd name="T9" fmla="*/ 438 h 2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2"/>
                <a:gd name="T16" fmla="*/ 0 h 2658"/>
                <a:gd name="T17" fmla="*/ 1062 w 1062"/>
                <a:gd name="T18" fmla="*/ 2658 h 26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2" h="2658">
                  <a:moveTo>
                    <a:pt x="0" y="438"/>
                  </a:moveTo>
                  <a:lnTo>
                    <a:pt x="0" y="2658"/>
                  </a:lnTo>
                  <a:lnTo>
                    <a:pt x="1062" y="2232"/>
                  </a:lnTo>
                  <a:lnTo>
                    <a:pt x="1062" y="0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926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 flipH="1">
              <a:off x="876" y="1369"/>
              <a:ext cx="1810" cy="2505"/>
            </a:xfrm>
            <a:custGeom>
              <a:avLst/>
              <a:gdLst>
                <a:gd name="T0" fmla="*/ 0 w 1254"/>
                <a:gd name="T1" fmla="*/ 240 h 2454"/>
                <a:gd name="T2" fmla="*/ 0 w 1254"/>
                <a:gd name="T3" fmla="*/ 2454 h 2454"/>
                <a:gd name="T4" fmla="*/ 1254 w 1254"/>
                <a:gd name="T5" fmla="*/ 2232 h 2454"/>
                <a:gd name="T6" fmla="*/ 1254 w 1254"/>
                <a:gd name="T7" fmla="*/ 0 h 2454"/>
                <a:gd name="T8" fmla="*/ 0 w 1254"/>
                <a:gd name="T9" fmla="*/ 240 h 2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4"/>
                <a:gd name="T16" fmla="*/ 0 h 2454"/>
                <a:gd name="T17" fmla="*/ 1254 w 1254"/>
                <a:gd name="T18" fmla="*/ 2454 h 2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4" h="2454">
                  <a:moveTo>
                    <a:pt x="0" y="240"/>
                  </a:moveTo>
                  <a:lnTo>
                    <a:pt x="0" y="2454"/>
                  </a:lnTo>
                  <a:lnTo>
                    <a:pt x="1254" y="2232"/>
                  </a:lnTo>
                  <a:lnTo>
                    <a:pt x="1254" y="0"/>
                  </a:lnTo>
                  <a:lnTo>
                    <a:pt x="0" y="240"/>
                  </a:lnTo>
                  <a:close/>
                </a:path>
              </a:pathLst>
            </a:custGeom>
            <a:gradFill rotWithShape="1">
              <a:gsLst>
                <a:gs pos="0">
                  <a:srgbClr val="CC9900"/>
                </a:gs>
                <a:gs pos="100000">
                  <a:srgbClr val="5E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646" y="1573"/>
              <a:ext cx="2046" cy="2655"/>
            </a:xfrm>
            <a:custGeom>
              <a:avLst/>
              <a:gdLst>
                <a:gd name="T0" fmla="*/ 2028 w 2046"/>
                <a:gd name="T1" fmla="*/ 0 h 2412"/>
                <a:gd name="T2" fmla="*/ 0 w 2046"/>
                <a:gd name="T3" fmla="*/ 60 h 2412"/>
                <a:gd name="T4" fmla="*/ 0 w 2046"/>
                <a:gd name="T5" fmla="*/ 2412 h 2412"/>
                <a:gd name="T6" fmla="*/ 2046 w 2046"/>
                <a:gd name="T7" fmla="*/ 2064 h 2412"/>
                <a:gd name="T8" fmla="*/ 2028 w 2046"/>
                <a:gd name="T9" fmla="*/ 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6"/>
                <a:gd name="T16" fmla="*/ 0 h 2412"/>
                <a:gd name="T17" fmla="*/ 2046 w 2046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6" h="2412">
                  <a:moveTo>
                    <a:pt x="2028" y="0"/>
                  </a:moveTo>
                  <a:lnTo>
                    <a:pt x="0" y="60"/>
                  </a:lnTo>
                  <a:lnTo>
                    <a:pt x="0" y="2412"/>
                  </a:lnTo>
                  <a:lnTo>
                    <a:pt x="2046" y="2064"/>
                  </a:lnTo>
                  <a:lnTo>
                    <a:pt x="202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9900">
                    <a:alpha val="70000"/>
                  </a:srgbClr>
                </a:gs>
                <a:gs pos="100000">
                  <a:srgbClr val="5E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endParaRPr lang="ko-KR" altLang="en-US"/>
            </a:p>
          </p:txBody>
        </p:sp>
        <p:grpSp>
          <p:nvGrpSpPr>
            <p:cNvPr id="80" name="Group 12"/>
            <p:cNvGrpSpPr>
              <a:grpSpLocks/>
            </p:cNvGrpSpPr>
            <p:nvPr/>
          </p:nvGrpSpPr>
          <p:grpSpPr bwMode="auto">
            <a:xfrm>
              <a:off x="1031" y="1893"/>
              <a:ext cx="1657" cy="1827"/>
              <a:chOff x="1074" y="1888"/>
              <a:chExt cx="1657" cy="1827"/>
            </a:xfrm>
          </p:grpSpPr>
          <p:sp>
            <p:nvSpPr>
              <p:cNvPr id="83" name="Line 13"/>
              <p:cNvSpPr>
                <a:spLocks noChangeShapeType="1"/>
              </p:cNvSpPr>
              <p:nvPr/>
            </p:nvSpPr>
            <p:spPr bwMode="auto">
              <a:xfrm>
                <a:off x="1078" y="2638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4" name="Line 14"/>
              <p:cNvSpPr>
                <a:spLocks noChangeShapeType="1"/>
              </p:cNvSpPr>
              <p:nvPr/>
            </p:nvSpPr>
            <p:spPr bwMode="auto">
              <a:xfrm>
                <a:off x="1077" y="2983"/>
                <a:ext cx="163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5" name="Line 15"/>
              <p:cNvSpPr>
                <a:spLocks noChangeShapeType="1"/>
              </p:cNvSpPr>
              <p:nvPr/>
            </p:nvSpPr>
            <p:spPr bwMode="auto">
              <a:xfrm>
                <a:off x="1076" y="3329"/>
                <a:ext cx="164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86" name="Line 16"/>
              <p:cNvSpPr>
                <a:spLocks noChangeShapeType="1"/>
              </p:cNvSpPr>
              <p:nvPr/>
            </p:nvSpPr>
            <p:spPr bwMode="auto">
              <a:xfrm>
                <a:off x="1089" y="2259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grpSp>
            <p:nvGrpSpPr>
              <p:cNvPr id="87" name="Group 17"/>
              <p:cNvGrpSpPr>
                <a:grpSpLocks/>
              </p:cNvGrpSpPr>
              <p:nvPr/>
            </p:nvGrpSpPr>
            <p:grpSpPr bwMode="auto">
              <a:xfrm>
                <a:off x="1074" y="1888"/>
                <a:ext cx="1657" cy="1827"/>
                <a:chOff x="1074" y="1888"/>
                <a:chExt cx="1657" cy="1827"/>
              </a:xfrm>
            </p:grpSpPr>
            <p:grpSp>
              <p:nvGrpSpPr>
                <p:cNvPr id="88" name="Group 18"/>
                <p:cNvGrpSpPr>
                  <a:grpSpLocks/>
                </p:cNvGrpSpPr>
                <p:nvPr/>
              </p:nvGrpSpPr>
              <p:grpSpPr bwMode="auto">
                <a:xfrm>
                  <a:off x="1074" y="3667"/>
                  <a:ext cx="1635" cy="48"/>
                  <a:chOff x="830" y="3405"/>
                  <a:chExt cx="1635" cy="48"/>
                </a:xfrm>
              </p:grpSpPr>
              <p:sp>
                <p:nvSpPr>
                  <p:cNvPr id="10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3405"/>
                    <a:ext cx="0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>
                        <a:alpha val="50195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0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833" y="3406"/>
                    <a:ext cx="163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>
                        <a:alpha val="50195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0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830" y="3405"/>
                    <a:ext cx="0" cy="27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>
                        <a:alpha val="50195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0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988" y="3405"/>
                    <a:ext cx="0" cy="27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>
                        <a:alpha val="50195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0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155" y="3405"/>
                    <a:ext cx="0" cy="27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>
                        <a:alpha val="50195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0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322" y="3405"/>
                    <a:ext cx="0" cy="27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>
                        <a:alpha val="50195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0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483" y="3405"/>
                    <a:ext cx="0" cy="27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>
                        <a:alpha val="50195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0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808" y="3405"/>
                    <a:ext cx="0" cy="27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>
                        <a:alpha val="50195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0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972" y="3405"/>
                    <a:ext cx="0" cy="27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>
                        <a:alpha val="50195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1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139" y="3405"/>
                    <a:ext cx="0" cy="27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>
                        <a:alpha val="50195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1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306" y="3405"/>
                    <a:ext cx="0" cy="27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>
                        <a:alpha val="50195"/>
                      </a:srgb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</p:grpSp>
            <p:grpSp>
              <p:nvGrpSpPr>
                <p:cNvPr id="89" name="Group 30"/>
                <p:cNvGrpSpPr>
                  <a:grpSpLocks/>
                </p:cNvGrpSpPr>
                <p:nvPr/>
              </p:nvGrpSpPr>
              <p:grpSpPr bwMode="auto">
                <a:xfrm>
                  <a:off x="1078" y="1888"/>
                  <a:ext cx="1467" cy="1768"/>
                  <a:chOff x="864" y="1858"/>
                  <a:chExt cx="1467" cy="1404"/>
                </a:xfrm>
              </p:grpSpPr>
              <p:sp>
                <p:nvSpPr>
                  <p:cNvPr id="9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1858"/>
                    <a:ext cx="0" cy="1404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39999"/>
                      </a:srgbClr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9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016" y="1858"/>
                    <a:ext cx="0" cy="1404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39999"/>
                      </a:srgbClr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9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183" y="1858"/>
                    <a:ext cx="0" cy="1404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39999"/>
                      </a:srgbClr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9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353" y="1858"/>
                    <a:ext cx="0" cy="1404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39999"/>
                      </a:srgbClr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9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514" y="1858"/>
                    <a:ext cx="0" cy="1404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39999"/>
                      </a:srgbClr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9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75" y="1858"/>
                    <a:ext cx="0" cy="1404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39999"/>
                      </a:srgbClr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9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836" y="1858"/>
                    <a:ext cx="0" cy="1404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39999"/>
                      </a:srgbClr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9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000" y="1858"/>
                    <a:ext cx="0" cy="1404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39999"/>
                      </a:srgbClr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9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167" y="1858"/>
                    <a:ext cx="0" cy="1404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39999"/>
                      </a:srgbClr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0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331" y="1858"/>
                    <a:ext cx="0" cy="1404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>
                        <a:alpha val="39999"/>
                      </a:srgbClr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ko-KR"/>
                    </a:defPPr>
                    <a:lvl1pPr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1pPr>
                    <a:lvl2pPr marL="4572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2pPr>
                    <a:lvl3pPr marL="9144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3pPr>
                    <a:lvl4pPr marL="13716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4pPr>
                    <a:lvl5pPr marL="1828800" algn="l" rtl="0" fontAlgn="base" latinLnBrk="1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5pPr>
                    <a:lvl6pPr marL="22860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6pPr>
                    <a:lvl7pPr marL="27432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7pPr>
                    <a:lvl8pPr marL="32004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8pPr>
                    <a:lvl9pPr marL="3657600" algn="l" defTabSz="914400" rtl="0" eaLnBrk="1" latinLnBrk="1" hangingPunct="1">
                      <a:defRPr kumimoji="1" kern="1200">
                        <a:solidFill>
                          <a:schemeClr val="tx1"/>
                        </a:solidFill>
                        <a:latin typeface="굴림" charset="-127"/>
                        <a:ea typeface="굴림" charset="-127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</p:grpSp>
            <p:sp>
              <p:nvSpPr>
                <p:cNvPr id="90" name="Line 41"/>
                <p:cNvSpPr>
                  <a:spLocks noChangeShapeType="1"/>
                </p:cNvSpPr>
                <p:nvPr/>
              </p:nvSpPr>
              <p:spPr bwMode="auto">
                <a:xfrm>
                  <a:off x="1099" y="1888"/>
                  <a:ext cx="1632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ko-KR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charset="-127"/>
                      <a:ea typeface="굴림" charset="-127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</p:grpSp>
        </p:grpSp>
        <p:sp>
          <p:nvSpPr>
            <p:cNvPr id="82" name="Oval 110"/>
            <p:cNvSpPr>
              <a:spLocks noChangeArrowheads="1"/>
            </p:cNvSpPr>
            <p:nvPr/>
          </p:nvSpPr>
          <p:spPr bwMode="auto">
            <a:xfrm>
              <a:off x="204" y="3863"/>
              <a:ext cx="5334" cy="47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60001"/>
                  </a:schemeClr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6" name="Freeform 11"/>
          <p:cNvSpPr>
            <a:spLocks/>
          </p:cNvSpPr>
          <p:nvPr/>
        </p:nvSpPr>
        <p:spPr bwMode="auto">
          <a:xfrm>
            <a:off x="4260850" y="4500562"/>
            <a:ext cx="1235075" cy="53975"/>
          </a:xfrm>
          <a:custGeom>
            <a:avLst/>
            <a:gdLst>
              <a:gd name="T0" fmla="*/ 0 w 790"/>
              <a:gd name="T1" fmla="*/ 8 h 34"/>
              <a:gd name="T2" fmla="*/ 48 w 790"/>
              <a:gd name="T3" fmla="*/ 34 h 34"/>
              <a:gd name="T4" fmla="*/ 736 w 790"/>
              <a:gd name="T5" fmla="*/ 34 h 34"/>
              <a:gd name="T6" fmla="*/ 790 w 790"/>
              <a:gd name="T7" fmla="*/ 0 h 34"/>
              <a:gd name="T8" fmla="*/ 0 60000 65536"/>
              <a:gd name="T9" fmla="*/ 0 60000 65536"/>
              <a:gd name="T10" fmla="*/ 0 60000 65536"/>
              <a:gd name="T11" fmla="*/ 0 60000 65536"/>
              <a:gd name="T12" fmla="*/ 0 w 790"/>
              <a:gd name="T13" fmla="*/ 0 h 34"/>
              <a:gd name="T14" fmla="*/ 790 w 790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0" h="34">
                <a:moveTo>
                  <a:pt x="0" y="8"/>
                </a:moveTo>
                <a:lnTo>
                  <a:pt x="48" y="34"/>
                </a:lnTo>
                <a:lnTo>
                  <a:pt x="736" y="34"/>
                </a:lnTo>
                <a:lnTo>
                  <a:pt x="790" y="0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1" name="AutoShape 86"/>
          <p:cNvSpPr>
            <a:spLocks noChangeArrowheads="1"/>
          </p:cNvSpPr>
          <p:nvPr/>
        </p:nvSpPr>
        <p:spPr bwMode="auto">
          <a:xfrm>
            <a:off x="3856037" y="765175"/>
            <a:ext cx="1363663" cy="4752975"/>
          </a:xfrm>
          <a:prstGeom prst="upArrow">
            <a:avLst>
              <a:gd name="adj1" fmla="val 59454"/>
              <a:gd name="adj2" fmla="val 65320"/>
            </a:avLst>
          </a:prstGeom>
          <a:gradFill rotWithShape="1">
            <a:gsLst>
              <a:gs pos="0">
                <a:srgbClr val="5E0000"/>
              </a:gs>
              <a:gs pos="100000">
                <a:srgbClr val="CC0000">
                  <a:alpha val="70000"/>
                </a:srgbClr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vert="eaVert" wrap="none" anchor="ctr">
            <a:flatTx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ko-KR" altLang="en-US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신주과학산업단지의  성공의   핵심</a:t>
            </a:r>
            <a:endParaRPr lang="ko-KR" altLang="en-US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07504" y="404663"/>
            <a:ext cx="6008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결  </a:t>
            </a:r>
            <a:r>
              <a:rPr lang="ko-KR" altLang="en-US" sz="3000" b="1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론</a:t>
            </a:r>
            <a:endParaRPr lang="ko-KR" altLang="en-US" sz="30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2" name="AutoShape 6"/>
          <p:cNvSpPr>
            <a:spLocks noChangeArrowheads="1"/>
          </p:cNvSpPr>
          <p:nvPr/>
        </p:nvSpPr>
        <p:spPr bwMode="auto">
          <a:xfrm>
            <a:off x="1338841" y="1767971"/>
            <a:ext cx="2807080" cy="3486366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auto">
          <a:xfrm>
            <a:off x="1601464" y="3282923"/>
            <a:ext cx="23395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고급인력 귀국배려정책</a:t>
            </a:r>
            <a:endParaRPr lang="en-US" altLang="ko-KR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5" name="Rectangle 9"/>
          <p:cNvSpPr>
            <a:spLocks noChangeArrowheads="1"/>
          </p:cNvSpPr>
          <p:nvPr/>
        </p:nvSpPr>
        <p:spPr bwMode="auto">
          <a:xfrm>
            <a:off x="1689104" y="2388466"/>
            <a:ext cx="24568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ko-KR" altLang="en-US" sz="1600" dirty="0">
                <a:latin typeface="휴먼모음T" pitchFamily="18" charset="-127"/>
                <a:ea typeface="휴먼모음T" pitchFamily="18" charset="-127"/>
              </a:rPr>
              <a:t>적절한 과학의 상업</a:t>
            </a:r>
            <a:r>
              <a:rPr lang="en-US" altLang="ko-KR" sz="1600" dirty="0">
                <a:latin typeface="휴먼모음T" pitchFamily="18" charset="-127"/>
                <a:ea typeface="휴먼모음T" pitchFamily="18" charset="-127"/>
              </a:rPr>
              <a:t>.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산업화</a:t>
            </a:r>
            <a:endParaRPr lang="en-US" altLang="ko-KR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7" name="AutoShape 8"/>
          <p:cNvSpPr>
            <a:spLocks noChangeArrowheads="1"/>
          </p:cNvSpPr>
          <p:nvPr/>
        </p:nvSpPr>
        <p:spPr bwMode="auto">
          <a:xfrm>
            <a:off x="1548320" y="1767971"/>
            <a:ext cx="2445831" cy="4524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E5500"/>
              </a:gs>
              <a:gs pos="100000">
                <a:srgbClr val="F8B742"/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52363" dir="4557825" algn="ctr" rotWithShape="0">
              <a:srgbClr val="000000">
                <a:alpha val="20000"/>
              </a:srgbClr>
            </a:outerShdw>
          </a:effectLst>
        </p:spPr>
        <p:txBody>
          <a:bodyPr wrap="none" lIns="342000" tIns="190800" anchor="ctr"/>
          <a:lstStyle/>
          <a:p>
            <a:endParaRPr lang="ko-KR" altLang="en-US"/>
          </a:p>
        </p:txBody>
      </p:sp>
      <p:sp>
        <p:nvSpPr>
          <p:cNvPr id="174" name="AutoShape 6"/>
          <p:cNvSpPr>
            <a:spLocks noChangeArrowheads="1"/>
          </p:cNvSpPr>
          <p:nvPr/>
        </p:nvSpPr>
        <p:spPr bwMode="auto">
          <a:xfrm>
            <a:off x="5010221" y="1728728"/>
            <a:ext cx="2807080" cy="3486366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auto">
          <a:xfrm>
            <a:off x="5220495" y="3287513"/>
            <a:ext cx="25187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해외 화교들을 적극 이용</a:t>
            </a:r>
            <a:endParaRPr lang="en-US" altLang="ko-KR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7" name="Rectangle 9"/>
          <p:cNvSpPr>
            <a:spLocks noChangeArrowheads="1"/>
          </p:cNvSpPr>
          <p:nvPr/>
        </p:nvSpPr>
        <p:spPr bwMode="auto">
          <a:xfrm>
            <a:off x="5251453" y="4151803"/>
            <a:ext cx="2456818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ko-KR" altLang="en-US" sz="1600" dirty="0" err="1" smtClean="0">
                <a:latin typeface="휴먼모음T" pitchFamily="18" charset="-127"/>
                <a:ea typeface="휴먼모음T" pitchFamily="18" charset="-127"/>
              </a:rPr>
              <a:t>롤모델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실리콘밸리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을</a:t>
            </a:r>
            <a:endParaRPr lang="en-US" altLang="ko-KR" sz="16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spcBef>
                <a:spcPct val="20000"/>
              </a:spcBef>
            </a:pP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 적절하게 변화</a:t>
            </a:r>
            <a:endParaRPr lang="en-US" altLang="ko-KR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1" name="Rectangle 9"/>
          <p:cNvSpPr>
            <a:spLocks noChangeArrowheads="1"/>
          </p:cNvSpPr>
          <p:nvPr/>
        </p:nvSpPr>
        <p:spPr bwMode="auto">
          <a:xfrm>
            <a:off x="1638105" y="4331285"/>
            <a:ext cx="23395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기업 </a:t>
            </a:r>
            <a:r>
              <a:rPr lang="ko-KR" altLang="en-US" sz="1600" dirty="0" err="1" smtClean="0">
                <a:latin typeface="휴먼모음T" pitchFamily="18" charset="-127"/>
                <a:ea typeface="휴먼모음T" pitchFamily="18" charset="-127"/>
              </a:rPr>
              <a:t>입주시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 파격적 혜택</a:t>
            </a:r>
            <a:endParaRPr lang="en-US" altLang="ko-KR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2" name="AutoShape 8"/>
          <p:cNvSpPr>
            <a:spLocks noChangeArrowheads="1"/>
          </p:cNvSpPr>
          <p:nvPr/>
        </p:nvSpPr>
        <p:spPr bwMode="auto">
          <a:xfrm>
            <a:off x="5219700" y="1728728"/>
            <a:ext cx="2445831" cy="4524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E5500"/>
              </a:gs>
              <a:gs pos="100000">
                <a:srgbClr val="F8B742"/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52363" dir="4557825" algn="ctr" rotWithShape="0">
              <a:srgbClr val="000000">
                <a:alpha val="20000"/>
              </a:srgbClr>
            </a:outerShdw>
          </a:effectLst>
        </p:spPr>
        <p:txBody>
          <a:bodyPr wrap="none" lIns="342000" tIns="190800" anchor="ctr"/>
          <a:lstStyle/>
          <a:p>
            <a:endParaRPr lang="ko-KR" altLang="en-US"/>
          </a:p>
        </p:txBody>
      </p:sp>
      <p:sp>
        <p:nvSpPr>
          <p:cNvPr id="183" name="Rectangle 9"/>
          <p:cNvSpPr>
            <a:spLocks noChangeArrowheads="1"/>
          </p:cNvSpPr>
          <p:nvPr/>
        </p:nvSpPr>
        <p:spPr bwMode="auto">
          <a:xfrm>
            <a:off x="1600680" y="1842671"/>
            <a:ext cx="23395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  장            점</a:t>
            </a:r>
            <a:endParaRPr lang="en-US" altLang="ko-KR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5" name="Rectangle 9"/>
          <p:cNvSpPr>
            <a:spLocks noChangeArrowheads="1"/>
          </p:cNvSpPr>
          <p:nvPr/>
        </p:nvSpPr>
        <p:spPr bwMode="auto">
          <a:xfrm>
            <a:off x="5272038" y="1785699"/>
            <a:ext cx="23395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  장            점</a:t>
            </a:r>
            <a:endParaRPr lang="en-US" altLang="ko-KR" sz="1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5176045" y="2438254"/>
            <a:ext cx="263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선진국의 경험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.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네트워크 활용</a:t>
            </a:r>
            <a:endParaRPr lang="en-US" altLang="ko-KR" sz="1600" dirty="0"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81" grpId="0"/>
      <p:bldP spid="115" grpId="0"/>
      <p:bldP spid="147" grpId="0" animBg="1"/>
      <p:bldP spid="78" grpId="0"/>
      <p:bldP spid="117" grpId="0"/>
      <p:bldP spid="181" grpId="0"/>
      <p:bldP spid="182" grpId="0" animBg="1"/>
      <p:bldP spid="183" grpId="0"/>
      <p:bldP spid="185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07504" y="404663"/>
            <a:ext cx="6008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Thank you</a:t>
            </a:r>
            <a:endParaRPr lang="ko-KR" altLang="en-US" sz="2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1340768"/>
            <a:ext cx="311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자료수집  유종수</a:t>
            </a:r>
            <a:endParaRPr lang="en-US" altLang="ko-KR" sz="28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7784" y="3202816"/>
            <a:ext cx="3004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92D050"/>
                </a:solidFill>
                <a:latin typeface="HY견고딕" pitchFamily="18" charset="-127"/>
                <a:ea typeface="HY견고딕" pitchFamily="18" charset="-127"/>
              </a:rPr>
              <a:t>발표        정해룡</a:t>
            </a:r>
            <a:endParaRPr lang="en-US" altLang="ko-KR" sz="2800" b="1" dirty="0">
              <a:solidFill>
                <a:srgbClr val="92D05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08906" y="6021288"/>
            <a:ext cx="3004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FFF99"/>
                </a:solidFill>
                <a:latin typeface="HY견고딕" pitchFamily="18" charset="-127"/>
                <a:ea typeface="HY견고딕" pitchFamily="18" charset="-127"/>
              </a:rPr>
              <a:t>PPT</a:t>
            </a:r>
            <a:r>
              <a:rPr lang="ko-KR" altLang="en-US" sz="2800" b="1" dirty="0">
                <a:solidFill>
                  <a:srgbClr val="FFFF99"/>
                </a:solidFill>
                <a:latin typeface="HY견고딕" pitchFamily="18" charset="-127"/>
                <a:ea typeface="HY견고딕" pitchFamily="18" charset="-127"/>
              </a:rPr>
              <a:t>제작  기민수</a:t>
            </a:r>
            <a:endParaRPr lang="en-US" altLang="ko-KR" sz="2800" b="1" dirty="0">
              <a:solidFill>
                <a:srgbClr val="FFFF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Edith_Piaf-Non_je_ne_regrette_rien_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116410" y="1070791"/>
            <a:ext cx="609600" cy="609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74093" y="5896436"/>
            <a:ext cx="216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Thank you</a:t>
            </a:r>
            <a:endParaRPr lang="ko-KR" altLang="en-US" sz="2800" b="1" dirty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83346" y="4653136"/>
            <a:ext cx="216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Thank you</a:t>
            </a:r>
            <a:endParaRPr lang="ko-KR" altLang="en-US" sz="2800" b="1" dirty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5373216"/>
            <a:ext cx="216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Thank you</a:t>
            </a:r>
            <a:endParaRPr lang="ko-KR" altLang="en-US" sz="2800" b="1" dirty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96136" y="2258090"/>
            <a:ext cx="216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Thank you</a:t>
            </a:r>
            <a:endParaRPr lang="ko-KR" altLang="en-US" sz="2800" b="1" dirty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7504" y="4385311"/>
            <a:ext cx="216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Thank you</a:t>
            </a:r>
            <a:endParaRPr lang="ko-KR" altLang="en-US" sz="2800" b="1" dirty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6174" y="2141240"/>
            <a:ext cx="216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Thank you</a:t>
            </a:r>
            <a:endParaRPr lang="ko-KR" altLang="en-US" sz="2800" b="1" dirty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33567" y="4849996"/>
            <a:ext cx="216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Thank you</a:t>
            </a:r>
            <a:endParaRPr lang="ko-KR" altLang="en-US" sz="2800" b="1" dirty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43948" y="4005064"/>
            <a:ext cx="216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Thank you</a:t>
            </a:r>
            <a:endParaRPr lang="ko-KR" altLang="en-US" sz="2800" b="1" dirty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88224" y="3068960"/>
            <a:ext cx="216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Thank you</a:t>
            </a:r>
            <a:endParaRPr lang="ko-KR" altLang="en-US" sz="2800" b="1" dirty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0112" y="2962701"/>
            <a:ext cx="216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Thank you</a:t>
            </a:r>
            <a:endParaRPr lang="ko-KR" altLang="en-US" sz="2800" b="1" dirty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82689" y="1756365"/>
            <a:ext cx="216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Thank you</a:t>
            </a:r>
            <a:endParaRPr lang="ko-KR" altLang="en-US" sz="2800" b="1" dirty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58339" y="4260459"/>
            <a:ext cx="216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Thank you</a:t>
            </a:r>
            <a:endParaRPr lang="ko-KR" altLang="en-US" sz="2800" b="1" dirty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0465" y="2141240"/>
            <a:ext cx="216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Thank you</a:t>
            </a:r>
            <a:endParaRPr lang="ko-KR" altLang="en-US" sz="2800" b="1" dirty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77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7504" y="404663"/>
            <a:ext cx="6008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클러스터 입지 </a:t>
            </a:r>
            <a:r>
              <a:rPr lang="en-US" altLang="ko-KR" sz="28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8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위치</a:t>
            </a:r>
            <a:endParaRPr lang="ko-KR" altLang="en-US" sz="2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5616624" cy="48848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23380"/>
            <a:ext cx="2503976" cy="1915096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5508104" y="2564904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>
            <a:stCxn id="7" idx="2"/>
          </p:cNvCxnSpPr>
          <p:nvPr/>
        </p:nvCxnSpPr>
        <p:spPr>
          <a:xfrm rot="10800000">
            <a:off x="4355976" y="2564904"/>
            <a:ext cx="1152128" cy="108013"/>
          </a:xfrm>
          <a:prstGeom prst="straightConnector1">
            <a:avLst/>
          </a:prstGeom>
          <a:ln w="25400" cap="flat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4412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66667E-6 C -0.01719 -0.00209 -0.0309 -0.00464 -0.04861 -0.00603 C -0.05278 -0.00904 -0.05642 -0.01343 -0.06059 -0.01621 C -0.06493 -0.01899 -0.06997 -0.01945 -0.07431 -0.02223 C -0.08229 -0.02755 -0.08663 -0.0301 -0.09549 -0.03242 C -0.11649 -0.0463 -0.13403 -0.05001 -0.15764 -0.05255 C -0.17674 -0.05904 -0.20156 -0.0588 -0.21979 -0.06066 C -0.22917 -0.0632 -0.24028 -0.06251 -0.24861 -0.06876 C -0.2566 -0.07454 -0.26163 -0.08079 -0.27118 -0.08079 " pathEditMode="relative" ptsTypes="ffffffff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3338285" y="2098678"/>
            <a:ext cx="2235200" cy="1116012"/>
          </a:xfrm>
          <a:prstGeom prst="ellipse">
            <a:avLst/>
          </a:prstGeom>
          <a:gradFill rotWithShape="1">
            <a:gsLst>
              <a:gs pos="0">
                <a:srgbClr val="33364B">
                  <a:gamma/>
                  <a:tint val="76078"/>
                  <a:invGamma/>
                </a:srgbClr>
              </a:gs>
              <a:gs pos="100000">
                <a:srgbClr val="33364B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58230" y="2179630"/>
            <a:ext cx="1595309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Arial" charset="0"/>
              </a:rPr>
              <a:t>클러스터</a:t>
            </a:r>
            <a:endParaRPr lang="en-US" altLang="ko-KR" sz="2800" b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ko-KR" altLang="en-US" sz="2800" b="1" dirty="0" smtClean="0">
                <a:solidFill>
                  <a:schemeClr val="bg1"/>
                </a:solidFill>
                <a:latin typeface="Arial" charset="0"/>
              </a:rPr>
              <a:t>형성원</a:t>
            </a:r>
            <a:r>
              <a:rPr lang="ko-KR" altLang="en-US" sz="2800" b="1" dirty="0">
                <a:solidFill>
                  <a:schemeClr val="bg1"/>
                </a:solidFill>
                <a:latin typeface="Arial" charset="0"/>
              </a:rPr>
              <a:t>인</a:t>
            </a:r>
            <a:endParaRPr lang="en-US" altLang="ko-KR" sz="28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369093" y="1631950"/>
            <a:ext cx="2306637" cy="1869057"/>
            <a:chOff x="500" y="1981"/>
            <a:chExt cx="1205" cy="873"/>
          </a:xfrm>
        </p:grpSpPr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500" y="1981"/>
              <a:ext cx="1205" cy="873"/>
            </a:xfrm>
            <a:prstGeom prst="roundRect">
              <a:avLst>
                <a:gd name="adj" fmla="val 1583"/>
              </a:avLst>
            </a:prstGeom>
            <a:solidFill>
              <a:srgbClr val="DDDDDD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dist="71842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 b="1"/>
            </a:p>
          </p:txBody>
        </p:sp>
        <p:sp>
          <p:nvSpPr>
            <p:cNvPr id="18438" name="AutoShape 6"/>
            <p:cNvSpPr>
              <a:spLocks noChangeArrowheads="1"/>
            </p:cNvSpPr>
            <p:nvPr/>
          </p:nvSpPr>
          <p:spPr bwMode="auto">
            <a:xfrm>
              <a:off x="552" y="2022"/>
              <a:ext cx="1110" cy="793"/>
            </a:xfrm>
            <a:prstGeom prst="roundRect">
              <a:avLst>
                <a:gd name="adj" fmla="val 158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56796" dir="3806097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 b="1"/>
            </a:p>
          </p:txBody>
        </p:sp>
      </p:grp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6348413" y="1609664"/>
            <a:ext cx="2297112" cy="1250950"/>
            <a:chOff x="500" y="1981"/>
            <a:chExt cx="1205" cy="873"/>
          </a:xfrm>
        </p:grpSpPr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>
              <a:off x="500" y="1981"/>
              <a:ext cx="1205" cy="873"/>
            </a:xfrm>
            <a:prstGeom prst="roundRect">
              <a:avLst>
                <a:gd name="adj" fmla="val 1583"/>
              </a:avLst>
            </a:prstGeom>
            <a:solidFill>
              <a:srgbClr val="DDDDDD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dist="71842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 b="1"/>
            </a:p>
          </p:txBody>
        </p:sp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>
              <a:off x="552" y="2022"/>
              <a:ext cx="1110" cy="793"/>
            </a:xfrm>
            <a:prstGeom prst="roundRect">
              <a:avLst>
                <a:gd name="adj" fmla="val 158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56796" dir="3806097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 b="1"/>
            </a:p>
          </p:txBody>
        </p:sp>
      </p:grp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3436938" y="5076764"/>
            <a:ext cx="2290762" cy="1249362"/>
            <a:chOff x="500" y="1981"/>
            <a:chExt cx="1205" cy="873"/>
          </a:xfrm>
        </p:grpSpPr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>
              <a:off x="500" y="1981"/>
              <a:ext cx="1205" cy="873"/>
            </a:xfrm>
            <a:prstGeom prst="roundRect">
              <a:avLst>
                <a:gd name="adj" fmla="val 1583"/>
              </a:avLst>
            </a:prstGeom>
            <a:solidFill>
              <a:srgbClr val="DDDDDD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>
              <a:outerShdw dist="71842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 b="1"/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552" y="2022"/>
              <a:ext cx="1110" cy="793"/>
            </a:xfrm>
            <a:prstGeom prst="roundRect">
              <a:avLst>
                <a:gd name="adj" fmla="val 158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56796" dir="3806097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 b="1"/>
            </a:p>
          </p:txBody>
        </p:sp>
      </p:grp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6346825" y="1096901"/>
            <a:ext cx="2306638" cy="593725"/>
          </a:xfrm>
          <a:prstGeom prst="bevel">
            <a:avLst>
              <a:gd name="adj" fmla="val 7991"/>
            </a:avLst>
          </a:prstGeom>
          <a:solidFill>
            <a:srgbClr val="FF3300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6969125" y="1209614"/>
            <a:ext cx="859531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r>
              <a:rPr lang="ko-KR" altLang="en-US" sz="2000" b="1" dirty="0" smtClean="0">
                <a:solidFill>
                  <a:schemeClr val="bg1"/>
                </a:solidFill>
                <a:latin typeface="Arial Black" pitchFamily="34" charset="0"/>
              </a:rPr>
              <a:t>단계</a:t>
            </a:r>
            <a:endParaRPr lang="en-US" altLang="ko-KR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369094" y="1117600"/>
            <a:ext cx="2306637" cy="593725"/>
          </a:xfrm>
          <a:prstGeom prst="bevel">
            <a:avLst>
              <a:gd name="adj" fmla="val 7991"/>
            </a:avLst>
          </a:prstGeom>
          <a:solidFill>
            <a:srgbClr val="FF9900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991394" y="1222375"/>
            <a:ext cx="859531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r>
              <a:rPr lang="ko-KR" altLang="en-US" sz="2000" b="1" dirty="0" smtClean="0">
                <a:solidFill>
                  <a:schemeClr val="bg1"/>
                </a:solidFill>
                <a:latin typeface="Arial Black" pitchFamily="34" charset="0"/>
              </a:rPr>
              <a:t>단계</a:t>
            </a:r>
            <a:endParaRPr lang="en-US" altLang="ko-KR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3436938" y="4605276"/>
            <a:ext cx="2306637" cy="593725"/>
          </a:xfrm>
          <a:prstGeom prst="bevel">
            <a:avLst>
              <a:gd name="adj" fmla="val 7991"/>
            </a:avLst>
          </a:prstGeom>
          <a:solidFill>
            <a:srgbClr val="99CC00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144963" y="4697351"/>
            <a:ext cx="859531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r>
              <a:rPr lang="ko-KR" altLang="en-US" sz="2000" b="1" dirty="0" smtClean="0">
                <a:solidFill>
                  <a:schemeClr val="bg1"/>
                </a:solidFill>
                <a:latin typeface="Arial Black" pitchFamily="34" charset="0"/>
              </a:rPr>
              <a:t>단</a:t>
            </a:r>
            <a:r>
              <a:rPr lang="ko-KR" altLang="en-US" sz="2000" b="1" dirty="0">
                <a:solidFill>
                  <a:schemeClr val="bg1"/>
                </a:solidFill>
                <a:latin typeface="Arial Black" pitchFamily="34" charset="0"/>
              </a:rPr>
              <a:t>계</a:t>
            </a:r>
            <a:endParaRPr lang="en-US" altLang="ko-KR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2914650" y="1483535"/>
            <a:ext cx="615950" cy="665973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V="1">
            <a:off x="4532828" y="3501007"/>
            <a:ext cx="0" cy="790575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H="1">
            <a:off x="5573485" y="1462447"/>
            <a:ext cx="542925" cy="727075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467948" y="1825985"/>
            <a:ext cx="207620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 smtClean="0">
                <a:solidFill>
                  <a:schemeClr val="tx2"/>
                </a:solidFill>
                <a:latin typeface="Arial" charset="0"/>
                <a:ea typeface="HY헤드라인M" pitchFamily="18" charset="-127"/>
              </a:rPr>
              <a:t>1960</a:t>
            </a:r>
            <a:r>
              <a:rPr lang="ko-KR" altLang="en-US" sz="1500" b="1" dirty="0" smtClean="0">
                <a:solidFill>
                  <a:schemeClr val="tx2"/>
                </a:solidFill>
                <a:latin typeface="Arial" charset="0"/>
                <a:ea typeface="HY헤드라인M" pitchFamily="18" charset="-127"/>
              </a:rPr>
              <a:t>년대 후반 </a:t>
            </a:r>
            <a:endParaRPr lang="en-US" altLang="ko-KR" sz="1500" b="1" dirty="0" smtClean="0">
              <a:solidFill>
                <a:schemeClr val="tx2"/>
              </a:solidFill>
              <a:latin typeface="Arial" charset="0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b="1" dirty="0" smtClean="0">
                <a:solidFill>
                  <a:schemeClr val="tx2"/>
                </a:solidFill>
                <a:latin typeface="Arial" charset="0"/>
                <a:ea typeface="HY헤드라인M" pitchFamily="18" charset="-127"/>
              </a:rPr>
              <a:t>대만정부의 </a:t>
            </a:r>
            <a:endParaRPr lang="en-US" altLang="ko-KR" sz="1500" b="1" dirty="0" smtClean="0">
              <a:solidFill>
                <a:schemeClr val="tx2"/>
              </a:solidFill>
              <a:latin typeface="Arial" charset="0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b="1" dirty="0" err="1" smtClean="0">
                <a:solidFill>
                  <a:schemeClr val="tx2"/>
                </a:solidFill>
                <a:latin typeface="Arial" charset="0"/>
                <a:ea typeface="HY헤드라인M" pitchFamily="18" charset="-127"/>
              </a:rPr>
              <a:t>노동집약적산업에서의</a:t>
            </a:r>
            <a:endParaRPr lang="en-US" altLang="ko-KR" sz="1500" b="1" dirty="0" smtClean="0">
              <a:solidFill>
                <a:schemeClr val="tx2"/>
              </a:solidFill>
              <a:latin typeface="Arial" charset="0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b="1" dirty="0" smtClean="0">
                <a:solidFill>
                  <a:schemeClr val="tx2"/>
                </a:solidFill>
                <a:latin typeface="Arial" charset="0"/>
                <a:ea typeface="HY헤드라인M" pitchFamily="18" charset="-127"/>
              </a:rPr>
              <a:t>탈피 모색</a:t>
            </a:r>
            <a:endParaRPr lang="en-US" altLang="ko-KR" sz="1500" b="1" dirty="0">
              <a:solidFill>
                <a:schemeClr val="tx2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6460435" y="1690626"/>
            <a:ext cx="2103117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b="1" dirty="0" smtClean="0">
                <a:solidFill>
                  <a:schemeClr val="tx2"/>
                </a:solidFill>
                <a:latin typeface="Arial" charset="0"/>
                <a:ea typeface="HY헤드라인M" pitchFamily="18" charset="-127"/>
              </a:rPr>
              <a:t>해외 화교들의</a:t>
            </a:r>
            <a:endParaRPr lang="en-US" altLang="ko-KR" sz="1500" b="1" dirty="0" smtClean="0">
              <a:solidFill>
                <a:schemeClr val="tx2"/>
              </a:solidFill>
              <a:latin typeface="Arial" charset="0"/>
              <a:ea typeface="HY헤드라인M" pitchFamily="18" charset="-127"/>
            </a:endParaRPr>
          </a:p>
          <a:p>
            <a:endParaRPr lang="en-US" altLang="ko-KR" sz="1500" b="1" dirty="0">
              <a:solidFill>
                <a:schemeClr val="tx2"/>
              </a:solidFill>
              <a:latin typeface="Arial" charset="0"/>
              <a:ea typeface="HY헤드라인M" pitchFamily="18" charset="-127"/>
            </a:endParaRPr>
          </a:p>
          <a:p>
            <a:r>
              <a:rPr lang="ko-KR" altLang="en-US" sz="1500" b="1" dirty="0" smtClean="0">
                <a:solidFill>
                  <a:schemeClr val="tx2"/>
                </a:solidFill>
                <a:latin typeface="Arial" charset="0"/>
                <a:ea typeface="HY헤드라인M" pitchFamily="18" charset="-127"/>
              </a:rPr>
              <a:t>반도체 산업 제안</a:t>
            </a:r>
            <a:endParaRPr lang="en-US" altLang="ko-KR" sz="1500" b="1" dirty="0" smtClean="0">
              <a:solidFill>
                <a:schemeClr val="tx2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3560611" y="5199001"/>
            <a:ext cx="2085344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b="1" dirty="0" err="1" smtClean="0">
                <a:solidFill>
                  <a:schemeClr val="tx2"/>
                </a:solidFill>
                <a:latin typeface="Arial" charset="0"/>
                <a:ea typeface="HY헤드라인M" pitchFamily="18" charset="-127"/>
              </a:rPr>
              <a:t>리궈딩</a:t>
            </a:r>
            <a:r>
              <a:rPr lang="en-US" altLang="ko-KR" sz="1500" b="1" dirty="0" smtClean="0">
                <a:solidFill>
                  <a:schemeClr val="tx2"/>
                </a:solidFill>
                <a:latin typeface="Arial" charset="0"/>
                <a:ea typeface="HY헤드라인M" pitchFamily="18" charset="-127"/>
              </a:rPr>
              <a:t>&amp;</a:t>
            </a:r>
            <a:r>
              <a:rPr lang="ko-KR" altLang="en-US" sz="1500" b="1" dirty="0" err="1" smtClean="0">
                <a:solidFill>
                  <a:schemeClr val="tx2"/>
                </a:solidFill>
                <a:latin typeface="Arial" charset="0"/>
                <a:ea typeface="HY헤드라인M" pitchFamily="18" charset="-127"/>
              </a:rPr>
              <a:t>장징궈의</a:t>
            </a:r>
            <a:endParaRPr lang="en-US" altLang="ko-KR" sz="1500" b="1" dirty="0" smtClean="0">
              <a:solidFill>
                <a:schemeClr val="tx2"/>
              </a:solidFill>
              <a:latin typeface="Arial" charset="0"/>
              <a:ea typeface="HY헤드라인M" pitchFamily="18" charset="-127"/>
            </a:endParaRPr>
          </a:p>
          <a:p>
            <a:endParaRPr lang="en-US" altLang="ko-KR" sz="1500" b="1" dirty="0">
              <a:solidFill>
                <a:schemeClr val="tx2"/>
              </a:solidFill>
              <a:latin typeface="Arial" charset="0"/>
              <a:ea typeface="HY헤드라인M" pitchFamily="18" charset="-127"/>
            </a:endParaRPr>
          </a:p>
          <a:p>
            <a:r>
              <a:rPr lang="ko-KR" altLang="en-US" sz="1500" b="1" dirty="0" smtClean="0">
                <a:solidFill>
                  <a:schemeClr val="tx2"/>
                </a:solidFill>
                <a:latin typeface="Arial" charset="0"/>
                <a:ea typeface="HY헤드라인M" pitchFamily="18" charset="-127"/>
              </a:rPr>
              <a:t>아이디어</a:t>
            </a:r>
            <a:r>
              <a:rPr lang="en-US" altLang="ko-KR" sz="1500" b="1" dirty="0" smtClean="0">
                <a:solidFill>
                  <a:schemeClr val="tx2"/>
                </a:solidFill>
                <a:latin typeface="Arial" charset="0"/>
                <a:ea typeface="HY헤드라인M" pitchFamily="18" charset="-127"/>
              </a:rPr>
              <a:t>&amp;</a:t>
            </a:r>
            <a:r>
              <a:rPr lang="ko-KR" altLang="en-US" sz="1500" b="1" dirty="0" smtClean="0">
                <a:solidFill>
                  <a:schemeClr val="tx2"/>
                </a:solidFill>
                <a:latin typeface="Arial" charset="0"/>
                <a:ea typeface="HY헤드라인M" pitchFamily="18" charset="-127"/>
              </a:rPr>
              <a:t>승인</a:t>
            </a:r>
            <a:endParaRPr lang="en-US" altLang="ko-KR" sz="1500" b="1" dirty="0">
              <a:solidFill>
                <a:schemeClr val="tx2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404663"/>
            <a:ext cx="6008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클러스터 형성원인 </a:t>
            </a:r>
            <a:endParaRPr lang="ko-KR" altLang="en-US" sz="30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0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/>
      <p:bldP spid="18448" grpId="0" animBg="1"/>
      <p:bldP spid="18449" grpId="0"/>
      <p:bldP spid="18450" grpId="0" animBg="1"/>
      <p:bldP spid="18451" grpId="0"/>
      <p:bldP spid="18452" grpId="0" animBg="1"/>
      <p:bldP spid="18453" grpId="0"/>
      <p:bldP spid="18456" grpId="0" animBg="1"/>
      <p:bldP spid="18457" grpId="0" animBg="1"/>
      <p:bldP spid="18458" grpId="0" animBg="1"/>
      <p:bldP spid="18462" grpId="0"/>
      <p:bldP spid="18466" grpId="0"/>
      <p:bldP spid="184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24225" y="5250304"/>
            <a:ext cx="12017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400" b="1" dirty="0" smtClean="0">
                <a:solidFill>
                  <a:srgbClr val="0066CC"/>
                </a:solidFill>
              </a:rPr>
              <a:t>태동기</a:t>
            </a:r>
            <a:endParaRPr lang="en-US" altLang="ko-KR" sz="1400" b="1" dirty="0" smtClean="0">
              <a:solidFill>
                <a:srgbClr val="0066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solidFill>
                  <a:srgbClr val="0066CC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0066CC"/>
                </a:solidFill>
              </a:rPr>
              <a:t>형성기</a:t>
            </a:r>
            <a:endParaRPr lang="en-US" altLang="ko-KR" sz="1400" b="1" dirty="0" smtClean="0">
              <a:solidFill>
                <a:srgbClr val="0066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solidFill>
                  <a:srgbClr val="0066CC"/>
                </a:solidFill>
              </a:rPr>
              <a:t>1968-1983</a:t>
            </a:r>
            <a:endParaRPr lang="ko-KR" altLang="en-US" sz="1400" b="1" dirty="0">
              <a:solidFill>
                <a:srgbClr val="0066CC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984750" y="1700213"/>
            <a:ext cx="3595688" cy="1128712"/>
          </a:xfrm>
          <a:prstGeom prst="roundRect">
            <a:avLst>
              <a:gd name="adj" fmla="val 9431"/>
            </a:avLst>
          </a:prstGeom>
          <a:noFill/>
          <a:ln w="9525">
            <a:solidFill>
              <a:srgbClr val="409AD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ko-KR" altLang="en-US" sz="1400" b="1" dirty="0" smtClean="0">
                <a:solidFill>
                  <a:schemeClr val="bg1"/>
                </a:solidFill>
              </a:rPr>
              <a:t>안정화된 현재상태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97425" y="1770063"/>
            <a:ext cx="65088" cy="10429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tint val="43922"/>
                  <a:invGamma/>
                </a:srgbClr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67000" y="3806121"/>
            <a:ext cx="120015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400" b="1" dirty="0" smtClean="0">
                <a:solidFill>
                  <a:srgbClr val="0066CC"/>
                </a:solidFill>
              </a:rPr>
              <a:t>성장기</a:t>
            </a:r>
            <a:endParaRPr lang="en-US" altLang="ko-KR" sz="1400" b="1" dirty="0" smtClean="0">
              <a:solidFill>
                <a:srgbClr val="0066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solidFill>
                  <a:srgbClr val="0066CC"/>
                </a:solidFill>
              </a:rPr>
              <a:t>1983-1996</a:t>
            </a:r>
            <a:endParaRPr lang="ko-KR" altLang="en-US" sz="1400" b="1" dirty="0">
              <a:solidFill>
                <a:srgbClr val="0066CC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19500" y="3127375"/>
            <a:ext cx="65088" cy="1042988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tint val="43922"/>
                  <a:invGamma/>
                </a:srgbClr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49488" y="4521200"/>
            <a:ext cx="65087" cy="1012825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tint val="43922"/>
                  <a:invGamma/>
                </a:srgbClr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652044" y="2455688"/>
            <a:ext cx="120173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400" b="1" dirty="0" smtClean="0">
                <a:solidFill>
                  <a:srgbClr val="0066CC"/>
                </a:solidFill>
              </a:rPr>
              <a:t>성숙기</a:t>
            </a:r>
            <a:endParaRPr lang="en-US" altLang="ko-KR" sz="1400" b="1" dirty="0" smtClean="0">
              <a:solidFill>
                <a:srgbClr val="0066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solidFill>
                  <a:srgbClr val="0066CC"/>
                </a:solidFill>
              </a:rPr>
              <a:t>1996-2004</a:t>
            </a:r>
            <a:endParaRPr lang="ko-KR" altLang="en-US" sz="1400" b="1" dirty="0">
              <a:solidFill>
                <a:srgbClr val="0066CC"/>
              </a:solidFill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3825875" y="3068638"/>
            <a:ext cx="4754563" cy="1128712"/>
          </a:xfrm>
          <a:prstGeom prst="roundRect">
            <a:avLst>
              <a:gd name="adj" fmla="val 9431"/>
            </a:avLst>
          </a:prstGeom>
          <a:noFill/>
          <a:ln w="9525">
            <a:solidFill>
              <a:srgbClr val="409AD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kumimoji="0" lang="ko-KR" altLang="en-US" sz="1400" b="1" dirty="0" smtClean="0">
                <a:solidFill>
                  <a:schemeClr val="bg1"/>
                </a:solidFill>
              </a:rPr>
              <a:t>과학산업단지 추가개발 착수</a:t>
            </a:r>
            <a:endParaRPr kumimoji="0" lang="ko-KR" altLang="en-US" sz="14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kumimoji="0" lang="ko-KR" altLang="en-US" sz="1400" b="1" dirty="0">
                <a:solidFill>
                  <a:schemeClr val="bg1"/>
                </a:solidFill>
              </a:rPr>
              <a:t> </a:t>
            </a:r>
            <a:r>
              <a:rPr kumimoji="0" lang="ko-KR" altLang="en-US" sz="1400" b="1" dirty="0" smtClean="0">
                <a:solidFill>
                  <a:schemeClr val="bg1"/>
                </a:solidFill>
              </a:rPr>
              <a:t>신주과학산업단지 추가 확장 도모</a:t>
            </a:r>
            <a:endParaRPr kumimoji="0"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2468563" y="4437063"/>
            <a:ext cx="6111875" cy="1128712"/>
          </a:xfrm>
          <a:prstGeom prst="roundRect">
            <a:avLst>
              <a:gd name="adj" fmla="val 9431"/>
            </a:avLst>
          </a:prstGeom>
          <a:noFill/>
          <a:ln w="9525">
            <a:solidFill>
              <a:srgbClr val="409AD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kumimoji="0" lang="ko-KR" altLang="en-US" sz="1400" b="1" dirty="0" err="1">
                <a:solidFill>
                  <a:schemeClr val="bg1"/>
                </a:solidFill>
              </a:rPr>
              <a:t>리궈딩</a:t>
            </a:r>
            <a:r>
              <a:rPr kumimoji="0" lang="en-US" altLang="ko-KR" sz="1400" b="1" dirty="0">
                <a:solidFill>
                  <a:schemeClr val="bg1"/>
                </a:solidFill>
              </a:rPr>
              <a:t>&amp;</a:t>
            </a:r>
            <a:r>
              <a:rPr kumimoji="0" lang="ko-KR" altLang="en-US" sz="1400" b="1" dirty="0" err="1" smtClean="0">
                <a:solidFill>
                  <a:schemeClr val="bg1"/>
                </a:solidFill>
              </a:rPr>
              <a:t>장징궈등</a:t>
            </a:r>
            <a:r>
              <a:rPr kumimoji="0" lang="ko-KR" altLang="en-US" sz="1400" b="1" dirty="0" smtClean="0">
                <a:solidFill>
                  <a:schemeClr val="bg1"/>
                </a:solidFill>
              </a:rPr>
              <a:t> 의 첨단과학단지설립 요청</a:t>
            </a:r>
            <a:endParaRPr kumimoji="0" lang="ko-KR" altLang="en-US" sz="14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ko-KR" altLang="en-US" sz="1400" b="1" dirty="0" smtClean="0">
                <a:solidFill>
                  <a:schemeClr val="bg1"/>
                </a:solidFill>
              </a:rPr>
              <a:t>실리콘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밸리등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외국첨단기업에 근무경험 있는 고급기술자들의 대거 귀국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 rot="18150440">
            <a:off x="835026" y="2259012"/>
            <a:ext cx="4151312" cy="1738313"/>
          </a:xfrm>
          <a:custGeom>
            <a:avLst/>
            <a:gdLst>
              <a:gd name="G0" fmla="+- 18648 0 0"/>
              <a:gd name="G1" fmla="+- 5234 0 0"/>
              <a:gd name="G2" fmla="+- 21600 0 5234"/>
              <a:gd name="G3" fmla="+- 10800 0 5234"/>
              <a:gd name="G4" fmla="+- 21600 0 18648"/>
              <a:gd name="G5" fmla="*/ G4 G3 10800"/>
              <a:gd name="G6" fmla="+- 21600 0 G5"/>
              <a:gd name="T0" fmla="*/ 18648 w 21600"/>
              <a:gd name="T1" fmla="*/ 0 h 21600"/>
              <a:gd name="T2" fmla="*/ 0 w 21600"/>
              <a:gd name="T3" fmla="*/ 10800 h 21600"/>
              <a:gd name="T4" fmla="*/ 18648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648" y="0"/>
                </a:moveTo>
                <a:lnTo>
                  <a:pt x="18648" y="5234"/>
                </a:lnTo>
                <a:lnTo>
                  <a:pt x="3375" y="5234"/>
                </a:lnTo>
                <a:lnTo>
                  <a:pt x="3375" y="16366"/>
                </a:lnTo>
                <a:lnTo>
                  <a:pt x="18648" y="16366"/>
                </a:lnTo>
                <a:lnTo>
                  <a:pt x="1864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234"/>
                </a:moveTo>
                <a:lnTo>
                  <a:pt x="1350" y="16366"/>
                </a:lnTo>
                <a:lnTo>
                  <a:pt x="2700" y="16366"/>
                </a:lnTo>
                <a:lnTo>
                  <a:pt x="2700" y="5234"/>
                </a:lnTo>
                <a:close/>
              </a:path>
              <a:path w="21600" h="21600">
                <a:moveTo>
                  <a:pt x="0" y="5234"/>
                </a:moveTo>
                <a:lnTo>
                  <a:pt x="0" y="16366"/>
                </a:lnTo>
                <a:lnTo>
                  <a:pt x="675" y="16366"/>
                </a:lnTo>
                <a:lnTo>
                  <a:pt x="675" y="5234"/>
                </a:lnTo>
                <a:close/>
              </a:path>
            </a:pathLst>
          </a:custGeom>
          <a:gradFill rotWithShape="1">
            <a:gsLst>
              <a:gs pos="0">
                <a:srgbClr val="66CCFF">
                  <a:gamma/>
                  <a:tint val="0"/>
                  <a:invGamma/>
                </a:srgbClr>
              </a:gs>
              <a:gs pos="100000">
                <a:srgbClr val="66CCFF">
                  <a:alpha val="7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8150440">
            <a:off x="-76199" y="2906712"/>
            <a:ext cx="4151312" cy="1738313"/>
          </a:xfrm>
          <a:custGeom>
            <a:avLst/>
            <a:gdLst>
              <a:gd name="G0" fmla="+- 18648 0 0"/>
              <a:gd name="G1" fmla="+- 5234 0 0"/>
              <a:gd name="G2" fmla="+- 21600 0 5234"/>
              <a:gd name="G3" fmla="+- 10800 0 5234"/>
              <a:gd name="G4" fmla="+- 21600 0 18648"/>
              <a:gd name="G5" fmla="*/ G4 G3 10800"/>
              <a:gd name="G6" fmla="+- 21600 0 G5"/>
              <a:gd name="T0" fmla="*/ 18648 w 21600"/>
              <a:gd name="T1" fmla="*/ 0 h 21600"/>
              <a:gd name="T2" fmla="*/ 0 w 21600"/>
              <a:gd name="T3" fmla="*/ 10800 h 21600"/>
              <a:gd name="T4" fmla="*/ 18648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648" y="0"/>
                </a:moveTo>
                <a:lnTo>
                  <a:pt x="18648" y="5234"/>
                </a:lnTo>
                <a:lnTo>
                  <a:pt x="3375" y="5234"/>
                </a:lnTo>
                <a:lnTo>
                  <a:pt x="3375" y="16366"/>
                </a:lnTo>
                <a:lnTo>
                  <a:pt x="18648" y="16366"/>
                </a:lnTo>
                <a:lnTo>
                  <a:pt x="1864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234"/>
                </a:moveTo>
                <a:lnTo>
                  <a:pt x="1350" y="16366"/>
                </a:lnTo>
                <a:lnTo>
                  <a:pt x="2700" y="16366"/>
                </a:lnTo>
                <a:lnTo>
                  <a:pt x="2700" y="5234"/>
                </a:lnTo>
                <a:close/>
              </a:path>
              <a:path w="21600" h="21600">
                <a:moveTo>
                  <a:pt x="0" y="5234"/>
                </a:moveTo>
                <a:lnTo>
                  <a:pt x="0" y="16366"/>
                </a:lnTo>
                <a:lnTo>
                  <a:pt x="675" y="16366"/>
                </a:lnTo>
                <a:lnTo>
                  <a:pt x="675" y="5234"/>
                </a:lnTo>
                <a:close/>
              </a:path>
            </a:pathLst>
          </a:custGeom>
          <a:gradFill rotWithShape="1">
            <a:gsLst>
              <a:gs pos="0">
                <a:srgbClr val="66CCFF">
                  <a:gamma/>
                  <a:tint val="0"/>
                  <a:invGamma/>
                </a:srgbClr>
              </a:gs>
              <a:gs pos="100000">
                <a:srgbClr val="66CCFF">
                  <a:alpha val="60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18150440">
            <a:off x="-295275" y="3375025"/>
            <a:ext cx="2860675" cy="1736725"/>
          </a:xfrm>
          <a:custGeom>
            <a:avLst/>
            <a:gdLst>
              <a:gd name="G0" fmla="+- 18648 0 0"/>
              <a:gd name="G1" fmla="+- 5234 0 0"/>
              <a:gd name="G2" fmla="+- 21600 0 5234"/>
              <a:gd name="G3" fmla="+- 10800 0 5234"/>
              <a:gd name="G4" fmla="+- 21600 0 18648"/>
              <a:gd name="G5" fmla="*/ G4 G3 10800"/>
              <a:gd name="G6" fmla="+- 21600 0 G5"/>
              <a:gd name="T0" fmla="*/ 18648 w 21600"/>
              <a:gd name="T1" fmla="*/ 0 h 21600"/>
              <a:gd name="T2" fmla="*/ 0 w 21600"/>
              <a:gd name="T3" fmla="*/ 10800 h 21600"/>
              <a:gd name="T4" fmla="*/ 18648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648" y="0"/>
                </a:moveTo>
                <a:lnTo>
                  <a:pt x="18648" y="5234"/>
                </a:lnTo>
                <a:lnTo>
                  <a:pt x="3375" y="5234"/>
                </a:lnTo>
                <a:lnTo>
                  <a:pt x="3375" y="16366"/>
                </a:lnTo>
                <a:lnTo>
                  <a:pt x="18648" y="16366"/>
                </a:lnTo>
                <a:lnTo>
                  <a:pt x="1864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234"/>
                </a:moveTo>
                <a:lnTo>
                  <a:pt x="1350" y="16366"/>
                </a:lnTo>
                <a:lnTo>
                  <a:pt x="2700" y="16366"/>
                </a:lnTo>
                <a:lnTo>
                  <a:pt x="2700" y="5234"/>
                </a:lnTo>
                <a:close/>
              </a:path>
              <a:path w="21600" h="21600">
                <a:moveTo>
                  <a:pt x="0" y="5234"/>
                </a:moveTo>
                <a:lnTo>
                  <a:pt x="0" y="16366"/>
                </a:lnTo>
                <a:lnTo>
                  <a:pt x="675" y="16366"/>
                </a:lnTo>
                <a:lnTo>
                  <a:pt x="675" y="5234"/>
                </a:lnTo>
                <a:close/>
              </a:path>
            </a:pathLst>
          </a:custGeom>
          <a:gradFill rotWithShape="1">
            <a:gsLst>
              <a:gs pos="0">
                <a:srgbClr val="66CCFF">
                  <a:gamma/>
                  <a:tint val="0"/>
                  <a:invGamma/>
                </a:srgbClr>
              </a:gs>
              <a:gs pos="100000">
                <a:srgbClr val="66CC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07504" y="404663"/>
            <a:ext cx="6008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클러스터 역사</a:t>
            </a:r>
            <a:endParaRPr lang="ko-KR" altLang="en-US" sz="30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460875" y="1346200"/>
            <a:ext cx="3902075" cy="606425"/>
            <a:chOff x="2674" y="663"/>
            <a:chExt cx="2714" cy="422"/>
          </a:xfrm>
        </p:grpSpPr>
        <p:sp>
          <p:nvSpPr>
            <p:cNvPr id="13315" name="AutoShape 3"/>
            <p:cNvSpPr>
              <a:spLocks noChangeArrowheads="1"/>
            </p:cNvSpPr>
            <p:nvPr/>
          </p:nvSpPr>
          <p:spPr bwMode="auto">
            <a:xfrm>
              <a:off x="2674" y="663"/>
              <a:ext cx="2714" cy="422"/>
            </a:xfrm>
            <a:prstGeom prst="roundRect">
              <a:avLst>
                <a:gd name="adj" fmla="val 10120"/>
              </a:avLst>
            </a:prstGeom>
            <a:gradFill rotWithShape="1">
              <a:gsLst>
                <a:gs pos="0">
                  <a:srgbClr val="33364B"/>
                </a:gs>
                <a:gs pos="100000">
                  <a:srgbClr val="555478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2711" y="692"/>
              <a:ext cx="2632" cy="104"/>
            </a:xfrm>
            <a:prstGeom prst="roundRect">
              <a:avLst>
                <a:gd name="adj" fmla="val 7963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1882775" y="1738313"/>
            <a:ext cx="1171575" cy="1601787"/>
            <a:chOff x="1050" y="845"/>
            <a:chExt cx="815" cy="1114"/>
          </a:xfrm>
        </p:grpSpPr>
        <p:sp>
          <p:nvSpPr>
            <p:cNvPr id="13318" name="AutoShape 6"/>
            <p:cNvSpPr>
              <a:spLocks noChangeArrowheads="1"/>
            </p:cNvSpPr>
            <p:nvPr/>
          </p:nvSpPr>
          <p:spPr bwMode="auto">
            <a:xfrm rot="27000000">
              <a:off x="1432" y="999"/>
              <a:ext cx="52" cy="815"/>
            </a:xfrm>
            <a:prstGeom prst="can">
              <a:avLst>
                <a:gd name="adj" fmla="val 68134"/>
              </a:avLst>
            </a:prstGeom>
            <a:gradFill rotWithShape="1">
              <a:gsLst>
                <a:gs pos="0">
                  <a:srgbClr val="BCBCBC"/>
                </a:gs>
                <a:gs pos="50000">
                  <a:srgbClr val="D9D9D9"/>
                </a:gs>
                <a:gs pos="100000">
                  <a:srgbClr val="BCBCB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 rot="21600000">
              <a:off x="1422" y="845"/>
              <a:ext cx="49" cy="1088"/>
            </a:xfrm>
            <a:prstGeom prst="can">
              <a:avLst>
                <a:gd name="adj" fmla="val 54277"/>
              </a:avLst>
            </a:prstGeom>
            <a:gradFill rotWithShape="1">
              <a:gsLst>
                <a:gs pos="0">
                  <a:srgbClr val="BCBCBC"/>
                </a:gs>
                <a:gs pos="50000">
                  <a:srgbClr val="D9D9D9"/>
                </a:gs>
                <a:gs pos="100000">
                  <a:srgbClr val="BCBCB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20" name="AutoShape 8"/>
            <p:cNvSpPr>
              <a:spLocks noChangeArrowheads="1"/>
            </p:cNvSpPr>
            <p:nvPr/>
          </p:nvSpPr>
          <p:spPr bwMode="auto">
            <a:xfrm rot="27000000">
              <a:off x="1608" y="664"/>
              <a:ext cx="55" cy="419"/>
            </a:xfrm>
            <a:prstGeom prst="can">
              <a:avLst>
                <a:gd name="adj" fmla="val 33118"/>
              </a:avLst>
            </a:prstGeom>
            <a:gradFill rotWithShape="1">
              <a:gsLst>
                <a:gs pos="0">
                  <a:srgbClr val="BCBCBC"/>
                </a:gs>
                <a:gs pos="50000">
                  <a:srgbClr val="D9D9D9"/>
                </a:gs>
                <a:gs pos="100000">
                  <a:srgbClr val="BCBCB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21" name="AutoShape 9"/>
            <p:cNvSpPr>
              <a:spLocks noChangeArrowheads="1"/>
            </p:cNvSpPr>
            <p:nvPr/>
          </p:nvSpPr>
          <p:spPr bwMode="auto">
            <a:xfrm rot="27000000">
              <a:off x="1611" y="1725"/>
              <a:ext cx="49" cy="419"/>
            </a:xfrm>
            <a:prstGeom prst="can">
              <a:avLst>
                <a:gd name="adj" fmla="val 37173"/>
              </a:avLst>
            </a:prstGeom>
            <a:gradFill rotWithShape="1">
              <a:gsLst>
                <a:gs pos="0">
                  <a:srgbClr val="BCBCBC"/>
                </a:gs>
                <a:gs pos="50000">
                  <a:srgbClr val="D9D9D9"/>
                </a:gs>
                <a:gs pos="100000">
                  <a:srgbClr val="BCBCB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2817813" y="1341438"/>
            <a:ext cx="1368425" cy="606425"/>
            <a:chOff x="1639" y="660"/>
            <a:chExt cx="952" cy="422"/>
          </a:xfrm>
        </p:grpSpPr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>
              <a:off x="1639" y="660"/>
              <a:ext cx="952" cy="422"/>
            </a:xfrm>
            <a:prstGeom prst="roundRect">
              <a:avLst>
                <a:gd name="adj" fmla="val 10120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>
              <a:off x="1676" y="689"/>
              <a:ext cx="871" cy="113"/>
            </a:xfrm>
            <a:prstGeom prst="roundRect">
              <a:avLst>
                <a:gd name="adj" fmla="val 7963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4460875" y="2171700"/>
            <a:ext cx="3902075" cy="606425"/>
            <a:chOff x="2674" y="663"/>
            <a:chExt cx="2714" cy="422"/>
          </a:xfrm>
        </p:grpSpPr>
        <p:sp>
          <p:nvSpPr>
            <p:cNvPr id="13326" name="AutoShape 14"/>
            <p:cNvSpPr>
              <a:spLocks noChangeArrowheads="1"/>
            </p:cNvSpPr>
            <p:nvPr/>
          </p:nvSpPr>
          <p:spPr bwMode="auto">
            <a:xfrm>
              <a:off x="2674" y="663"/>
              <a:ext cx="2714" cy="422"/>
            </a:xfrm>
            <a:prstGeom prst="roundRect">
              <a:avLst>
                <a:gd name="adj" fmla="val 10120"/>
              </a:avLst>
            </a:prstGeom>
            <a:gradFill rotWithShape="1">
              <a:gsLst>
                <a:gs pos="0">
                  <a:srgbClr val="33364B"/>
                </a:gs>
                <a:gs pos="100000">
                  <a:srgbClr val="555478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3327" name="AutoShape 15"/>
            <p:cNvSpPr>
              <a:spLocks noChangeArrowheads="1"/>
            </p:cNvSpPr>
            <p:nvPr/>
          </p:nvSpPr>
          <p:spPr bwMode="auto">
            <a:xfrm>
              <a:off x="2711" y="692"/>
              <a:ext cx="2632" cy="104"/>
            </a:xfrm>
            <a:prstGeom prst="roundRect">
              <a:avLst>
                <a:gd name="adj" fmla="val 7963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2817813" y="2166938"/>
            <a:ext cx="1368425" cy="606425"/>
            <a:chOff x="1639" y="660"/>
            <a:chExt cx="952" cy="422"/>
          </a:xfrm>
        </p:grpSpPr>
        <p:sp>
          <p:nvSpPr>
            <p:cNvPr id="13329" name="AutoShape 17"/>
            <p:cNvSpPr>
              <a:spLocks noChangeArrowheads="1"/>
            </p:cNvSpPr>
            <p:nvPr/>
          </p:nvSpPr>
          <p:spPr bwMode="auto">
            <a:xfrm>
              <a:off x="1639" y="660"/>
              <a:ext cx="952" cy="422"/>
            </a:xfrm>
            <a:prstGeom prst="roundRect">
              <a:avLst>
                <a:gd name="adj" fmla="val 10120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3330" name="AutoShape 18"/>
            <p:cNvSpPr>
              <a:spLocks noChangeArrowheads="1"/>
            </p:cNvSpPr>
            <p:nvPr/>
          </p:nvSpPr>
          <p:spPr bwMode="auto">
            <a:xfrm>
              <a:off x="1676" y="689"/>
              <a:ext cx="871" cy="113"/>
            </a:xfrm>
            <a:prstGeom prst="roundRect">
              <a:avLst>
                <a:gd name="adj" fmla="val 7963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4460875" y="2997200"/>
            <a:ext cx="3902075" cy="606425"/>
            <a:chOff x="2674" y="663"/>
            <a:chExt cx="2714" cy="422"/>
          </a:xfrm>
        </p:grpSpPr>
        <p:sp>
          <p:nvSpPr>
            <p:cNvPr id="13332" name="AutoShape 20"/>
            <p:cNvSpPr>
              <a:spLocks noChangeArrowheads="1"/>
            </p:cNvSpPr>
            <p:nvPr/>
          </p:nvSpPr>
          <p:spPr bwMode="auto">
            <a:xfrm>
              <a:off x="2674" y="663"/>
              <a:ext cx="2714" cy="422"/>
            </a:xfrm>
            <a:prstGeom prst="roundRect">
              <a:avLst>
                <a:gd name="adj" fmla="val 10120"/>
              </a:avLst>
            </a:prstGeom>
            <a:gradFill rotWithShape="1">
              <a:gsLst>
                <a:gs pos="0">
                  <a:srgbClr val="33364B"/>
                </a:gs>
                <a:gs pos="100000">
                  <a:srgbClr val="555478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3333" name="AutoShape 21"/>
            <p:cNvSpPr>
              <a:spLocks noChangeArrowheads="1"/>
            </p:cNvSpPr>
            <p:nvPr/>
          </p:nvSpPr>
          <p:spPr bwMode="auto">
            <a:xfrm>
              <a:off x="2711" y="692"/>
              <a:ext cx="2632" cy="104"/>
            </a:xfrm>
            <a:prstGeom prst="roundRect">
              <a:avLst>
                <a:gd name="adj" fmla="val 7963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3334" name="Group 22"/>
          <p:cNvGrpSpPr>
            <a:grpSpLocks/>
          </p:cNvGrpSpPr>
          <p:nvPr/>
        </p:nvGrpSpPr>
        <p:grpSpPr bwMode="auto">
          <a:xfrm>
            <a:off x="2817813" y="2992438"/>
            <a:ext cx="1368425" cy="606425"/>
            <a:chOff x="1639" y="660"/>
            <a:chExt cx="952" cy="422"/>
          </a:xfrm>
        </p:grpSpPr>
        <p:sp>
          <p:nvSpPr>
            <p:cNvPr id="13335" name="AutoShape 23"/>
            <p:cNvSpPr>
              <a:spLocks noChangeArrowheads="1"/>
            </p:cNvSpPr>
            <p:nvPr/>
          </p:nvSpPr>
          <p:spPr bwMode="auto">
            <a:xfrm>
              <a:off x="1639" y="660"/>
              <a:ext cx="952" cy="422"/>
            </a:xfrm>
            <a:prstGeom prst="roundRect">
              <a:avLst>
                <a:gd name="adj" fmla="val 10120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auto">
            <a:xfrm>
              <a:off x="1676" y="689"/>
              <a:ext cx="871" cy="113"/>
            </a:xfrm>
            <a:prstGeom prst="roundRect">
              <a:avLst>
                <a:gd name="adj" fmla="val 7963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3337" name="Group 25"/>
          <p:cNvGrpSpPr>
            <a:grpSpLocks/>
          </p:cNvGrpSpPr>
          <p:nvPr/>
        </p:nvGrpSpPr>
        <p:grpSpPr bwMode="auto">
          <a:xfrm>
            <a:off x="630238" y="1878013"/>
            <a:ext cx="1484312" cy="1625660"/>
            <a:chOff x="324" y="996"/>
            <a:chExt cx="907" cy="862"/>
          </a:xfrm>
        </p:grpSpPr>
        <p:sp>
          <p:nvSpPr>
            <p:cNvPr id="13338" name="AutoShape 26"/>
            <p:cNvSpPr>
              <a:spLocks noChangeArrowheads="1"/>
            </p:cNvSpPr>
            <p:nvPr/>
          </p:nvSpPr>
          <p:spPr bwMode="auto">
            <a:xfrm>
              <a:off x="324" y="996"/>
              <a:ext cx="907" cy="862"/>
            </a:xfrm>
            <a:prstGeom prst="roundRect">
              <a:avLst>
                <a:gd name="adj" fmla="val 10120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99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3339" name="AutoShape 27"/>
            <p:cNvSpPr>
              <a:spLocks noChangeArrowheads="1"/>
            </p:cNvSpPr>
            <p:nvPr/>
          </p:nvSpPr>
          <p:spPr bwMode="auto">
            <a:xfrm>
              <a:off x="356" y="1025"/>
              <a:ext cx="830" cy="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3340" name="Group 28"/>
          <p:cNvGrpSpPr>
            <a:grpSpLocks/>
          </p:cNvGrpSpPr>
          <p:nvPr/>
        </p:nvGrpSpPr>
        <p:grpSpPr bwMode="auto">
          <a:xfrm>
            <a:off x="4460875" y="3962400"/>
            <a:ext cx="3902075" cy="606425"/>
            <a:chOff x="2674" y="663"/>
            <a:chExt cx="2714" cy="422"/>
          </a:xfrm>
        </p:grpSpPr>
        <p:sp>
          <p:nvSpPr>
            <p:cNvPr id="13341" name="AutoShape 29"/>
            <p:cNvSpPr>
              <a:spLocks noChangeArrowheads="1"/>
            </p:cNvSpPr>
            <p:nvPr/>
          </p:nvSpPr>
          <p:spPr bwMode="auto">
            <a:xfrm>
              <a:off x="2674" y="663"/>
              <a:ext cx="2714" cy="422"/>
            </a:xfrm>
            <a:prstGeom prst="roundRect">
              <a:avLst>
                <a:gd name="adj" fmla="val 10120"/>
              </a:avLst>
            </a:prstGeom>
            <a:gradFill rotWithShape="1">
              <a:gsLst>
                <a:gs pos="0">
                  <a:srgbClr val="33364B"/>
                </a:gs>
                <a:gs pos="100000">
                  <a:srgbClr val="555478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3342" name="AutoShape 30"/>
            <p:cNvSpPr>
              <a:spLocks noChangeArrowheads="1"/>
            </p:cNvSpPr>
            <p:nvPr/>
          </p:nvSpPr>
          <p:spPr bwMode="auto">
            <a:xfrm>
              <a:off x="2711" y="692"/>
              <a:ext cx="2632" cy="104"/>
            </a:xfrm>
            <a:prstGeom prst="roundRect">
              <a:avLst>
                <a:gd name="adj" fmla="val 7963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3343" name="Group 31"/>
          <p:cNvGrpSpPr>
            <a:grpSpLocks/>
          </p:cNvGrpSpPr>
          <p:nvPr/>
        </p:nvGrpSpPr>
        <p:grpSpPr bwMode="auto">
          <a:xfrm>
            <a:off x="1882775" y="4354513"/>
            <a:ext cx="1171575" cy="1601787"/>
            <a:chOff x="1050" y="845"/>
            <a:chExt cx="815" cy="1114"/>
          </a:xfrm>
        </p:grpSpPr>
        <p:sp>
          <p:nvSpPr>
            <p:cNvPr id="13344" name="AutoShape 32"/>
            <p:cNvSpPr>
              <a:spLocks noChangeArrowheads="1"/>
            </p:cNvSpPr>
            <p:nvPr/>
          </p:nvSpPr>
          <p:spPr bwMode="auto">
            <a:xfrm rot="27000000">
              <a:off x="1432" y="999"/>
              <a:ext cx="52" cy="815"/>
            </a:xfrm>
            <a:prstGeom prst="can">
              <a:avLst>
                <a:gd name="adj" fmla="val 68134"/>
              </a:avLst>
            </a:prstGeom>
            <a:gradFill rotWithShape="1">
              <a:gsLst>
                <a:gs pos="0">
                  <a:srgbClr val="BCBCBC"/>
                </a:gs>
                <a:gs pos="50000">
                  <a:srgbClr val="D9D9D9"/>
                </a:gs>
                <a:gs pos="100000">
                  <a:srgbClr val="BCBCB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45" name="AutoShape 33"/>
            <p:cNvSpPr>
              <a:spLocks noChangeArrowheads="1"/>
            </p:cNvSpPr>
            <p:nvPr/>
          </p:nvSpPr>
          <p:spPr bwMode="auto">
            <a:xfrm rot="21600000">
              <a:off x="1422" y="845"/>
              <a:ext cx="49" cy="1088"/>
            </a:xfrm>
            <a:prstGeom prst="can">
              <a:avLst>
                <a:gd name="adj" fmla="val 54277"/>
              </a:avLst>
            </a:prstGeom>
            <a:gradFill rotWithShape="1">
              <a:gsLst>
                <a:gs pos="0">
                  <a:srgbClr val="BCBCBC"/>
                </a:gs>
                <a:gs pos="50000">
                  <a:srgbClr val="D9D9D9"/>
                </a:gs>
                <a:gs pos="100000">
                  <a:srgbClr val="BCBCB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46" name="AutoShape 34"/>
            <p:cNvSpPr>
              <a:spLocks noChangeArrowheads="1"/>
            </p:cNvSpPr>
            <p:nvPr/>
          </p:nvSpPr>
          <p:spPr bwMode="auto">
            <a:xfrm rot="27000000">
              <a:off x="1608" y="664"/>
              <a:ext cx="55" cy="419"/>
            </a:xfrm>
            <a:prstGeom prst="can">
              <a:avLst>
                <a:gd name="adj" fmla="val 33118"/>
              </a:avLst>
            </a:prstGeom>
            <a:gradFill rotWithShape="1">
              <a:gsLst>
                <a:gs pos="0">
                  <a:srgbClr val="BCBCBC"/>
                </a:gs>
                <a:gs pos="50000">
                  <a:srgbClr val="D9D9D9"/>
                </a:gs>
                <a:gs pos="100000">
                  <a:srgbClr val="BCBCB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47" name="AutoShape 35"/>
            <p:cNvSpPr>
              <a:spLocks noChangeArrowheads="1"/>
            </p:cNvSpPr>
            <p:nvPr/>
          </p:nvSpPr>
          <p:spPr bwMode="auto">
            <a:xfrm rot="27000000">
              <a:off x="1611" y="1725"/>
              <a:ext cx="49" cy="419"/>
            </a:xfrm>
            <a:prstGeom prst="can">
              <a:avLst>
                <a:gd name="adj" fmla="val 37173"/>
              </a:avLst>
            </a:prstGeom>
            <a:gradFill rotWithShape="1">
              <a:gsLst>
                <a:gs pos="0">
                  <a:srgbClr val="BCBCBC"/>
                </a:gs>
                <a:gs pos="50000">
                  <a:srgbClr val="D9D9D9"/>
                </a:gs>
                <a:gs pos="100000">
                  <a:srgbClr val="BCBCB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3348" name="Group 36"/>
          <p:cNvGrpSpPr>
            <a:grpSpLocks/>
          </p:cNvGrpSpPr>
          <p:nvPr/>
        </p:nvGrpSpPr>
        <p:grpSpPr bwMode="auto">
          <a:xfrm>
            <a:off x="2817813" y="3957638"/>
            <a:ext cx="1368425" cy="606425"/>
            <a:chOff x="1639" y="660"/>
            <a:chExt cx="952" cy="422"/>
          </a:xfrm>
        </p:grpSpPr>
        <p:sp>
          <p:nvSpPr>
            <p:cNvPr id="13349" name="AutoShape 37"/>
            <p:cNvSpPr>
              <a:spLocks noChangeArrowheads="1"/>
            </p:cNvSpPr>
            <p:nvPr/>
          </p:nvSpPr>
          <p:spPr bwMode="auto">
            <a:xfrm>
              <a:off x="1639" y="660"/>
              <a:ext cx="952" cy="422"/>
            </a:xfrm>
            <a:prstGeom prst="roundRect">
              <a:avLst>
                <a:gd name="adj" fmla="val 10120"/>
              </a:avLst>
            </a:prstGeom>
            <a:gradFill rotWithShape="1">
              <a:gsLst>
                <a:gs pos="0">
                  <a:srgbClr val="CC6600"/>
                </a:gs>
                <a:gs pos="100000">
                  <a:srgbClr val="FF99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3350" name="AutoShape 38"/>
            <p:cNvSpPr>
              <a:spLocks noChangeArrowheads="1"/>
            </p:cNvSpPr>
            <p:nvPr/>
          </p:nvSpPr>
          <p:spPr bwMode="auto">
            <a:xfrm>
              <a:off x="1676" y="689"/>
              <a:ext cx="871" cy="113"/>
            </a:xfrm>
            <a:prstGeom prst="roundRect">
              <a:avLst>
                <a:gd name="adj" fmla="val 7963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4460875" y="4787900"/>
            <a:ext cx="3902075" cy="606425"/>
            <a:chOff x="2674" y="663"/>
            <a:chExt cx="2714" cy="422"/>
          </a:xfrm>
        </p:grpSpPr>
        <p:sp>
          <p:nvSpPr>
            <p:cNvPr id="13352" name="AutoShape 40"/>
            <p:cNvSpPr>
              <a:spLocks noChangeArrowheads="1"/>
            </p:cNvSpPr>
            <p:nvPr/>
          </p:nvSpPr>
          <p:spPr bwMode="auto">
            <a:xfrm>
              <a:off x="2674" y="663"/>
              <a:ext cx="2714" cy="422"/>
            </a:xfrm>
            <a:prstGeom prst="roundRect">
              <a:avLst>
                <a:gd name="adj" fmla="val 10120"/>
              </a:avLst>
            </a:prstGeom>
            <a:gradFill rotWithShape="1">
              <a:gsLst>
                <a:gs pos="0">
                  <a:srgbClr val="33364B"/>
                </a:gs>
                <a:gs pos="100000">
                  <a:srgbClr val="555478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3353" name="AutoShape 41"/>
            <p:cNvSpPr>
              <a:spLocks noChangeArrowheads="1"/>
            </p:cNvSpPr>
            <p:nvPr/>
          </p:nvSpPr>
          <p:spPr bwMode="auto">
            <a:xfrm>
              <a:off x="2711" y="692"/>
              <a:ext cx="2632" cy="104"/>
            </a:xfrm>
            <a:prstGeom prst="roundRect">
              <a:avLst>
                <a:gd name="adj" fmla="val 7963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2817813" y="4783138"/>
            <a:ext cx="1368425" cy="606425"/>
            <a:chOff x="1639" y="660"/>
            <a:chExt cx="952" cy="422"/>
          </a:xfrm>
        </p:grpSpPr>
        <p:sp>
          <p:nvSpPr>
            <p:cNvPr id="13355" name="AutoShape 43"/>
            <p:cNvSpPr>
              <a:spLocks noChangeArrowheads="1"/>
            </p:cNvSpPr>
            <p:nvPr/>
          </p:nvSpPr>
          <p:spPr bwMode="auto">
            <a:xfrm>
              <a:off x="1639" y="660"/>
              <a:ext cx="952" cy="422"/>
            </a:xfrm>
            <a:prstGeom prst="roundRect">
              <a:avLst>
                <a:gd name="adj" fmla="val 10120"/>
              </a:avLst>
            </a:prstGeom>
            <a:gradFill rotWithShape="1">
              <a:gsLst>
                <a:gs pos="0">
                  <a:srgbClr val="CC6600"/>
                </a:gs>
                <a:gs pos="100000">
                  <a:srgbClr val="FF99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3356" name="AutoShape 44"/>
            <p:cNvSpPr>
              <a:spLocks noChangeArrowheads="1"/>
            </p:cNvSpPr>
            <p:nvPr/>
          </p:nvSpPr>
          <p:spPr bwMode="auto">
            <a:xfrm>
              <a:off x="1676" y="689"/>
              <a:ext cx="871" cy="113"/>
            </a:xfrm>
            <a:prstGeom prst="roundRect">
              <a:avLst>
                <a:gd name="adj" fmla="val 7963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3357" name="Group 45"/>
          <p:cNvGrpSpPr>
            <a:grpSpLocks/>
          </p:cNvGrpSpPr>
          <p:nvPr/>
        </p:nvGrpSpPr>
        <p:grpSpPr bwMode="auto">
          <a:xfrm>
            <a:off x="4460875" y="5613400"/>
            <a:ext cx="3902075" cy="606425"/>
            <a:chOff x="2674" y="663"/>
            <a:chExt cx="2714" cy="422"/>
          </a:xfrm>
        </p:grpSpPr>
        <p:sp>
          <p:nvSpPr>
            <p:cNvPr id="13358" name="AutoShape 46"/>
            <p:cNvSpPr>
              <a:spLocks noChangeArrowheads="1"/>
            </p:cNvSpPr>
            <p:nvPr/>
          </p:nvSpPr>
          <p:spPr bwMode="auto">
            <a:xfrm>
              <a:off x="2674" y="663"/>
              <a:ext cx="2714" cy="422"/>
            </a:xfrm>
            <a:prstGeom prst="roundRect">
              <a:avLst>
                <a:gd name="adj" fmla="val 10120"/>
              </a:avLst>
            </a:prstGeom>
            <a:gradFill rotWithShape="1">
              <a:gsLst>
                <a:gs pos="0">
                  <a:srgbClr val="33364B"/>
                </a:gs>
                <a:gs pos="100000">
                  <a:srgbClr val="555478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3359" name="AutoShape 47"/>
            <p:cNvSpPr>
              <a:spLocks noChangeArrowheads="1"/>
            </p:cNvSpPr>
            <p:nvPr/>
          </p:nvSpPr>
          <p:spPr bwMode="auto">
            <a:xfrm>
              <a:off x="2711" y="692"/>
              <a:ext cx="2632" cy="104"/>
            </a:xfrm>
            <a:prstGeom prst="roundRect">
              <a:avLst>
                <a:gd name="adj" fmla="val 7963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3360" name="Group 48"/>
          <p:cNvGrpSpPr>
            <a:grpSpLocks/>
          </p:cNvGrpSpPr>
          <p:nvPr/>
        </p:nvGrpSpPr>
        <p:grpSpPr bwMode="auto">
          <a:xfrm>
            <a:off x="2817813" y="5608638"/>
            <a:ext cx="1368425" cy="606425"/>
            <a:chOff x="1639" y="660"/>
            <a:chExt cx="952" cy="422"/>
          </a:xfrm>
        </p:grpSpPr>
        <p:sp>
          <p:nvSpPr>
            <p:cNvPr id="13361" name="AutoShape 49"/>
            <p:cNvSpPr>
              <a:spLocks noChangeArrowheads="1"/>
            </p:cNvSpPr>
            <p:nvPr/>
          </p:nvSpPr>
          <p:spPr bwMode="auto">
            <a:xfrm>
              <a:off x="1639" y="660"/>
              <a:ext cx="952" cy="422"/>
            </a:xfrm>
            <a:prstGeom prst="roundRect">
              <a:avLst>
                <a:gd name="adj" fmla="val 10120"/>
              </a:avLst>
            </a:prstGeom>
            <a:gradFill rotWithShape="1">
              <a:gsLst>
                <a:gs pos="0">
                  <a:srgbClr val="CC6600"/>
                </a:gs>
                <a:gs pos="100000">
                  <a:srgbClr val="FF99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3362" name="AutoShape 50"/>
            <p:cNvSpPr>
              <a:spLocks noChangeArrowheads="1"/>
            </p:cNvSpPr>
            <p:nvPr/>
          </p:nvSpPr>
          <p:spPr bwMode="auto">
            <a:xfrm>
              <a:off x="1676" y="689"/>
              <a:ext cx="871" cy="113"/>
            </a:xfrm>
            <a:prstGeom prst="roundRect">
              <a:avLst>
                <a:gd name="adj" fmla="val 7963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652463" y="4495799"/>
            <a:ext cx="1443037" cy="1724026"/>
            <a:chOff x="324" y="996"/>
            <a:chExt cx="907" cy="862"/>
          </a:xfrm>
        </p:grpSpPr>
        <p:sp>
          <p:nvSpPr>
            <p:cNvPr id="13364" name="AutoShape 52"/>
            <p:cNvSpPr>
              <a:spLocks noChangeArrowheads="1"/>
            </p:cNvSpPr>
            <p:nvPr/>
          </p:nvSpPr>
          <p:spPr bwMode="auto">
            <a:xfrm>
              <a:off x="324" y="996"/>
              <a:ext cx="907" cy="862"/>
            </a:xfrm>
            <a:prstGeom prst="roundRect">
              <a:avLst>
                <a:gd name="adj" fmla="val 10120"/>
              </a:avLst>
            </a:prstGeom>
            <a:gradFill rotWithShape="1">
              <a:gsLst>
                <a:gs pos="0">
                  <a:srgbClr val="CC6600"/>
                </a:gs>
                <a:gs pos="100000">
                  <a:srgbClr val="FF99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3365" name="AutoShape 53"/>
            <p:cNvSpPr>
              <a:spLocks noChangeArrowheads="1"/>
            </p:cNvSpPr>
            <p:nvPr/>
          </p:nvSpPr>
          <p:spPr bwMode="auto">
            <a:xfrm>
              <a:off x="356" y="1025"/>
              <a:ext cx="830" cy="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sp>
        <p:nvSpPr>
          <p:cNvPr id="13366" name="Text Box 54"/>
          <p:cNvSpPr txBox="1">
            <a:spLocks noChangeArrowheads="1"/>
          </p:cNvSpPr>
          <p:nvPr/>
        </p:nvSpPr>
        <p:spPr bwMode="auto">
          <a:xfrm>
            <a:off x="3038475" y="1455738"/>
            <a:ext cx="870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Arial Black" pitchFamily="34" charset="0"/>
              </a:rPr>
              <a:t>1968</a:t>
            </a:r>
            <a:endParaRPr lang="en-US" altLang="ko-K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3038475" y="2278063"/>
            <a:ext cx="870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Arial Black" pitchFamily="34" charset="0"/>
              </a:rPr>
              <a:t>1976</a:t>
            </a:r>
            <a:endParaRPr lang="en-US" altLang="ko-K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368" name="Text Box 56"/>
          <p:cNvSpPr txBox="1">
            <a:spLocks noChangeArrowheads="1"/>
          </p:cNvSpPr>
          <p:nvPr/>
        </p:nvSpPr>
        <p:spPr bwMode="auto">
          <a:xfrm>
            <a:off x="3038475" y="3103563"/>
            <a:ext cx="870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Arial Black" pitchFamily="34" charset="0"/>
              </a:rPr>
              <a:t>1977</a:t>
            </a:r>
            <a:endParaRPr lang="en-US" altLang="ko-K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369" name="Text Box 57"/>
          <p:cNvSpPr txBox="1">
            <a:spLocks noChangeArrowheads="1"/>
          </p:cNvSpPr>
          <p:nvPr/>
        </p:nvSpPr>
        <p:spPr bwMode="auto">
          <a:xfrm>
            <a:off x="3038475" y="4094163"/>
            <a:ext cx="870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Arial Black" pitchFamily="34" charset="0"/>
              </a:rPr>
              <a:t>1978</a:t>
            </a:r>
            <a:endParaRPr lang="en-US" altLang="ko-K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370" name="Text Box 58"/>
          <p:cNvSpPr txBox="1">
            <a:spLocks noChangeArrowheads="1"/>
          </p:cNvSpPr>
          <p:nvPr/>
        </p:nvSpPr>
        <p:spPr bwMode="auto">
          <a:xfrm>
            <a:off x="3038475" y="4906963"/>
            <a:ext cx="870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Arial Black" pitchFamily="34" charset="0"/>
              </a:rPr>
              <a:t>1979</a:t>
            </a:r>
            <a:endParaRPr lang="en-US" altLang="ko-K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371" name="Text Box 59"/>
          <p:cNvSpPr txBox="1">
            <a:spLocks noChangeArrowheads="1"/>
          </p:cNvSpPr>
          <p:nvPr/>
        </p:nvSpPr>
        <p:spPr bwMode="auto">
          <a:xfrm>
            <a:off x="3038475" y="5732463"/>
            <a:ext cx="870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Arial Black" pitchFamily="34" charset="0"/>
              </a:rPr>
              <a:t>1980</a:t>
            </a:r>
            <a:endParaRPr lang="en-US" altLang="ko-K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auto">
          <a:xfrm>
            <a:off x="1128359" y="2080329"/>
            <a:ext cx="46679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22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태</a:t>
            </a:r>
            <a:endParaRPr lang="en-US" altLang="ko-KR" sz="2200" b="1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2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동</a:t>
            </a:r>
            <a:endParaRPr lang="en-US" altLang="ko-KR" sz="2200" b="1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2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기</a:t>
            </a:r>
            <a:endParaRPr lang="en-US" altLang="ko-KR" sz="22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374" name="Rectangle 62"/>
          <p:cNvSpPr>
            <a:spLocks noChangeArrowheads="1"/>
          </p:cNvSpPr>
          <p:nvPr/>
        </p:nvSpPr>
        <p:spPr bwMode="auto">
          <a:xfrm>
            <a:off x="1128359" y="4783215"/>
            <a:ext cx="46679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22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형</a:t>
            </a:r>
            <a:endParaRPr lang="en-US" altLang="ko-KR" sz="2200" b="1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2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성</a:t>
            </a:r>
            <a:endParaRPr lang="en-US" altLang="ko-KR" sz="2200" b="1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2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기</a:t>
            </a:r>
            <a:endParaRPr lang="en-US" altLang="ko-KR" sz="22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376" name="Rectangle 64"/>
          <p:cNvSpPr>
            <a:spLocks noChangeArrowheads="1"/>
          </p:cNvSpPr>
          <p:nvPr/>
        </p:nvSpPr>
        <p:spPr bwMode="auto">
          <a:xfrm>
            <a:off x="4669147" y="1477903"/>
            <a:ext cx="3474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Arial" charset="0"/>
              </a:rPr>
              <a:t>신주단지 최초 아이디어 제시</a:t>
            </a:r>
            <a:endParaRPr lang="en-US" altLang="ko-K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77" name="Rectangle 65"/>
          <p:cNvSpPr>
            <a:spLocks noChangeArrowheads="1"/>
          </p:cNvSpPr>
          <p:nvPr/>
        </p:nvSpPr>
        <p:spPr bwMode="auto">
          <a:xfrm>
            <a:off x="5217374" y="2303463"/>
            <a:ext cx="23775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Arial" charset="0"/>
              </a:rPr>
              <a:t>신주단지 설립 결정</a:t>
            </a:r>
            <a:endParaRPr lang="en-US" altLang="ko-K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78" name="Rectangle 66"/>
          <p:cNvSpPr>
            <a:spLocks noChangeArrowheads="1"/>
          </p:cNvSpPr>
          <p:nvPr/>
        </p:nvSpPr>
        <p:spPr bwMode="auto">
          <a:xfrm>
            <a:off x="4966644" y="3103563"/>
            <a:ext cx="28905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Arial" charset="0"/>
              </a:rPr>
              <a:t>신주단지 실행계획 완료</a:t>
            </a:r>
            <a:endParaRPr lang="en-US" altLang="ko-K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79" name="Rectangle 67"/>
          <p:cNvSpPr>
            <a:spLocks noChangeArrowheads="1"/>
          </p:cNvSpPr>
          <p:nvPr/>
        </p:nvSpPr>
        <p:spPr bwMode="auto">
          <a:xfrm>
            <a:off x="4849164" y="4065557"/>
            <a:ext cx="3113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Arial" charset="0"/>
              </a:rPr>
              <a:t>신주단지 </a:t>
            </a:r>
            <a:r>
              <a:rPr lang="en-US" altLang="ko-KR" sz="2000" dirty="0" err="1" smtClean="0">
                <a:solidFill>
                  <a:schemeClr val="bg1"/>
                </a:solidFill>
                <a:latin typeface="Arial" charset="0"/>
              </a:rPr>
              <a:t>Tsak</a:t>
            </a:r>
            <a:r>
              <a:rPr lang="en-US" altLang="ko-KR" sz="2000" dirty="0" smtClean="0">
                <a:solidFill>
                  <a:schemeClr val="bg1"/>
                </a:solidFill>
                <a:latin typeface="Arial" charset="0"/>
              </a:rPr>
              <a:t> Force </a:t>
            </a:r>
            <a:r>
              <a:rPr lang="ko-KR" altLang="en-US" sz="2000" dirty="0" smtClean="0">
                <a:solidFill>
                  <a:schemeClr val="bg1"/>
                </a:solidFill>
                <a:latin typeface="Arial" charset="0"/>
              </a:rPr>
              <a:t>구성</a:t>
            </a:r>
            <a:endParaRPr lang="en-US" altLang="ko-K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80" name="Rectangle 68"/>
          <p:cNvSpPr>
            <a:spLocks noChangeArrowheads="1"/>
          </p:cNvSpPr>
          <p:nvPr/>
        </p:nvSpPr>
        <p:spPr bwMode="auto">
          <a:xfrm>
            <a:off x="4873669" y="4936659"/>
            <a:ext cx="30764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Arial" charset="0"/>
              </a:rPr>
              <a:t>과학산업단지설치법 제정</a:t>
            </a:r>
            <a:endParaRPr lang="en-US" altLang="ko-K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auto">
          <a:xfrm>
            <a:off x="4891429" y="5711795"/>
            <a:ext cx="28200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Arial" charset="0"/>
              </a:rPr>
              <a:t>신주과학산업단지 개소</a:t>
            </a:r>
            <a:endParaRPr lang="en-US" altLang="ko-K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7504" y="404663"/>
            <a:ext cx="6008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클러스터 역사 </a:t>
            </a:r>
            <a:r>
              <a:rPr lang="en-US" altLang="ko-KR" sz="28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8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태동기</a:t>
            </a:r>
            <a:r>
              <a:rPr lang="en-US" altLang="ko-KR" sz="28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&amp; </a:t>
            </a:r>
            <a:r>
              <a:rPr lang="ko-KR" altLang="en-US" sz="28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형성기</a:t>
            </a:r>
            <a:endParaRPr lang="ko-KR" altLang="en-US" sz="2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14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3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3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6" grpId="0"/>
      <p:bldP spid="13367" grpId="0"/>
      <p:bldP spid="13368" grpId="0"/>
      <p:bldP spid="13369" grpId="0"/>
      <p:bldP spid="13370" grpId="0"/>
      <p:bldP spid="13371" grpId="0"/>
      <p:bldP spid="13372" grpId="0"/>
      <p:bldP spid="13374" grpId="0"/>
      <p:bldP spid="13376" grpId="0"/>
      <p:bldP spid="13377" grpId="0"/>
      <p:bldP spid="13378" grpId="0"/>
      <p:bldP spid="13379" grpId="0"/>
      <p:bldP spid="13380" grpId="0"/>
      <p:bldP spid="133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/>
          <p:cNvSpPr>
            <a:spLocks noEditPoints="1"/>
          </p:cNvSpPr>
          <p:nvPr/>
        </p:nvSpPr>
        <p:spPr bwMode="gray">
          <a:xfrm rot="8906710">
            <a:off x="4123647" y="2796362"/>
            <a:ext cx="1981101" cy="1952478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F7D043"/>
              </a:gs>
              <a:gs pos="100000">
                <a:srgbClr val="DE7400"/>
              </a:gs>
            </a:gsLst>
            <a:lin ang="2700000" scaled="1"/>
          </a:gradFill>
          <a:ln>
            <a:noFill/>
          </a:ln>
          <a:effectLst/>
          <a:scene3d>
            <a:camera prst="legacyObliqueTopRight">
              <a:rot lat="19499999" lon="20699999" rev="0"/>
            </a:camera>
            <a:lightRig rig="legacyFlat3" dir="b"/>
          </a:scene3d>
          <a:sp3d extrusionH="608000" prstMaterial="legacyMatte">
            <a:bevelT w="13500" h="13500" prst="angle"/>
            <a:bevelB w="13500" h="13500" prst="angle"/>
            <a:extrusionClr>
              <a:srgbClr val="DE7400"/>
            </a:extrusionClr>
          </a:sp3d>
          <a:extLst>
            <a:ext uri="{91240B29-F687-4F45-9708-019B960494DF}">
              <a14:hiddenLine xmlns="" xmlns:a14="http://schemas.microsoft.com/office/drawing/2010/main" w="0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06741" dir="8249373" algn="ctr" rotWithShape="0">
                    <a:srgbClr val="DDDDD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ko-KR" altLang="en-US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gray">
          <a:xfrm rot="6912924">
            <a:off x="5876968" y="1855708"/>
            <a:ext cx="1981101" cy="1952478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F7D043"/>
              </a:gs>
              <a:gs pos="100000">
                <a:srgbClr val="DE7400"/>
              </a:gs>
            </a:gsLst>
            <a:lin ang="2700000" scaled="1"/>
          </a:gradFill>
          <a:ln>
            <a:noFill/>
          </a:ln>
          <a:effectLst/>
          <a:scene3d>
            <a:camera prst="legacyObliqueTopRight">
              <a:rot lat="19499999" lon="20699999" rev="0"/>
            </a:camera>
            <a:lightRig rig="legacyFlat3" dir="b"/>
          </a:scene3d>
          <a:sp3d extrusionH="608000" prstMaterial="legacyMatte">
            <a:bevelT w="13500" h="13500" prst="angle"/>
            <a:bevelB w="13500" h="13500" prst="angle"/>
            <a:extrusionClr>
              <a:srgbClr val="DE7400"/>
            </a:extrusionClr>
          </a:sp3d>
          <a:extLst>
            <a:ext uri="{91240B29-F687-4F45-9708-019B960494DF}">
              <a14:hiddenLine xmlns="" xmlns:a14="http://schemas.microsoft.com/office/drawing/2010/main" w="0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06741" dir="8249373" algn="ctr" rotWithShape="0">
                    <a:srgbClr val="DDDDD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ko-KR" altLang="en-US"/>
          </a:p>
        </p:txBody>
      </p:sp>
      <p:pic>
        <p:nvPicPr>
          <p:cNvPr id="27650" name="Picture 2" descr="화살표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60" y="2138450"/>
            <a:ext cx="1942543" cy="246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2293557" y="4429126"/>
            <a:ext cx="1758950" cy="1755775"/>
          </a:xfrm>
          <a:prstGeom prst="ellipse">
            <a:avLst/>
          </a:prstGeom>
          <a:gradFill rotWithShape="1">
            <a:gsLst>
              <a:gs pos="0">
                <a:srgbClr val="4C961A">
                  <a:gamma/>
                  <a:shade val="66667"/>
                  <a:invGamma/>
                </a:srgbClr>
              </a:gs>
              <a:gs pos="100000">
                <a:srgbClr val="4C961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100" dir="5400000" algn="ctr" rotWithShape="0">
                    <a:srgbClr val="000000">
                      <a:alpha val="7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1687513" y="5692775"/>
            <a:ext cx="1576387" cy="642938"/>
          </a:xfrm>
          <a:prstGeom prst="ellipse">
            <a:avLst/>
          </a:prstGeom>
          <a:gradFill rotWithShape="1">
            <a:gsLst>
              <a:gs pos="0">
                <a:schemeClr val="tx1">
                  <a:alpha val="60001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100" dir="5400000" algn="ctr" rotWithShape="0">
                    <a:srgbClr val="000000">
                      <a:alpha val="7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7179717" y="2130998"/>
            <a:ext cx="1765300" cy="1760537"/>
          </a:xfrm>
          <a:prstGeom prst="ellipse">
            <a:avLst/>
          </a:prstGeom>
          <a:gradFill rotWithShape="1">
            <a:gsLst>
              <a:gs pos="0">
                <a:srgbClr val="00A8A4">
                  <a:gamma/>
                  <a:shade val="66667"/>
                  <a:invGamma/>
                </a:srgbClr>
              </a:gs>
              <a:gs pos="100000">
                <a:srgbClr val="00A8A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100" dir="5400000" algn="ctr" rotWithShape="0">
                    <a:srgbClr val="000000">
                      <a:alpha val="7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 rot="5400000">
            <a:off x="7708354" y="1757935"/>
            <a:ext cx="717550" cy="1517650"/>
          </a:xfrm>
          <a:prstGeom prst="moon">
            <a:avLst>
              <a:gd name="adj" fmla="val 87500"/>
            </a:avLst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1322388" y="1504950"/>
            <a:ext cx="6464300" cy="579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E5500"/>
              </a:gs>
              <a:gs pos="100000">
                <a:srgbClr val="F8B742"/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52363" dir="4557825" algn="ctr" rotWithShape="0">
              <a:srgbClr val="000000">
                <a:alpha val="20000"/>
              </a:srgbClr>
            </a:outerShdw>
          </a:effectLst>
        </p:spPr>
        <p:txBody>
          <a:bodyPr wrap="none" lIns="342000" tIns="190800" anchor="ctr"/>
          <a:lstStyle/>
          <a:p>
            <a:endParaRPr lang="ko-KR" altLang="en-US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1463675" y="1544638"/>
            <a:ext cx="6184900" cy="246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2363" dir="842175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42000" tIns="190800" anchor="ctr"/>
          <a:lstStyle/>
          <a:p>
            <a:endParaRPr lang="ko-KR" altLang="en-US"/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5184777" y="4230688"/>
            <a:ext cx="1498600" cy="1493837"/>
          </a:xfrm>
          <a:prstGeom prst="ellipse">
            <a:avLst/>
          </a:prstGeom>
          <a:gradFill rotWithShape="1">
            <a:gsLst>
              <a:gs pos="0">
                <a:srgbClr val="009900">
                  <a:gamma/>
                  <a:shade val="60392"/>
                  <a:invGamma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8100" dir="5400000" algn="ctr" rotWithShape="0">
                    <a:srgbClr val="000000">
                      <a:alpha val="7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 rot="5400000">
            <a:off x="5634832" y="3913982"/>
            <a:ext cx="608013" cy="1289050"/>
          </a:xfrm>
          <a:prstGeom prst="moon">
            <a:avLst>
              <a:gd name="adj" fmla="val 87500"/>
            </a:avLst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 rot="5400000">
            <a:off x="2780919" y="4110039"/>
            <a:ext cx="800100" cy="1504950"/>
          </a:xfrm>
          <a:prstGeom prst="moon">
            <a:avLst>
              <a:gd name="adj" fmla="val 87500"/>
            </a:avLst>
          </a:prstGeom>
          <a:gradFill rotWithShape="1">
            <a:gsLst>
              <a:gs pos="0">
                <a:schemeClr val="bg1">
                  <a:alpha val="83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2373422" y="1557338"/>
            <a:ext cx="4095743" cy="44627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15000"/>
              </a:lnSpc>
            </a:pPr>
            <a:r>
              <a:rPr kumimoji="0" lang="ko-KR" altLang="en-US" sz="2000" b="1" dirty="0" smtClean="0">
                <a:latin typeface="Arial" charset="0"/>
                <a:ea typeface="HY헤드라인M" pitchFamily="18" charset="-127"/>
              </a:rPr>
              <a:t>성     장     기    </a:t>
            </a:r>
            <a:r>
              <a:rPr kumimoji="0" lang="en-US" altLang="ko-KR" sz="2000" b="1" dirty="0" smtClean="0">
                <a:latin typeface="Arial" charset="0"/>
                <a:ea typeface="HY헤드라인M" pitchFamily="18" charset="-127"/>
              </a:rPr>
              <a:t>&amp;    </a:t>
            </a:r>
            <a:r>
              <a:rPr kumimoji="0" lang="ko-KR" altLang="en-US" sz="2000" b="1" dirty="0" smtClean="0">
                <a:latin typeface="Arial" charset="0"/>
                <a:ea typeface="HY헤드라인M" pitchFamily="18" charset="-127"/>
              </a:rPr>
              <a:t>성      </a:t>
            </a:r>
            <a:r>
              <a:rPr kumimoji="0" lang="ko-KR" altLang="en-US" sz="2000" b="1" dirty="0" err="1" smtClean="0">
                <a:latin typeface="Arial" charset="0"/>
                <a:ea typeface="HY헤드라인M" pitchFamily="18" charset="-127"/>
              </a:rPr>
              <a:t>숙</a:t>
            </a:r>
            <a:r>
              <a:rPr kumimoji="0" lang="ko-KR" altLang="en-US" sz="2000" b="1" dirty="0" smtClean="0">
                <a:latin typeface="Arial" charset="0"/>
                <a:ea typeface="HY헤드라인M" pitchFamily="18" charset="-127"/>
              </a:rPr>
              <a:t>    기</a:t>
            </a:r>
            <a:endParaRPr kumimoji="0" lang="en-US" altLang="ko-KR" sz="2000" b="1" dirty="0">
              <a:latin typeface="Arial" charset="0"/>
              <a:ea typeface="HY헤드라인M" pitchFamily="18" charset="-127"/>
            </a:endParaRPr>
          </a:p>
        </p:txBody>
      </p:sp>
      <p:grpSp>
        <p:nvGrpSpPr>
          <p:cNvPr id="27663" name="Group 15"/>
          <p:cNvGrpSpPr>
            <a:grpSpLocks/>
          </p:cNvGrpSpPr>
          <p:nvPr/>
        </p:nvGrpSpPr>
        <p:grpSpPr bwMode="auto">
          <a:xfrm>
            <a:off x="7432129" y="3275585"/>
            <a:ext cx="1255713" cy="592138"/>
            <a:chOff x="767" y="1468"/>
            <a:chExt cx="602" cy="284"/>
          </a:xfrm>
        </p:grpSpPr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>
              <a:off x="779" y="1468"/>
              <a:ext cx="584" cy="126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65" name="Arc 17"/>
            <p:cNvSpPr>
              <a:spLocks/>
            </p:cNvSpPr>
            <p:nvPr/>
          </p:nvSpPr>
          <p:spPr bwMode="auto">
            <a:xfrm rot="5400000">
              <a:off x="939" y="1322"/>
              <a:ext cx="258" cy="602"/>
            </a:xfrm>
            <a:custGeom>
              <a:avLst/>
              <a:gdLst>
                <a:gd name="G0" fmla="+- 158 0 0"/>
                <a:gd name="G1" fmla="+- 21600 0 0"/>
                <a:gd name="G2" fmla="+- 21600 0 0"/>
                <a:gd name="T0" fmla="*/ 158 w 21758"/>
                <a:gd name="T1" fmla="*/ 0 h 43200"/>
                <a:gd name="T2" fmla="*/ 0 w 21758"/>
                <a:gd name="T3" fmla="*/ 43199 h 43200"/>
                <a:gd name="T4" fmla="*/ 158 w 2175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58" h="43200" fill="none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</a:path>
                <a:path w="21758" h="43200" stroke="0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  <a:lnTo>
                    <a:pt x="158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5375277" y="5180013"/>
            <a:ext cx="1104900" cy="520700"/>
            <a:chOff x="767" y="1468"/>
            <a:chExt cx="602" cy="284"/>
          </a:xfrm>
        </p:grpSpPr>
        <p:sp>
          <p:nvSpPr>
            <p:cNvPr id="27667" name="Oval 19"/>
            <p:cNvSpPr>
              <a:spLocks noChangeArrowheads="1"/>
            </p:cNvSpPr>
            <p:nvPr/>
          </p:nvSpPr>
          <p:spPr bwMode="auto">
            <a:xfrm>
              <a:off x="779" y="1468"/>
              <a:ext cx="584" cy="126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68" name="Arc 20"/>
            <p:cNvSpPr>
              <a:spLocks/>
            </p:cNvSpPr>
            <p:nvPr/>
          </p:nvSpPr>
          <p:spPr bwMode="auto">
            <a:xfrm rot="5400000">
              <a:off x="939" y="1322"/>
              <a:ext cx="258" cy="602"/>
            </a:xfrm>
            <a:custGeom>
              <a:avLst/>
              <a:gdLst>
                <a:gd name="G0" fmla="+- 158 0 0"/>
                <a:gd name="G1" fmla="+- 21600 0 0"/>
                <a:gd name="G2" fmla="+- 21600 0 0"/>
                <a:gd name="T0" fmla="*/ 158 w 21758"/>
                <a:gd name="T1" fmla="*/ 0 h 43200"/>
                <a:gd name="T2" fmla="*/ 0 w 21758"/>
                <a:gd name="T3" fmla="*/ 43199 h 43200"/>
                <a:gd name="T4" fmla="*/ 158 w 2175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58" h="43200" fill="none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</a:path>
                <a:path w="21758" h="43200" stroke="0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  <a:lnTo>
                    <a:pt x="158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27669" name="Group 21"/>
          <p:cNvGrpSpPr>
            <a:grpSpLocks/>
          </p:cNvGrpSpPr>
          <p:nvPr/>
        </p:nvGrpSpPr>
        <p:grpSpPr bwMode="auto">
          <a:xfrm>
            <a:off x="2558669" y="5559426"/>
            <a:ext cx="1255713" cy="592138"/>
            <a:chOff x="767" y="1468"/>
            <a:chExt cx="602" cy="284"/>
          </a:xfrm>
        </p:grpSpPr>
        <p:sp>
          <p:nvSpPr>
            <p:cNvPr id="27670" name="Oval 22"/>
            <p:cNvSpPr>
              <a:spLocks noChangeArrowheads="1"/>
            </p:cNvSpPr>
            <p:nvPr/>
          </p:nvSpPr>
          <p:spPr bwMode="auto">
            <a:xfrm>
              <a:off x="779" y="1468"/>
              <a:ext cx="584" cy="126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671" name="Arc 23"/>
            <p:cNvSpPr>
              <a:spLocks/>
            </p:cNvSpPr>
            <p:nvPr/>
          </p:nvSpPr>
          <p:spPr bwMode="auto">
            <a:xfrm rot="5400000">
              <a:off x="939" y="1322"/>
              <a:ext cx="258" cy="602"/>
            </a:xfrm>
            <a:custGeom>
              <a:avLst/>
              <a:gdLst>
                <a:gd name="G0" fmla="+- 158 0 0"/>
                <a:gd name="G1" fmla="+- 21600 0 0"/>
                <a:gd name="G2" fmla="+- 21600 0 0"/>
                <a:gd name="T0" fmla="*/ 158 w 21758"/>
                <a:gd name="T1" fmla="*/ 0 h 43200"/>
                <a:gd name="T2" fmla="*/ 0 w 21758"/>
                <a:gd name="T3" fmla="*/ 43199 h 43200"/>
                <a:gd name="T4" fmla="*/ 158 w 2175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58" h="43200" fill="none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</a:path>
                <a:path w="21758" h="43200" stroke="0" extrusionOk="0">
                  <a:moveTo>
                    <a:pt x="157" y="0"/>
                  </a:moveTo>
                  <a:cubicBezTo>
                    <a:pt x="12087" y="0"/>
                    <a:pt x="21758" y="9670"/>
                    <a:pt x="21758" y="21600"/>
                  </a:cubicBezTo>
                  <a:cubicBezTo>
                    <a:pt x="21758" y="33529"/>
                    <a:pt x="12087" y="43200"/>
                    <a:pt x="158" y="43200"/>
                  </a:cubicBezTo>
                  <a:cubicBezTo>
                    <a:pt x="105" y="43200"/>
                    <a:pt x="52" y="43199"/>
                    <a:pt x="-1" y="43199"/>
                  </a:cubicBezTo>
                  <a:lnTo>
                    <a:pt x="158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7175830" y="2453524"/>
            <a:ext cx="1755609" cy="12464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chemeClr val="bg1"/>
                </a:solidFill>
                <a:latin typeface="Arial" charset="0"/>
              </a:rPr>
              <a:t>과학단지의</a:t>
            </a:r>
            <a:endParaRPr lang="en-US" altLang="ko-KR" sz="2500" b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ko-KR" altLang="en-US" sz="2500" b="1" dirty="0" smtClean="0">
                <a:solidFill>
                  <a:schemeClr val="bg1"/>
                </a:solidFill>
                <a:latin typeface="Arial" charset="0"/>
              </a:rPr>
              <a:t>추가개발</a:t>
            </a:r>
            <a:endParaRPr lang="en-US" altLang="ko-KR" sz="2500" b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ko-KR" altLang="en-US" sz="2500" b="1" dirty="0" smtClean="0">
                <a:solidFill>
                  <a:schemeClr val="bg1"/>
                </a:solidFill>
                <a:latin typeface="Arial" charset="0"/>
              </a:rPr>
              <a:t>착수</a:t>
            </a:r>
            <a:endParaRPr lang="en-US" altLang="ko-KR" sz="25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256696" y="4558507"/>
            <a:ext cx="1345240" cy="8002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o-KR" altLang="en-US" sz="2300" b="1" dirty="0" smtClean="0">
                <a:solidFill>
                  <a:schemeClr val="bg1"/>
                </a:solidFill>
                <a:latin typeface="Arial" charset="0"/>
              </a:rPr>
              <a:t>신주단지</a:t>
            </a:r>
            <a:endParaRPr lang="en-US" altLang="ko-KR" sz="2300" b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ko-KR" altLang="en-US" sz="2300" b="1" dirty="0" smtClean="0">
                <a:solidFill>
                  <a:schemeClr val="bg1"/>
                </a:solidFill>
                <a:latin typeface="Arial" charset="0"/>
              </a:rPr>
              <a:t>추가확장</a:t>
            </a:r>
            <a:endParaRPr lang="en-US" altLang="ko-KR" sz="23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2466610" y="4873626"/>
            <a:ext cx="1441420" cy="8617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chemeClr val="bg1"/>
                </a:solidFill>
                <a:latin typeface="Arial" charset="0"/>
              </a:rPr>
              <a:t>연구단지</a:t>
            </a:r>
            <a:endParaRPr lang="en-US" altLang="ko-KR" sz="2500" b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ko-KR" altLang="en-US" sz="2500" b="1" dirty="0" smtClean="0">
                <a:solidFill>
                  <a:schemeClr val="bg1"/>
                </a:solidFill>
                <a:latin typeface="Arial" charset="0"/>
              </a:rPr>
              <a:t>안정</a:t>
            </a:r>
            <a:r>
              <a:rPr lang="ko-KR" altLang="en-US" sz="2500" b="1" dirty="0">
                <a:solidFill>
                  <a:schemeClr val="bg1"/>
                </a:solidFill>
                <a:latin typeface="Arial" charset="0"/>
              </a:rPr>
              <a:t>화</a:t>
            </a:r>
            <a:endParaRPr lang="en-US" altLang="ko-KR" sz="25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404663"/>
            <a:ext cx="6008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클러스터 역사 </a:t>
            </a:r>
            <a:r>
              <a:rPr lang="en-US" altLang="ko-KR" sz="28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8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성장기 </a:t>
            </a:r>
            <a:r>
              <a:rPr lang="en-US" altLang="ko-KR" sz="28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&amp; </a:t>
            </a:r>
            <a:r>
              <a:rPr lang="ko-KR" altLang="en-US" sz="28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성숙기</a:t>
            </a:r>
            <a:endParaRPr lang="ko-KR" altLang="en-US" sz="28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8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7652" grpId="0" animBg="1"/>
      <p:bldP spid="27654" grpId="0" animBg="1"/>
      <p:bldP spid="27655" grpId="0" animBg="1"/>
      <p:bldP spid="27656" grpId="0" animBg="1"/>
      <p:bldP spid="27657" grpId="0" animBg="1"/>
      <p:bldP spid="27659" grpId="0" animBg="1"/>
      <p:bldP spid="27660" grpId="0" animBg="1"/>
      <p:bldP spid="27661" grpId="0" animBg="1"/>
      <p:bldP spid="27662" grpId="0"/>
      <p:bldP spid="27672" grpId="0"/>
      <p:bldP spid="27673" grpId="0"/>
      <p:bldP spid="276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4727575"/>
            <a:ext cx="9155113" cy="2130425"/>
            <a:chOff x="247" y="4566"/>
            <a:chExt cx="3829" cy="1431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161" y="4566"/>
              <a:ext cx="1915" cy="1431"/>
              <a:chOff x="2854" y="1824"/>
              <a:chExt cx="2622" cy="1882"/>
            </a:xfrm>
          </p:grpSpPr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43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687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487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083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Line 1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704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9" name="Line 1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322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0" name="Line 1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986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" name="Line 1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651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2" name="Line 1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314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3" name="Line 1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0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4" name="Line 1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39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5" name="Line 2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067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919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770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2877" y="1824"/>
                <a:ext cx="2599" cy="64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9" name="Line 2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514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0" name="Line 2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405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" name="Line 2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98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2" name="Line 2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13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" name="Line 2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6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4" name="Line 2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63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247" y="4566"/>
              <a:ext cx="1914" cy="1431"/>
              <a:chOff x="235" y="1824"/>
              <a:chExt cx="2619" cy="1882"/>
            </a:xfrm>
          </p:grpSpPr>
          <p:sp>
            <p:nvSpPr>
              <p:cNvPr id="23" name="Line 31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0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4" name="Line 32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43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5" name="Line 33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687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6" name="Line 34"/>
              <p:cNvSpPr>
                <a:spLocks noChangeShapeType="1"/>
              </p:cNvSpPr>
              <p:nvPr/>
            </p:nvSpPr>
            <p:spPr bwMode="auto">
              <a:xfrm flipH="1">
                <a:off x="371" y="1824"/>
                <a:ext cx="2483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7" name="Line 35"/>
              <p:cNvSpPr>
                <a:spLocks noChangeShapeType="1"/>
              </p:cNvSpPr>
              <p:nvPr/>
            </p:nvSpPr>
            <p:spPr bwMode="auto">
              <a:xfrm flipH="1">
                <a:off x="774" y="1824"/>
                <a:ext cx="2080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auto">
              <a:xfrm flipH="1">
                <a:off x="1153" y="1824"/>
                <a:ext cx="1701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H="1">
                <a:off x="1534" y="1824"/>
                <a:ext cx="1320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H="1">
                <a:off x="1872" y="1824"/>
                <a:ext cx="982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H="1">
                <a:off x="2206" y="1824"/>
                <a:ext cx="648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H="1">
                <a:off x="2543" y="1824"/>
                <a:ext cx="311" cy="188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3" name="Line 41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39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4" name="Line 42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067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5" name="Line 43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919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" name="Line 44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770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7" name="Line 45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597" cy="642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8" name="Line 4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514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Line 4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405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0" name="Line 4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98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1" name="Line 4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13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" name="Line 50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6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3" name="Line 51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63"/>
              </a:xfrm>
              <a:prstGeom prst="line">
                <a:avLst/>
              </a:prstGeom>
              <a:noFill/>
              <a:ln w="3175">
                <a:solidFill>
                  <a:srgbClr val="4D4D4D">
                    <a:alpha val="20000"/>
                  </a:srgb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247" y="4581"/>
              <a:ext cx="3829" cy="1220"/>
              <a:chOff x="235" y="1844"/>
              <a:chExt cx="5241" cy="1605"/>
            </a:xfrm>
          </p:grpSpPr>
          <p:grpSp>
            <p:nvGrpSpPr>
              <p:cNvPr id="8" name="Group 53"/>
              <p:cNvGrpSpPr>
                <a:grpSpLocks/>
              </p:cNvGrpSpPr>
              <p:nvPr/>
            </p:nvGrpSpPr>
            <p:grpSpPr bwMode="auto">
              <a:xfrm>
                <a:off x="235" y="2750"/>
                <a:ext cx="5241" cy="699"/>
                <a:chOff x="235" y="2750"/>
                <a:chExt cx="5241" cy="699"/>
              </a:xfrm>
            </p:grpSpPr>
            <p:sp>
              <p:nvSpPr>
                <p:cNvPr id="19" name="Line 54"/>
                <p:cNvSpPr>
                  <a:spLocks noChangeShapeType="1"/>
                </p:cNvSpPr>
                <p:nvPr/>
              </p:nvSpPr>
              <p:spPr bwMode="auto">
                <a:xfrm>
                  <a:off x="235" y="344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Line 55"/>
                <p:cNvSpPr>
                  <a:spLocks noChangeShapeType="1"/>
                </p:cNvSpPr>
                <p:nvPr/>
              </p:nvSpPr>
              <p:spPr bwMode="auto">
                <a:xfrm>
                  <a:off x="235" y="319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Line 56"/>
                <p:cNvSpPr>
                  <a:spLocks noChangeShapeType="1"/>
                </p:cNvSpPr>
                <p:nvPr/>
              </p:nvSpPr>
              <p:spPr bwMode="auto">
                <a:xfrm>
                  <a:off x="235" y="295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Line 57"/>
                <p:cNvSpPr>
                  <a:spLocks noChangeShapeType="1"/>
                </p:cNvSpPr>
                <p:nvPr/>
              </p:nvSpPr>
              <p:spPr bwMode="auto">
                <a:xfrm>
                  <a:off x="235" y="275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9" name="Group 58"/>
              <p:cNvGrpSpPr>
                <a:grpSpLocks/>
              </p:cNvGrpSpPr>
              <p:nvPr/>
            </p:nvGrpSpPr>
            <p:grpSpPr bwMode="auto">
              <a:xfrm>
                <a:off x="235" y="1844"/>
                <a:ext cx="5241" cy="728"/>
                <a:chOff x="235" y="1844"/>
                <a:chExt cx="5241" cy="728"/>
              </a:xfrm>
            </p:grpSpPr>
            <p:sp>
              <p:nvSpPr>
                <p:cNvPr id="10" name="Line 59"/>
                <p:cNvSpPr>
                  <a:spLocks noChangeShapeType="1"/>
                </p:cNvSpPr>
                <p:nvPr/>
              </p:nvSpPr>
              <p:spPr bwMode="auto">
                <a:xfrm>
                  <a:off x="235" y="2572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35" y="2401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2" name="Line 61"/>
                <p:cNvSpPr>
                  <a:spLocks noChangeShapeType="1"/>
                </p:cNvSpPr>
                <p:nvPr/>
              </p:nvSpPr>
              <p:spPr bwMode="auto">
                <a:xfrm>
                  <a:off x="235" y="2245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3" name="Line 62"/>
                <p:cNvSpPr>
                  <a:spLocks noChangeShapeType="1"/>
                </p:cNvSpPr>
                <p:nvPr/>
              </p:nvSpPr>
              <p:spPr bwMode="auto">
                <a:xfrm>
                  <a:off x="235" y="2121"/>
                  <a:ext cx="5217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4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35" y="2015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5" name="Line 64"/>
                <p:cNvSpPr>
                  <a:spLocks noChangeShapeType="1"/>
                </p:cNvSpPr>
                <p:nvPr/>
              </p:nvSpPr>
              <p:spPr bwMode="auto">
                <a:xfrm>
                  <a:off x="235" y="1946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6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35" y="1908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7" name="Line 66"/>
                <p:cNvSpPr>
                  <a:spLocks noChangeShapeType="1"/>
                </p:cNvSpPr>
                <p:nvPr/>
              </p:nvSpPr>
              <p:spPr bwMode="auto">
                <a:xfrm>
                  <a:off x="258" y="1866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8" name="Line 67"/>
                <p:cNvSpPr>
                  <a:spLocks noChangeShapeType="1"/>
                </p:cNvSpPr>
                <p:nvPr/>
              </p:nvSpPr>
              <p:spPr bwMode="auto">
                <a:xfrm>
                  <a:off x="235" y="1844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4D4D4D">
                      <a:alpha val="20000"/>
                    </a:srgbClr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65" name="Line 68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66" name="Group 69"/>
          <p:cNvGrpSpPr>
            <a:grpSpLocks/>
          </p:cNvGrpSpPr>
          <p:nvPr/>
        </p:nvGrpSpPr>
        <p:grpSpPr bwMode="auto">
          <a:xfrm>
            <a:off x="2254250" y="941388"/>
            <a:ext cx="4699000" cy="4703762"/>
            <a:chOff x="1420" y="593"/>
            <a:chExt cx="2960" cy="2963"/>
          </a:xfrm>
        </p:grpSpPr>
        <p:sp>
          <p:nvSpPr>
            <p:cNvPr id="67" name="AutoShape 70"/>
            <p:cNvSpPr>
              <a:spLocks noChangeArrowheads="1"/>
            </p:cNvSpPr>
            <p:nvPr/>
          </p:nvSpPr>
          <p:spPr bwMode="auto">
            <a:xfrm rot="78649094">
              <a:off x="1418" y="595"/>
              <a:ext cx="2963" cy="2960"/>
            </a:xfrm>
            <a:custGeom>
              <a:avLst/>
              <a:gdLst>
                <a:gd name="G0" fmla="+- 5464 0 0"/>
                <a:gd name="G1" fmla="+- -7009688 0 0"/>
                <a:gd name="G2" fmla="+- 0 0 -7009688"/>
                <a:gd name="T0" fmla="*/ 0 256 1"/>
                <a:gd name="T1" fmla="*/ 180 256 1"/>
                <a:gd name="G3" fmla="+- -7009688 T0 T1"/>
                <a:gd name="T2" fmla="*/ 0 256 1"/>
                <a:gd name="T3" fmla="*/ 90 256 1"/>
                <a:gd name="G4" fmla="+- -7009688 T2 T3"/>
                <a:gd name="G5" fmla="*/ G4 2 1"/>
                <a:gd name="T4" fmla="*/ 90 256 1"/>
                <a:gd name="T5" fmla="*/ 0 256 1"/>
                <a:gd name="G6" fmla="+- -7009688 T4 T5"/>
                <a:gd name="G7" fmla="*/ G6 2 1"/>
                <a:gd name="G8" fmla="abs -700968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64"/>
                <a:gd name="G18" fmla="*/ 5464 1 2"/>
                <a:gd name="G19" fmla="+- G18 5400 0"/>
                <a:gd name="G20" fmla="cos G19 -7009688"/>
                <a:gd name="G21" fmla="sin G19 -7009688"/>
                <a:gd name="G22" fmla="+- G20 10800 0"/>
                <a:gd name="G23" fmla="+- G21 10800 0"/>
                <a:gd name="G24" fmla="+- 10800 0 G20"/>
                <a:gd name="G25" fmla="+- 5464 10800 0"/>
                <a:gd name="G26" fmla="?: G9 G17 G25"/>
                <a:gd name="G27" fmla="?: G9 0 21600"/>
                <a:gd name="G28" fmla="cos 10800 -7009688"/>
                <a:gd name="G29" fmla="sin 10800 -7009688"/>
                <a:gd name="G30" fmla="sin 5464 -7009688"/>
                <a:gd name="G31" fmla="+- G28 10800 0"/>
                <a:gd name="G32" fmla="+- G29 10800 0"/>
                <a:gd name="G33" fmla="+- G30 10800 0"/>
                <a:gd name="G34" fmla="?: G4 0 G31"/>
                <a:gd name="G35" fmla="?: -7009688 G34 0"/>
                <a:gd name="G36" fmla="?: G6 G35 G31"/>
                <a:gd name="G37" fmla="+- 21600 0 G36"/>
                <a:gd name="G38" fmla="?: G4 0 G33"/>
                <a:gd name="G39" fmla="?: -700968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427 w 21600"/>
                <a:gd name="T15" fmla="*/ 3021 h 21600"/>
                <a:gd name="T16" fmla="*/ 10800 w 21600"/>
                <a:gd name="T17" fmla="*/ 5336 h 21600"/>
                <a:gd name="T18" fmla="*/ 13173 w 21600"/>
                <a:gd name="T19" fmla="*/ 302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206" y="5573"/>
                  </a:moveTo>
                  <a:cubicBezTo>
                    <a:pt x="9722" y="5416"/>
                    <a:pt x="10259" y="5335"/>
                    <a:pt x="10800" y="5336"/>
                  </a:cubicBezTo>
                  <a:cubicBezTo>
                    <a:pt x="11340" y="5336"/>
                    <a:pt x="11877" y="5416"/>
                    <a:pt x="12393" y="5573"/>
                  </a:cubicBezTo>
                  <a:lnTo>
                    <a:pt x="13950" y="469"/>
                  </a:lnTo>
                  <a:cubicBezTo>
                    <a:pt x="12929" y="158"/>
                    <a:pt x="11867" y="-1"/>
                    <a:pt x="10799" y="0"/>
                  </a:cubicBezTo>
                  <a:cubicBezTo>
                    <a:pt x="9732" y="0"/>
                    <a:pt x="8670" y="158"/>
                    <a:pt x="7649" y="4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  <a:extLst>
              <a:ext uri="{91240B29-F687-4F45-9708-019B960494DF}">
                <a14:hiddenLine xmlns=""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964" tIns="52481" rIns="104964" bIns="52481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1584" y="2516"/>
              <a:ext cx="842" cy="46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2000</a:t>
              </a:r>
              <a:r>
                <a:rPr lang="ko-KR" altLang="en-US" sz="1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년</a:t>
              </a: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해외무역부문</a:t>
              </a: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부진</a:t>
              </a:r>
            </a:p>
          </p:txBody>
        </p:sp>
      </p:grpSp>
      <p:grpSp>
        <p:nvGrpSpPr>
          <p:cNvPr id="69" name="Group 72"/>
          <p:cNvGrpSpPr>
            <a:grpSpLocks/>
          </p:cNvGrpSpPr>
          <p:nvPr/>
        </p:nvGrpSpPr>
        <p:grpSpPr bwMode="auto">
          <a:xfrm>
            <a:off x="2254250" y="954088"/>
            <a:ext cx="4702175" cy="4700587"/>
            <a:chOff x="1420" y="601"/>
            <a:chExt cx="2962" cy="2961"/>
          </a:xfrm>
        </p:grpSpPr>
        <p:sp>
          <p:nvSpPr>
            <p:cNvPr id="70" name="AutoShape 73"/>
            <p:cNvSpPr>
              <a:spLocks noChangeArrowheads="1"/>
            </p:cNvSpPr>
            <p:nvPr/>
          </p:nvSpPr>
          <p:spPr bwMode="auto">
            <a:xfrm rot="11729465">
              <a:off x="1420" y="601"/>
              <a:ext cx="2962" cy="2961"/>
            </a:xfrm>
            <a:custGeom>
              <a:avLst/>
              <a:gdLst>
                <a:gd name="G0" fmla="+- 5446 0 0"/>
                <a:gd name="G1" fmla="+- -7017007 0 0"/>
                <a:gd name="G2" fmla="+- 0 0 -7017007"/>
                <a:gd name="T0" fmla="*/ 0 256 1"/>
                <a:gd name="T1" fmla="*/ 180 256 1"/>
                <a:gd name="G3" fmla="+- -7017007 T0 T1"/>
                <a:gd name="T2" fmla="*/ 0 256 1"/>
                <a:gd name="T3" fmla="*/ 90 256 1"/>
                <a:gd name="G4" fmla="+- -7017007 T2 T3"/>
                <a:gd name="G5" fmla="*/ G4 2 1"/>
                <a:gd name="T4" fmla="*/ 90 256 1"/>
                <a:gd name="T5" fmla="*/ 0 256 1"/>
                <a:gd name="G6" fmla="+- -7017007 T4 T5"/>
                <a:gd name="G7" fmla="*/ G6 2 1"/>
                <a:gd name="G8" fmla="abs -701700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46"/>
                <a:gd name="G18" fmla="*/ 5446 1 2"/>
                <a:gd name="G19" fmla="+- G18 5400 0"/>
                <a:gd name="G20" fmla="cos G19 -7017007"/>
                <a:gd name="G21" fmla="sin G19 -7017007"/>
                <a:gd name="G22" fmla="+- G20 10800 0"/>
                <a:gd name="G23" fmla="+- G21 10800 0"/>
                <a:gd name="G24" fmla="+- 10800 0 G20"/>
                <a:gd name="G25" fmla="+- 5446 10800 0"/>
                <a:gd name="G26" fmla="?: G9 G17 G25"/>
                <a:gd name="G27" fmla="?: G9 0 21600"/>
                <a:gd name="G28" fmla="cos 10800 -7017007"/>
                <a:gd name="G29" fmla="sin 10800 -7017007"/>
                <a:gd name="G30" fmla="sin 5446 -7017007"/>
                <a:gd name="G31" fmla="+- G28 10800 0"/>
                <a:gd name="G32" fmla="+- G29 10800 0"/>
                <a:gd name="G33" fmla="+- G30 10800 0"/>
                <a:gd name="G34" fmla="?: G4 0 G31"/>
                <a:gd name="G35" fmla="?: -7017007 G34 0"/>
                <a:gd name="G36" fmla="?: G6 G35 G31"/>
                <a:gd name="G37" fmla="+- 21600 0 G36"/>
                <a:gd name="G38" fmla="?: G4 0 G33"/>
                <a:gd name="G39" fmla="?: -701700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415 w 21600"/>
                <a:gd name="T15" fmla="*/ 3034 h 21600"/>
                <a:gd name="T16" fmla="*/ 10800 w 21600"/>
                <a:gd name="T17" fmla="*/ 5354 h 21600"/>
                <a:gd name="T18" fmla="*/ 13185 w 21600"/>
                <a:gd name="T19" fmla="*/ 303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201" y="5593"/>
                  </a:moveTo>
                  <a:cubicBezTo>
                    <a:pt x="9719" y="5434"/>
                    <a:pt x="10258" y="5353"/>
                    <a:pt x="10800" y="5354"/>
                  </a:cubicBezTo>
                  <a:cubicBezTo>
                    <a:pt x="11341" y="5354"/>
                    <a:pt x="11880" y="5434"/>
                    <a:pt x="12398" y="5593"/>
                  </a:cubicBezTo>
                  <a:lnTo>
                    <a:pt x="13970" y="475"/>
                  </a:lnTo>
                  <a:cubicBezTo>
                    <a:pt x="12943" y="160"/>
                    <a:pt x="11874" y="-1"/>
                    <a:pt x="10799" y="0"/>
                  </a:cubicBezTo>
                  <a:cubicBezTo>
                    <a:pt x="9725" y="0"/>
                    <a:pt x="8656" y="160"/>
                    <a:pt x="7629" y="475"/>
                  </a:cubicBezTo>
                  <a:close/>
                </a:path>
              </a:pathLst>
            </a:custGeom>
            <a:gradFill rotWithShape="1">
              <a:gsLst>
                <a:gs pos="0">
                  <a:srgbClr val="996600">
                    <a:gamma/>
                    <a:shade val="46275"/>
                    <a:invGamma/>
                  </a:srgbClr>
                </a:gs>
                <a:gs pos="100000">
                  <a:srgbClr val="996600"/>
                </a:gs>
              </a:gsLst>
              <a:lin ang="54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00"/>
              </a:extrusionClr>
            </a:sp3d>
            <a:extLst>
              <a:ext uri="{91240B29-F687-4F45-9708-019B960494DF}">
                <a14:hiddenLine xmlns=""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964" tIns="52481" rIns="104964" bIns="52481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71" name="Rectangle 74"/>
            <p:cNvSpPr>
              <a:spLocks noChangeArrowheads="1"/>
            </p:cNvSpPr>
            <p:nvPr/>
          </p:nvSpPr>
          <p:spPr bwMode="auto">
            <a:xfrm>
              <a:off x="2200" y="3059"/>
              <a:ext cx="855" cy="46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2001</a:t>
              </a:r>
              <a:r>
                <a:rPr lang="ko-KR" altLang="en-US" sz="1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년</a:t>
              </a:r>
              <a:endParaRPr lang="en-US" altLang="ko-KR" sz="14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세계적인 컴퓨터</a:t>
              </a:r>
              <a:endParaRPr lang="en-US" altLang="ko-KR" sz="14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산업 불황</a:t>
              </a:r>
            </a:p>
          </p:txBody>
        </p:sp>
      </p:grpSp>
      <p:grpSp>
        <p:nvGrpSpPr>
          <p:cNvPr id="72" name="Group 75"/>
          <p:cNvGrpSpPr>
            <a:grpSpLocks/>
          </p:cNvGrpSpPr>
          <p:nvPr/>
        </p:nvGrpSpPr>
        <p:grpSpPr bwMode="auto">
          <a:xfrm>
            <a:off x="2265363" y="957263"/>
            <a:ext cx="4702175" cy="4700587"/>
            <a:chOff x="1427" y="603"/>
            <a:chExt cx="2962" cy="2961"/>
          </a:xfrm>
        </p:grpSpPr>
        <p:sp>
          <p:nvSpPr>
            <p:cNvPr id="73" name="AutoShape 76"/>
            <p:cNvSpPr>
              <a:spLocks noChangeArrowheads="1"/>
            </p:cNvSpPr>
            <p:nvPr/>
          </p:nvSpPr>
          <p:spPr bwMode="auto">
            <a:xfrm rot="9386884">
              <a:off x="1427" y="603"/>
              <a:ext cx="2962" cy="2961"/>
            </a:xfrm>
            <a:custGeom>
              <a:avLst/>
              <a:gdLst>
                <a:gd name="G0" fmla="+- 5465 0 0"/>
                <a:gd name="G1" fmla="+- -7194176 0 0"/>
                <a:gd name="G2" fmla="+- 0 0 -7194176"/>
                <a:gd name="T0" fmla="*/ 0 256 1"/>
                <a:gd name="T1" fmla="*/ 180 256 1"/>
                <a:gd name="G3" fmla="+- -7194176 T0 T1"/>
                <a:gd name="T2" fmla="*/ 0 256 1"/>
                <a:gd name="T3" fmla="*/ 90 256 1"/>
                <a:gd name="G4" fmla="+- -7194176 T2 T3"/>
                <a:gd name="G5" fmla="*/ G4 2 1"/>
                <a:gd name="T4" fmla="*/ 90 256 1"/>
                <a:gd name="T5" fmla="*/ 0 256 1"/>
                <a:gd name="G6" fmla="+- -7194176 T4 T5"/>
                <a:gd name="G7" fmla="*/ G6 2 1"/>
                <a:gd name="G8" fmla="abs -719417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65"/>
                <a:gd name="G18" fmla="*/ 5465 1 2"/>
                <a:gd name="G19" fmla="+- G18 5400 0"/>
                <a:gd name="G20" fmla="cos G19 -7194176"/>
                <a:gd name="G21" fmla="sin G19 -7194176"/>
                <a:gd name="G22" fmla="+- G20 10800 0"/>
                <a:gd name="G23" fmla="+- G21 10800 0"/>
                <a:gd name="G24" fmla="+- 10800 0 G20"/>
                <a:gd name="G25" fmla="+- 5465 10800 0"/>
                <a:gd name="G26" fmla="?: G9 G17 G25"/>
                <a:gd name="G27" fmla="?: G9 0 21600"/>
                <a:gd name="G28" fmla="cos 10800 -7194176"/>
                <a:gd name="G29" fmla="sin 10800 -7194176"/>
                <a:gd name="G30" fmla="sin 5465 -7194176"/>
                <a:gd name="G31" fmla="+- G28 10800 0"/>
                <a:gd name="G32" fmla="+- G29 10800 0"/>
                <a:gd name="G33" fmla="+- G30 10800 0"/>
                <a:gd name="G34" fmla="?: G4 0 G31"/>
                <a:gd name="G35" fmla="?: -7194176 G34 0"/>
                <a:gd name="G36" fmla="?: G6 G35 G31"/>
                <a:gd name="G37" fmla="+- 21600 0 G36"/>
                <a:gd name="G38" fmla="?: G4 0 G33"/>
                <a:gd name="G39" fmla="?: -719417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048 w 21600"/>
                <a:gd name="T15" fmla="*/ 3146 h 21600"/>
                <a:gd name="T16" fmla="*/ 10800 w 21600"/>
                <a:gd name="T17" fmla="*/ 5335 h 21600"/>
                <a:gd name="T18" fmla="*/ 13552 w 21600"/>
                <a:gd name="T19" fmla="*/ 314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951" y="5657"/>
                  </a:moveTo>
                  <a:cubicBezTo>
                    <a:pt x="9544" y="5444"/>
                    <a:pt x="10169" y="5334"/>
                    <a:pt x="10800" y="5335"/>
                  </a:cubicBezTo>
                  <a:cubicBezTo>
                    <a:pt x="11430" y="5335"/>
                    <a:pt x="12055" y="5444"/>
                    <a:pt x="12648" y="5657"/>
                  </a:cubicBezTo>
                  <a:lnTo>
                    <a:pt x="14453" y="636"/>
                  </a:lnTo>
                  <a:cubicBezTo>
                    <a:pt x="13281" y="215"/>
                    <a:pt x="12045" y="-1"/>
                    <a:pt x="10799" y="0"/>
                  </a:cubicBezTo>
                  <a:cubicBezTo>
                    <a:pt x="9554" y="0"/>
                    <a:pt x="8318" y="215"/>
                    <a:pt x="7146" y="63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=""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964" tIns="52481" rIns="104964" bIns="52481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74" name="Rectangle 77"/>
            <p:cNvSpPr>
              <a:spLocks noChangeArrowheads="1"/>
            </p:cNvSpPr>
            <p:nvPr/>
          </p:nvSpPr>
          <p:spPr bwMode="auto">
            <a:xfrm>
              <a:off x="2971" y="2931"/>
              <a:ext cx="849" cy="46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2002</a:t>
              </a:r>
              <a:r>
                <a:rPr lang="ko-KR" altLang="en-US" sz="1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년</a:t>
              </a:r>
              <a:endParaRPr lang="en-US" altLang="ko-KR" sz="14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이후 전반적인</a:t>
              </a:r>
              <a:endParaRPr lang="en-US" altLang="ko-KR" sz="14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회복세</a:t>
              </a:r>
            </a:p>
          </p:txBody>
        </p:sp>
      </p:grpSp>
      <p:grpSp>
        <p:nvGrpSpPr>
          <p:cNvPr id="75" name="Group 79"/>
          <p:cNvGrpSpPr>
            <a:grpSpLocks/>
          </p:cNvGrpSpPr>
          <p:nvPr/>
        </p:nvGrpSpPr>
        <p:grpSpPr bwMode="auto">
          <a:xfrm>
            <a:off x="2124075" y="998538"/>
            <a:ext cx="4856163" cy="4703762"/>
            <a:chOff x="1338" y="629"/>
            <a:chExt cx="3059" cy="2963"/>
          </a:xfrm>
        </p:grpSpPr>
        <p:sp>
          <p:nvSpPr>
            <p:cNvPr id="76" name="AutoShape 80"/>
            <p:cNvSpPr>
              <a:spLocks noChangeArrowheads="1"/>
            </p:cNvSpPr>
            <p:nvPr/>
          </p:nvSpPr>
          <p:spPr bwMode="auto">
            <a:xfrm rot="16200000">
              <a:off x="1435" y="631"/>
              <a:ext cx="2963" cy="2960"/>
            </a:xfrm>
            <a:custGeom>
              <a:avLst/>
              <a:gdLst>
                <a:gd name="G0" fmla="+- 5464 0 0"/>
                <a:gd name="G1" fmla="+- -7009688 0 0"/>
                <a:gd name="G2" fmla="+- 0 0 -7009688"/>
                <a:gd name="T0" fmla="*/ 0 256 1"/>
                <a:gd name="T1" fmla="*/ 180 256 1"/>
                <a:gd name="G3" fmla="+- -7009688 T0 T1"/>
                <a:gd name="T2" fmla="*/ 0 256 1"/>
                <a:gd name="T3" fmla="*/ 90 256 1"/>
                <a:gd name="G4" fmla="+- -7009688 T2 T3"/>
                <a:gd name="G5" fmla="*/ G4 2 1"/>
                <a:gd name="T4" fmla="*/ 90 256 1"/>
                <a:gd name="T5" fmla="*/ 0 256 1"/>
                <a:gd name="G6" fmla="+- -7009688 T4 T5"/>
                <a:gd name="G7" fmla="*/ G6 2 1"/>
                <a:gd name="G8" fmla="abs -700968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64"/>
                <a:gd name="G18" fmla="*/ 5464 1 2"/>
                <a:gd name="G19" fmla="+- G18 5400 0"/>
                <a:gd name="G20" fmla="cos G19 -7009688"/>
                <a:gd name="G21" fmla="sin G19 -7009688"/>
                <a:gd name="G22" fmla="+- G20 10800 0"/>
                <a:gd name="G23" fmla="+- G21 10800 0"/>
                <a:gd name="G24" fmla="+- 10800 0 G20"/>
                <a:gd name="G25" fmla="+- 5464 10800 0"/>
                <a:gd name="G26" fmla="?: G9 G17 G25"/>
                <a:gd name="G27" fmla="?: G9 0 21600"/>
                <a:gd name="G28" fmla="cos 10800 -7009688"/>
                <a:gd name="G29" fmla="sin 10800 -7009688"/>
                <a:gd name="G30" fmla="sin 5464 -7009688"/>
                <a:gd name="G31" fmla="+- G28 10800 0"/>
                <a:gd name="G32" fmla="+- G29 10800 0"/>
                <a:gd name="G33" fmla="+- G30 10800 0"/>
                <a:gd name="G34" fmla="?: G4 0 G31"/>
                <a:gd name="G35" fmla="?: -7009688 G34 0"/>
                <a:gd name="G36" fmla="?: G6 G35 G31"/>
                <a:gd name="G37" fmla="+- 21600 0 G36"/>
                <a:gd name="G38" fmla="?: G4 0 G33"/>
                <a:gd name="G39" fmla="?: -700968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427 w 21600"/>
                <a:gd name="T15" fmla="*/ 3021 h 21600"/>
                <a:gd name="T16" fmla="*/ 10800 w 21600"/>
                <a:gd name="T17" fmla="*/ 5336 h 21600"/>
                <a:gd name="T18" fmla="*/ 13173 w 21600"/>
                <a:gd name="T19" fmla="*/ 302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206" y="5573"/>
                  </a:moveTo>
                  <a:cubicBezTo>
                    <a:pt x="9722" y="5416"/>
                    <a:pt x="10259" y="5335"/>
                    <a:pt x="10800" y="5336"/>
                  </a:cubicBezTo>
                  <a:cubicBezTo>
                    <a:pt x="11340" y="5336"/>
                    <a:pt x="11877" y="5416"/>
                    <a:pt x="12393" y="5573"/>
                  </a:cubicBezTo>
                  <a:lnTo>
                    <a:pt x="13950" y="469"/>
                  </a:lnTo>
                  <a:cubicBezTo>
                    <a:pt x="12929" y="158"/>
                    <a:pt x="11867" y="-1"/>
                    <a:pt x="10799" y="0"/>
                  </a:cubicBezTo>
                  <a:cubicBezTo>
                    <a:pt x="9732" y="0"/>
                    <a:pt x="8670" y="158"/>
                    <a:pt x="7649" y="469"/>
                  </a:cubicBezTo>
                  <a:close/>
                </a:path>
              </a:pathLst>
            </a:custGeom>
            <a:solidFill>
              <a:srgbClr val="CC3399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99"/>
              </a:extrusionClr>
            </a:sp3d>
            <a:extLst>
              <a:ext uri="{91240B29-F687-4F45-9708-019B960494DF}">
                <a14:hiddenLine xmlns=""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964" tIns="52481" rIns="104964" bIns="52481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77" name="Rectangle 81"/>
            <p:cNvSpPr>
              <a:spLocks noChangeArrowheads="1"/>
            </p:cNvSpPr>
            <p:nvPr/>
          </p:nvSpPr>
          <p:spPr bwMode="auto">
            <a:xfrm>
              <a:off x="1338" y="1881"/>
              <a:ext cx="842" cy="46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sz="1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1999</a:t>
              </a:r>
              <a:r>
                <a:rPr lang="ko-KR" altLang="en-US" sz="1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년</a:t>
              </a:r>
              <a:endParaRPr lang="en-US" altLang="ko-KR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대만지진으로</a:t>
              </a:r>
              <a:endParaRPr lang="en-US" altLang="ko-KR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인한 타격</a:t>
              </a:r>
              <a:endParaRPr lang="ko-KR" altLang="en-US" sz="14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78" name="Group 82"/>
          <p:cNvGrpSpPr>
            <a:grpSpLocks/>
          </p:cNvGrpSpPr>
          <p:nvPr/>
        </p:nvGrpSpPr>
        <p:grpSpPr bwMode="auto">
          <a:xfrm>
            <a:off x="2252663" y="949325"/>
            <a:ext cx="4827587" cy="4711700"/>
            <a:chOff x="1419" y="594"/>
            <a:chExt cx="3041" cy="2968"/>
          </a:xfrm>
        </p:grpSpPr>
        <p:sp>
          <p:nvSpPr>
            <p:cNvPr id="79" name="AutoShape 83"/>
            <p:cNvSpPr>
              <a:spLocks noChangeArrowheads="1"/>
            </p:cNvSpPr>
            <p:nvPr/>
          </p:nvSpPr>
          <p:spPr bwMode="auto">
            <a:xfrm rot="10800000" flipH="1">
              <a:off x="1419" y="594"/>
              <a:ext cx="2968" cy="2968"/>
            </a:xfrm>
            <a:custGeom>
              <a:avLst/>
              <a:gdLst>
                <a:gd name="G0" fmla="+- 0 0 0"/>
                <a:gd name="G1" fmla="+- -2707594 0 0"/>
                <a:gd name="G2" fmla="+- 0 0 -2707594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2707594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707594"/>
                <a:gd name="G36" fmla="sin G34 -2707594"/>
                <a:gd name="G37" fmla="+/ -2707594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905 w 21600"/>
                <a:gd name="T5" fmla="*/ 6990 h 21600"/>
                <a:gd name="T6" fmla="*/ 16883 w 21600"/>
                <a:gd name="T7" fmla="*/ 5452 h 21600"/>
                <a:gd name="T8" fmla="*/ 15852 w 21600"/>
                <a:gd name="T9" fmla="*/ 8895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9487"/>
                    <a:pt x="15722" y="8220"/>
                    <a:pt x="14855" y="7234"/>
                  </a:cubicBezTo>
                  <a:lnTo>
                    <a:pt x="18911" y="3669"/>
                  </a:lnTo>
                  <a:cubicBezTo>
                    <a:pt x="20644" y="5641"/>
                    <a:pt x="21599" y="817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CC3300">
                    <a:gamma/>
                    <a:shade val="46275"/>
                    <a:invGamma/>
                  </a:srgbClr>
                </a:gs>
                <a:gs pos="100000">
                  <a:srgbClr val="CC3300"/>
                </a:gs>
              </a:gsLst>
              <a:lin ang="54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  <a:extLst>
              <a:ext uri="{91240B29-F687-4F45-9708-019B960494DF}">
                <a14:hiddenLine xmlns=""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964" tIns="52481" rIns="104964" bIns="52481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80" name="Rectangle 84"/>
            <p:cNvSpPr>
              <a:spLocks noChangeArrowheads="1"/>
            </p:cNvSpPr>
            <p:nvPr/>
          </p:nvSpPr>
          <p:spPr bwMode="auto">
            <a:xfrm>
              <a:off x="3470" y="2041"/>
              <a:ext cx="990" cy="601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현재</a:t>
              </a:r>
              <a:endParaRPr lang="en-US" altLang="ko-KR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 algn="ctr"/>
              <a:r>
                <a:rPr lang="ko-KR" altLang="en-US" sz="1400" dirty="0" err="1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재구조화촉진을</a:t>
              </a:r>
              <a:endParaRPr lang="en-US" altLang="ko-KR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통한</a:t>
              </a:r>
              <a:endParaRPr lang="en-US" altLang="ko-KR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 algn="ctr"/>
              <a:r>
                <a:rPr lang="ko-KR" altLang="en-US" sz="1400" dirty="0" err="1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재도약</a:t>
              </a:r>
              <a:r>
                <a:rPr lang="ko-KR" altLang="en-US" sz="1400" dirty="0" err="1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중</a:t>
              </a:r>
              <a:endParaRPr lang="ko-KR" altLang="en-US" sz="14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81" name="Group 85"/>
          <p:cNvGrpSpPr>
            <a:grpSpLocks/>
          </p:cNvGrpSpPr>
          <p:nvPr/>
        </p:nvGrpSpPr>
        <p:grpSpPr bwMode="auto">
          <a:xfrm>
            <a:off x="3273425" y="1985963"/>
            <a:ext cx="2616200" cy="2616200"/>
            <a:chOff x="2062" y="1251"/>
            <a:chExt cx="1648" cy="1648"/>
          </a:xfrm>
        </p:grpSpPr>
        <p:sp>
          <p:nvSpPr>
            <p:cNvPr id="82" name="Oval 86"/>
            <p:cNvSpPr>
              <a:spLocks noChangeArrowheads="1"/>
            </p:cNvSpPr>
            <p:nvPr/>
          </p:nvSpPr>
          <p:spPr bwMode="auto">
            <a:xfrm>
              <a:off x="2062" y="1251"/>
              <a:ext cx="1648" cy="1648"/>
            </a:xfrm>
            <a:prstGeom prst="ellipse">
              <a:avLst/>
            </a:prstGeom>
            <a:solidFill>
              <a:srgbClr val="66CCFF">
                <a:alpha val="30000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3" name="Rectangle 87"/>
            <p:cNvSpPr>
              <a:spLocks noChangeArrowheads="1"/>
            </p:cNvSpPr>
            <p:nvPr/>
          </p:nvSpPr>
          <p:spPr bwMode="auto">
            <a:xfrm>
              <a:off x="2326" y="1775"/>
              <a:ext cx="1119" cy="75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ko-KR" altLang="en-US" sz="2400" b="1" i="1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근래의</a:t>
              </a:r>
              <a:endParaRPr lang="en-US" altLang="ko-KR" sz="2400" b="1" i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 algn="ctr"/>
              <a:r>
                <a:rPr lang="ko-KR" altLang="en-US" sz="2400" b="1" i="1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신주단지의</a:t>
              </a:r>
              <a:endParaRPr lang="en-US" altLang="ko-KR" sz="2400" b="1" i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 algn="ctr"/>
              <a:r>
                <a:rPr lang="ko-KR" altLang="en-US" sz="2400" b="1" i="1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현</a:t>
              </a:r>
              <a:r>
                <a:rPr lang="ko-KR" altLang="en-US" sz="2400" b="1" i="1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황</a:t>
              </a:r>
              <a:endParaRPr lang="en-US" altLang="ko-KR" sz="2400" b="1" i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07504" y="404663"/>
            <a:ext cx="6008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클러스터 현황</a:t>
            </a:r>
            <a:endParaRPr lang="ko-KR" altLang="en-US" sz="30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77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7504" y="404663"/>
            <a:ext cx="6008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클러스터 산업구조 </a:t>
            </a:r>
            <a:r>
              <a:rPr lang="en-US" altLang="ko-KR" sz="30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30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종류별 구조</a:t>
            </a:r>
            <a:endParaRPr lang="ko-KR" altLang="en-US" sz="30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3" name="Oval 15"/>
          <p:cNvSpPr>
            <a:spLocks noChangeArrowheads="1"/>
          </p:cNvSpPr>
          <p:nvPr/>
        </p:nvSpPr>
        <p:spPr bwMode="auto">
          <a:xfrm>
            <a:off x="3149600" y="3017838"/>
            <a:ext cx="2197100" cy="16002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ko-KR" altLang="ko-KR" sz="1600" b="1">
              <a:solidFill>
                <a:schemeClr val="hlink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4" name="Oval 16"/>
          <p:cNvSpPr>
            <a:spLocks noChangeArrowheads="1"/>
          </p:cNvSpPr>
          <p:nvPr/>
        </p:nvSpPr>
        <p:spPr bwMode="auto">
          <a:xfrm>
            <a:off x="3665538" y="2352675"/>
            <a:ext cx="1143000" cy="9985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FF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latinLnBrk="0" hangingPunct="0"/>
            <a:r>
              <a:rPr kumimoji="0" lang="en-US" altLang="ko-KR" b="1" dirty="0">
                <a:solidFill>
                  <a:srgbClr val="1C3A8E"/>
                </a:solidFill>
                <a:latin typeface="Times New Roman" pitchFamily="18" charset="0"/>
              </a:rPr>
              <a:t> </a:t>
            </a:r>
            <a:r>
              <a:rPr kumimoji="0" lang="ko-KR" altLang="en-US" b="1" dirty="0" smtClean="0">
                <a:solidFill>
                  <a:srgbClr val="1C3A8E"/>
                </a:solidFill>
                <a:latin typeface="Times New Roman" pitchFamily="18" charset="0"/>
              </a:rPr>
              <a:t>학</a:t>
            </a:r>
            <a:endParaRPr kumimoji="0" lang="ko-KR" altLang="en-US" sz="1600" b="1" dirty="0">
              <a:solidFill>
                <a:srgbClr val="1C3A8E"/>
              </a:solidFill>
              <a:latin typeface="Times New Roman" pitchFamily="18" charset="0"/>
            </a:endParaRP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3214678" y="1071546"/>
            <a:ext cx="2357437" cy="11207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C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93663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ko-KR" altLang="en-US" sz="1400" b="1" dirty="0" smtClean="0">
                <a:solidFill>
                  <a:schemeClr val="bg1"/>
                </a:solidFill>
              </a:rPr>
              <a:t>실리콘밸리와 유사한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ko-KR" altLang="en-US" sz="1400" b="1" dirty="0" smtClean="0">
                <a:solidFill>
                  <a:schemeClr val="bg1"/>
                </a:solidFill>
              </a:rPr>
              <a:t>입지방식으로 인해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ko-KR" altLang="en-US" sz="1400" b="1" dirty="0" smtClean="0">
                <a:solidFill>
                  <a:schemeClr val="bg1"/>
                </a:solidFill>
              </a:rPr>
              <a:t>산학연계의 이점 활용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76" name="AutoShape 18"/>
          <p:cNvCxnSpPr>
            <a:cxnSpLocks noChangeShapeType="1"/>
            <a:stCxn id="74" idx="0"/>
            <a:endCxn id="75" idx="0"/>
          </p:cNvCxnSpPr>
          <p:nvPr/>
        </p:nvCxnSpPr>
        <p:spPr bwMode="auto">
          <a:xfrm rot="5400000" flipH="1" flipV="1">
            <a:off x="3674653" y="1633932"/>
            <a:ext cx="1281129" cy="156359"/>
          </a:xfrm>
          <a:prstGeom prst="bentConnector5">
            <a:avLst>
              <a:gd name="adj1" fmla="val 6258"/>
              <a:gd name="adj2" fmla="val 1000056"/>
              <a:gd name="adj3" fmla="val 117844"/>
            </a:avLst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Oval 19"/>
          <p:cNvSpPr>
            <a:spLocks noChangeArrowheads="1"/>
          </p:cNvSpPr>
          <p:nvPr/>
        </p:nvSpPr>
        <p:spPr bwMode="auto">
          <a:xfrm>
            <a:off x="2506663" y="3817938"/>
            <a:ext cx="1143000" cy="9985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BFA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FFC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latinLnBrk="0" hangingPunct="0"/>
            <a:r>
              <a:rPr kumimoji="0" lang="ko-KR" altLang="en-US" sz="1600" b="1" dirty="0" smtClean="0">
                <a:solidFill>
                  <a:srgbClr val="1C3A8E"/>
                </a:solidFill>
                <a:latin typeface="Times New Roman" pitchFamily="18" charset="0"/>
              </a:rPr>
              <a:t>산</a:t>
            </a:r>
            <a:endParaRPr kumimoji="0" lang="ko-KR" altLang="en-US" sz="1600" b="1" dirty="0">
              <a:solidFill>
                <a:srgbClr val="1C3A8E"/>
              </a:solidFill>
              <a:latin typeface="Times New Roman" pitchFamily="18" charset="0"/>
            </a:endParaRPr>
          </a:p>
        </p:txBody>
      </p:sp>
      <p:sp>
        <p:nvSpPr>
          <p:cNvPr id="78" name="Text Box 20"/>
          <p:cNvSpPr txBox="1">
            <a:spLocks noChangeArrowheads="1"/>
          </p:cNvSpPr>
          <p:nvPr/>
        </p:nvSpPr>
        <p:spPr bwMode="auto">
          <a:xfrm>
            <a:off x="798513" y="4929198"/>
            <a:ext cx="2416166" cy="1308114"/>
          </a:xfrm>
          <a:prstGeom prst="rect">
            <a:avLst/>
          </a:prstGeom>
          <a:noFill/>
          <a:ln w="28575">
            <a:solidFill>
              <a:srgbClr val="00BFA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C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93663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just">
              <a:spcBef>
                <a:spcPct val="50000"/>
              </a:spcBef>
              <a:buClr>
                <a:schemeClr val="tx1"/>
              </a:buClr>
            </a:pPr>
            <a:r>
              <a:rPr lang="ko-KR" altLang="en-US" sz="1400" b="1" dirty="0" smtClean="0">
                <a:solidFill>
                  <a:schemeClr val="bg1"/>
                </a:solidFill>
              </a:rPr>
              <a:t>공업기술연구원의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순수기초과학연구보다 기술의 상업적 응용을 통해 시장 경쟁력 확보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79" name="AutoShape 21"/>
          <p:cNvCxnSpPr>
            <a:cxnSpLocks noChangeShapeType="1"/>
            <a:stCxn id="77" idx="2"/>
            <a:endCxn id="78" idx="0"/>
          </p:cNvCxnSpPr>
          <p:nvPr/>
        </p:nvCxnSpPr>
        <p:spPr bwMode="auto">
          <a:xfrm rot="10800000" flipV="1">
            <a:off x="2006597" y="4317206"/>
            <a:ext cx="500067" cy="611991"/>
          </a:xfrm>
          <a:prstGeom prst="bentConnector2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Oval 22"/>
          <p:cNvSpPr>
            <a:spLocks noChangeArrowheads="1"/>
          </p:cNvSpPr>
          <p:nvPr/>
        </p:nvSpPr>
        <p:spPr bwMode="auto">
          <a:xfrm>
            <a:off x="4794250" y="3817938"/>
            <a:ext cx="1143000" cy="9985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5DAE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FFCC9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latinLnBrk="0" hangingPunct="0"/>
            <a:r>
              <a:rPr kumimoji="0" lang="ko-KR" altLang="en-US" b="1" dirty="0" smtClean="0">
                <a:solidFill>
                  <a:srgbClr val="1C3A8E"/>
                </a:solidFill>
                <a:latin typeface="Times New Roman" pitchFamily="18" charset="0"/>
              </a:rPr>
              <a:t>연</a:t>
            </a:r>
            <a:endParaRPr kumimoji="0" lang="en-US" altLang="ko-KR" b="1" dirty="0" smtClean="0">
              <a:solidFill>
                <a:srgbClr val="1C3A8E"/>
              </a:solidFill>
              <a:latin typeface="Times New Roman" pitchFamily="18" charset="0"/>
            </a:endParaRPr>
          </a:p>
        </p:txBody>
      </p:sp>
      <p:sp>
        <p:nvSpPr>
          <p:cNvPr id="81" name="Text Box 23"/>
          <p:cNvSpPr txBox="1">
            <a:spLocks noChangeArrowheads="1"/>
          </p:cNvSpPr>
          <p:nvPr/>
        </p:nvSpPr>
        <p:spPr bwMode="auto">
          <a:xfrm>
            <a:off x="5643570" y="4857760"/>
            <a:ext cx="2570559" cy="1400175"/>
          </a:xfrm>
          <a:prstGeom prst="rect">
            <a:avLst/>
          </a:prstGeom>
          <a:noFill/>
          <a:ln w="28575">
            <a:solidFill>
              <a:srgbClr val="5DAE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C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93663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ko-KR" altLang="en-US" sz="1400" b="1" dirty="0" smtClean="0">
                <a:solidFill>
                  <a:schemeClr val="bg1"/>
                </a:solidFill>
              </a:rPr>
              <a:t>대만 최대의 정부출연기관인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ko-KR" altLang="en-US" sz="1400" b="1" dirty="0" smtClean="0">
                <a:solidFill>
                  <a:schemeClr val="bg1"/>
                </a:solidFill>
              </a:rPr>
              <a:t>공업기술연구원 등 수많은 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ko-KR" altLang="en-US" sz="1400" b="1" dirty="0" smtClean="0">
                <a:solidFill>
                  <a:schemeClr val="bg1"/>
                </a:solidFill>
              </a:rPr>
              <a:t>연구소 확보 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82" name="AutoShape 24"/>
          <p:cNvCxnSpPr>
            <a:cxnSpLocks noChangeShapeType="1"/>
            <a:stCxn id="80" idx="6"/>
            <a:endCxn id="81" idx="2"/>
          </p:cNvCxnSpPr>
          <p:nvPr/>
        </p:nvCxnSpPr>
        <p:spPr bwMode="auto">
          <a:xfrm>
            <a:off x="5937250" y="4317207"/>
            <a:ext cx="991600" cy="1940728"/>
          </a:xfrm>
          <a:prstGeom prst="bentConnector4">
            <a:avLst>
              <a:gd name="adj1" fmla="val 252670"/>
              <a:gd name="adj2" fmla="val 111779"/>
            </a:avLst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3665538" y="3617883"/>
            <a:ext cx="11913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38F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1C3A8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ko-KR" alt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신주단지</a:t>
            </a:r>
            <a:endParaRPr kumimoji="0" lang="en-US" altLang="ko-KR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81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7" grpId="0" animBg="1"/>
      <p:bldP spid="78" grpId="0" animBg="1"/>
      <p:bldP spid="80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utoShape 3"/>
          <p:cNvSpPr>
            <a:spLocks noChangeArrowheads="1"/>
          </p:cNvSpPr>
          <p:nvPr/>
        </p:nvSpPr>
        <p:spPr bwMode="auto">
          <a:xfrm rot="21600000">
            <a:off x="4410330" y="5265212"/>
            <a:ext cx="69850" cy="776287"/>
          </a:xfrm>
          <a:prstGeom prst="can">
            <a:avLst>
              <a:gd name="adj" fmla="val 89526"/>
            </a:avLst>
          </a:prstGeom>
          <a:gradFill rotWithShape="1">
            <a:gsLst>
              <a:gs pos="0">
                <a:srgbClr val="BCBCBC"/>
              </a:gs>
              <a:gs pos="50000">
                <a:srgbClr val="D9D9D9"/>
              </a:gs>
              <a:gs pos="100000">
                <a:srgbClr val="BCBCB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auto">
          <a:xfrm rot="16200000">
            <a:off x="4486695" y="1480461"/>
            <a:ext cx="74613" cy="5588000"/>
          </a:xfrm>
          <a:prstGeom prst="can">
            <a:avLst>
              <a:gd name="adj" fmla="val 42301"/>
            </a:avLst>
          </a:prstGeom>
          <a:gradFill rotWithShape="1">
            <a:gsLst>
              <a:gs pos="0">
                <a:srgbClr val="BCBCBC"/>
              </a:gs>
              <a:gs pos="50000">
                <a:srgbClr val="D9D9D9"/>
              </a:gs>
              <a:gs pos="100000">
                <a:srgbClr val="BCBCB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07504" y="404663"/>
            <a:ext cx="6008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클러스터 산업구조 </a:t>
            </a:r>
            <a:r>
              <a:rPr lang="en-US" altLang="ko-KR" sz="30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30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인문적 구조</a:t>
            </a:r>
            <a:endParaRPr lang="ko-KR" altLang="en-US" sz="30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836240" y="3305895"/>
            <a:ext cx="1917700" cy="2362420"/>
          </a:xfrm>
          <a:prstGeom prst="roundRect">
            <a:avLst>
              <a:gd name="adj" fmla="val 10120"/>
            </a:avLst>
          </a:prstGeom>
          <a:gradFill rotWithShape="1">
            <a:gsLst>
              <a:gs pos="0">
                <a:srgbClr val="006600"/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63500" dir="318780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21600000">
            <a:off x="4546228" y="2090569"/>
            <a:ext cx="69850" cy="776287"/>
          </a:xfrm>
          <a:prstGeom prst="can">
            <a:avLst>
              <a:gd name="adj" fmla="val 89526"/>
            </a:avLst>
          </a:prstGeom>
          <a:gradFill rotWithShape="1">
            <a:gsLst>
              <a:gs pos="0">
                <a:srgbClr val="BCBCBC"/>
              </a:gs>
              <a:gs pos="50000">
                <a:srgbClr val="D9D9D9"/>
              </a:gs>
              <a:gs pos="100000">
                <a:srgbClr val="BCBCB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16200000">
            <a:off x="4486696" y="-375612"/>
            <a:ext cx="74613" cy="5588000"/>
          </a:xfrm>
          <a:prstGeom prst="can">
            <a:avLst>
              <a:gd name="adj" fmla="val 42301"/>
            </a:avLst>
          </a:prstGeom>
          <a:gradFill rotWithShape="1">
            <a:gsLst>
              <a:gs pos="0">
                <a:srgbClr val="BCBCBC"/>
              </a:gs>
              <a:gs pos="50000">
                <a:srgbClr val="D9D9D9"/>
              </a:gs>
              <a:gs pos="100000">
                <a:srgbClr val="BCBCB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21600000">
            <a:off x="1731590" y="2425531"/>
            <a:ext cx="69850" cy="576263"/>
          </a:xfrm>
          <a:prstGeom prst="can">
            <a:avLst>
              <a:gd name="adj" fmla="val 66458"/>
            </a:avLst>
          </a:prstGeom>
          <a:gradFill rotWithShape="1">
            <a:gsLst>
              <a:gs pos="0">
                <a:srgbClr val="BCBCBC"/>
              </a:gs>
              <a:gs pos="50000">
                <a:srgbClr val="D9D9D9"/>
              </a:gs>
              <a:gs pos="100000">
                <a:srgbClr val="BCBCB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 rot="21600000">
            <a:off x="7240215" y="2387431"/>
            <a:ext cx="69850" cy="719138"/>
          </a:xfrm>
          <a:prstGeom prst="can">
            <a:avLst>
              <a:gd name="adj" fmla="val 82936"/>
            </a:avLst>
          </a:prstGeom>
          <a:gradFill rotWithShape="1">
            <a:gsLst>
              <a:gs pos="0">
                <a:srgbClr val="BCBCBC"/>
              </a:gs>
              <a:gs pos="50000">
                <a:srgbClr val="D9D9D9"/>
              </a:gs>
              <a:gs pos="100000">
                <a:srgbClr val="BCBCB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" name="AutoShape 2"/>
          <p:cNvSpPr>
            <a:spLocks noChangeArrowheads="1"/>
          </p:cNvSpPr>
          <p:nvPr/>
        </p:nvSpPr>
        <p:spPr bwMode="auto">
          <a:xfrm>
            <a:off x="3597423" y="3321726"/>
            <a:ext cx="1917700" cy="2346589"/>
          </a:xfrm>
          <a:prstGeom prst="roundRect">
            <a:avLst>
              <a:gd name="adj" fmla="val 10120"/>
            </a:avLst>
          </a:prstGeom>
          <a:gradFill rotWithShape="1">
            <a:gsLst>
              <a:gs pos="0">
                <a:srgbClr val="006600"/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63500" dir="318780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6278711" y="3305895"/>
            <a:ext cx="1917700" cy="2362420"/>
          </a:xfrm>
          <a:prstGeom prst="roundRect">
            <a:avLst>
              <a:gd name="adj" fmla="val 10120"/>
            </a:avLst>
          </a:prstGeom>
          <a:gradFill rotWithShape="1">
            <a:gsLst>
              <a:gs pos="0">
                <a:srgbClr val="006600"/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63500" dir="318780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auto">
          <a:xfrm>
            <a:off x="1595672" y="5908759"/>
            <a:ext cx="6043613" cy="6762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64B"/>
              </a:gs>
              <a:gs pos="100000">
                <a:srgbClr val="555478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55" name="AutoShape 23"/>
          <p:cNvSpPr>
            <a:spLocks noChangeArrowheads="1"/>
          </p:cNvSpPr>
          <p:nvPr/>
        </p:nvSpPr>
        <p:spPr bwMode="auto">
          <a:xfrm>
            <a:off x="1853443" y="5949280"/>
            <a:ext cx="5525269" cy="18443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49001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ko-KR"/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3138115" y="6067964"/>
            <a:ext cx="2978295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수많은 정의 외부효과 생성</a:t>
            </a:r>
            <a:endParaRPr lang="en-US" altLang="ko-KR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827584" y="3524065"/>
            <a:ext cx="1950726" cy="2031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Arial" charset="0"/>
              </a:rPr>
              <a:t>지아오퉁대학</a:t>
            </a:r>
            <a:endParaRPr lang="en-US" altLang="ko-KR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err="1" smtClean="0">
                <a:solidFill>
                  <a:schemeClr val="bg1"/>
                </a:solidFill>
                <a:latin typeface="Arial" charset="0"/>
              </a:rPr>
              <a:t>칭화대학등</a:t>
            </a:r>
            <a:endParaRPr lang="en-US" altLang="ko-KR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유수 학문기관이</a:t>
            </a:r>
            <a:endParaRPr lang="en-US" altLang="ko-KR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신주단지의 인력 </a:t>
            </a:r>
            <a:r>
              <a:rPr lang="en-US" altLang="ko-KR" b="1" dirty="0" smtClean="0">
                <a:solidFill>
                  <a:schemeClr val="bg1"/>
                </a:solidFill>
                <a:latin typeface="Arial" charset="0"/>
              </a:rPr>
              <a:t>Pool</a:t>
            </a:r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로써의 역할</a:t>
            </a:r>
            <a:endParaRPr lang="en-US" altLang="ko-KR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3605361" y="3498490"/>
            <a:ext cx="1950726" cy="21698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정부주도하에서</a:t>
            </a:r>
            <a:endParaRPr lang="en-US" altLang="ko-KR" b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엄청난 지원을</a:t>
            </a:r>
            <a:endParaRPr lang="en-US" altLang="ko-KR" b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통한 </a:t>
            </a:r>
            <a:endParaRPr lang="en-US" altLang="ko-KR" b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산</a:t>
            </a:r>
            <a:r>
              <a:rPr lang="en-US" altLang="ko-KR" b="1" dirty="0" smtClean="0">
                <a:solidFill>
                  <a:schemeClr val="bg1"/>
                </a:solidFill>
                <a:latin typeface="Arial" charset="0"/>
              </a:rPr>
              <a:t>.</a:t>
            </a:r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학</a:t>
            </a:r>
            <a:r>
              <a:rPr lang="en-US" altLang="ko-KR" b="1" dirty="0" smtClean="0">
                <a:solidFill>
                  <a:schemeClr val="bg1"/>
                </a:solidFill>
                <a:latin typeface="Arial" charset="0"/>
              </a:rPr>
              <a:t>.</a:t>
            </a:r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연 연계</a:t>
            </a:r>
            <a:endParaRPr lang="en-US" altLang="ko-KR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err="1" smtClean="0">
                <a:solidFill>
                  <a:schemeClr val="bg1"/>
                </a:solidFill>
                <a:latin typeface="Arial" charset="0"/>
              </a:rPr>
              <a:t>그로인해</a:t>
            </a:r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 세계</a:t>
            </a:r>
            <a:endParaRPr lang="en-US" altLang="ko-KR" b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정상급 산업단지</a:t>
            </a:r>
            <a:endParaRPr lang="en-US" altLang="ko-KR" b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ko-KR" altLang="en-US" b="1" dirty="0" err="1" smtClean="0">
                <a:solidFill>
                  <a:schemeClr val="bg1"/>
                </a:solidFill>
                <a:latin typeface="Arial" charset="0"/>
              </a:rPr>
              <a:t>로</a:t>
            </a:r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 탈바꿈</a:t>
            </a:r>
            <a:endParaRPr lang="en-US" altLang="ko-KR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6262198" y="3498490"/>
            <a:ext cx="1950726" cy="2031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학문기관과</a:t>
            </a:r>
            <a:endParaRPr lang="en-US" altLang="ko-KR" b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산업기관과의</a:t>
            </a:r>
            <a:endParaRPr lang="en-US" altLang="ko-KR" b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연계로 인해</a:t>
            </a:r>
            <a:endParaRPr lang="en-US" altLang="ko-KR" b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ko-KR" altLang="en-US" b="1" dirty="0" err="1" smtClean="0">
                <a:solidFill>
                  <a:schemeClr val="bg1"/>
                </a:solidFill>
                <a:latin typeface="Arial" charset="0"/>
              </a:rPr>
              <a:t>우수한인재</a:t>
            </a:r>
            <a:endParaRPr lang="en-US" altLang="ko-KR" b="1" dirty="0">
              <a:solidFill>
                <a:schemeClr val="bg1"/>
              </a:solidFill>
              <a:latin typeface="Arial" charset="0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latin typeface="Arial" charset="0"/>
              </a:rPr>
              <a:t>        +</a:t>
            </a:r>
          </a:p>
          <a:p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실무능력상승</a:t>
            </a:r>
            <a:endParaRPr lang="en-US" altLang="ko-KR" b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효</a:t>
            </a:r>
            <a:r>
              <a:rPr lang="ko-KR" altLang="en-US" b="1" dirty="0">
                <a:solidFill>
                  <a:schemeClr val="bg1"/>
                </a:solidFill>
                <a:latin typeface="Arial" charset="0"/>
              </a:rPr>
              <a:t>과</a:t>
            </a:r>
            <a:endParaRPr lang="en-US" altLang="ko-KR" b="1" dirty="0" smtClean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815602" y="2751857"/>
            <a:ext cx="1901825" cy="504825"/>
            <a:chOff x="276" y="2069"/>
            <a:chExt cx="1370" cy="363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276" y="2069"/>
              <a:ext cx="1370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9900"/>
                </a:gs>
                <a:gs pos="100000">
                  <a:srgbClr val="33CC33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361" y="2096"/>
              <a:ext cx="1196" cy="1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445380" y="2809007"/>
            <a:ext cx="63671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학문</a:t>
            </a:r>
            <a:endParaRPr lang="en-US" altLang="ko-KR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138115" y="1585744"/>
            <a:ext cx="2817813" cy="504825"/>
            <a:chOff x="1818" y="1307"/>
            <a:chExt cx="2030" cy="363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1818" y="1307"/>
              <a:ext cx="2030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4E02"/>
                </a:gs>
                <a:gs pos="100000">
                  <a:srgbClr val="FF99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1916" y="1333"/>
              <a:ext cx="1830" cy="15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490166" y="1585744"/>
            <a:ext cx="1980029" cy="47705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o-KR" altLang="en-US" sz="2500" b="1" dirty="0" smtClean="0">
                <a:solidFill>
                  <a:schemeClr val="bg1"/>
                </a:solidFill>
                <a:latin typeface="Arial" charset="0"/>
              </a:rPr>
              <a:t>정  부  주  도</a:t>
            </a:r>
            <a:endParaRPr lang="en-US" altLang="ko-KR" sz="25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3605361" y="2767688"/>
            <a:ext cx="1901825" cy="504825"/>
            <a:chOff x="276" y="2069"/>
            <a:chExt cx="1370" cy="363"/>
          </a:xfrm>
        </p:grpSpPr>
        <p:sp>
          <p:nvSpPr>
            <p:cNvPr id="31" name="AutoShape 28"/>
            <p:cNvSpPr>
              <a:spLocks noChangeArrowheads="1"/>
            </p:cNvSpPr>
            <p:nvPr/>
          </p:nvSpPr>
          <p:spPr bwMode="auto">
            <a:xfrm>
              <a:off x="276" y="2069"/>
              <a:ext cx="1370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9900"/>
                </a:gs>
                <a:gs pos="100000">
                  <a:srgbClr val="33CC33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>
              <a:off x="361" y="2096"/>
              <a:ext cx="1196" cy="1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237916" y="2845332"/>
            <a:ext cx="63671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Arial" charset="0"/>
              </a:rPr>
              <a:t>산업</a:t>
            </a:r>
            <a:endParaRPr lang="en-US" altLang="ko-KR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1" name="Group 38"/>
          <p:cNvGrpSpPr>
            <a:grpSpLocks/>
          </p:cNvGrpSpPr>
          <p:nvPr/>
        </p:nvGrpSpPr>
        <p:grpSpPr bwMode="auto">
          <a:xfrm>
            <a:off x="6278711" y="2751857"/>
            <a:ext cx="1901825" cy="504825"/>
            <a:chOff x="276" y="2069"/>
            <a:chExt cx="1370" cy="363"/>
          </a:xfrm>
        </p:grpSpPr>
        <p:sp>
          <p:nvSpPr>
            <p:cNvPr id="42" name="AutoShape 39"/>
            <p:cNvSpPr>
              <a:spLocks noChangeArrowheads="1"/>
            </p:cNvSpPr>
            <p:nvPr/>
          </p:nvSpPr>
          <p:spPr bwMode="auto">
            <a:xfrm>
              <a:off x="276" y="2069"/>
              <a:ext cx="1370" cy="3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9900"/>
                </a:gs>
                <a:gs pos="100000">
                  <a:srgbClr val="33CC33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43" name="AutoShape 40"/>
            <p:cNvSpPr>
              <a:spLocks noChangeArrowheads="1"/>
            </p:cNvSpPr>
            <p:nvPr/>
          </p:nvSpPr>
          <p:spPr bwMode="auto">
            <a:xfrm>
              <a:off x="361" y="2096"/>
              <a:ext cx="1196" cy="1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6919204" y="2809007"/>
            <a:ext cx="63671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o-KR" altLang="en-US" b="1" smtClean="0">
                <a:solidFill>
                  <a:schemeClr val="bg1"/>
                </a:solidFill>
                <a:latin typeface="Arial" charset="0"/>
              </a:rPr>
              <a:t>연구</a:t>
            </a:r>
            <a:endParaRPr lang="en-US" altLang="ko-KR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26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1" grpId="0" animBg="1"/>
      <p:bldP spid="4" grpId="0" animBg="1"/>
      <p:bldP spid="5" grpId="0" animBg="1"/>
      <p:bldP spid="6" grpId="0" animBg="1"/>
      <p:bldP spid="7" grpId="0" animBg="1"/>
      <p:bldP spid="20" grpId="0" animBg="1"/>
      <p:bldP spid="52" grpId="0" animBg="1"/>
      <p:bldP spid="53" grpId="0" animBg="1"/>
      <p:bldP spid="54" grpId="0" animBg="1"/>
      <p:bldP spid="55" grpId="0" animBg="1"/>
      <p:bldP spid="57" grpId="0"/>
      <p:bldP spid="58" grpId="0"/>
      <p:bldP spid="59" grpId="0"/>
      <p:bldP spid="60" grpId="0"/>
      <p:bldP spid="14" grpId="0"/>
      <p:bldP spid="19" grpId="0"/>
      <p:bldP spid="33" grpId="0"/>
      <p:bldP spid="44" grpId="0"/>
    </p:bldLst>
  </p:timing>
</p:sld>
</file>

<file path=ppt/theme/theme1.xml><?xml version="1.0" encoding="utf-8"?>
<a:theme xmlns:a="http://schemas.openxmlformats.org/drawingml/2006/main" name="각국의 건물이미지">
  <a:themeElements>
    <a:clrScheme name="form_557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rm_55702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rm_557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_557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_557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_557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_557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_557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_557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_557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_557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_557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_557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_557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778</TotalTime>
  <Words>410</Words>
  <Application>Microsoft Office PowerPoint</Application>
  <PresentationFormat>화면 슬라이드 쇼(4:3)</PresentationFormat>
  <Paragraphs>180</Paragraphs>
  <Slides>14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각국의 건물이미지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기민수</dc:creator>
  <cp:lastModifiedBy>sec</cp:lastModifiedBy>
  <cp:revision>80</cp:revision>
  <dcterms:created xsi:type="dcterms:W3CDTF">2010-11-08T02:22:22Z</dcterms:created>
  <dcterms:modified xsi:type="dcterms:W3CDTF">2010-11-09T23:52:19Z</dcterms:modified>
</cp:coreProperties>
</file>