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74" r:id="rId11"/>
    <p:sldId id="275" r:id="rId12"/>
    <p:sldId id="262" r:id="rId1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0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E78C5-FC7F-43E7-B3A7-088A9F40D713}" type="datetimeFigureOut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0AB17-1A90-4F72-B751-A0B6C8AF92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8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7A02-B00D-431A-9CDF-557D92545EA3}" type="datetime1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3CB9-C21C-45F3-BC06-C2CF4D393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66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436B-4DF8-4E2C-9A43-CC3BE870E228}" type="datetime1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3CB9-C21C-45F3-BC06-C2CF4D393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72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0961-D5F4-415B-8CFC-7475CDDF1005}" type="datetime1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3CB9-C21C-45F3-BC06-C2CF4D393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5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A35E-2CCE-4814-AA37-D67F947519A7}" type="datetime1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3CB9-C21C-45F3-BC06-C2CF4D393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96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6FFD-3085-42FC-AA33-A8B345EC6F86}" type="datetime1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3CB9-C21C-45F3-BC06-C2CF4D393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94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492F-292F-4041-A77C-F5FE9F03B245}" type="datetime1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3CB9-C21C-45F3-BC06-C2CF4D393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68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0BD4-AC6C-4D79-B7DA-0E4C1CFAC290}" type="datetime1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3CB9-C21C-45F3-BC06-C2CF4D393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72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ABF4-19D4-4CDE-8F47-B0189D575D58}" type="datetime1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3CB9-C21C-45F3-BC06-C2CF4D393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871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6404-10EE-4802-9E04-D0F1C3AE3F1C}" type="datetime1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3CB9-C21C-45F3-BC06-C2CF4D393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32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0997-2A14-4485-B98F-08F0B014F668}" type="datetime1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3CB9-C21C-45F3-BC06-C2CF4D393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62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223F-F15E-45A9-8A48-2BEE3B2DA083}" type="datetime1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3CB9-C21C-45F3-BC06-C2CF4D393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7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02C7E-28F9-4A57-A5E6-38F4D33BE2CC}" type="datetime1">
              <a:rPr lang="ko-KR" altLang="en-US" smtClean="0"/>
              <a:t>2015-09-22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53CB9-C21C-45F3-BC06-C2CF4D3930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19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covillage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rderless-house.k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siot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6" descr="D:\0619_백업\후잉\새 폴더 (2)\SO_YEL_1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286125"/>
            <a:ext cx="9715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34" y="327791"/>
            <a:ext cx="4000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571874"/>
            <a:ext cx="4928761" cy="328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8" y="133621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rgbClr val="996600"/>
                </a:solidFill>
              </a:rPr>
              <a:t>주간 </a:t>
            </a:r>
            <a:endParaRPr lang="en-US" altLang="ko-KR" sz="4800" b="1" dirty="0" smtClean="0">
              <a:solidFill>
                <a:srgbClr val="996600"/>
              </a:solidFill>
            </a:endParaRPr>
          </a:p>
          <a:p>
            <a:r>
              <a:rPr lang="ko-KR" altLang="en-US" sz="4800" b="1" dirty="0" smtClean="0">
                <a:solidFill>
                  <a:srgbClr val="996600"/>
                </a:solidFill>
              </a:rPr>
              <a:t>부동산 </a:t>
            </a:r>
            <a:r>
              <a:rPr lang="en-US" altLang="ko-KR" sz="4800" b="1" dirty="0" smtClean="0">
                <a:solidFill>
                  <a:srgbClr val="996600"/>
                </a:solidFill>
              </a:rPr>
              <a:t>NEWS</a:t>
            </a:r>
            <a:r>
              <a:rPr lang="en-US" altLang="ko-KR" sz="4800" b="1" dirty="0"/>
              <a:t> </a:t>
            </a:r>
            <a:r>
              <a:rPr lang="en-US" altLang="ko-KR" sz="4800" b="1" dirty="0" smtClean="0">
                <a:solidFill>
                  <a:schemeClr val="accent6">
                    <a:lumMod val="50000"/>
                  </a:schemeClr>
                </a:solidFill>
                <a:latin typeface="HY궁서" pitchFamily="18" charset="-127"/>
                <a:ea typeface="HY궁서" pitchFamily="18" charset="-127"/>
              </a:rPr>
              <a:t>II</a:t>
            </a:r>
            <a:endParaRPr lang="ko-KR" altLang="en-US" sz="4800" b="1" dirty="0">
              <a:solidFill>
                <a:schemeClr val="accent6">
                  <a:lumMod val="50000"/>
                </a:schemeClr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46711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2015. 9. 23 (</a:t>
            </a:r>
            <a:r>
              <a:rPr lang="ko-KR" altLang="en-US" b="1" dirty="0" smtClean="0"/>
              <a:t>수</a:t>
            </a:r>
            <a:r>
              <a:rPr lang="en-US" altLang="ko-KR" b="1" dirty="0" smtClean="0"/>
              <a:t>)</a:t>
            </a:r>
          </a:p>
          <a:p>
            <a:r>
              <a:rPr lang="ko-KR" altLang="en-US" b="1" dirty="0" smtClean="0"/>
              <a:t>대구대학교 행정대학 부동산학과</a:t>
            </a:r>
            <a:endParaRPr lang="en-US" altLang="ko-KR" b="1" dirty="0" smtClean="0"/>
          </a:p>
          <a:p>
            <a:r>
              <a:rPr lang="ko-KR" altLang="en-US" b="1" dirty="0" smtClean="0"/>
              <a:t>지도교수      조    만    현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090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46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318251"/>
            <a:ext cx="43924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입주이유는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600" b="1" dirty="0" smtClean="0">
              <a:latin typeface="+mj-lt"/>
              <a:ea typeface="HY강B" pitchFamily="18" charset="-127"/>
            </a:endParaRPr>
          </a:p>
          <a:p>
            <a:r>
              <a:rPr lang="ko-KR" altLang="en-US" sz="1400" dirty="0" smtClean="0"/>
              <a:t>건축물에 관심이 많아서 정림 건축문화재단의 프로젝트를 늘 주시하고 있었는데 구독 중이던 </a:t>
            </a:r>
            <a:r>
              <a:rPr lang="en-US" altLang="ko-KR" sz="1400" dirty="0" smtClean="0"/>
              <a:t>[</a:t>
            </a:r>
            <a:r>
              <a:rPr lang="ko-KR" altLang="en-US" sz="1400" dirty="0" smtClean="0"/>
              <a:t>건축신문</a:t>
            </a:r>
            <a:r>
              <a:rPr lang="en-US" altLang="ko-KR" sz="1400" dirty="0" smtClean="0"/>
              <a:t>]</a:t>
            </a:r>
            <a:r>
              <a:rPr lang="ko-KR" altLang="en-US" sz="1400" dirty="0" smtClean="0"/>
              <a:t>을 통해서 통의동 집을 알게 됐어요</a:t>
            </a:r>
            <a:r>
              <a:rPr lang="en-US" altLang="ko-KR" sz="1400" dirty="0" smtClean="0"/>
              <a:t>. 1</a:t>
            </a:r>
            <a:r>
              <a:rPr lang="ko-KR" altLang="en-US" sz="1400" dirty="0" smtClean="0"/>
              <a:t>인 가구에 대한 고민과 목적이 있는 프로젝트라니 직접 경험해 보고 싶었죠</a:t>
            </a:r>
            <a:r>
              <a:rPr lang="en-US" altLang="ko-KR" sz="1400" dirty="0" smtClean="0"/>
              <a:t>. </a:t>
            </a:r>
            <a:endParaRPr lang="en-US" altLang="ko-KR" sz="1600" b="1" dirty="0">
              <a:latin typeface="+mj-lt"/>
              <a:ea typeface="HY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323326"/>
            <a:ext cx="4267753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내부구성은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400" dirty="0">
              <a:latin typeface="+mn-ea"/>
            </a:endParaRPr>
          </a:p>
          <a:p>
            <a:r>
              <a:rPr lang="ko-KR" altLang="en-US" sz="1400" dirty="0" smtClean="0">
                <a:latin typeface="+mn-ea"/>
              </a:rPr>
              <a:t>지하에 친구들을 초대할 수 있는 </a:t>
            </a:r>
            <a:r>
              <a:rPr lang="ko-KR" altLang="en-US" sz="1400" dirty="0" err="1" smtClean="0">
                <a:latin typeface="+mn-ea"/>
              </a:rPr>
              <a:t>다이닝</a:t>
            </a:r>
            <a:r>
              <a:rPr lang="ko-KR" altLang="en-US" sz="1400" dirty="0" smtClean="0">
                <a:latin typeface="+mn-ea"/>
              </a:rPr>
              <a:t> 룸이 있어 파티를 열기도 해요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ko-KR" altLang="en-US" sz="1400" dirty="0" smtClean="0">
                <a:latin typeface="+mn-ea"/>
              </a:rPr>
              <a:t>다들 유럽식 주방이라며 좋아하죠</a:t>
            </a:r>
            <a:r>
              <a:rPr lang="en-US" altLang="ko-KR" sz="1400" dirty="0" smtClean="0">
                <a:latin typeface="+mn-ea"/>
              </a:rPr>
              <a:t>. 1</a:t>
            </a:r>
            <a:r>
              <a:rPr lang="ko-KR" altLang="en-US" sz="1400" dirty="0" smtClean="0">
                <a:latin typeface="+mn-ea"/>
              </a:rPr>
              <a:t>층에는 정림 건축재단의 사무실 겸 도서관이 있어요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ko-KR" altLang="en-US" sz="1400" dirty="0" smtClean="0">
                <a:latin typeface="+mn-ea"/>
              </a:rPr>
              <a:t>입주자라면 마음껏 건축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디자인 서적을 열람할 수 있어요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ko-KR" altLang="en-US" sz="1400" dirty="0" smtClean="0">
                <a:latin typeface="+mn-ea"/>
              </a:rPr>
              <a:t>이곳에서 정기적으로 세미나도 하죠</a:t>
            </a:r>
            <a:r>
              <a:rPr lang="en-US" altLang="ko-KR" sz="1400" dirty="0" smtClean="0">
                <a:latin typeface="+mn-ea"/>
              </a:rPr>
              <a:t>. 2</a:t>
            </a:r>
            <a:r>
              <a:rPr lang="ko-KR" altLang="en-US" sz="1400" dirty="0" smtClean="0">
                <a:latin typeface="+mn-ea"/>
              </a:rPr>
              <a:t>층과 </a:t>
            </a:r>
            <a:r>
              <a:rPr lang="en-US" altLang="ko-KR" sz="1400" dirty="0" smtClean="0">
                <a:latin typeface="+mn-ea"/>
              </a:rPr>
              <a:t>3</a:t>
            </a:r>
            <a:r>
              <a:rPr lang="ko-KR" altLang="en-US" sz="1400" dirty="0" smtClean="0">
                <a:latin typeface="+mn-ea"/>
              </a:rPr>
              <a:t>층은 입주자들의 방과 생활 </a:t>
            </a:r>
            <a:r>
              <a:rPr lang="ko-KR" altLang="en-US" sz="1400" dirty="0" err="1" smtClean="0">
                <a:latin typeface="+mn-ea"/>
              </a:rPr>
              <a:t>공간이예요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ko-KR" altLang="en-US" sz="1400" dirty="0" smtClean="0">
                <a:latin typeface="+mn-ea"/>
              </a:rPr>
              <a:t>층 일곱 개의 방이 있죠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236" y="2204864"/>
            <a:ext cx="41044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latin typeface="HY강B" pitchFamily="18" charset="-127"/>
                <a:ea typeface="HY강B" pitchFamily="18" charset="-127"/>
              </a:rPr>
              <a:t>통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의동집의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특징은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통의동 골목과 잘 어우러지는 예쁜 외관과 인테리어를 갖췄죠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함께 사는 사람들도 신기하게 취향이나 가치관이 비슷해요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통의동 집을 선택한 사람들끼리 통한 달까요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최근에는 한 분이 오디오를 방에서 거실로 옮기고</a:t>
            </a:r>
            <a:r>
              <a:rPr lang="en-US" altLang="ko-KR" sz="1400" dirty="0" smtClean="0"/>
              <a:t>, CD</a:t>
            </a:r>
            <a:r>
              <a:rPr lang="ko-KR" altLang="en-US" sz="1400" dirty="0" smtClean="0"/>
              <a:t>도 대거 방출했어요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덕분에 좋은 음악을 많이 듣게 되었죠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일반적으로 셰어하우스는 저렴하게 살기 위한 목적으로 인식되는데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혼자 살더라도 여유로운 사람들이 이곳을 선택하죠</a:t>
            </a:r>
            <a:r>
              <a:rPr lang="en-US" altLang="ko-KR" sz="1400" dirty="0" smtClean="0"/>
              <a:t>.  </a:t>
            </a:r>
            <a:r>
              <a:rPr lang="ko-KR" altLang="en-US" sz="1400" dirty="0" smtClean="0"/>
              <a:t>비용이 비용이 만만치 않지만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세련된 취향과 깔끔한 </a:t>
            </a:r>
            <a:r>
              <a:rPr lang="ko-KR" altLang="en-US" sz="1400" dirty="0" err="1" smtClean="0"/>
              <a:t>샤워실을</a:t>
            </a:r>
            <a:r>
              <a:rPr lang="ko-KR" altLang="en-US" sz="1400" dirty="0" smtClean="0"/>
              <a:t> 접할 때 마다 만족스러워요</a:t>
            </a:r>
            <a:r>
              <a:rPr lang="en-US" altLang="ko-KR" sz="1400" dirty="0" smtClean="0"/>
              <a:t>. 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2820417"/>
            <a:ext cx="41764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입주후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달라진 점은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600" dirty="0"/>
          </a:p>
          <a:p>
            <a:r>
              <a:rPr lang="ko-KR" altLang="en-US" sz="1400" dirty="0" err="1" smtClean="0"/>
              <a:t>부지런해졌어요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먹은 건 바로 치우고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알아서 청소하는 습관이 생겼죠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냉장고 음식이나 재료도 되도록 상하지 않게 미리 손질을 하고요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또 </a:t>
            </a:r>
            <a:r>
              <a:rPr lang="ko-KR" altLang="en-US" sz="1400" dirty="0" err="1" smtClean="0"/>
              <a:t>탁트인</a:t>
            </a:r>
            <a:r>
              <a:rPr lang="ko-KR" altLang="en-US" sz="1400" dirty="0" smtClean="0"/>
              <a:t> 풍경 덕분에 출퇴근 때마다 하늘을 올려다보는 습관이 생겼어요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5322388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함께 사는 사람들은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600" dirty="0"/>
          </a:p>
          <a:p>
            <a:r>
              <a:rPr lang="ko-KR" altLang="en-US" sz="1400" dirty="0" smtClean="0"/>
              <a:t>유학 </a:t>
            </a:r>
            <a:r>
              <a:rPr lang="ko-KR" altLang="en-US" sz="1400" dirty="0" err="1" smtClean="0"/>
              <a:t>준비생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건축이나 </a:t>
            </a:r>
            <a:r>
              <a:rPr lang="en-US" altLang="ko-KR" sz="1400" dirty="0" smtClean="0"/>
              <a:t>IT</a:t>
            </a:r>
            <a:r>
              <a:rPr lang="ko-KR" altLang="en-US" sz="1400" dirty="0" smtClean="0"/>
              <a:t>서비스 등에 종사하는 사람 등 각자 직업과 연령대가 다른 </a:t>
            </a:r>
            <a:r>
              <a:rPr lang="en-US" altLang="ko-KR" sz="1400" dirty="0" smtClean="0"/>
              <a:t>6</a:t>
            </a:r>
            <a:r>
              <a:rPr lang="ko-KR" altLang="en-US" sz="1400" dirty="0" smtClean="0"/>
              <a:t>명이 살고 있어요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26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9739"/>
            <a:ext cx="3744416" cy="1477054"/>
          </a:xfrm>
        </p:spPr>
        <p:txBody>
          <a:bodyPr>
            <a:normAutofit/>
          </a:bodyPr>
          <a:lstStyle/>
          <a:p>
            <a:pPr algn="l"/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장점과 단점은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적당히 외로우면서도 또 외롭지 않아요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셰어하우스는 동거인에 따라 만족도가 달라지는데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저는 다행히 좋은 사람들을 만났죠</a:t>
            </a:r>
            <a:r>
              <a:rPr lang="en-US" altLang="ko-KR" sz="1400" dirty="0" smtClean="0"/>
              <a:t>.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188640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보증금 및 월세는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dirty="0"/>
          </a:p>
          <a:p>
            <a:r>
              <a:rPr lang="en-US" altLang="ko-KR" dirty="0" smtClean="0"/>
              <a:t> </a:t>
            </a:r>
            <a:r>
              <a:rPr lang="ko-KR" altLang="en-US" sz="1400" dirty="0" smtClean="0"/>
              <a:t>보증금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천 </a:t>
            </a:r>
            <a:r>
              <a:rPr lang="en-US" altLang="ko-KR" sz="1400" dirty="0" smtClean="0"/>
              <a:t>5</a:t>
            </a:r>
            <a:r>
              <a:rPr lang="ko-KR" altLang="en-US" sz="1400" dirty="0" err="1" smtClean="0"/>
              <a:t>백만원에</a:t>
            </a:r>
            <a:r>
              <a:rPr lang="ko-KR" altLang="en-US" sz="1400" dirty="0" smtClean="0"/>
              <a:t> 관리비를 제외한 월세가 </a:t>
            </a:r>
            <a:r>
              <a:rPr lang="en-US" altLang="ko-KR" sz="1400" dirty="0" smtClean="0"/>
              <a:t>57</a:t>
            </a:r>
            <a:r>
              <a:rPr lang="ko-KR" altLang="en-US" sz="1400" dirty="0" err="1" smtClean="0"/>
              <a:t>만원이예요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저렴하진 않지만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삶의 질은 만족스러워요</a:t>
            </a:r>
            <a:r>
              <a:rPr lang="en-US" altLang="ko-KR" sz="1400" dirty="0" smtClean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026" y="5445224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입주 조건은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600" dirty="0"/>
          </a:p>
          <a:p>
            <a:r>
              <a:rPr lang="ko-KR" altLang="en-US" sz="1400" dirty="0" smtClean="0"/>
              <a:t>제가 첫 번째 입주자예요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정보가 공개 되자마자 달려왔기 때문에 까다롭지 않게 들어왔죠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일단 저렴한 가격은 아니라서 그 값어치를 아는 사람들만 모이며 자동으로 </a:t>
            </a:r>
            <a:r>
              <a:rPr lang="ko-KR" altLang="en-US" sz="1400" dirty="0" err="1" smtClean="0"/>
              <a:t>걸러지는</a:t>
            </a:r>
            <a:r>
              <a:rPr lang="ko-KR" altLang="en-US" sz="1400" dirty="0" smtClean="0"/>
              <a:t> 것 같아요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반려 동물을 키우거나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남성이 입주를 희망하는 등 특이 사항은 입주자 회의로 결정해요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4" y="1484784"/>
            <a:ext cx="744060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15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560" cy="490066"/>
          </a:xfrm>
        </p:spPr>
        <p:txBody>
          <a:bodyPr>
            <a:normAutofit/>
          </a:bodyPr>
          <a:lstStyle/>
          <a:p>
            <a:r>
              <a:rPr lang="en-US" altLang="ko-KR" sz="1600" b="1" dirty="0" smtClean="0"/>
              <a:t>More Option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80728"/>
            <a:ext cx="266429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우주</a:t>
            </a:r>
            <a:endPara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dirty="0" smtClean="0"/>
          </a:p>
          <a:p>
            <a:r>
              <a:rPr lang="ko-KR" altLang="en-US" sz="1400" dirty="0" err="1" smtClean="0"/>
              <a:t>소셜</a:t>
            </a:r>
            <a:r>
              <a:rPr lang="ko-KR" altLang="en-US" sz="1400" dirty="0" smtClean="0"/>
              <a:t> 벤처기업 </a:t>
            </a:r>
            <a:r>
              <a:rPr lang="en-US" altLang="ko-KR" sz="1400" dirty="0" smtClean="0"/>
              <a:t>‘</a:t>
            </a:r>
            <a:r>
              <a:rPr lang="ko-KR" altLang="en-US" sz="1400" dirty="0" smtClean="0"/>
              <a:t>프로젝트 옥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에서 운영하는 셰어하우스</a:t>
            </a:r>
            <a:r>
              <a:rPr lang="en-US" altLang="ko-KR" sz="1400" dirty="0" smtClean="0"/>
              <a:t>.2012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월 종로구 권농동의 한옥을 개조하여 만든 </a:t>
            </a:r>
            <a:r>
              <a:rPr lang="en-US" altLang="ko-KR" sz="1400" dirty="0" smtClean="0"/>
              <a:t>1</a:t>
            </a:r>
            <a:r>
              <a:rPr lang="ko-KR" altLang="en-US" sz="1400" dirty="0" err="1" smtClean="0"/>
              <a:t>호점을</a:t>
            </a:r>
            <a:r>
              <a:rPr lang="ko-KR" altLang="en-US" sz="1400" dirty="0" smtClean="0"/>
              <a:t> 시작으로 현재 중구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마포구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동대문구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강북구에 걸쳐 </a:t>
            </a:r>
            <a:r>
              <a:rPr lang="en-US" altLang="ko-KR" sz="1400" dirty="0" smtClean="0"/>
              <a:t>11</a:t>
            </a:r>
            <a:r>
              <a:rPr lang="ko-KR" altLang="en-US" sz="1400" dirty="0" smtClean="0"/>
              <a:t>개 지점이 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지점마다 </a:t>
            </a:r>
            <a:r>
              <a:rPr lang="en-US" altLang="ko-KR" sz="1400" dirty="0" smtClean="0"/>
              <a:t>‘</a:t>
            </a:r>
            <a:r>
              <a:rPr lang="ko-KR" altLang="en-US" sz="1400" dirty="0" err="1" smtClean="0"/>
              <a:t>창업가들을</a:t>
            </a:r>
            <a:r>
              <a:rPr lang="ko-KR" altLang="en-US" sz="1400" dirty="0" smtClean="0"/>
              <a:t> 위한 집</a:t>
            </a:r>
            <a:r>
              <a:rPr lang="en-US" altLang="ko-KR" sz="1400" dirty="0" smtClean="0"/>
              <a:t>’, ‘</a:t>
            </a:r>
            <a:r>
              <a:rPr lang="ko-KR" altLang="en-US" sz="1400" dirty="0" smtClean="0"/>
              <a:t>미술가들을 위한 집</a:t>
            </a:r>
            <a:r>
              <a:rPr lang="en-US" altLang="ko-KR" sz="1400" dirty="0" smtClean="0"/>
              <a:t>’, ‘</a:t>
            </a:r>
            <a:r>
              <a:rPr lang="ko-KR" altLang="en-US" sz="1400" dirty="0" smtClean="0"/>
              <a:t>영화를 좋아하는 사람들의 집</a:t>
            </a:r>
            <a:r>
              <a:rPr lang="en-US" altLang="ko-KR" sz="1400" dirty="0" smtClean="0"/>
              <a:t>’, ‘</a:t>
            </a:r>
            <a:r>
              <a:rPr lang="ko-KR" altLang="en-US" sz="1400" dirty="0" smtClean="0"/>
              <a:t>요리를 좋아하는 사람들의 집</a:t>
            </a:r>
            <a:r>
              <a:rPr lang="en-US" altLang="ko-KR" sz="1400" dirty="0" smtClean="0"/>
              <a:t>’ </a:t>
            </a:r>
            <a:r>
              <a:rPr lang="ko-KR" altLang="en-US" sz="1400" dirty="0" smtClean="0"/>
              <a:t>등 주제를 담아 비슷한 관심사를 가진 이들이 자연스럽게 모일 수 있도록 한 것이 특징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매년 적극적으로 활동하는 사람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명에게 해외여행의 기회를 제공하거나</a:t>
            </a:r>
            <a:r>
              <a:rPr lang="en-US" altLang="ko-KR" sz="1400" dirty="0" smtClean="0"/>
              <a:t>, 1</a:t>
            </a:r>
            <a:r>
              <a:rPr lang="ko-KR" altLang="en-US" sz="1400" dirty="0" smtClean="0"/>
              <a:t>년에 두 번 </a:t>
            </a:r>
            <a:r>
              <a:rPr lang="en-US" altLang="ko-KR" sz="1400" dirty="0" smtClean="0"/>
              <a:t>‘</a:t>
            </a:r>
            <a:r>
              <a:rPr lang="ko-KR" altLang="en-US" sz="1400" dirty="0" smtClean="0"/>
              <a:t>여수 </a:t>
            </a:r>
            <a:r>
              <a:rPr lang="ko-KR" altLang="en-US" sz="1400" dirty="0" err="1" smtClean="0"/>
              <a:t>참맛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 김치를 제공하는 혜택이 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사전 예약자를 대상으로 산발하며 계약은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년 단위로 한다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월세는 </a:t>
            </a:r>
            <a:r>
              <a:rPr lang="en-US" altLang="ko-KR" sz="1400" dirty="0" smtClean="0"/>
              <a:t>33</a:t>
            </a:r>
            <a:r>
              <a:rPr lang="ko-KR" altLang="en-US" sz="1400" dirty="0" smtClean="0"/>
              <a:t>만</a:t>
            </a:r>
            <a:r>
              <a:rPr lang="en-US" altLang="ko-KR" sz="1400" dirty="0" smtClean="0"/>
              <a:t>~65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보증금은 월세의 두 달 치를 내면 된다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www.woozoo.kr</a:t>
            </a:r>
          </a:p>
          <a:p>
            <a:r>
              <a:rPr lang="ko-KR" altLang="en-US" sz="1600" dirty="0" smtClean="0"/>
              <a:t>  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39852" y="971493"/>
            <a:ext cx="26642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로프티하우</a:t>
            </a:r>
            <a:r>
              <a:rPr lang="ko-KR" alt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</a:t>
            </a:r>
            <a:endPara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dirty="0" smtClean="0"/>
          </a:p>
          <a:p>
            <a:r>
              <a:rPr lang="en-US" altLang="ko-KR" sz="1400" dirty="0" smtClean="0"/>
              <a:t>2011</a:t>
            </a:r>
            <a:r>
              <a:rPr lang="ko-KR" altLang="en-US" sz="1400" dirty="0" smtClean="0"/>
              <a:t>년에 생긴 국내 첫 셰어하우스로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도시형 생활 주택을 전문으로 하는 수목건축에서 설계 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침대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책상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냉장고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세탁기를 갖춘 풀 </a:t>
            </a:r>
            <a:r>
              <a:rPr lang="ko-KR" altLang="en-US" sz="1400" dirty="0" err="1" smtClean="0"/>
              <a:t>옵션형</a:t>
            </a:r>
            <a:r>
              <a:rPr lang="ko-KR" altLang="en-US" sz="1400" dirty="0" smtClean="0"/>
              <a:t> 원룸으로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공용 주방과 카페테리아는 물론 공동 주차장까지 마련되어 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연세대 서문에서 </a:t>
            </a:r>
            <a:r>
              <a:rPr lang="en-US" altLang="ko-KR" sz="1400" dirty="0" smtClean="0"/>
              <a:t>5</a:t>
            </a:r>
            <a:r>
              <a:rPr lang="ko-KR" altLang="en-US" sz="1400" dirty="0" err="1" smtClean="0"/>
              <a:t>분거리에</a:t>
            </a:r>
            <a:r>
              <a:rPr lang="ko-KR" altLang="en-US" sz="1400" dirty="0" smtClean="0"/>
              <a:t> 위치한 덕분에 입주자 대부분이 학생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로프티하우스에서는</a:t>
            </a:r>
            <a:r>
              <a:rPr lang="ko-KR" altLang="en-US" sz="1400" dirty="0" smtClean="0"/>
              <a:t> 빵과 잼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밥과 반찬을 제공한다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식비를 줄일 수 있는 것이 이곳의 장점이다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관리인이 주기적으로 청소와 분리수거를 하므로 언제나 깨끗한 환경을 유지한다</a:t>
            </a:r>
            <a:r>
              <a:rPr lang="en-US" altLang="ko-KR" sz="1400" dirty="0" smtClean="0"/>
              <a:t>. 24</a:t>
            </a:r>
            <a:r>
              <a:rPr lang="ko-KR" altLang="en-US" sz="1400" dirty="0" smtClean="0"/>
              <a:t>시간 </a:t>
            </a:r>
            <a:r>
              <a:rPr lang="en-US" altLang="ko-KR" sz="1400" dirty="0" smtClean="0"/>
              <a:t>CCTV</a:t>
            </a:r>
            <a:r>
              <a:rPr lang="ko-KR" altLang="en-US" sz="1400" dirty="0" smtClean="0"/>
              <a:t>가 돌아가고 관리인이 늘 상주해 보안경비가 잘되어 있다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여성들이 선호하는 편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보증금은 </a:t>
            </a:r>
            <a:r>
              <a:rPr lang="en-US" altLang="ko-KR" sz="1400" dirty="0" smtClean="0"/>
              <a:t>1</a:t>
            </a:r>
            <a:r>
              <a:rPr lang="ko-KR" altLang="en-US" sz="1400" dirty="0" err="1" smtClean="0"/>
              <a:t>천만원</a:t>
            </a:r>
            <a:r>
              <a:rPr lang="ko-KR" altLang="en-US" sz="1400" dirty="0" smtClean="0"/>
              <a:t> 월세는 </a:t>
            </a:r>
            <a:r>
              <a:rPr lang="en-US" altLang="ko-KR" sz="1400" dirty="0" smtClean="0"/>
              <a:t>55</a:t>
            </a:r>
            <a:r>
              <a:rPr lang="ko-KR" altLang="en-US" sz="1400" dirty="0" smtClean="0"/>
              <a:t>만</a:t>
            </a:r>
            <a:r>
              <a:rPr lang="en-US" altLang="ko-KR" sz="1400" dirty="0" smtClean="0"/>
              <a:t>~65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Blog.naver.com/hak8675</a:t>
            </a:r>
          </a:p>
          <a:p>
            <a:r>
              <a:rPr lang="ko-KR" altLang="en-US" sz="1600" dirty="0" smtClean="0"/>
              <a:t>  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978737"/>
            <a:ext cx="26642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두레주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택</a:t>
            </a:r>
            <a:endPara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dirty="0" smtClean="0"/>
          </a:p>
          <a:p>
            <a:r>
              <a:rPr lang="ko-KR" altLang="en-US" sz="1400" dirty="0" smtClean="0"/>
              <a:t>서울시에서 처음으로 시행하는 셰어하우스 형태의 공공 임대 주택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방학동에 위치하며</a:t>
            </a:r>
            <a:r>
              <a:rPr lang="en-US" altLang="ko-KR" sz="1400" dirty="0" smtClean="0"/>
              <a:t>, 1</a:t>
            </a:r>
            <a:r>
              <a:rPr lang="ko-KR" altLang="en-US" sz="1400" dirty="0" smtClean="0"/>
              <a:t>인 가구부터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인 가구 까지 살 수 있도록 설계했다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 다른 셰어 하우스에 비해 비교적 방이 크고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세대별로 욕실과 화장실을 설치해 최대한의 사생활을 보장 받을 수 있는 것이 특징이다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서울시 주택정책실 홈페이지를 통한 인터넷 접수 혹은 방문 접수가 가능하며 서울시에서는 진행하는 사업인 만큼 조건이 철저하다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본인을 포함하여 전 </a:t>
            </a:r>
            <a:r>
              <a:rPr lang="ko-KR" altLang="en-US" sz="1400" dirty="0" err="1" smtClean="0"/>
              <a:t>세대원이</a:t>
            </a:r>
            <a:r>
              <a:rPr lang="ko-KR" altLang="en-US" sz="1400" dirty="0" smtClean="0"/>
              <a:t> 무주택자여야 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소득과 보유 부동산가치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보유 자동차 가치 등 기준에 충족하면 서류 심사를 통해 면접을 거쳐 선발한다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보증금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천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백만</a:t>
            </a:r>
            <a:r>
              <a:rPr lang="en-US" altLang="ko-KR" sz="1400" dirty="0" smtClean="0"/>
              <a:t>~2</a:t>
            </a:r>
            <a:r>
              <a:rPr lang="ko-KR" altLang="en-US" sz="1400" dirty="0" smtClean="0"/>
              <a:t>천</a:t>
            </a:r>
            <a:r>
              <a:rPr lang="en-US" altLang="ko-KR" sz="1400" dirty="0" smtClean="0"/>
              <a:t>5</a:t>
            </a:r>
            <a:r>
              <a:rPr lang="ko-KR" altLang="en-US" sz="1400" dirty="0" err="1" smtClean="0"/>
              <a:t>백만원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월 임대료 </a:t>
            </a:r>
            <a:r>
              <a:rPr lang="en-US" altLang="ko-KR" sz="1400" dirty="0" smtClean="0"/>
              <a:t>10</a:t>
            </a:r>
            <a:r>
              <a:rPr lang="ko-KR" altLang="en-US" sz="1400" dirty="0" err="1" smtClean="0"/>
              <a:t>만원대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계약기간은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년이며 최대 </a:t>
            </a:r>
            <a:r>
              <a:rPr lang="en-US" altLang="ko-KR" sz="1400" dirty="0" smtClean="0"/>
              <a:t>10</a:t>
            </a:r>
            <a:r>
              <a:rPr lang="ko-KR" altLang="en-US" sz="1400" dirty="0" smtClean="0"/>
              <a:t>년까지 연장할 수 있다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r>
              <a:rPr lang="en-US" altLang="ko-KR" sz="1400" dirty="0" smtClean="0"/>
              <a:t>www.i-sh.co.kr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11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33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844824"/>
            <a:ext cx="82809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2"/>
                </a:solidFill>
              </a:rPr>
              <a:t>[</a:t>
            </a:r>
            <a:r>
              <a:rPr lang="ko-KR" altLang="en-US" sz="1600" b="1" dirty="0" smtClean="0">
                <a:solidFill>
                  <a:schemeClr val="tx2"/>
                </a:solidFill>
              </a:rPr>
              <a:t>인테리어</a:t>
            </a:r>
            <a:r>
              <a:rPr lang="en-US" altLang="ko-KR" sz="1600" b="1" dirty="0" smtClean="0">
                <a:solidFill>
                  <a:schemeClr val="tx2"/>
                </a:solidFill>
              </a:rPr>
              <a:t>]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sz="4000" b="1" dirty="0" smtClean="0">
                <a:latin typeface="Adobe 명조 Std M" pitchFamily="18" charset="-127"/>
                <a:ea typeface="Adobe 명조 Std M" pitchFamily="18" charset="-127"/>
                <a:cs typeface="Arial Unicode MS" pitchFamily="50" charset="-127"/>
              </a:rPr>
              <a:t>“</a:t>
            </a:r>
            <a:r>
              <a:rPr lang="ko-KR" altLang="en-US" sz="4000" b="1" dirty="0" smtClean="0">
                <a:latin typeface="Adobe 명조 Std M" pitchFamily="18" charset="-127"/>
                <a:ea typeface="Adobe 명조 Std M" pitchFamily="18" charset="-127"/>
                <a:cs typeface="Arial Unicode MS" pitchFamily="50" charset="-127"/>
              </a:rPr>
              <a:t>나는 셰어하우스에 살아요</a:t>
            </a:r>
            <a:r>
              <a:rPr lang="en-US" altLang="ko-KR" sz="4000" b="1" dirty="0" smtClean="0">
                <a:latin typeface="Adobe 명조 Std M" pitchFamily="18" charset="-127"/>
                <a:ea typeface="Adobe 명조 Std M" pitchFamily="18" charset="-127"/>
                <a:cs typeface="Arial Unicode MS" pitchFamily="50" charset="-127"/>
              </a:rPr>
              <a:t>”</a:t>
            </a:r>
          </a:p>
          <a:p>
            <a:pPr algn="ctr"/>
            <a:endParaRPr lang="en-US" altLang="ko-KR" sz="1400" dirty="0" smtClean="0"/>
          </a:p>
          <a:p>
            <a:pPr algn="ctr"/>
            <a:r>
              <a:rPr lang="ko-KR" altLang="en-US" sz="1400" dirty="0" smtClean="0"/>
              <a:t>비용은 줄이고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삶의 질을 높이는 셰어하우스</a:t>
            </a:r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  <a:p>
            <a:pPr algn="ctr"/>
            <a:endParaRPr lang="en-US" altLang="ko-KR" sz="1400" dirty="0"/>
          </a:p>
          <a:p>
            <a:pPr algn="ctr"/>
            <a:endParaRPr lang="en-US" altLang="ko-KR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36226" y="5564395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HyhwpEQ" pitchFamily="18" charset="-127"/>
              </a:rPr>
              <a:t>[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hwpEQ" pitchFamily="18" charset="-127"/>
                <a:ea typeface="HyhwpEQ" pitchFamily="18" charset="-127"/>
              </a:rPr>
              <a:t>출처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HyhwpEQ" pitchFamily="18" charset="-127"/>
              </a:rPr>
              <a:t>: 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HyhwpEQ" pitchFamily="18" charset="-127"/>
              </a:rPr>
              <a:t>NAVER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hwpEQ" pitchFamily="18" charset="-127"/>
                <a:ea typeface="HyhwpEQ" pitchFamily="18" charset="-127"/>
              </a:rPr>
              <a:t> 매거진 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HyhwpEQ" pitchFamily="18" charset="-127"/>
              </a:rPr>
              <a:t>2014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hwpEQ" pitchFamily="18" charset="-127"/>
                <a:ea typeface="HyhwpEQ" pitchFamily="18" charset="-127"/>
              </a:rPr>
              <a:t>년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HyhwpEQ" pitchFamily="18" charset="-127"/>
              </a:rPr>
              <a:t>3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hwpEQ" pitchFamily="18" charset="-127"/>
                <a:ea typeface="HyhwpEQ" pitchFamily="18" charset="-127"/>
              </a:rPr>
              <a:t>월 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HyhwpEQ" pitchFamily="18" charset="-127"/>
              </a:rPr>
              <a:t>20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hwpEQ" pitchFamily="18" charset="-127"/>
                <a:ea typeface="HyhwpEQ" pitchFamily="18" charset="-127"/>
              </a:rPr>
              <a:t>일자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HyhwpEQ" pitchFamily="18" charset="-127"/>
              </a:rPr>
              <a:t>/ 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hwpEQ" pitchFamily="18" charset="-127"/>
                <a:ea typeface="HyhwpEQ" pitchFamily="18" charset="-127"/>
              </a:rPr>
              <a:t>유성미 프리랜서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HyhwpEQ" pitchFamily="18" charset="-127"/>
              </a:rPr>
              <a:t>]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HyhwpEQ" pitchFamily="18" charset="-127"/>
              <a:ea typeface="HyhwpEQ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10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24" y="260648"/>
            <a:ext cx="2746648" cy="360040"/>
          </a:xfrm>
        </p:spPr>
        <p:txBody>
          <a:bodyPr>
            <a:normAutofit/>
          </a:bodyPr>
          <a:lstStyle/>
          <a:p>
            <a:r>
              <a:rPr lang="ko-KR" altLang="en-US" sz="1600" b="1" dirty="0" smtClean="0"/>
              <a:t>공용거실이 다방 같아요</a:t>
            </a:r>
            <a:endParaRPr lang="ko-KR" altLang="en-US" sz="1600" b="1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05" y="692696"/>
            <a:ext cx="6624736" cy="3832475"/>
          </a:xfrm>
        </p:spPr>
      </p:pic>
      <p:sp>
        <p:nvSpPr>
          <p:cNvPr id="6" name="TextBox 5"/>
          <p:cNvSpPr txBox="1"/>
          <p:nvPr/>
        </p:nvSpPr>
        <p:spPr>
          <a:xfrm>
            <a:off x="1403648" y="4581128"/>
            <a:ext cx="6768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개인 공간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방</a:t>
            </a: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을 가지면서 거실이나 부엌 등 공용공간에서 함께 어울려 지내는 것이 셰어하우스의 특징이다</a:t>
            </a:r>
            <a:endParaRPr lang="ko-KR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40" y="5157192"/>
            <a:ext cx="8280920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j-ea"/>
                <a:ea typeface="+mj-ea"/>
                <a:cs typeface="Arial Unicode MS" pitchFamily="50" charset="-127"/>
              </a:rPr>
              <a:t>삼청동에 위치한 셰어하우스 사이</a:t>
            </a:r>
            <a:r>
              <a:rPr lang="en-US" altLang="ko-KR" sz="1400" b="1" dirty="0" smtClean="0">
                <a:latin typeface="+mj-ea"/>
                <a:ea typeface="+mj-ea"/>
                <a:cs typeface="Arial Unicode MS" pitchFamily="50" charset="-127"/>
              </a:rPr>
              <a:t>(SAI)</a:t>
            </a:r>
            <a:r>
              <a:rPr lang="ko-KR" altLang="en-US" sz="1400" b="1" dirty="0" smtClean="0">
                <a:latin typeface="+mj-ea"/>
                <a:ea typeface="+mj-ea"/>
                <a:cs typeface="Arial Unicode MS" pitchFamily="50" charset="-127"/>
              </a:rPr>
              <a:t>는 </a:t>
            </a:r>
            <a:r>
              <a:rPr lang="en-US" altLang="ko-KR" sz="1400" b="1" dirty="0" smtClean="0">
                <a:latin typeface="+mj-ea"/>
                <a:ea typeface="+mj-ea"/>
                <a:cs typeface="Arial Unicode MS" pitchFamily="50" charset="-127"/>
              </a:rPr>
              <a:t>’</a:t>
            </a:r>
            <a:r>
              <a:rPr lang="ko-KR" altLang="en-US" sz="1400" b="1" dirty="0" smtClean="0">
                <a:latin typeface="+mj-ea"/>
                <a:ea typeface="+mj-ea"/>
                <a:cs typeface="Arial Unicode MS" pitchFamily="50" charset="-127"/>
              </a:rPr>
              <a:t>행복한 세상을 만드는 기업</a:t>
            </a:r>
            <a:r>
              <a:rPr lang="en-US" altLang="ko-KR" sz="1400" b="1" dirty="0" smtClean="0">
                <a:latin typeface="+mj-ea"/>
                <a:ea typeface="+mj-ea"/>
                <a:cs typeface="Arial Unicode MS" pitchFamily="50" charset="-127"/>
              </a:rPr>
              <a:t>’</a:t>
            </a:r>
            <a:r>
              <a:rPr lang="ko-KR" altLang="en-US" sz="1400" b="1" dirty="0" smtClean="0">
                <a:latin typeface="+mj-ea"/>
                <a:ea typeface="+mj-ea"/>
                <a:cs typeface="Arial Unicode MS" pitchFamily="50" charset="-127"/>
              </a:rPr>
              <a:t>이라는 슬로건으로 다양한 사업을 펼치고 있는 </a:t>
            </a:r>
            <a:r>
              <a:rPr lang="ko-KR" altLang="en-US" sz="1400" b="1" dirty="0" err="1" smtClean="0">
                <a:latin typeface="+mj-ea"/>
                <a:ea typeface="+mj-ea"/>
                <a:cs typeface="Arial Unicode MS" pitchFamily="50" charset="-127"/>
              </a:rPr>
              <a:t>에듀코빌리지의</a:t>
            </a:r>
            <a:r>
              <a:rPr lang="ko-KR" altLang="en-US" sz="1400" b="1" dirty="0" smtClean="0">
                <a:latin typeface="+mj-ea"/>
                <a:ea typeface="+mj-ea"/>
                <a:cs typeface="Arial Unicode MS" pitchFamily="50" charset="-127"/>
              </a:rPr>
              <a:t> </a:t>
            </a:r>
            <a:r>
              <a:rPr lang="ko-KR" altLang="en-US" sz="1400" b="1" dirty="0" err="1" smtClean="0">
                <a:latin typeface="+mj-ea"/>
                <a:ea typeface="+mj-ea"/>
                <a:cs typeface="Arial Unicode MS" pitchFamily="50" charset="-127"/>
              </a:rPr>
              <a:t>레지던스</a:t>
            </a:r>
            <a:r>
              <a:rPr lang="ko-KR" altLang="en-US" sz="1400" b="1" dirty="0" smtClean="0">
                <a:latin typeface="+mj-ea"/>
                <a:ea typeface="+mj-ea"/>
                <a:cs typeface="Arial Unicode MS" pitchFamily="50" charset="-127"/>
              </a:rPr>
              <a:t> 프로그램이다</a:t>
            </a:r>
            <a:r>
              <a:rPr lang="en-US" altLang="ko-KR" sz="1400" b="1" dirty="0" smtClean="0">
                <a:latin typeface="+mj-ea"/>
                <a:ea typeface="+mj-ea"/>
                <a:cs typeface="Arial Unicode MS" pitchFamily="50" charset="-127"/>
              </a:rPr>
              <a:t>. </a:t>
            </a:r>
            <a:r>
              <a:rPr lang="ko-KR" altLang="en-US" sz="1400" b="1" dirty="0" smtClean="0">
                <a:latin typeface="+mj-ea"/>
                <a:ea typeface="+mj-ea"/>
                <a:cs typeface="Arial Unicode MS" pitchFamily="50" charset="-127"/>
              </a:rPr>
              <a:t>사이의 팀장 이윤선</a:t>
            </a:r>
            <a:r>
              <a:rPr lang="en-US" altLang="ko-KR" sz="1400" b="1" dirty="0" smtClean="0">
                <a:latin typeface="+mj-ea"/>
                <a:ea typeface="+mj-ea"/>
                <a:cs typeface="Arial Unicode MS" pitchFamily="50" charset="-127"/>
              </a:rPr>
              <a:t>(33</a:t>
            </a:r>
            <a:r>
              <a:rPr lang="ko-KR" altLang="en-US" sz="1400" b="1" dirty="0" smtClean="0">
                <a:latin typeface="+mj-ea"/>
                <a:ea typeface="+mj-ea"/>
                <a:cs typeface="Arial Unicode MS" pitchFamily="50" charset="-127"/>
              </a:rPr>
              <a:t>세</a:t>
            </a:r>
            <a:r>
              <a:rPr lang="en-US" altLang="ko-KR" sz="1400" b="1" dirty="0" smtClean="0">
                <a:latin typeface="+mj-ea"/>
                <a:ea typeface="+mj-ea"/>
                <a:cs typeface="Arial Unicode MS" pitchFamily="50" charset="-127"/>
              </a:rPr>
              <a:t>)</a:t>
            </a:r>
            <a:r>
              <a:rPr lang="ko-KR" altLang="en-US" sz="1400" b="1" dirty="0" smtClean="0">
                <a:latin typeface="+mj-ea"/>
                <a:ea typeface="+mj-ea"/>
                <a:cs typeface="Arial Unicode MS" pitchFamily="50" charset="-127"/>
              </a:rPr>
              <a:t>씨는 회사에서 </a:t>
            </a:r>
            <a:endParaRPr lang="en-US" altLang="ko-KR" sz="1400" b="1" dirty="0" smtClean="0">
              <a:latin typeface="+mj-ea"/>
              <a:ea typeface="+mj-ea"/>
              <a:cs typeface="Arial Unicode MS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j-ea"/>
                <a:ea typeface="+mj-ea"/>
                <a:cs typeface="Arial Unicode MS" pitchFamily="50" charset="-127"/>
              </a:rPr>
              <a:t>제공하는 복지 혜택으로 </a:t>
            </a:r>
            <a:r>
              <a:rPr lang="en-US" altLang="ko-KR" sz="1400" b="1" dirty="0" smtClean="0">
                <a:latin typeface="+mj-ea"/>
                <a:ea typeface="+mj-ea"/>
                <a:cs typeface="Arial Unicode MS" pitchFamily="50" charset="-127"/>
              </a:rPr>
              <a:t>3</a:t>
            </a:r>
            <a:r>
              <a:rPr lang="ko-KR" altLang="en-US" sz="1400" b="1" dirty="0" smtClean="0">
                <a:latin typeface="+mj-ea"/>
                <a:ea typeface="+mj-ea"/>
                <a:cs typeface="Arial Unicode MS" pitchFamily="50" charset="-127"/>
              </a:rPr>
              <a:t>년 전 이곳에 입주했다</a:t>
            </a:r>
            <a:r>
              <a:rPr lang="en-US" altLang="ko-KR" sz="1400" b="1" dirty="0" smtClean="0">
                <a:latin typeface="+mj-ea"/>
                <a:ea typeface="+mj-ea"/>
                <a:cs typeface="Arial Unicode MS" pitchFamily="50" charset="-127"/>
              </a:rPr>
              <a:t>.  </a:t>
            </a:r>
            <a:r>
              <a:rPr lang="en-US" altLang="ko-KR" sz="1400" dirty="0" smtClean="0">
                <a:latin typeface="+mj-ea"/>
                <a:ea typeface="+mj-ea"/>
                <a:cs typeface="Arial Unicode MS" pitchFamily="50" charset="-127"/>
                <a:hlinkClick r:id="rId4"/>
              </a:rPr>
              <a:t>www.educovillage.com</a:t>
            </a:r>
            <a:endParaRPr lang="en-US" altLang="ko-KR" sz="1400" dirty="0" smtClean="0">
              <a:latin typeface="+mj-ea"/>
              <a:ea typeface="+mj-ea"/>
              <a:cs typeface="Arial Unicode MS" pitchFamily="50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33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46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318251"/>
            <a:ext cx="43924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에듀코빌리지란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600" b="1" dirty="0" smtClean="0">
              <a:latin typeface="+mj-lt"/>
              <a:ea typeface="HY강B" pitchFamily="18" charset="-127"/>
            </a:endParaRPr>
          </a:p>
          <a:p>
            <a:r>
              <a:rPr lang="ko-KR" altLang="en-US" sz="1400" dirty="0" smtClean="0"/>
              <a:t>삶의 대안을 찾고 그 안에서 행복하게 사는 세상을 만드는 것이 회사의 목표예요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에듀코빌리지</a:t>
            </a:r>
            <a:r>
              <a:rPr lang="ko-KR" altLang="en-US" sz="1400" dirty="0" smtClean="0"/>
              <a:t> 안에는 네 개의 사업기구가 있죠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생태마을 조성 사업을 하는 </a:t>
            </a:r>
            <a:r>
              <a:rPr lang="en-US" altLang="ko-KR" sz="1400" b="1" dirty="0" smtClean="0"/>
              <a:t>‘</a:t>
            </a:r>
            <a:r>
              <a:rPr lang="ko-KR" altLang="en-US" sz="1400" b="1" dirty="0" err="1" smtClean="0"/>
              <a:t>가이헌</a:t>
            </a:r>
            <a:r>
              <a:rPr lang="en-US" altLang="ko-KR" sz="1400" dirty="0" smtClean="0"/>
              <a:t>’,  </a:t>
            </a:r>
            <a:r>
              <a:rPr lang="ko-KR" altLang="en-US" sz="1400" dirty="0" smtClean="0"/>
              <a:t>대안교육센터 </a:t>
            </a:r>
            <a:r>
              <a:rPr lang="en-US" altLang="ko-KR" sz="1400" b="1" dirty="0" smtClean="0"/>
              <a:t>‘</a:t>
            </a:r>
            <a:r>
              <a:rPr lang="ko-KR" altLang="en-US" sz="1400" b="1" dirty="0" err="1" smtClean="0"/>
              <a:t>피스캠프</a:t>
            </a:r>
            <a:r>
              <a:rPr lang="en-US" altLang="ko-KR" sz="1400" dirty="0" smtClean="0"/>
              <a:t>’,  </a:t>
            </a:r>
            <a:r>
              <a:rPr lang="ko-KR" altLang="en-US" sz="1400" dirty="0" smtClean="0"/>
              <a:t>건축 사무소 </a:t>
            </a:r>
            <a:r>
              <a:rPr lang="en-US" altLang="ko-KR" sz="1400" b="1" dirty="0" smtClean="0"/>
              <a:t>‘</a:t>
            </a:r>
            <a:r>
              <a:rPr lang="ko-KR" altLang="en-US" sz="1400" b="1" dirty="0" smtClean="0"/>
              <a:t>비후리</a:t>
            </a:r>
            <a:r>
              <a:rPr lang="en-US" altLang="ko-KR" sz="1400" dirty="0" smtClean="0"/>
              <a:t>’ </a:t>
            </a:r>
            <a:r>
              <a:rPr lang="ko-KR" altLang="en-US" sz="1400" dirty="0" smtClean="0"/>
              <a:t>그리고 대안문화 사업을 하는 </a:t>
            </a:r>
            <a:r>
              <a:rPr lang="en-US" altLang="ko-KR" sz="1400" b="1" dirty="0" smtClean="0"/>
              <a:t>‘</a:t>
            </a:r>
            <a:r>
              <a:rPr lang="ko-KR" altLang="en-US" sz="1400" b="1" dirty="0" smtClean="0"/>
              <a:t>사이</a:t>
            </a:r>
            <a:r>
              <a:rPr lang="en-US" altLang="ko-KR" sz="1400" b="1" dirty="0" smtClean="0"/>
              <a:t>’</a:t>
            </a:r>
            <a:r>
              <a:rPr lang="ko-KR" altLang="en-US" sz="1400" dirty="0" smtClean="0"/>
              <a:t>예요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셰어 하우</a:t>
            </a:r>
            <a:r>
              <a:rPr lang="ko-KR" altLang="en-US" sz="1400" dirty="0"/>
              <a:t>스</a:t>
            </a:r>
            <a:r>
              <a:rPr lang="ko-KR" altLang="en-US" sz="1400" dirty="0" smtClean="0"/>
              <a:t>는 사이에서 진행하는 프로그램의 하나고요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그 외에도 행복하게 사는데 필요한 것들이 뭘까 고민하며 여러 문화사업을 기획하고 있어요</a:t>
            </a:r>
          </a:p>
          <a:p>
            <a:endParaRPr lang="en-US" altLang="ko-KR" sz="1600" b="1" dirty="0">
              <a:latin typeface="+mj-lt"/>
              <a:ea typeface="HY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323326"/>
            <a:ext cx="4267753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입주이유는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400" dirty="0">
              <a:latin typeface="+mn-ea"/>
            </a:endParaRPr>
          </a:p>
          <a:p>
            <a:r>
              <a:rPr lang="ko-KR" altLang="en-US" sz="1400" dirty="0" smtClean="0">
                <a:latin typeface="+mn-ea"/>
              </a:rPr>
              <a:t>직장생활에 염증을 느끼고 있던 찰나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독립을 계획 중이었는데 </a:t>
            </a:r>
            <a:r>
              <a:rPr lang="ko-KR" altLang="en-US" sz="1400" dirty="0" err="1" smtClean="0">
                <a:latin typeface="+mn-ea"/>
              </a:rPr>
              <a:t>에듀코빌리지란</a:t>
            </a:r>
            <a:r>
              <a:rPr lang="ko-KR" altLang="en-US" sz="1400" dirty="0" smtClean="0">
                <a:latin typeface="+mn-ea"/>
              </a:rPr>
              <a:t> 회사에서 </a:t>
            </a:r>
            <a:r>
              <a:rPr lang="ko-KR" altLang="en-US" sz="1400" dirty="0" err="1" smtClean="0">
                <a:latin typeface="+mn-ea"/>
              </a:rPr>
              <a:t>레지던스</a:t>
            </a:r>
            <a:r>
              <a:rPr lang="ko-KR" altLang="en-US" sz="1400" dirty="0" smtClean="0">
                <a:latin typeface="+mn-ea"/>
              </a:rPr>
              <a:t> </a:t>
            </a:r>
            <a:endParaRPr lang="en-US" altLang="ko-KR" sz="1400" dirty="0" smtClean="0">
              <a:latin typeface="+mn-ea"/>
            </a:endParaRPr>
          </a:p>
          <a:p>
            <a:r>
              <a:rPr lang="ko-KR" altLang="en-US" sz="1400" dirty="0" smtClean="0">
                <a:latin typeface="+mn-ea"/>
              </a:rPr>
              <a:t>프로그램을 운영한다는 거예요</a:t>
            </a:r>
            <a:r>
              <a:rPr lang="en-US" altLang="ko-KR" sz="1400" dirty="0" smtClean="0">
                <a:latin typeface="+mn-ea"/>
              </a:rPr>
              <a:t>. </a:t>
            </a:r>
          </a:p>
          <a:p>
            <a:r>
              <a:rPr lang="ko-KR" altLang="en-US" sz="1400" dirty="0" smtClean="0">
                <a:latin typeface="+mn-ea"/>
              </a:rPr>
              <a:t>대표님과 많은 이야기를 나누다 의견이 일치하는 부분이 있어서 회사의 일원으로 합류하고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입주도 했죠</a:t>
            </a:r>
            <a:r>
              <a:rPr lang="en-US" altLang="ko-KR" sz="1400" dirty="0" smtClean="0">
                <a:latin typeface="+mn-ea"/>
              </a:rPr>
              <a:t>.</a:t>
            </a:r>
          </a:p>
          <a:p>
            <a:r>
              <a:rPr lang="ko-KR" altLang="en-US" sz="1400" dirty="0" err="1" smtClean="0">
                <a:latin typeface="+mn-ea"/>
              </a:rPr>
              <a:t>정직원의</a:t>
            </a:r>
            <a:r>
              <a:rPr lang="ko-KR" altLang="en-US" sz="1400" dirty="0" smtClean="0">
                <a:latin typeface="+mn-ea"/>
              </a:rPr>
              <a:t> 경우 주저 공간과 식사를 해결해 주기 때문에 저에게는 일거양득인 </a:t>
            </a:r>
            <a:r>
              <a:rPr lang="ko-KR" altLang="en-US" sz="1400" dirty="0" err="1" smtClean="0">
                <a:latin typeface="+mn-ea"/>
              </a:rPr>
              <a:t>셈이예요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356" y="2996952"/>
            <a:ext cx="41044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사이의 특징은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오래된 건물을 개조했어요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사이 프로그램에 참여한 사람들이 건축가와 디자이너이기 때문에 일반적인 집과는 분위기가 다르죠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그래서인지 특수한 분야의 종사자들이 자주 찾아와요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무기를 만드는 분도 계셨어요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덕분에 다양한 간접 경험을 할 수 있죠</a:t>
            </a:r>
            <a:r>
              <a:rPr lang="en-US" altLang="ko-KR" sz="1400" dirty="0"/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26091" y="3008505"/>
            <a:ext cx="41764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내부구조는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600" dirty="0"/>
          </a:p>
          <a:p>
            <a:r>
              <a:rPr lang="ko-KR" altLang="en-US" sz="1400" dirty="0" smtClean="0"/>
              <a:t>각방을 제외하고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공동으로 사용하는 주방과 화장실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거실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옥상이 있어요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거실은 </a:t>
            </a:r>
            <a:r>
              <a:rPr lang="en-US" altLang="ko-KR" sz="1400" dirty="0" smtClean="0"/>
              <a:t>‘</a:t>
            </a:r>
            <a:r>
              <a:rPr lang="ko-KR" altLang="en-US" sz="1400" dirty="0" err="1" smtClean="0"/>
              <a:t>취선당</a:t>
            </a:r>
            <a:r>
              <a:rPr lang="ko-KR" altLang="en-US" sz="1400" dirty="0" smtClean="0"/>
              <a:t> 다방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이라고 이름을 붙였는데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카페처럼 외부인도 입장할 수 있어서 거주자 외의 다른 사람들과도 교류할 수 있어요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음료값은</a:t>
            </a:r>
            <a:r>
              <a:rPr lang="ko-KR" altLang="en-US" sz="1400" dirty="0" smtClean="0"/>
              <a:t> 자율</a:t>
            </a:r>
            <a:r>
              <a:rPr lang="en-US" altLang="ko-KR" sz="1400" dirty="0" smtClean="0"/>
              <a:t>! </a:t>
            </a:r>
            <a:r>
              <a:rPr lang="ko-KR" altLang="en-US" sz="1400" dirty="0" smtClean="0"/>
              <a:t>모은 돈은 다른 프로젝트를 위한 </a:t>
            </a:r>
            <a:r>
              <a:rPr lang="ko-KR" altLang="en-US" sz="1400" dirty="0" err="1" smtClean="0"/>
              <a:t>종잣돈으로</a:t>
            </a:r>
            <a:r>
              <a:rPr lang="ko-KR" altLang="en-US" sz="1400" dirty="0" smtClean="0"/>
              <a:t> 활용 되요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옥상에서는 반상회도 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고기도 구워 먹고 공연도 하죠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5229200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규칙은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600" dirty="0"/>
          </a:p>
          <a:p>
            <a:r>
              <a:rPr lang="ko-KR" altLang="en-US" sz="1400" dirty="0" smtClean="0"/>
              <a:t>서로 민폐 끼치지 않고 사는 방법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이 적혀 있죠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샤워 후 머리카락을 치우고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자기 자리는 스스로 정리하는 거예요 함께 살면서 당연히 지켜야 하는 것들이죠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혼숙은 안 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외부인을 데려 와서 함께 잘 수 있는 건 </a:t>
            </a:r>
            <a:r>
              <a:rPr lang="en-US" altLang="ko-KR" sz="1400" dirty="0" smtClean="0"/>
              <a:t>7</a:t>
            </a:r>
            <a:r>
              <a:rPr lang="ko-KR" altLang="en-US" sz="1400" dirty="0" smtClean="0"/>
              <a:t>일까지만 허용 되요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대신 그룹 방에 공지는 필수죠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33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9738"/>
            <a:ext cx="4104456" cy="1944216"/>
          </a:xfrm>
        </p:spPr>
        <p:txBody>
          <a:bodyPr>
            <a:normAutofit/>
          </a:bodyPr>
          <a:lstStyle/>
          <a:p>
            <a:pPr algn="l"/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장점과 단점은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400" dirty="0" smtClean="0"/>
              <a:t>혼자서 요리하면 남아서 버리는 경우가 많지만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여기에서는 그럴 필요가 없어요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재료를 공동 구매하고 나눠 먹죠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또 어두운 집에 들어오지 않아도 돼 안도감이 있어요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단점은 타인에게 민폐가 되지 않도록 항상 조심해야 한다는 거예요</a:t>
            </a:r>
            <a:r>
              <a:rPr lang="en-US" altLang="ko-KR" sz="1400" dirty="0"/>
              <a:t>.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88640"/>
            <a:ext cx="42484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입주 자격은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dirty="0"/>
          </a:p>
          <a:p>
            <a:r>
              <a:rPr lang="en-US" altLang="ko-KR" dirty="0" smtClean="0"/>
              <a:t> </a:t>
            </a:r>
            <a:r>
              <a:rPr lang="ko-KR" altLang="en-US" sz="1400" dirty="0" smtClean="0"/>
              <a:t>그냥 잠잘 곳을 구하는 사람은 사양이고요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함께 어울려서 재미있게 지낼 분이면 되요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20~30</a:t>
            </a:r>
            <a:r>
              <a:rPr lang="ko-KR" altLang="en-US" sz="1400" dirty="0" smtClean="0"/>
              <a:t>대로 나이 제한을 두긴 했지만</a:t>
            </a:r>
            <a:r>
              <a:rPr lang="en-US" altLang="ko-KR" sz="1400" dirty="0" smtClean="0"/>
              <a:t>, 40</a:t>
            </a:r>
            <a:r>
              <a:rPr lang="ko-KR" altLang="en-US" sz="1400" dirty="0" smtClean="0"/>
              <a:t>대 미혼 </a:t>
            </a:r>
            <a:endParaRPr lang="en-US" altLang="ko-KR" sz="1400" dirty="0" smtClean="0"/>
          </a:p>
          <a:p>
            <a:r>
              <a:rPr lang="ko-KR" altLang="en-US" sz="1400" dirty="0" smtClean="0"/>
              <a:t>여성도 있었으니 나이가 크게 중요하진 않아요</a:t>
            </a:r>
            <a:r>
              <a:rPr lang="en-US" altLang="ko-KR" sz="1400" dirty="0" smtClean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013176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보증금 및 월세는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600" dirty="0"/>
          </a:p>
          <a:p>
            <a:r>
              <a:rPr lang="ko-KR" altLang="en-US" sz="1400" dirty="0" smtClean="0"/>
              <a:t>기본적으로는 방마다 다르고</a:t>
            </a:r>
            <a:r>
              <a:rPr lang="en-US" altLang="ko-KR" sz="1400" dirty="0" smtClean="0"/>
              <a:t>, </a:t>
            </a:r>
          </a:p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인실은 </a:t>
            </a:r>
            <a:r>
              <a:rPr lang="en-US" altLang="ko-KR" sz="1400" dirty="0" smtClean="0"/>
              <a:t>1,000/60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, 2</a:t>
            </a:r>
            <a:r>
              <a:rPr lang="ko-KR" altLang="en-US" sz="1400" dirty="0" smtClean="0"/>
              <a:t>인실은 </a:t>
            </a:r>
            <a:r>
              <a:rPr lang="en-US" altLang="ko-KR" sz="1400" dirty="0" smtClean="0"/>
              <a:t>1,000/50</a:t>
            </a:r>
            <a:r>
              <a:rPr lang="ko-KR" altLang="en-US" sz="1400" dirty="0" smtClean="0"/>
              <a:t>만원 정도예요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계약기간은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년이 기본이지만 피치 못할 상황이라면 먼저 나가도 상관없어요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그렇다고 아무나 들여서 방을 재우진 않아요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우리와 맞는 입주자를 찾을 때까지 비워 두는 거죠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81220" y="5013176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예비 입주자들에게 한마디</a:t>
            </a:r>
            <a:endParaRPr lang="en-US" altLang="ko-KR" sz="1600" b="1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600" dirty="0"/>
          </a:p>
          <a:p>
            <a:r>
              <a:rPr lang="ko-KR" altLang="en-US" sz="1400" dirty="0" smtClean="0"/>
              <a:t>아직도 엄마가 필요해 보이는 친구들이 간혹 있는데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타인을 배려하고 스스로 자립할 수 있는 마음가짐이 중요해요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2089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33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359" y="55082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미국친구가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홍대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관광을 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시켜줘요</a:t>
            </a:r>
            <a:endParaRPr lang="ko-KR" altLang="en-US" sz="1600" b="1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16824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4941168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현재 일본 도쿄에만 </a:t>
            </a:r>
            <a:r>
              <a:rPr lang="en-US" altLang="ko-KR" sz="1400" dirty="0" smtClean="0"/>
              <a:t>60</a:t>
            </a:r>
            <a:r>
              <a:rPr lang="ko-KR" altLang="en-US" sz="1400" dirty="0" smtClean="0"/>
              <a:t>여 개 지점을 두고 있는 </a:t>
            </a:r>
            <a:r>
              <a:rPr lang="ko-KR" altLang="en-US" sz="1400" dirty="0" err="1" smtClean="0"/>
              <a:t>보더리스</a:t>
            </a:r>
            <a:r>
              <a:rPr lang="ko-KR" altLang="en-US" sz="1400" dirty="0" smtClean="0"/>
              <a:t> 하우스</a:t>
            </a:r>
            <a:r>
              <a:rPr lang="en-US" altLang="ko-KR" sz="1400" dirty="0" smtClean="0"/>
              <a:t>(Borderless House) </a:t>
            </a:r>
            <a:r>
              <a:rPr lang="ko-KR" altLang="en-US" sz="1400" dirty="0" err="1" smtClean="0"/>
              <a:t>재팬의</a:t>
            </a:r>
            <a:r>
              <a:rPr lang="ko-KR" altLang="en-US" sz="1400" dirty="0" smtClean="0"/>
              <a:t> 서울 센터</a:t>
            </a:r>
            <a:r>
              <a:rPr lang="en-US" altLang="ko-KR" sz="1400" dirty="0" smtClean="0"/>
              <a:t>. 2012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12</a:t>
            </a:r>
            <a:r>
              <a:rPr lang="ko-KR" altLang="en-US" sz="1400" dirty="0" smtClean="0"/>
              <a:t>월 서울 법인을 설립하고 강남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홍대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마포 등 서울의 중심지역에 </a:t>
            </a:r>
            <a:r>
              <a:rPr lang="en-US" altLang="ko-KR" sz="1400" dirty="0" smtClean="0"/>
              <a:t>16</a:t>
            </a:r>
            <a:r>
              <a:rPr lang="ko-KR" altLang="en-US" sz="1400" dirty="0" smtClean="0"/>
              <a:t>개 지점을 열었다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지난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월 </a:t>
            </a:r>
            <a:r>
              <a:rPr lang="ko-KR" altLang="en-US" sz="1400" dirty="0" err="1" smtClean="0"/>
              <a:t>보더리스</a:t>
            </a:r>
            <a:r>
              <a:rPr lang="ko-KR" altLang="en-US" sz="1400" dirty="0" smtClean="0"/>
              <a:t> 하우스 </a:t>
            </a:r>
            <a:r>
              <a:rPr lang="ko-KR" altLang="en-US" sz="1400" dirty="0" err="1" smtClean="0"/>
              <a:t>홍대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</a:t>
            </a:r>
            <a:r>
              <a:rPr lang="ko-KR" altLang="en-US" sz="1400" dirty="0" err="1" smtClean="0"/>
              <a:t>호점에</a:t>
            </a:r>
            <a:r>
              <a:rPr lang="ko-KR" altLang="en-US" sz="1400" dirty="0" smtClean="0"/>
              <a:t> 입주한 최윤경</a:t>
            </a:r>
            <a:r>
              <a:rPr lang="en-US" altLang="ko-KR" sz="1400" dirty="0" smtClean="0"/>
              <a:t>(32</a:t>
            </a:r>
            <a:r>
              <a:rPr lang="ko-KR" altLang="en-US" sz="1400" dirty="0" smtClean="0"/>
              <a:t>세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씨는 일본어 관광 통역 </a:t>
            </a:r>
            <a:r>
              <a:rPr lang="ko-KR" altLang="en-US" sz="1400" dirty="0" err="1" smtClean="0"/>
              <a:t>안내사를</a:t>
            </a:r>
            <a:r>
              <a:rPr lang="ko-KR" altLang="en-US" sz="1400" dirty="0" smtClean="0"/>
              <a:t> 준비 중인데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입주 후 일본어 공부에 큰 도움을 받았다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>
                <a:hlinkClick r:id="rId4"/>
              </a:rPr>
              <a:t>www.borderless-house.kr</a:t>
            </a:r>
            <a:endParaRPr lang="en-US" altLang="ko-KR" sz="1400" dirty="0" smtClean="0"/>
          </a:p>
          <a:p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33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46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318251"/>
            <a:ext cx="43924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입주이유는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600" b="1" dirty="0" smtClean="0">
              <a:latin typeface="+mj-lt"/>
              <a:ea typeface="HY강B" pitchFamily="18" charset="-127"/>
            </a:endParaRPr>
          </a:p>
          <a:p>
            <a:r>
              <a:rPr lang="ko-KR" altLang="en-US" sz="1400" dirty="0" smtClean="0"/>
              <a:t>일본어를 잊지 않기 위해 처음에는 한국에 사는 일본인 룸메이트를 수소문했어요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그런데 비용 부담이 크더라고요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독립하려면 집뿐만 아니라 여러 생활집기가 필요하잖아요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이곳은 보증금과 월세만 내면 됐어요</a:t>
            </a:r>
            <a:r>
              <a:rPr lang="en-US" altLang="ko-KR" sz="1400" dirty="0" smtClean="0"/>
              <a:t>.</a:t>
            </a:r>
            <a:endParaRPr lang="en-US" altLang="ko-KR" sz="1600" b="1" dirty="0">
              <a:latin typeface="+mj-lt"/>
              <a:ea typeface="HY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323326"/>
            <a:ext cx="4267753" cy="14157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보더리스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하우스의 특징은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400" dirty="0">
              <a:latin typeface="+mn-ea"/>
            </a:endParaRPr>
          </a:p>
          <a:p>
            <a:r>
              <a:rPr lang="ko-KR" altLang="en-US" sz="1400" dirty="0" smtClean="0">
                <a:latin typeface="+mn-ea"/>
              </a:rPr>
              <a:t>외국인과 교류할 수 있다는 것이 가장 큰 </a:t>
            </a:r>
            <a:r>
              <a:rPr lang="ko-KR" altLang="en-US" sz="1400" dirty="0" err="1" smtClean="0">
                <a:latin typeface="+mn-ea"/>
              </a:rPr>
              <a:t>특징이예요</a:t>
            </a:r>
            <a:r>
              <a:rPr lang="en-US" altLang="ko-KR" sz="1400" dirty="0" smtClean="0">
                <a:latin typeface="+mn-ea"/>
              </a:rPr>
              <a:t>. </a:t>
            </a:r>
            <a:r>
              <a:rPr lang="ko-KR" altLang="en-US" sz="1400" dirty="0" smtClean="0">
                <a:latin typeface="+mn-ea"/>
              </a:rPr>
              <a:t>내게 필요한 외국어를 공부할 기회가 많을 뿐 아니라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그 밖의 다양한 언어를 귀동냥해서 들을 수 있어 좋아요</a:t>
            </a:r>
            <a:r>
              <a:rPr lang="en-US" altLang="ko-KR" sz="1400" dirty="0" smtClean="0">
                <a:latin typeface="+mn-ea"/>
              </a:rPr>
              <a:t>.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356" y="2996952"/>
            <a:ext cx="41044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내부 구조는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공용 공간으로는 거실과 주방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베란다와 세탁실이 있어요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화장실은 거실에 하나</a:t>
            </a:r>
            <a:r>
              <a:rPr lang="en-US" altLang="ko-KR" sz="1400" dirty="0" smtClean="0"/>
              <a:t>, 4</a:t>
            </a:r>
            <a:r>
              <a:rPr lang="ko-KR" altLang="en-US" sz="1400" dirty="0" smtClean="0"/>
              <a:t>인실 여성 </a:t>
            </a:r>
            <a:r>
              <a:rPr lang="ko-KR" altLang="en-US" sz="1400" dirty="0" err="1" smtClean="0"/>
              <a:t>전용방</a:t>
            </a:r>
            <a:r>
              <a:rPr lang="ko-KR" altLang="en-US" sz="1400" dirty="0" smtClean="0"/>
              <a:t> 안에 하나예요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화장실을 남녀 따로 쓸 수 있어서 편해요</a:t>
            </a:r>
            <a:r>
              <a:rPr lang="en-US" altLang="ko-KR" sz="1400" dirty="0" smtClean="0"/>
              <a:t>. 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26091" y="3008505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함께 사는 사람들은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600" dirty="0"/>
          </a:p>
          <a:p>
            <a:r>
              <a:rPr lang="ko-KR" altLang="en-US" sz="1400" dirty="0" smtClean="0"/>
              <a:t>이곳은 여성 전용의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인실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남성 전용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인실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성별에 상관없는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인실이 한 개 있어요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저는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인실에 거주하는데 아직은 어학당에 다니는 프랑스인 한 명과 저 이렇게 둘만 있고</a:t>
            </a:r>
            <a:r>
              <a:rPr lang="en-US" altLang="ko-KR" sz="1400" dirty="0" smtClean="0"/>
              <a:t>, 1</a:t>
            </a:r>
            <a:r>
              <a:rPr lang="ko-KR" altLang="en-US" sz="1400" dirty="0" smtClean="0"/>
              <a:t>인실에는 한국어를 공부하는 미국인이 한 명</a:t>
            </a:r>
            <a:r>
              <a:rPr lang="en-US" altLang="ko-KR" sz="1400" dirty="0" smtClean="0"/>
              <a:t>, 2</a:t>
            </a:r>
            <a:r>
              <a:rPr lang="ko-KR" altLang="en-US" sz="1400" dirty="0" smtClean="0"/>
              <a:t>인실에는 </a:t>
            </a:r>
            <a:r>
              <a:rPr lang="en-US" altLang="ko-KR" sz="1400" dirty="0" smtClean="0"/>
              <a:t>‘</a:t>
            </a:r>
            <a:r>
              <a:rPr lang="ko-KR" altLang="en-US" sz="1400" dirty="0" smtClean="0"/>
              <a:t>하우스 </a:t>
            </a:r>
            <a:r>
              <a:rPr lang="ko-KR" altLang="en-US" sz="1400" dirty="0" err="1" smtClean="0"/>
              <a:t>익스체인지</a:t>
            </a:r>
            <a:r>
              <a:rPr lang="ko-KR" altLang="en-US" sz="1400" dirty="0" smtClean="0"/>
              <a:t> 라고 해서 일보의 </a:t>
            </a:r>
            <a:r>
              <a:rPr lang="ko-KR" altLang="en-US" sz="1400" dirty="0" err="1" smtClean="0"/>
              <a:t>보더리스</a:t>
            </a:r>
            <a:r>
              <a:rPr lang="ko-KR" altLang="en-US" sz="1400" dirty="0" smtClean="0"/>
              <a:t> 하우스에 거주하던 일본인 한 명이 교환 학생으로 와 있어요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대부분 어학을 공부하는 친구들이죠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532238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규칙은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600" dirty="0"/>
          </a:p>
          <a:p>
            <a:r>
              <a:rPr lang="ko-KR" altLang="en-US" sz="1400" dirty="0" smtClean="0"/>
              <a:t>스스로 치우기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다 같이 먹었을 때는 가위바위보로 정하기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화재가 발생할 수 있는 향이나 초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모기향 금지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저녁 </a:t>
            </a:r>
            <a:r>
              <a:rPr lang="en-US" altLang="ko-KR" sz="1400" dirty="0" smtClean="0"/>
              <a:t>8</a:t>
            </a:r>
            <a:r>
              <a:rPr lang="ko-KR" altLang="en-US" sz="1400" dirty="0" smtClean="0"/>
              <a:t>시 이후에는 창문을 닫고</a:t>
            </a:r>
            <a:r>
              <a:rPr lang="en-US" altLang="ko-KR" sz="1400" dirty="0" smtClean="0"/>
              <a:t>, 9</a:t>
            </a:r>
            <a:r>
              <a:rPr lang="ko-KR" altLang="en-US" sz="1400" dirty="0" smtClean="0"/>
              <a:t>시 이후에는 조용히 하기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공용공간에 개인 물품 두지 않기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29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79738"/>
            <a:ext cx="2160240" cy="2485166"/>
          </a:xfrm>
        </p:spPr>
        <p:txBody>
          <a:bodyPr>
            <a:normAutofit/>
          </a:bodyPr>
          <a:lstStyle/>
          <a:p>
            <a:pPr algn="l"/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입주후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최고의 순간은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400" dirty="0" smtClean="0"/>
              <a:t>다른 방에 있는 미국인 친구가 저한테 </a:t>
            </a:r>
            <a:r>
              <a:rPr lang="ko-KR" altLang="en-US" sz="1400" dirty="0" err="1" smtClean="0"/>
              <a:t>홍대</a:t>
            </a:r>
            <a:r>
              <a:rPr lang="ko-KR" altLang="en-US" sz="1400" dirty="0" smtClean="0"/>
              <a:t> 관광을 시켜 준 적이 있어요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제가 아산 출신이라 서울이 좀 어색했거든요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 상황이 엉뚱하고 재미있는 거예요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188640"/>
            <a:ext cx="24482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장점과 단점은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dirty="0"/>
          </a:p>
          <a:p>
            <a:r>
              <a:rPr lang="en-US" altLang="ko-KR" dirty="0" smtClean="0"/>
              <a:t> </a:t>
            </a:r>
            <a:r>
              <a:rPr lang="ko-KR" altLang="en-US" sz="1400" dirty="0" smtClean="0"/>
              <a:t>외국어를 계속 활용할 수 있어서 좋아요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문화차이는 서로 이해하려고 노력하기에 큰 문제는 없어요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다만 다양한 국적의 사람들이 모이다 보니 음식이 제한적 이예요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나눠 먹고 싶어도 매운 음식을 못 먹거나 채식주의자도 많거든요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청국장 같은 건 엄두도 못 내요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589039"/>
            <a:ext cx="2520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입주 자격</a:t>
            </a:r>
            <a:endParaRPr lang="en-US" altLang="ko-KR" sz="1600" b="1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600" b="1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400" dirty="0" smtClean="0"/>
              <a:t>만 </a:t>
            </a:r>
            <a:r>
              <a:rPr lang="en-US" altLang="ko-KR" sz="1400" dirty="0" smtClean="0"/>
              <a:t>18</a:t>
            </a:r>
            <a:r>
              <a:rPr lang="ko-KR" altLang="en-US" sz="1400" dirty="0" smtClean="0"/>
              <a:t>세부터 </a:t>
            </a:r>
            <a:r>
              <a:rPr lang="en-US" altLang="ko-KR" sz="1400" dirty="0" smtClean="0"/>
              <a:t>35</a:t>
            </a:r>
            <a:r>
              <a:rPr lang="ko-KR" altLang="en-US" sz="1400" dirty="0" smtClean="0"/>
              <a:t>세까지 미혼만 가능하고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커플이나 형제자매가 함께 들어올 수 없어요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최대한 다양한 국적의 </a:t>
            </a:r>
            <a:endParaRPr lang="en-US" altLang="ko-KR" sz="1400" dirty="0" smtClean="0"/>
          </a:p>
          <a:p>
            <a:r>
              <a:rPr lang="ko-KR" altLang="en-US" sz="1400" dirty="0" smtClean="0"/>
              <a:t>입주자를 선정하려고 하는데</a:t>
            </a:r>
            <a:r>
              <a:rPr lang="en-US" altLang="ko-KR" sz="1400" dirty="0" smtClean="0"/>
              <a:t>,</a:t>
            </a:r>
          </a:p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인실을 제외하고 반드시 </a:t>
            </a:r>
            <a:endParaRPr lang="en-US" altLang="ko-KR" sz="1400" dirty="0" smtClean="0"/>
          </a:p>
          <a:p>
            <a:r>
              <a:rPr lang="ko-KR" altLang="en-US" sz="1400" dirty="0" smtClean="0"/>
              <a:t>한국인을 포함하는 것도 </a:t>
            </a:r>
            <a:r>
              <a:rPr lang="ko-KR" altLang="en-US" sz="1400" dirty="0" err="1" smtClean="0"/>
              <a:t>특징이예요</a:t>
            </a:r>
            <a:r>
              <a:rPr lang="en-US" altLang="ko-KR" sz="1400" dirty="0" smtClean="0"/>
              <a:t>.</a:t>
            </a:r>
          </a:p>
          <a:p>
            <a:endParaRPr lang="en-US" altLang="ko-KR" sz="1400" b="1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400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보증금 및 월세는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?</a:t>
            </a:r>
          </a:p>
          <a:p>
            <a:endParaRPr lang="en-US" altLang="ko-KR" sz="1600" dirty="0"/>
          </a:p>
          <a:p>
            <a:r>
              <a:rPr lang="ko-KR" altLang="en-US" sz="1400" dirty="0" smtClean="0"/>
              <a:t>보증금</a:t>
            </a:r>
            <a:r>
              <a:rPr lang="en-US" altLang="ko-KR" sz="1400" dirty="0" smtClean="0"/>
              <a:t>50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월세</a:t>
            </a:r>
            <a:r>
              <a:rPr lang="en-US" altLang="ko-KR" sz="1400" dirty="0" smtClean="0"/>
              <a:t>40</a:t>
            </a:r>
            <a:r>
              <a:rPr lang="ko-KR" altLang="en-US" sz="1400" dirty="0" smtClean="0"/>
              <a:t>만원</a:t>
            </a:r>
            <a:r>
              <a:rPr lang="en-US" altLang="ko-KR" sz="1400" dirty="0" smtClean="0"/>
              <a:t>, </a:t>
            </a:r>
          </a:p>
          <a:p>
            <a:r>
              <a:rPr lang="ko-KR" altLang="en-US" sz="1400" dirty="0" smtClean="0"/>
              <a:t>관리비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만원 이예요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사무수수료 </a:t>
            </a:r>
            <a:r>
              <a:rPr lang="en-US" altLang="ko-KR" sz="1400" dirty="0" smtClean="0"/>
              <a:t>30</a:t>
            </a:r>
            <a:r>
              <a:rPr lang="ko-KR" altLang="en-US" sz="1400" dirty="0" smtClean="0"/>
              <a:t>만원이 있는데 일종의 부동산 중개료죠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84016" y="4374143"/>
            <a:ext cx="2217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입주 전 체크사항</a:t>
            </a:r>
            <a:endParaRPr lang="en-US" altLang="ko-KR" sz="1600" b="1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1600" dirty="0"/>
          </a:p>
          <a:p>
            <a:r>
              <a:rPr lang="ko-KR" altLang="en-US" sz="1400" dirty="0" smtClean="0"/>
              <a:t>홈페이지에서 각 지점의 </a:t>
            </a:r>
            <a:r>
              <a:rPr lang="ko-KR" altLang="en-US" sz="1400" dirty="0" err="1" smtClean="0"/>
              <a:t>입주민들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국적을 확인할 수 있어요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특정 언어 공부에 관심 있다면 사전에 확인하세요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ko-KR" alt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381642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6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358" y="550822"/>
            <a:ext cx="3961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mtClean="0">
                <a:latin typeface="HY강B" pitchFamily="18" charset="-127"/>
                <a:ea typeface="HY강B" pitchFamily="18" charset="-127"/>
              </a:rPr>
              <a:t>취향을 공유하는 고급스러운 공간이죠</a:t>
            </a:r>
            <a:endParaRPr lang="ko-KR" altLang="en-US" sz="16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733256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서울 </a:t>
            </a:r>
            <a:r>
              <a:rPr lang="ko-KR" altLang="en-US" sz="1400" dirty="0" err="1" smtClean="0"/>
              <a:t>소셜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스탠다드와</a:t>
            </a:r>
            <a:r>
              <a:rPr lang="ko-KR" altLang="en-US" sz="1400" dirty="0" smtClean="0"/>
              <a:t> 정림 건축문화재단이 함께 만든 </a:t>
            </a:r>
            <a:r>
              <a:rPr lang="ko-KR" altLang="en-US" sz="1400" dirty="0" err="1" smtClean="0"/>
              <a:t>통의동집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통의동만의 고즈넉하고 여유로운 정취가 이곳의 매력을 더한다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카카오페이지 </a:t>
            </a:r>
            <a:r>
              <a:rPr lang="ko-KR" altLang="en-US" sz="1400" dirty="0" err="1" smtClean="0"/>
              <a:t>인터랙티브</a:t>
            </a:r>
            <a:r>
              <a:rPr lang="ko-KR" altLang="en-US" sz="1400" dirty="0" smtClean="0"/>
              <a:t> 디자이너 김유나</a:t>
            </a:r>
            <a:r>
              <a:rPr lang="en-US" altLang="ko-KR" sz="1400" dirty="0" smtClean="0"/>
              <a:t>(28</a:t>
            </a:r>
            <a:r>
              <a:rPr lang="ko-KR" altLang="en-US" sz="1400" dirty="0" smtClean="0"/>
              <a:t>세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씨는 작년 </a:t>
            </a:r>
            <a:r>
              <a:rPr lang="en-US" altLang="ko-KR" sz="1400" dirty="0" smtClean="0"/>
              <a:t>11</a:t>
            </a:r>
            <a:r>
              <a:rPr lang="ko-KR" altLang="en-US" sz="1400" dirty="0" smtClean="0"/>
              <a:t>월에 입주했다</a:t>
            </a:r>
            <a:r>
              <a:rPr lang="en-US" altLang="ko-KR" sz="1400" dirty="0" smtClean="0"/>
              <a:t>. </a:t>
            </a:r>
            <a:r>
              <a:rPr lang="en-US" altLang="ko-KR" sz="1400" dirty="0" smtClean="0">
                <a:hlinkClick r:id="rId3"/>
              </a:rPr>
              <a:t>www.3siot.org/</a:t>
            </a:r>
            <a:r>
              <a:rPr lang="en-US" altLang="ko-KR" sz="1400" dirty="0" smtClean="0"/>
              <a:t>roundabout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76943"/>
            <a:ext cx="6768752" cy="45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8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1571</Words>
  <Application>Microsoft Office PowerPoint</Application>
  <PresentationFormat>화면 슬라이드 쇼(4:3)</PresentationFormat>
  <Paragraphs>148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공용거실이 다방 같아요</vt:lpstr>
      <vt:lpstr>PowerPoint 프레젠테이션</vt:lpstr>
      <vt:lpstr>장점과 단점은?  혼자서 요리하면 남아서 버리는 경우가 많지만, 여기에서는 그럴 필요가 없어요. 재료를 공동 구매하고 나눠 먹죠. 또 어두운 집에 들어오지 않아도 돼 안도감이 있어요. 단점은 타인에게 민폐가 되지 않도록 항상 조심해야 한다는 거예요.</vt:lpstr>
      <vt:lpstr>PowerPoint 프레젠테이션</vt:lpstr>
      <vt:lpstr>PowerPoint 프레젠테이션</vt:lpstr>
      <vt:lpstr>입주후 최고의 순간은?  다른 방에 있는 미국인 친구가 저한테 홍대 관광을 시켜 준 적이 있어요. 제가 아산 출신이라 서울이 좀 어색했거든요. 그 상황이 엉뚱하고 재미있는 거예요. </vt:lpstr>
      <vt:lpstr>PowerPoint 프레젠테이션</vt:lpstr>
      <vt:lpstr>PowerPoint 프레젠테이션</vt:lpstr>
      <vt:lpstr>장점과 단점은?  적당히 외로우면서도 또 외롭지 않아요. 셰어하우스는 동거인에 따라 만족도가 달라지는데, 저는 다행히 좋은 사람들을 만났죠.</vt:lpstr>
      <vt:lpstr>More Option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namhee kim</dc:creator>
  <cp:lastModifiedBy>namhee kim</cp:lastModifiedBy>
  <cp:revision>22</cp:revision>
  <cp:lastPrinted>2015-09-22T09:42:33Z</cp:lastPrinted>
  <dcterms:created xsi:type="dcterms:W3CDTF">2015-09-22T06:55:05Z</dcterms:created>
  <dcterms:modified xsi:type="dcterms:W3CDTF">2015-09-22T11:04:57Z</dcterms:modified>
</cp:coreProperties>
</file>