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5" r:id="rId2"/>
    <p:sldId id="256" r:id="rId3"/>
    <p:sldId id="257" r:id="rId4"/>
    <p:sldId id="259" r:id="rId5"/>
    <p:sldId id="258" r:id="rId6"/>
    <p:sldId id="260" r:id="rId7"/>
    <p:sldId id="261" r:id="rId8"/>
    <p:sldId id="262" r:id="rId9"/>
    <p:sldId id="263" r:id="rId10"/>
    <p:sldId id="264" r:id="rId11"/>
  </p:sldIdLst>
  <p:sldSz cx="9144000" cy="6858000" type="screen4x3"/>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1" d="100"/>
          <a:sy n="91" d="100"/>
        </p:scale>
        <p:origin x="-1008"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2130425"/>
            <a:ext cx="7772400" cy="1470025"/>
          </a:xfrm>
        </p:spPr>
        <p:txBody>
          <a:bodyPr/>
          <a:lstStyle/>
          <a:p>
            <a:r>
              <a:rPr lang="ko-KR" altLang="en-US" smtClean="0"/>
              <a:t>마스터 제목 스타일 편집</a:t>
            </a:r>
            <a:endParaRPr lang="ko-KR" altLang="en-US"/>
          </a:p>
        </p:txBody>
      </p:sp>
      <p:sp>
        <p:nvSpPr>
          <p:cNvPr id="3" name="부제목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ko-KR" altLang="en-US" smtClean="0"/>
              <a:t>마스터 부제목 스타일 편집</a:t>
            </a:r>
            <a:endParaRPr lang="ko-KR" altLang="en-US"/>
          </a:p>
        </p:txBody>
      </p:sp>
      <p:sp>
        <p:nvSpPr>
          <p:cNvPr id="4" name="날짜 개체 틀 3"/>
          <p:cNvSpPr>
            <a:spLocks noGrp="1"/>
          </p:cNvSpPr>
          <p:nvPr>
            <p:ph type="dt" sz="half" idx="10"/>
          </p:nvPr>
        </p:nvSpPr>
        <p:spPr/>
        <p:txBody>
          <a:bodyPr/>
          <a:lstStyle/>
          <a:p>
            <a:fld id="{DF4C399E-EFD4-4082-BF05-8C1B71531E1A}" type="datetimeFigureOut">
              <a:rPr lang="ko-KR" altLang="en-US" smtClean="0"/>
              <a:t>2015-09-29</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9005AC42-8D91-48F1-9288-D56874309802}" type="slidenum">
              <a:rPr lang="ko-KR" altLang="en-US" smtClean="0"/>
              <a:t>‹#›</a:t>
            </a:fld>
            <a:endParaRPr lang="ko-KR"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DF4C399E-EFD4-4082-BF05-8C1B71531E1A}" type="datetimeFigureOut">
              <a:rPr lang="ko-KR" altLang="en-US" smtClean="0"/>
              <a:t>2015-09-29</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9005AC42-8D91-48F1-9288-D56874309802}" type="slidenum">
              <a:rPr lang="ko-KR" altLang="en-US" smtClean="0"/>
              <a:t>‹#›</a:t>
            </a:fld>
            <a:endParaRPr lang="ko-KR"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629400" y="274638"/>
            <a:ext cx="2057400" cy="5851525"/>
          </a:xfr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457200" y="274638"/>
            <a:ext cx="6019800" cy="5851525"/>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DF4C399E-EFD4-4082-BF05-8C1B71531E1A}" type="datetimeFigureOut">
              <a:rPr lang="ko-KR" altLang="en-US" smtClean="0"/>
              <a:t>2015-09-29</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9005AC42-8D91-48F1-9288-D56874309802}" type="slidenum">
              <a:rPr lang="ko-KR" altLang="en-US" smtClean="0"/>
              <a:t>‹#›</a:t>
            </a:fld>
            <a:endParaRPr lang="ko-KR"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DF4C399E-EFD4-4082-BF05-8C1B71531E1A}" type="datetimeFigureOut">
              <a:rPr lang="ko-KR" altLang="en-US" smtClean="0"/>
              <a:t>2015-09-29</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9005AC42-8D91-48F1-9288-D56874309802}" type="slidenum">
              <a:rPr lang="ko-KR" altLang="en-US" smtClean="0"/>
              <a:t>‹#›</a:t>
            </a:fld>
            <a:endParaRPr lang="ko-KR"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0"/>
            <a:ext cx="7772400" cy="1362075"/>
          </a:xfrm>
        </p:spPr>
        <p:txBody>
          <a:bodyPr anchor="t"/>
          <a:lstStyle>
            <a:lvl1pPr algn="l">
              <a:defRPr sz="4000" b="1" cap="all"/>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ko-KR" altLang="en-US" smtClean="0"/>
              <a:t>마스터 텍스트 스타일을 편집합니다</a:t>
            </a:r>
          </a:p>
        </p:txBody>
      </p:sp>
      <p:sp>
        <p:nvSpPr>
          <p:cNvPr id="4" name="날짜 개체 틀 3"/>
          <p:cNvSpPr>
            <a:spLocks noGrp="1"/>
          </p:cNvSpPr>
          <p:nvPr>
            <p:ph type="dt" sz="half" idx="10"/>
          </p:nvPr>
        </p:nvSpPr>
        <p:spPr/>
        <p:txBody>
          <a:bodyPr/>
          <a:lstStyle/>
          <a:p>
            <a:fld id="{DF4C399E-EFD4-4082-BF05-8C1B71531E1A}" type="datetimeFigureOut">
              <a:rPr lang="ko-KR" altLang="en-US" smtClean="0"/>
              <a:t>2015-09-29</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9005AC42-8D91-48F1-9288-D56874309802}" type="slidenum">
              <a:rPr lang="ko-KR" altLang="en-US" smtClean="0"/>
              <a:t>‹#›</a:t>
            </a:fld>
            <a:endParaRPr lang="ko-KR"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날짜 개체 틀 4"/>
          <p:cNvSpPr>
            <a:spLocks noGrp="1"/>
          </p:cNvSpPr>
          <p:nvPr>
            <p:ph type="dt" sz="half" idx="10"/>
          </p:nvPr>
        </p:nvSpPr>
        <p:spPr/>
        <p:txBody>
          <a:bodyPr/>
          <a:lstStyle/>
          <a:p>
            <a:fld id="{DF4C399E-EFD4-4082-BF05-8C1B71531E1A}" type="datetimeFigureOut">
              <a:rPr lang="ko-KR" altLang="en-US" smtClean="0"/>
              <a:t>2015-09-29</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9005AC42-8D91-48F1-9288-D56874309802}" type="slidenum">
              <a:rPr lang="ko-KR" altLang="en-US" smtClean="0"/>
              <a:t>‹#›</a:t>
            </a:fld>
            <a:endParaRPr lang="ko-KR"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lvl1pPr>
              <a:defRPr/>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날짜 개체 틀 6"/>
          <p:cNvSpPr>
            <a:spLocks noGrp="1"/>
          </p:cNvSpPr>
          <p:nvPr>
            <p:ph type="dt" sz="half" idx="10"/>
          </p:nvPr>
        </p:nvSpPr>
        <p:spPr/>
        <p:txBody>
          <a:bodyPr/>
          <a:lstStyle/>
          <a:p>
            <a:fld id="{DF4C399E-EFD4-4082-BF05-8C1B71531E1A}" type="datetimeFigureOut">
              <a:rPr lang="ko-KR" altLang="en-US" smtClean="0"/>
              <a:t>2015-09-29</a:t>
            </a:fld>
            <a:endParaRPr lang="ko-KR" altLang="en-US"/>
          </a:p>
        </p:txBody>
      </p:sp>
      <p:sp>
        <p:nvSpPr>
          <p:cNvPr id="8" name="바닥글 개체 틀 7"/>
          <p:cNvSpPr>
            <a:spLocks noGrp="1"/>
          </p:cNvSpPr>
          <p:nvPr>
            <p:ph type="ftr" sz="quarter" idx="11"/>
          </p:nvPr>
        </p:nvSpPr>
        <p:spPr/>
        <p:txBody>
          <a:bodyPr/>
          <a:lstStyle/>
          <a:p>
            <a:endParaRPr lang="ko-KR" altLang="en-US"/>
          </a:p>
        </p:txBody>
      </p:sp>
      <p:sp>
        <p:nvSpPr>
          <p:cNvPr id="9" name="슬라이드 번호 개체 틀 8"/>
          <p:cNvSpPr>
            <a:spLocks noGrp="1"/>
          </p:cNvSpPr>
          <p:nvPr>
            <p:ph type="sldNum" sz="quarter" idx="12"/>
          </p:nvPr>
        </p:nvSpPr>
        <p:spPr/>
        <p:txBody>
          <a:bodyPr/>
          <a:lstStyle/>
          <a:p>
            <a:fld id="{9005AC42-8D91-48F1-9288-D56874309802}" type="slidenum">
              <a:rPr lang="ko-KR" altLang="en-US" smtClean="0"/>
              <a:t>‹#›</a:t>
            </a:fld>
            <a:endParaRPr lang="ko-KR"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날짜 개체 틀 2"/>
          <p:cNvSpPr>
            <a:spLocks noGrp="1"/>
          </p:cNvSpPr>
          <p:nvPr>
            <p:ph type="dt" sz="half" idx="10"/>
          </p:nvPr>
        </p:nvSpPr>
        <p:spPr/>
        <p:txBody>
          <a:bodyPr/>
          <a:lstStyle/>
          <a:p>
            <a:fld id="{DF4C399E-EFD4-4082-BF05-8C1B71531E1A}" type="datetimeFigureOut">
              <a:rPr lang="ko-KR" altLang="en-US" smtClean="0"/>
              <a:t>2015-09-29</a:t>
            </a:fld>
            <a:endParaRPr lang="ko-KR" altLang="en-US"/>
          </a:p>
        </p:txBody>
      </p:sp>
      <p:sp>
        <p:nvSpPr>
          <p:cNvPr id="4" name="바닥글 개체 틀 3"/>
          <p:cNvSpPr>
            <a:spLocks noGrp="1"/>
          </p:cNvSpPr>
          <p:nvPr>
            <p:ph type="ftr" sz="quarter" idx="11"/>
          </p:nvPr>
        </p:nvSpPr>
        <p:spPr/>
        <p:txBody>
          <a:bodyPr/>
          <a:lstStyle/>
          <a:p>
            <a:endParaRPr lang="ko-KR" altLang="en-US"/>
          </a:p>
        </p:txBody>
      </p:sp>
      <p:sp>
        <p:nvSpPr>
          <p:cNvPr id="5" name="슬라이드 번호 개체 틀 4"/>
          <p:cNvSpPr>
            <a:spLocks noGrp="1"/>
          </p:cNvSpPr>
          <p:nvPr>
            <p:ph type="sldNum" sz="quarter" idx="12"/>
          </p:nvPr>
        </p:nvSpPr>
        <p:spPr/>
        <p:txBody>
          <a:bodyPr/>
          <a:lstStyle/>
          <a:p>
            <a:fld id="{9005AC42-8D91-48F1-9288-D56874309802}" type="slidenum">
              <a:rPr lang="ko-KR" altLang="en-US" smtClean="0"/>
              <a:t>‹#›</a:t>
            </a:fld>
            <a:endParaRPr lang="ko-KR"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fld id="{DF4C399E-EFD4-4082-BF05-8C1B71531E1A}" type="datetimeFigureOut">
              <a:rPr lang="ko-KR" altLang="en-US" smtClean="0"/>
              <a:t>2015-09-29</a:t>
            </a:fld>
            <a:endParaRPr lang="ko-KR" altLang="en-US"/>
          </a:p>
        </p:txBody>
      </p:sp>
      <p:sp>
        <p:nvSpPr>
          <p:cNvPr id="3" name="바닥글 개체 틀 2"/>
          <p:cNvSpPr>
            <a:spLocks noGrp="1"/>
          </p:cNvSpPr>
          <p:nvPr>
            <p:ph type="ftr" sz="quarter" idx="11"/>
          </p:nvPr>
        </p:nvSpPr>
        <p:spPr/>
        <p:txBody>
          <a:bodyPr/>
          <a:lstStyle/>
          <a:p>
            <a:endParaRPr lang="ko-KR" altLang="en-US"/>
          </a:p>
        </p:txBody>
      </p:sp>
      <p:sp>
        <p:nvSpPr>
          <p:cNvPr id="4" name="슬라이드 번호 개체 틀 3"/>
          <p:cNvSpPr>
            <a:spLocks noGrp="1"/>
          </p:cNvSpPr>
          <p:nvPr>
            <p:ph type="sldNum" sz="quarter" idx="12"/>
          </p:nvPr>
        </p:nvSpPr>
        <p:spPr/>
        <p:txBody>
          <a:bodyPr/>
          <a:lstStyle/>
          <a:p>
            <a:fld id="{9005AC42-8D91-48F1-9288-D56874309802}" type="slidenum">
              <a:rPr lang="ko-KR" altLang="en-US" smtClean="0"/>
              <a:t>‹#›</a:t>
            </a:fld>
            <a:endParaRPr lang="ko-KR"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0" y="273050"/>
            <a:ext cx="3008313" cy="1162050"/>
          </a:xfrm>
        </p:spPr>
        <p:txBody>
          <a:bodyPr anchor="b"/>
          <a:lstStyle>
            <a:lvl1pPr algn="l">
              <a:defRPr sz="2000" b="1"/>
            </a:lvl1pPr>
          </a:lstStyle>
          <a:p>
            <a:r>
              <a:rPr lang="ko-KR" altLang="en-US" smtClean="0"/>
              <a:t>마스터 제목 스타일 편집</a:t>
            </a:r>
            <a:endParaRPr lang="ko-KR" altLang="en-US"/>
          </a:p>
        </p:txBody>
      </p:sp>
      <p:sp>
        <p:nvSpPr>
          <p:cNvPr id="3" name="내용 개체 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p>
            <a:fld id="{DF4C399E-EFD4-4082-BF05-8C1B71531E1A}" type="datetimeFigureOut">
              <a:rPr lang="ko-KR" altLang="en-US" smtClean="0"/>
              <a:t>2015-09-29</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9005AC42-8D91-48F1-9288-D56874309802}" type="slidenum">
              <a:rPr lang="ko-KR" altLang="en-US" smtClean="0"/>
              <a:t>‹#›</a:t>
            </a:fld>
            <a:endParaRPr lang="ko-KR"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92288" y="4800600"/>
            <a:ext cx="5486400" cy="566738"/>
          </a:xfrm>
        </p:spPr>
        <p:txBody>
          <a:bodyPr anchor="b"/>
          <a:lstStyle>
            <a:lvl1pPr algn="l">
              <a:defRPr sz="2000" b="1"/>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텍스트 개체 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p>
            <a:fld id="{DF4C399E-EFD4-4082-BF05-8C1B71531E1A}" type="datetimeFigureOut">
              <a:rPr lang="ko-KR" altLang="en-US" smtClean="0"/>
              <a:t>2015-09-29</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9005AC42-8D91-48F1-9288-D56874309802}" type="slidenum">
              <a:rPr lang="ko-KR" altLang="en-US" smtClean="0"/>
              <a:t>‹#›</a:t>
            </a:fld>
            <a:endParaRPr lang="ko-KR"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4C399E-EFD4-4082-BF05-8C1B71531E1A}" type="datetimeFigureOut">
              <a:rPr lang="ko-KR" altLang="en-US" smtClean="0"/>
              <a:t>2015-09-29</a:t>
            </a:fld>
            <a:endParaRPr lang="ko-KR" altLang="en-US"/>
          </a:p>
        </p:txBody>
      </p:sp>
      <p:sp>
        <p:nvSpPr>
          <p:cNvPr id="5" name="바닥글 개체 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슬라이드 번호 개체 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05AC42-8D91-48F1-9288-D56874309802}" type="slidenum">
              <a:rPr lang="ko-KR" altLang="en-US" smtClean="0"/>
              <a:t>‹#›</a:t>
            </a:fld>
            <a:endParaRPr lang="ko-KR"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186"/>
            <a:ext cx="9144000" cy="6876372"/>
          </a:xfrm>
          <a:prstGeom prst="rect">
            <a:avLst/>
          </a:prstGeom>
        </p:spPr>
      </p:pic>
      <p:sp>
        <p:nvSpPr>
          <p:cNvPr id="5" name="TextBox 4"/>
          <p:cNvSpPr txBox="1"/>
          <p:nvPr/>
        </p:nvSpPr>
        <p:spPr>
          <a:xfrm>
            <a:off x="107504" y="1340768"/>
            <a:ext cx="5040560" cy="1569660"/>
          </a:xfrm>
          <a:prstGeom prst="rect">
            <a:avLst/>
          </a:prstGeom>
          <a:noFill/>
        </p:spPr>
        <p:txBody>
          <a:bodyPr wrap="square" rtlCol="0">
            <a:spAutoFit/>
          </a:bodyPr>
          <a:lstStyle/>
          <a:p>
            <a:r>
              <a:rPr lang="ko-KR" altLang="en-US" sz="4800" b="1" dirty="0" smtClean="0">
                <a:solidFill>
                  <a:srgbClr val="002060"/>
                </a:solidFill>
              </a:rPr>
              <a:t>주간 </a:t>
            </a:r>
            <a:endParaRPr lang="en-US" altLang="ko-KR" sz="4800" b="1" dirty="0" smtClean="0">
              <a:solidFill>
                <a:srgbClr val="002060"/>
              </a:solidFill>
            </a:endParaRPr>
          </a:p>
          <a:p>
            <a:r>
              <a:rPr lang="ko-KR" altLang="en-US" sz="4800" b="1" dirty="0" smtClean="0">
                <a:solidFill>
                  <a:srgbClr val="002060"/>
                </a:solidFill>
              </a:rPr>
              <a:t>부동산 </a:t>
            </a:r>
            <a:r>
              <a:rPr lang="en-US" altLang="ko-KR" sz="4800" b="1" dirty="0" smtClean="0">
                <a:solidFill>
                  <a:srgbClr val="002060"/>
                </a:solidFill>
              </a:rPr>
              <a:t>NEWS Ⅲ</a:t>
            </a:r>
            <a:endParaRPr lang="ko-KR" altLang="en-US" sz="4800" b="1" dirty="0">
              <a:solidFill>
                <a:srgbClr val="002060"/>
              </a:solidFill>
            </a:endParaRPr>
          </a:p>
        </p:txBody>
      </p:sp>
      <p:sp>
        <p:nvSpPr>
          <p:cNvPr id="8" name="TextBox 7"/>
          <p:cNvSpPr txBox="1"/>
          <p:nvPr/>
        </p:nvSpPr>
        <p:spPr>
          <a:xfrm>
            <a:off x="251520" y="5467110"/>
            <a:ext cx="3816424" cy="923330"/>
          </a:xfrm>
          <a:prstGeom prst="rect">
            <a:avLst/>
          </a:prstGeom>
          <a:noFill/>
        </p:spPr>
        <p:txBody>
          <a:bodyPr wrap="square" rtlCol="0">
            <a:spAutoFit/>
          </a:bodyPr>
          <a:lstStyle/>
          <a:p>
            <a:r>
              <a:rPr lang="en-US" altLang="ko-KR" b="1" dirty="0" smtClean="0"/>
              <a:t>2015. 9. 30 (</a:t>
            </a:r>
            <a:r>
              <a:rPr lang="ko-KR" altLang="en-US" b="1" dirty="0" smtClean="0"/>
              <a:t>수</a:t>
            </a:r>
            <a:r>
              <a:rPr lang="en-US" altLang="ko-KR" b="1" dirty="0" smtClean="0"/>
              <a:t>)</a:t>
            </a:r>
          </a:p>
          <a:p>
            <a:r>
              <a:rPr lang="ko-KR" altLang="en-US" b="1" dirty="0" smtClean="0"/>
              <a:t>대구대학교 행정대학 부동산학과</a:t>
            </a:r>
            <a:endParaRPr lang="en-US" altLang="ko-KR" b="1" dirty="0" smtClean="0"/>
          </a:p>
          <a:p>
            <a:r>
              <a:rPr lang="ko-KR" altLang="en-US" b="1" dirty="0" smtClean="0"/>
              <a:t>지도교수      조    만    현 </a:t>
            </a:r>
            <a:endParaRPr lang="ko-KR" altLang="en-US" b="1" dirty="0"/>
          </a:p>
        </p:txBody>
      </p:sp>
    </p:spTree>
    <p:extLst>
      <p:ext uri="{BB962C8B-B14F-4D97-AF65-F5344CB8AC3E}">
        <p14:creationId xmlns:p14="http://schemas.microsoft.com/office/powerpoint/2010/main" val="37658084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A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제목 1"/>
          <p:cNvSpPr>
            <a:spLocks noGrp="1"/>
          </p:cNvSpPr>
          <p:nvPr>
            <p:ph type="title"/>
          </p:nvPr>
        </p:nvSpPr>
        <p:spPr>
          <a:xfrm>
            <a:off x="683568" y="908720"/>
            <a:ext cx="7776864" cy="5242594"/>
          </a:xfrm>
        </p:spPr>
        <p:txBody>
          <a:bodyPr>
            <a:normAutofit/>
          </a:bodyPr>
          <a:lstStyle/>
          <a:p>
            <a:pPr algn="l"/>
            <a:r>
              <a:rPr lang="ko-KR" altLang="en-US" sz="1800" dirty="0"/>
              <a:t>한국은 세계 주요국 가운데 주택이 부족한 나라에 속해 재고</a:t>
            </a:r>
            <a:r>
              <a:rPr lang="en-US" altLang="ko-KR" sz="1800" dirty="0"/>
              <a:t>(</a:t>
            </a:r>
            <a:r>
              <a:rPr lang="ko-KR" altLang="en-US" sz="1800" dirty="0"/>
              <a:t>중고</a:t>
            </a:r>
            <a:r>
              <a:rPr lang="en-US" altLang="ko-KR" sz="1800" dirty="0"/>
              <a:t>) </a:t>
            </a:r>
            <a:r>
              <a:rPr lang="ko-KR" altLang="en-US" sz="1800" dirty="0"/>
              <a:t>주택 가격이 장기적으로 강세를 보일 것이라는 전망이 </a:t>
            </a:r>
            <a:r>
              <a:rPr lang="en-US" altLang="ko-KR" sz="1800" dirty="0"/>
              <a:t>14</a:t>
            </a:r>
            <a:r>
              <a:rPr lang="ko-KR" altLang="en-US" sz="1800" dirty="0"/>
              <a:t>일 나왔다</a:t>
            </a:r>
            <a:r>
              <a:rPr lang="en-US" altLang="ko-KR" sz="1800" dirty="0"/>
              <a:t>.</a:t>
            </a:r>
            <a:r>
              <a:rPr lang="ko-KR" altLang="en-US" sz="1800" dirty="0"/>
              <a:t>　</a:t>
            </a:r>
            <a:r>
              <a:rPr lang="en-US" altLang="ko-KR" sz="1800" dirty="0" smtClean="0"/>
              <a:t/>
            </a:r>
            <a:br>
              <a:rPr lang="en-US" altLang="ko-KR" sz="1800" dirty="0" smtClean="0"/>
            </a:br>
            <a:r>
              <a:rPr lang="en-US" altLang="ko-KR" sz="1800" dirty="0" smtClean="0"/>
              <a:t/>
            </a:r>
            <a:br>
              <a:rPr lang="en-US" altLang="ko-KR" sz="1800" dirty="0" smtClean="0"/>
            </a:br>
            <a:r>
              <a:rPr lang="ko-KR" altLang="en-US" sz="1800" dirty="0" smtClean="0"/>
              <a:t>채상욱 </a:t>
            </a:r>
            <a:r>
              <a:rPr lang="ko-KR" altLang="en-US" sz="1800" dirty="0"/>
              <a:t>하나금융투자 연구원은 </a:t>
            </a:r>
            <a:r>
              <a:rPr lang="en-US" altLang="ko-KR" sz="1800" dirty="0"/>
              <a:t>"2010</a:t>
            </a:r>
            <a:r>
              <a:rPr lang="ko-KR" altLang="en-US" sz="1800" dirty="0" smtClean="0"/>
              <a:t>년 말 </a:t>
            </a:r>
            <a:r>
              <a:rPr lang="ko-KR" altLang="en-US" sz="1800" dirty="0"/>
              <a:t>인구 천명당 주택수가 </a:t>
            </a:r>
            <a:r>
              <a:rPr lang="en-US" altLang="ko-KR" sz="1800" dirty="0"/>
              <a:t>364</a:t>
            </a:r>
            <a:r>
              <a:rPr lang="ko-KR" altLang="en-US" sz="1800" dirty="0"/>
              <a:t>호</a:t>
            </a:r>
            <a:r>
              <a:rPr lang="en-US" altLang="ko-KR" sz="1800" dirty="0"/>
              <a:t>(</a:t>
            </a:r>
            <a:r>
              <a:rPr lang="ko-KR" altLang="en-US" sz="1800" dirty="0"/>
              <a:t>주택 </a:t>
            </a:r>
            <a:r>
              <a:rPr lang="en-US" altLang="ko-KR" sz="1800" dirty="0"/>
              <a:t>1</a:t>
            </a:r>
            <a:r>
              <a:rPr lang="ko-KR" altLang="en-US" sz="1800" dirty="0"/>
              <a:t>천</a:t>
            </a:r>
            <a:r>
              <a:rPr lang="en-US" altLang="ko-KR" sz="1800" dirty="0"/>
              <a:t>767</a:t>
            </a:r>
            <a:r>
              <a:rPr lang="ko-KR" altLang="en-US" sz="1800" dirty="0"/>
              <a:t>만호</a:t>
            </a:r>
            <a:r>
              <a:rPr lang="en-US" altLang="ko-KR" sz="1800" dirty="0"/>
              <a:t>,</a:t>
            </a:r>
            <a:r>
              <a:rPr lang="ko-KR" altLang="en-US" sz="1800" dirty="0"/>
              <a:t>인구 </a:t>
            </a:r>
            <a:r>
              <a:rPr lang="en-US" altLang="ko-KR" sz="1800" dirty="0"/>
              <a:t>4</a:t>
            </a:r>
            <a:r>
              <a:rPr lang="ko-KR" altLang="en-US" sz="1800" dirty="0"/>
              <a:t>천</a:t>
            </a:r>
            <a:r>
              <a:rPr lang="en-US" altLang="ko-KR" sz="1800" dirty="0"/>
              <a:t>850</a:t>
            </a:r>
            <a:r>
              <a:rPr lang="ko-KR" altLang="en-US" sz="1800" dirty="0" err="1"/>
              <a:t>만명</a:t>
            </a:r>
            <a:r>
              <a:rPr lang="en-US" altLang="ko-KR" sz="1800" dirty="0"/>
              <a:t>)</a:t>
            </a:r>
            <a:r>
              <a:rPr lang="ko-KR" altLang="en-US" sz="1800" dirty="0"/>
              <a:t>인 한국은 </a:t>
            </a:r>
            <a:r>
              <a:rPr lang="en-US" altLang="ko-KR" sz="1800" dirty="0"/>
              <a:t>2022</a:t>
            </a:r>
            <a:r>
              <a:rPr lang="ko-KR" altLang="en-US" sz="1800" dirty="0"/>
              <a:t>년까지 </a:t>
            </a:r>
            <a:r>
              <a:rPr lang="en-US" altLang="ko-KR" sz="1800" dirty="0"/>
              <a:t>422</a:t>
            </a:r>
            <a:r>
              <a:rPr lang="ko-KR" altLang="en-US" sz="1800" dirty="0"/>
              <a:t>호를 목표로 하고 있다</a:t>
            </a:r>
            <a:r>
              <a:rPr lang="en-US" altLang="ko-KR" sz="1800" dirty="0"/>
              <a:t>"</a:t>
            </a:r>
            <a:r>
              <a:rPr lang="ko-KR" altLang="en-US" sz="1800" dirty="0"/>
              <a:t>며 </a:t>
            </a:r>
            <a:r>
              <a:rPr lang="en-US" altLang="ko-KR" sz="1800" dirty="0"/>
              <a:t>"</a:t>
            </a:r>
            <a:r>
              <a:rPr lang="ko-KR" altLang="en-US" sz="1800" dirty="0"/>
              <a:t>한국은 일본 </a:t>
            </a:r>
            <a:r>
              <a:rPr lang="en-US" altLang="ko-KR" sz="1800" dirty="0"/>
              <a:t>473</a:t>
            </a:r>
            <a:r>
              <a:rPr lang="ko-KR" altLang="en-US" sz="1800" dirty="0"/>
              <a:t>호</a:t>
            </a:r>
            <a:r>
              <a:rPr lang="en-US" altLang="ko-KR" sz="1800" dirty="0"/>
              <a:t>(2013</a:t>
            </a:r>
            <a:r>
              <a:rPr lang="ko-KR" altLang="en-US" sz="1800" dirty="0"/>
              <a:t>년</a:t>
            </a:r>
            <a:r>
              <a:rPr lang="en-US" altLang="ko-KR" sz="1800" dirty="0"/>
              <a:t>),</a:t>
            </a:r>
            <a:r>
              <a:rPr lang="ko-KR" altLang="en-US" sz="1800" dirty="0"/>
              <a:t>영국 </a:t>
            </a:r>
            <a:r>
              <a:rPr lang="en-US" altLang="ko-KR" sz="1800" dirty="0"/>
              <a:t>439</a:t>
            </a:r>
            <a:r>
              <a:rPr lang="ko-KR" altLang="en-US" sz="1800" dirty="0"/>
              <a:t>호</a:t>
            </a:r>
            <a:r>
              <a:rPr lang="en-US" altLang="ko-KR" sz="1800" dirty="0"/>
              <a:t>(2010</a:t>
            </a:r>
            <a:r>
              <a:rPr lang="ko-KR" altLang="en-US" sz="1800" dirty="0"/>
              <a:t>년</a:t>
            </a:r>
            <a:r>
              <a:rPr lang="en-US" altLang="ko-KR" sz="1800" dirty="0"/>
              <a:t>),</a:t>
            </a:r>
            <a:r>
              <a:rPr lang="ko-KR" altLang="en-US" sz="1800" dirty="0"/>
              <a:t>미국 </a:t>
            </a:r>
            <a:r>
              <a:rPr lang="en-US" altLang="ko-KR" sz="1800" dirty="0"/>
              <a:t>410</a:t>
            </a:r>
            <a:r>
              <a:rPr lang="ko-KR" altLang="en-US" sz="1800" dirty="0"/>
              <a:t>호</a:t>
            </a:r>
            <a:r>
              <a:rPr lang="en-US" altLang="ko-KR" sz="1800" dirty="0"/>
              <a:t>(2010</a:t>
            </a:r>
            <a:r>
              <a:rPr lang="ko-KR" altLang="en-US" sz="1800" dirty="0"/>
              <a:t>년</a:t>
            </a:r>
            <a:r>
              <a:rPr lang="en-US" altLang="ko-KR" sz="1800" dirty="0"/>
              <a:t>) </a:t>
            </a:r>
            <a:r>
              <a:rPr lang="ko-KR" altLang="en-US" sz="1800" dirty="0"/>
              <a:t>등 주요 경제협력개발기구</a:t>
            </a:r>
            <a:r>
              <a:rPr lang="en-US" altLang="ko-KR" sz="1800" dirty="0"/>
              <a:t>(OECD) </a:t>
            </a:r>
            <a:r>
              <a:rPr lang="ko-KR" altLang="en-US" sz="1800" dirty="0"/>
              <a:t>회원국에 비해 공급량이 부족한 상태</a:t>
            </a:r>
            <a:r>
              <a:rPr lang="en-US" altLang="ko-KR" sz="1800" dirty="0"/>
              <a:t>"</a:t>
            </a:r>
            <a:r>
              <a:rPr lang="ko-KR" altLang="en-US" sz="1800" dirty="0"/>
              <a:t>라고 지적했다</a:t>
            </a:r>
            <a:r>
              <a:rPr lang="en-US" altLang="ko-KR" sz="1800" dirty="0"/>
              <a:t>.</a:t>
            </a:r>
            <a:br>
              <a:rPr lang="en-US" altLang="ko-KR" sz="1800" dirty="0"/>
            </a:br>
            <a:r>
              <a:rPr lang="en-US" altLang="ko-KR" sz="1800" dirty="0" smtClean="0"/>
              <a:t/>
            </a:r>
            <a:br>
              <a:rPr lang="en-US" altLang="ko-KR" sz="1800" dirty="0" smtClean="0"/>
            </a:br>
            <a:r>
              <a:rPr lang="ko-KR" altLang="en-US" sz="1800" dirty="0"/>
              <a:t>　채 연구원은 </a:t>
            </a:r>
            <a:r>
              <a:rPr lang="en-US" altLang="ko-KR" sz="1800" dirty="0"/>
              <a:t>"</a:t>
            </a:r>
            <a:r>
              <a:rPr lang="ko-KR" altLang="en-US" sz="1800" dirty="0"/>
              <a:t>최근 주택 시장에 대한 시장 전망이 엇갈리고 있지만 이 질문에 대답하려면 </a:t>
            </a:r>
            <a:r>
              <a:rPr lang="en-US" altLang="ko-KR" sz="1800" dirty="0"/>
              <a:t>'</a:t>
            </a:r>
            <a:r>
              <a:rPr lang="ko-KR" altLang="en-US" sz="1800" dirty="0"/>
              <a:t>한국의 </a:t>
            </a:r>
            <a:r>
              <a:rPr lang="ko-KR" altLang="en-US" sz="1800" dirty="0" smtClean="0"/>
              <a:t>주택 수는 </a:t>
            </a:r>
            <a:r>
              <a:rPr lang="ko-KR" altLang="en-US" sz="1800" dirty="0"/>
              <a:t>몇 호가 적정할까</a:t>
            </a:r>
            <a:r>
              <a:rPr lang="en-US" altLang="ko-KR" sz="1800" dirty="0"/>
              <a:t>'</a:t>
            </a:r>
            <a:r>
              <a:rPr lang="ko-KR" altLang="en-US" sz="1800" dirty="0"/>
              <a:t>를 먼저 고려해야 한다</a:t>
            </a:r>
            <a:r>
              <a:rPr lang="en-US" altLang="ko-KR" sz="1800" dirty="0"/>
              <a:t>"</a:t>
            </a:r>
            <a:r>
              <a:rPr lang="ko-KR" altLang="en-US" sz="1800" dirty="0"/>
              <a:t>며 </a:t>
            </a:r>
            <a:r>
              <a:rPr lang="en-US" altLang="ko-KR" sz="1800" dirty="0"/>
              <a:t>"</a:t>
            </a:r>
            <a:r>
              <a:rPr lang="ko-KR" altLang="en-US" sz="1800" dirty="0"/>
              <a:t>재고 주택 가격은 재고량 증가 속도 둔화와 </a:t>
            </a:r>
            <a:r>
              <a:rPr lang="ko-KR" altLang="en-US" sz="1800" dirty="0" smtClean="0"/>
              <a:t>주택 수 </a:t>
            </a:r>
            <a:r>
              <a:rPr lang="ko-KR" altLang="en-US" sz="1800" dirty="0"/>
              <a:t>부족에 기반해 장기 강세의 기본 </a:t>
            </a:r>
            <a:r>
              <a:rPr lang="ko-KR" altLang="en-US" sz="1800" dirty="0" smtClean="0"/>
              <a:t>조건을 충족했다</a:t>
            </a:r>
            <a:r>
              <a:rPr lang="en-US" altLang="ko-KR" sz="1800" dirty="0"/>
              <a:t>"</a:t>
            </a:r>
            <a:r>
              <a:rPr lang="ko-KR" altLang="en-US" sz="1800" dirty="0"/>
              <a:t>고 주장했다</a:t>
            </a:r>
            <a:r>
              <a:rPr lang="en-US" altLang="ko-KR" sz="1800" dirty="0"/>
              <a:t>.</a:t>
            </a:r>
            <a:br>
              <a:rPr lang="en-US" altLang="ko-KR" sz="1800" dirty="0"/>
            </a:br>
            <a:r>
              <a:rPr lang="en-US" altLang="ko-KR" sz="1800" dirty="0" smtClean="0"/>
              <a:t/>
            </a:r>
            <a:br>
              <a:rPr lang="en-US" altLang="ko-KR" sz="1800" dirty="0" smtClean="0"/>
            </a:br>
            <a:r>
              <a:rPr lang="ko-KR" altLang="en-US" sz="1800" dirty="0"/>
              <a:t>　그는 향후 주택 시장의 중심이 민간 택지 사업</a:t>
            </a:r>
            <a:r>
              <a:rPr lang="en-US" altLang="ko-KR" sz="1800" dirty="0"/>
              <a:t>,</a:t>
            </a:r>
            <a:r>
              <a:rPr lang="ko-KR" altLang="en-US" sz="1800" dirty="0"/>
              <a:t>구도심 정비 사업으로 </a:t>
            </a:r>
            <a:r>
              <a:rPr lang="ko-KR" altLang="en-US" sz="1800" dirty="0" smtClean="0"/>
              <a:t>옮겨 갈 </a:t>
            </a:r>
            <a:r>
              <a:rPr lang="ko-KR" altLang="en-US" sz="1800" dirty="0"/>
              <a:t>것으로 내다보면서 현대산업개발을 </a:t>
            </a:r>
            <a:r>
              <a:rPr lang="ko-KR" altLang="en-US" sz="1800" dirty="0" smtClean="0"/>
              <a:t>유관업종 내 </a:t>
            </a:r>
            <a:r>
              <a:rPr lang="ko-KR" altLang="en-US" sz="1800" dirty="0"/>
              <a:t>최선호주</a:t>
            </a:r>
            <a:r>
              <a:rPr lang="en-US" altLang="ko-KR" sz="1800" dirty="0"/>
              <a:t>(</a:t>
            </a:r>
            <a:r>
              <a:rPr lang="ko-KR" altLang="en-US" sz="1800" dirty="0"/>
              <a:t>목표주가 </a:t>
            </a:r>
            <a:r>
              <a:rPr lang="en-US" altLang="ko-KR" sz="1800" dirty="0"/>
              <a:t>7</a:t>
            </a:r>
            <a:r>
              <a:rPr lang="ko-KR" altLang="en-US" sz="1800" dirty="0"/>
              <a:t>만</a:t>
            </a:r>
            <a:r>
              <a:rPr lang="en-US" altLang="ko-KR" sz="1800" dirty="0"/>
              <a:t>6</a:t>
            </a:r>
            <a:r>
              <a:rPr lang="ko-KR" altLang="en-US" sz="1800" dirty="0"/>
              <a:t>천원</a:t>
            </a:r>
            <a:r>
              <a:rPr lang="en-US" altLang="ko-KR" sz="1800" dirty="0"/>
              <a:t>)</a:t>
            </a:r>
            <a:r>
              <a:rPr lang="ko-KR" altLang="en-US" sz="1800" dirty="0"/>
              <a:t>로 제시했다</a:t>
            </a:r>
            <a:r>
              <a:rPr lang="en-US" altLang="ko-KR" sz="1800" dirty="0"/>
              <a:t>. </a:t>
            </a:r>
            <a:r>
              <a:rPr lang="ko-KR" altLang="en-US" sz="1200" dirty="0"/>
              <a:t/>
            </a:r>
            <a:br>
              <a:rPr lang="ko-KR" altLang="en-US" sz="1200" dirty="0"/>
            </a:br>
            <a:endParaRPr lang="ko-KR" altLang="en-US" sz="1200" dirty="0"/>
          </a:p>
        </p:txBody>
      </p:sp>
    </p:spTree>
    <p:extLst>
      <p:ext uri="{BB962C8B-B14F-4D97-AF65-F5344CB8AC3E}">
        <p14:creationId xmlns:p14="http://schemas.microsoft.com/office/powerpoint/2010/main" val="42335136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LA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제목 1"/>
          <p:cNvSpPr>
            <a:spLocks noGrp="1"/>
          </p:cNvSpPr>
          <p:nvPr>
            <p:ph type="ctrTitle"/>
          </p:nvPr>
        </p:nvSpPr>
        <p:spPr>
          <a:xfrm>
            <a:off x="1619672" y="1196752"/>
            <a:ext cx="6120680" cy="1008112"/>
          </a:xfrm>
        </p:spPr>
        <p:txBody>
          <a:bodyPr>
            <a:normAutofit/>
          </a:bodyPr>
          <a:lstStyle/>
          <a:p>
            <a:r>
              <a:rPr lang="ko-KR" altLang="en-US" sz="2000" b="1" dirty="0" smtClean="0"/>
              <a:t>다양해 지는 </a:t>
            </a:r>
            <a:r>
              <a:rPr lang="en-US" altLang="ko-KR" sz="2000" b="1" dirty="0" smtClean="0"/>
              <a:t>‘</a:t>
            </a:r>
            <a:r>
              <a:rPr lang="ko-KR" altLang="en-US" sz="2000" b="1" dirty="0" smtClean="0"/>
              <a:t>기업형 임대</a:t>
            </a:r>
            <a:r>
              <a:rPr lang="en-US" altLang="ko-KR" sz="2000" b="1" dirty="0" smtClean="0"/>
              <a:t>’…</a:t>
            </a:r>
            <a:r>
              <a:rPr lang="ko-KR" altLang="en-US" sz="2000" b="1" dirty="0" smtClean="0"/>
              <a:t>빌라도 나온다</a:t>
            </a:r>
            <a:endParaRPr lang="ko-KR" altLang="en-US" sz="2000" b="1" dirty="0"/>
          </a:p>
        </p:txBody>
      </p:sp>
      <p:sp>
        <p:nvSpPr>
          <p:cNvPr id="3" name="부제목 2"/>
          <p:cNvSpPr>
            <a:spLocks noGrp="1"/>
          </p:cNvSpPr>
          <p:nvPr>
            <p:ph type="subTitle" idx="1"/>
          </p:nvPr>
        </p:nvSpPr>
        <p:spPr>
          <a:xfrm>
            <a:off x="1403648" y="2996952"/>
            <a:ext cx="6400800" cy="2664296"/>
          </a:xfrm>
        </p:spPr>
        <p:txBody>
          <a:bodyPr>
            <a:normAutofit/>
          </a:bodyPr>
          <a:lstStyle/>
          <a:p>
            <a:r>
              <a:rPr lang="ko-KR" altLang="en-US" sz="1800" b="1" dirty="0" err="1" smtClean="0">
                <a:solidFill>
                  <a:schemeClr val="tx1"/>
                </a:solidFill>
              </a:rPr>
              <a:t>국토부</a:t>
            </a:r>
            <a:r>
              <a:rPr lang="ko-KR" altLang="en-US" sz="1800" b="1" dirty="0" smtClean="0">
                <a:solidFill>
                  <a:schemeClr val="tx1"/>
                </a:solidFill>
              </a:rPr>
              <a:t>  </a:t>
            </a:r>
            <a:r>
              <a:rPr lang="en-US" altLang="ko-KR" sz="1800" b="1" dirty="0" smtClean="0">
                <a:solidFill>
                  <a:schemeClr val="tx1"/>
                </a:solidFill>
              </a:rPr>
              <a:t>‘</a:t>
            </a:r>
            <a:r>
              <a:rPr lang="ko-KR" altLang="en-US" sz="1800" b="1" dirty="0" smtClean="0">
                <a:solidFill>
                  <a:schemeClr val="tx1"/>
                </a:solidFill>
              </a:rPr>
              <a:t>민간 </a:t>
            </a:r>
            <a:r>
              <a:rPr lang="ko-KR" altLang="en-US" sz="1800" b="1" dirty="0" err="1" smtClean="0">
                <a:solidFill>
                  <a:schemeClr val="tx1"/>
                </a:solidFill>
              </a:rPr>
              <a:t>임대법</a:t>
            </a:r>
            <a:r>
              <a:rPr lang="en-US" altLang="ko-KR" sz="1800" b="1" dirty="0" smtClean="0">
                <a:solidFill>
                  <a:schemeClr val="tx1"/>
                </a:solidFill>
              </a:rPr>
              <a:t>’ </a:t>
            </a:r>
            <a:r>
              <a:rPr lang="ko-KR" altLang="en-US" sz="1800" b="1" dirty="0" smtClean="0">
                <a:solidFill>
                  <a:schemeClr val="tx1"/>
                </a:solidFill>
              </a:rPr>
              <a:t>연말 시행</a:t>
            </a:r>
            <a:endParaRPr lang="en-US" altLang="ko-KR" sz="1800" b="1" dirty="0" smtClean="0">
              <a:solidFill>
                <a:schemeClr val="tx1"/>
              </a:solidFill>
            </a:endParaRPr>
          </a:p>
          <a:p>
            <a:endParaRPr lang="en-US" altLang="ko-KR" sz="1400" dirty="0" smtClean="0">
              <a:solidFill>
                <a:schemeClr val="tx1"/>
              </a:solidFill>
            </a:endParaRPr>
          </a:p>
          <a:p>
            <a:endParaRPr lang="en-US" altLang="ko-KR" sz="1400" dirty="0">
              <a:solidFill>
                <a:schemeClr val="tx1"/>
              </a:solidFill>
            </a:endParaRPr>
          </a:p>
          <a:p>
            <a:r>
              <a:rPr lang="ko-KR" altLang="en-US" sz="1400" dirty="0" smtClean="0">
                <a:solidFill>
                  <a:schemeClr val="tx1"/>
                </a:solidFill>
              </a:rPr>
              <a:t>도심 </a:t>
            </a:r>
            <a:r>
              <a:rPr lang="en-US" altLang="ko-KR" sz="1400" dirty="0" smtClean="0">
                <a:solidFill>
                  <a:schemeClr val="tx1"/>
                </a:solidFill>
              </a:rPr>
              <a:t>‘</a:t>
            </a:r>
            <a:r>
              <a:rPr lang="ko-KR" altLang="en-US" sz="1400" dirty="0" err="1" smtClean="0">
                <a:solidFill>
                  <a:schemeClr val="tx1"/>
                </a:solidFill>
              </a:rPr>
              <a:t>뉴</a:t>
            </a:r>
            <a:r>
              <a:rPr lang="ko-KR" altLang="en-US" sz="1400" dirty="0" smtClean="0">
                <a:solidFill>
                  <a:schemeClr val="tx1"/>
                </a:solidFill>
              </a:rPr>
              <a:t> </a:t>
            </a:r>
            <a:r>
              <a:rPr lang="ko-KR" altLang="en-US" sz="1400" dirty="0" err="1" smtClean="0">
                <a:solidFill>
                  <a:schemeClr val="tx1"/>
                </a:solidFill>
              </a:rPr>
              <a:t>스테이</a:t>
            </a:r>
            <a:r>
              <a:rPr lang="en-US" altLang="ko-KR" sz="1400" dirty="0" smtClean="0">
                <a:solidFill>
                  <a:schemeClr val="tx1"/>
                </a:solidFill>
              </a:rPr>
              <a:t>’ </a:t>
            </a:r>
            <a:r>
              <a:rPr lang="ko-KR" altLang="en-US" sz="1400" dirty="0" smtClean="0">
                <a:solidFill>
                  <a:schemeClr val="tx1"/>
                </a:solidFill>
              </a:rPr>
              <a:t>활성화를 위해</a:t>
            </a:r>
            <a:endParaRPr lang="en-US" altLang="ko-KR" sz="1400" dirty="0" smtClean="0">
              <a:solidFill>
                <a:schemeClr val="tx1"/>
              </a:solidFill>
            </a:endParaRPr>
          </a:p>
          <a:p>
            <a:r>
              <a:rPr lang="ko-KR" altLang="en-US" sz="1400" dirty="0" smtClean="0">
                <a:solidFill>
                  <a:schemeClr val="tx1"/>
                </a:solidFill>
              </a:rPr>
              <a:t>땅 최소면적 </a:t>
            </a:r>
            <a:r>
              <a:rPr lang="en-US" altLang="ko-KR" sz="1400" dirty="0" smtClean="0">
                <a:solidFill>
                  <a:schemeClr val="tx1"/>
                </a:solidFill>
              </a:rPr>
              <a:t>1</a:t>
            </a:r>
            <a:r>
              <a:rPr lang="ko-KR" altLang="en-US" sz="1400" dirty="0" smtClean="0">
                <a:solidFill>
                  <a:schemeClr val="tx1"/>
                </a:solidFill>
              </a:rPr>
              <a:t>만 ㎡→</a:t>
            </a:r>
            <a:r>
              <a:rPr lang="en-US" altLang="ko-KR" sz="1400" dirty="0" smtClean="0">
                <a:solidFill>
                  <a:schemeClr val="tx1"/>
                </a:solidFill>
              </a:rPr>
              <a:t>5,000</a:t>
            </a:r>
            <a:r>
              <a:rPr lang="ko-KR" altLang="en-US" sz="1400" dirty="0" smtClean="0">
                <a:solidFill>
                  <a:schemeClr val="tx1"/>
                </a:solidFill>
              </a:rPr>
              <a:t>㎡ </a:t>
            </a:r>
            <a:r>
              <a:rPr lang="ko-KR" altLang="en-US" sz="1400" dirty="0" err="1" smtClean="0">
                <a:solidFill>
                  <a:schemeClr val="tx1"/>
                </a:solidFill>
              </a:rPr>
              <a:t>로</a:t>
            </a:r>
            <a:endParaRPr lang="en-US" altLang="ko-KR" sz="1400" dirty="0" smtClean="0">
              <a:solidFill>
                <a:schemeClr val="tx1"/>
              </a:solidFill>
            </a:endParaRPr>
          </a:p>
          <a:p>
            <a:r>
              <a:rPr lang="ko-KR" altLang="en-US" sz="1400" dirty="0" smtClean="0">
                <a:solidFill>
                  <a:schemeClr val="tx1"/>
                </a:solidFill>
              </a:rPr>
              <a:t>땅 </a:t>
            </a:r>
            <a:r>
              <a:rPr lang="en-US" altLang="ko-KR" sz="1400" dirty="0" smtClean="0">
                <a:solidFill>
                  <a:schemeClr val="tx1"/>
                </a:solidFill>
              </a:rPr>
              <a:t>50% </a:t>
            </a:r>
            <a:r>
              <a:rPr lang="ko-KR" altLang="en-US" sz="1400" dirty="0" smtClean="0">
                <a:solidFill>
                  <a:schemeClr val="tx1"/>
                </a:solidFill>
              </a:rPr>
              <a:t>확보하면 지을 수 있어</a:t>
            </a:r>
            <a:endParaRPr lang="en-US" altLang="ko-KR" sz="1400" dirty="0" smtClean="0">
              <a:solidFill>
                <a:schemeClr val="tx1"/>
              </a:solidFill>
            </a:endParaRPr>
          </a:p>
          <a:p>
            <a:endParaRPr lang="en-US" altLang="ko-KR" sz="1100" dirty="0">
              <a:solidFill>
                <a:schemeClr val="tx1">
                  <a:lumMod val="65000"/>
                  <a:lumOff val="35000"/>
                </a:schemeClr>
              </a:solidFill>
            </a:endParaRPr>
          </a:p>
          <a:p>
            <a:endParaRPr lang="en-US" altLang="ko-KR" sz="1100" dirty="0" smtClean="0">
              <a:solidFill>
                <a:schemeClr val="tx1">
                  <a:lumMod val="65000"/>
                  <a:lumOff val="35000"/>
                </a:schemeClr>
              </a:solidFill>
            </a:endParaRPr>
          </a:p>
          <a:p>
            <a:endParaRPr lang="en-US" altLang="ko-KR" sz="1100" dirty="0" smtClean="0">
              <a:solidFill>
                <a:schemeClr val="tx1">
                  <a:lumMod val="65000"/>
                  <a:lumOff val="35000"/>
                </a:schemeClr>
              </a:solidFill>
            </a:endParaRPr>
          </a:p>
          <a:p>
            <a:endParaRPr lang="en-US" altLang="ko-KR" sz="1100" dirty="0" smtClean="0">
              <a:solidFill>
                <a:schemeClr val="tx1">
                  <a:lumMod val="65000"/>
                  <a:lumOff val="35000"/>
                </a:schemeClr>
              </a:solidFill>
            </a:endParaRPr>
          </a:p>
          <a:p>
            <a:r>
              <a:rPr lang="en-US" altLang="ko-KR" sz="1100" dirty="0" smtClean="0">
                <a:solidFill>
                  <a:schemeClr val="tx1">
                    <a:lumMod val="65000"/>
                    <a:lumOff val="35000"/>
                  </a:schemeClr>
                </a:solidFill>
              </a:rPr>
              <a:t>[</a:t>
            </a:r>
            <a:r>
              <a:rPr lang="ko-KR" altLang="en-US" sz="1100" dirty="0" smtClean="0">
                <a:solidFill>
                  <a:schemeClr val="tx1">
                    <a:lumMod val="65000"/>
                    <a:lumOff val="35000"/>
                  </a:schemeClr>
                </a:solidFill>
              </a:rPr>
              <a:t>한국경제 </a:t>
            </a:r>
            <a:r>
              <a:rPr lang="en-US" altLang="ko-KR" sz="1100" dirty="0" smtClean="0">
                <a:solidFill>
                  <a:schemeClr val="tx1">
                    <a:lumMod val="65000"/>
                    <a:lumOff val="35000"/>
                  </a:schemeClr>
                </a:solidFill>
              </a:rPr>
              <a:t>2015.09.01 </a:t>
            </a:r>
            <a:r>
              <a:rPr lang="ko-KR" altLang="en-US" sz="1100" dirty="0" smtClean="0">
                <a:solidFill>
                  <a:schemeClr val="tx1">
                    <a:lumMod val="65000"/>
                    <a:lumOff val="35000"/>
                  </a:schemeClr>
                </a:solidFill>
              </a:rPr>
              <a:t>이현일기자</a:t>
            </a:r>
            <a:r>
              <a:rPr lang="en-US" altLang="ko-KR" sz="1100" dirty="0" smtClean="0">
                <a:solidFill>
                  <a:schemeClr val="tx1">
                    <a:lumMod val="65000"/>
                    <a:lumOff val="35000"/>
                  </a:schemeClr>
                </a:solidFill>
              </a:rPr>
              <a:t>]</a:t>
            </a:r>
            <a:endParaRPr lang="ko-KR" altLang="en-US" sz="1050" dirty="0">
              <a:solidFill>
                <a:schemeClr val="tx1">
                  <a:lumMod val="65000"/>
                  <a:lumOff val="35000"/>
                </a:schemeClr>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LA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제목 1"/>
          <p:cNvSpPr>
            <a:spLocks noGrp="1"/>
          </p:cNvSpPr>
          <p:nvPr>
            <p:ph type="title"/>
          </p:nvPr>
        </p:nvSpPr>
        <p:spPr>
          <a:xfrm>
            <a:off x="323529" y="301948"/>
            <a:ext cx="5688632" cy="4179788"/>
          </a:xfrm>
        </p:spPr>
        <p:txBody>
          <a:bodyPr>
            <a:noAutofit/>
          </a:bodyPr>
          <a:lstStyle/>
          <a:p>
            <a:pPr algn="l"/>
            <a:r>
              <a:rPr lang="ko-KR" altLang="en-US" sz="1200" dirty="0" err="1" smtClean="0"/>
              <a:t>도심권에서</a:t>
            </a:r>
            <a:r>
              <a:rPr lang="ko-KR" altLang="en-US" sz="1200" dirty="0" smtClean="0"/>
              <a:t> 빌라로 불리는 연립</a:t>
            </a:r>
            <a:r>
              <a:rPr lang="en-US" altLang="ko-KR" sz="1200" dirty="0" smtClean="0"/>
              <a:t>·</a:t>
            </a:r>
            <a:r>
              <a:rPr lang="ko-KR" altLang="en-US" sz="1200" dirty="0" smtClean="0"/>
              <a:t>다세대주택 ‘</a:t>
            </a:r>
            <a:r>
              <a:rPr lang="ko-KR" altLang="en-US" sz="1200" dirty="0" err="1" smtClean="0"/>
              <a:t>뉴</a:t>
            </a:r>
            <a:r>
              <a:rPr lang="ko-KR" altLang="en-US" sz="1200" dirty="0" smtClean="0"/>
              <a:t> </a:t>
            </a:r>
            <a:r>
              <a:rPr lang="ko-KR" altLang="en-US" sz="1200" dirty="0" err="1" smtClean="0"/>
              <a:t>스테이</a:t>
            </a:r>
            <a:r>
              <a:rPr lang="en-US" altLang="ko-KR" sz="1200" dirty="0" smtClean="0"/>
              <a:t>(</a:t>
            </a:r>
            <a:r>
              <a:rPr lang="ko-KR" altLang="en-US" sz="1200" dirty="0" smtClean="0"/>
              <a:t>기업형 임대주택</a:t>
            </a:r>
            <a:r>
              <a:rPr lang="en-US" altLang="ko-KR" sz="1200" dirty="0" smtClean="0"/>
              <a:t>)’</a:t>
            </a:r>
            <a:r>
              <a:rPr lang="ko-KR" altLang="en-US" sz="1200" dirty="0" smtClean="0"/>
              <a:t>가 내년부터 나온다</a:t>
            </a:r>
            <a:r>
              <a:rPr lang="en-US" altLang="ko-KR" sz="1200" dirty="0" smtClean="0"/>
              <a:t>. </a:t>
            </a:r>
            <a:r>
              <a:rPr lang="ko-KR" altLang="en-US" sz="1200" dirty="0" smtClean="0"/>
              <a:t>올 연말 새로 도입될 ‘</a:t>
            </a:r>
            <a:r>
              <a:rPr lang="ko-KR" altLang="en-US" sz="1200" dirty="0" err="1" smtClean="0"/>
              <a:t>뉴</a:t>
            </a:r>
            <a:r>
              <a:rPr lang="ko-KR" altLang="en-US" sz="1200" dirty="0" smtClean="0"/>
              <a:t> </a:t>
            </a:r>
            <a:r>
              <a:rPr lang="ko-KR" altLang="en-US" sz="1200" dirty="0" err="1" smtClean="0"/>
              <a:t>스테이</a:t>
            </a:r>
            <a:r>
              <a:rPr lang="ko-KR" altLang="en-US" sz="1200" dirty="0" smtClean="0"/>
              <a:t> 촉진지구’</a:t>
            </a:r>
            <a:r>
              <a:rPr lang="ko-KR" altLang="en-US" sz="1200" dirty="0" err="1" smtClean="0"/>
              <a:t>를</a:t>
            </a:r>
            <a:r>
              <a:rPr lang="ko-KR" altLang="en-US" sz="1200" dirty="0" smtClean="0"/>
              <a:t> 통해서다</a:t>
            </a:r>
            <a:r>
              <a:rPr lang="en-US" altLang="ko-KR" sz="1200" dirty="0" smtClean="0"/>
              <a:t>. </a:t>
            </a:r>
            <a:r>
              <a:rPr lang="ko-KR" altLang="en-US" sz="1200" dirty="0" smtClean="0"/>
              <a:t>아파트 형태의 </a:t>
            </a:r>
            <a:r>
              <a:rPr lang="ko-KR" altLang="en-US" sz="1200" dirty="0" err="1" smtClean="0"/>
              <a:t>도심권</a:t>
            </a:r>
            <a:r>
              <a:rPr lang="ko-KR" altLang="en-US" sz="1200" dirty="0" smtClean="0"/>
              <a:t> </a:t>
            </a:r>
            <a:r>
              <a:rPr lang="ko-KR" altLang="en-US" sz="1200" dirty="0" err="1" smtClean="0"/>
              <a:t>뉴</a:t>
            </a:r>
            <a:r>
              <a:rPr lang="ko-KR" altLang="en-US" sz="1200" dirty="0" smtClean="0"/>
              <a:t> </a:t>
            </a:r>
            <a:r>
              <a:rPr lang="ko-KR" altLang="en-US" sz="1200" dirty="0" err="1" smtClean="0"/>
              <a:t>스테이에</a:t>
            </a:r>
            <a:r>
              <a:rPr lang="ko-KR" altLang="en-US" sz="1200" dirty="0" smtClean="0"/>
              <a:t> 비해 월 임대료도 </a:t>
            </a:r>
            <a:r>
              <a:rPr lang="ko-KR" altLang="en-US" sz="1200" dirty="0" err="1" smtClean="0"/>
              <a:t>상당폭</a:t>
            </a:r>
            <a:r>
              <a:rPr lang="ko-KR" altLang="en-US" sz="1200" dirty="0" smtClean="0"/>
              <a:t> 낮아질 전망이다</a:t>
            </a:r>
            <a:r>
              <a:rPr lang="en-US" altLang="ko-KR" sz="1200" dirty="0" smtClean="0"/>
              <a:t>.</a:t>
            </a:r>
            <a:br>
              <a:rPr lang="en-US" altLang="ko-KR" sz="1200" dirty="0" smtClean="0"/>
            </a:br>
            <a:r>
              <a:rPr lang="ko-KR" altLang="en-US" sz="1200" dirty="0" smtClean="0"/>
              <a:t>국토교통부는 </a:t>
            </a:r>
            <a:r>
              <a:rPr lang="en-US" altLang="ko-KR" sz="1200" dirty="0" smtClean="0"/>
              <a:t>30</a:t>
            </a:r>
            <a:r>
              <a:rPr lang="ko-KR" altLang="en-US" sz="1200" dirty="0" smtClean="0"/>
              <a:t>일 이런 내용을 담은 ‘민간 임대주택에 관한 특별법’ 시행령과 시행규칙을 </a:t>
            </a:r>
            <a:r>
              <a:rPr lang="en-US" altLang="ko-KR" sz="1200" dirty="0" smtClean="0"/>
              <a:t>31</a:t>
            </a:r>
            <a:r>
              <a:rPr lang="ko-KR" altLang="en-US" sz="1200" dirty="0" smtClean="0"/>
              <a:t>일 입법예고한다고 발표했다</a:t>
            </a:r>
            <a:r>
              <a:rPr lang="en-US" altLang="ko-KR" sz="1200" dirty="0" smtClean="0"/>
              <a:t>. </a:t>
            </a:r>
            <a:r>
              <a:rPr lang="ko-KR" altLang="en-US" sz="1200" dirty="0" smtClean="0"/>
              <a:t>최근 국회를 통과한 민간임대 특별법은 오는 </a:t>
            </a:r>
            <a:r>
              <a:rPr lang="en-US" altLang="ko-KR" sz="1200" dirty="0" smtClean="0"/>
              <a:t>12</a:t>
            </a:r>
            <a:r>
              <a:rPr lang="ko-KR" altLang="en-US" sz="1200" dirty="0" smtClean="0"/>
              <a:t>월</a:t>
            </a:r>
            <a:r>
              <a:rPr lang="en-US" altLang="ko-KR" sz="1200" dirty="0" smtClean="0"/>
              <a:t>29</a:t>
            </a:r>
            <a:r>
              <a:rPr lang="ko-KR" altLang="en-US" sz="1200" dirty="0" smtClean="0"/>
              <a:t>일 시행을 앞두고 있다</a:t>
            </a:r>
            <a:r>
              <a:rPr lang="en-US" altLang="ko-KR" sz="1200" dirty="0" smtClean="0"/>
              <a:t>. </a:t>
            </a:r>
            <a:br>
              <a:rPr lang="en-US" altLang="ko-KR" sz="1200" dirty="0" smtClean="0"/>
            </a:br>
            <a:r>
              <a:rPr lang="en-US" altLang="ko-KR" sz="1200" dirty="0" smtClean="0"/>
              <a:t/>
            </a:r>
            <a:br>
              <a:rPr lang="en-US" altLang="ko-KR" sz="1200" dirty="0" smtClean="0"/>
            </a:br>
            <a:r>
              <a:rPr lang="ko-KR" altLang="en-US" sz="1200" dirty="0" smtClean="0"/>
              <a:t>시행령에 따르면 도시 지역 내 기업형 임대주택 공급촉진지구의 최소 면적이 당초 </a:t>
            </a:r>
            <a:r>
              <a:rPr lang="en-US" altLang="ko-KR" sz="1200" dirty="0" smtClean="0"/>
              <a:t>1</a:t>
            </a:r>
            <a:r>
              <a:rPr lang="ko-KR" altLang="en-US" sz="1200" dirty="0" smtClean="0"/>
              <a:t>만㎡에서 </a:t>
            </a:r>
            <a:r>
              <a:rPr lang="en-US" altLang="ko-KR" sz="1200" dirty="0" smtClean="0"/>
              <a:t>5000㎡</a:t>
            </a:r>
            <a:r>
              <a:rPr lang="ko-KR" altLang="en-US" sz="1200" dirty="0" smtClean="0"/>
              <a:t>로 축소됐다</a:t>
            </a:r>
            <a:r>
              <a:rPr lang="en-US" altLang="ko-KR" sz="1200" dirty="0" smtClean="0"/>
              <a:t>. </a:t>
            </a:r>
            <a:r>
              <a:rPr lang="ko-KR" altLang="en-US" sz="1200" dirty="0" smtClean="0"/>
              <a:t>일반적으로 소형주택 </a:t>
            </a:r>
            <a:r>
              <a:rPr lang="en-US" altLang="ko-KR" sz="1200" dirty="0" smtClean="0"/>
              <a:t>100</a:t>
            </a:r>
            <a:r>
              <a:rPr lang="ko-KR" altLang="en-US" sz="1200" dirty="0" smtClean="0"/>
              <a:t>가구 내외 단지를 지을 수 있는 규모다</a:t>
            </a:r>
            <a:r>
              <a:rPr lang="en-US" altLang="ko-KR" sz="1200" dirty="0" smtClean="0"/>
              <a:t>. </a:t>
            </a:r>
            <a:br>
              <a:rPr lang="en-US" altLang="ko-KR" sz="1200" dirty="0" smtClean="0"/>
            </a:br>
            <a:r>
              <a:rPr lang="en-US" altLang="ko-KR" sz="1200" dirty="0" smtClean="0"/>
              <a:t/>
            </a:r>
            <a:br>
              <a:rPr lang="en-US" altLang="ko-KR" sz="1200" dirty="0" smtClean="0"/>
            </a:br>
            <a:r>
              <a:rPr lang="ko-KR" altLang="en-US" sz="1200" dirty="0" smtClean="0"/>
              <a:t>이에 따라 아파트 이외 연립주택 다세대주택 주상복합 등 다양한 형태의 기업형 임대주택이 들어설 수 있는 길이 열렸다</a:t>
            </a:r>
            <a:r>
              <a:rPr lang="en-US" altLang="ko-KR" sz="1200" dirty="0" smtClean="0"/>
              <a:t>. </a:t>
            </a:r>
            <a:r>
              <a:rPr lang="ko-KR" altLang="en-US" sz="1200" dirty="0" smtClean="0"/>
              <a:t>기업형 임대 촉진지구에선 용적률</a:t>
            </a:r>
            <a:r>
              <a:rPr lang="en-US" altLang="ko-KR" sz="1200" dirty="0" smtClean="0"/>
              <a:t>·</a:t>
            </a:r>
            <a:r>
              <a:rPr lang="ko-KR" altLang="en-US" sz="1200" dirty="0" smtClean="0"/>
              <a:t>건폐율 등의 건축 규제도 완화되고 용도지역 상향 등 도시계획 변경도 쉬워진다</a:t>
            </a:r>
            <a:r>
              <a:rPr lang="en-US" altLang="ko-KR" sz="1200" dirty="0" smtClean="0"/>
              <a:t>. </a:t>
            </a:r>
            <a:br>
              <a:rPr lang="en-US" altLang="ko-KR" sz="1200" dirty="0" smtClean="0"/>
            </a:br>
            <a:r>
              <a:rPr lang="en-US" altLang="ko-KR" sz="1200" dirty="0" smtClean="0"/>
              <a:t/>
            </a:r>
            <a:br>
              <a:rPr lang="en-US" altLang="ko-KR" sz="1200" dirty="0" smtClean="0"/>
            </a:br>
            <a:r>
              <a:rPr lang="ko-KR" altLang="en-US" sz="1200" dirty="0" smtClean="0"/>
              <a:t>촉진지구에선 또 문화</a:t>
            </a:r>
            <a:r>
              <a:rPr lang="en-US" altLang="ko-KR" sz="1200" dirty="0" smtClean="0"/>
              <a:t>·</a:t>
            </a:r>
            <a:r>
              <a:rPr lang="ko-KR" altLang="en-US" sz="1200" dirty="0" smtClean="0"/>
              <a:t>집회</a:t>
            </a:r>
            <a:r>
              <a:rPr lang="en-US" altLang="ko-KR" sz="1200" dirty="0" smtClean="0"/>
              <a:t>·</a:t>
            </a:r>
            <a:r>
              <a:rPr lang="ko-KR" altLang="en-US" sz="1200" dirty="0" smtClean="0"/>
              <a:t>판매시설 설치도 가능해진다</a:t>
            </a:r>
            <a:r>
              <a:rPr lang="en-US" altLang="ko-KR" sz="1200" dirty="0" smtClean="0"/>
              <a:t>. </a:t>
            </a:r>
            <a:r>
              <a:rPr lang="ko-KR" altLang="en-US" sz="1200" dirty="0" smtClean="0"/>
              <a:t>다세대</a:t>
            </a:r>
            <a:r>
              <a:rPr lang="en-US" altLang="ko-KR" sz="1200" dirty="0" smtClean="0"/>
              <a:t>·</a:t>
            </a:r>
            <a:r>
              <a:rPr lang="ko-KR" altLang="en-US" sz="1200" dirty="0" smtClean="0"/>
              <a:t>연립주택은 건축위원회 심의를 거쳐 종전 한도보다 한 개 층이 더 높은 </a:t>
            </a:r>
            <a:r>
              <a:rPr lang="en-US" altLang="ko-KR" sz="1200" dirty="0" smtClean="0"/>
              <a:t>5</a:t>
            </a:r>
            <a:r>
              <a:rPr lang="ko-KR" altLang="en-US" sz="1200" dirty="0" smtClean="0"/>
              <a:t>층까지 지을 수 있게 된다</a:t>
            </a:r>
            <a:r>
              <a:rPr lang="en-US" altLang="ko-KR" sz="1200" dirty="0" smtClean="0"/>
              <a:t>. </a:t>
            </a:r>
            <a:r>
              <a:rPr lang="ko-KR" altLang="en-US" sz="1200" dirty="0" smtClean="0"/>
              <a:t>용도지역 상향이 이뤄지면 고층 주상복합 아파트 건립도 가능할 것이란 분석이다</a:t>
            </a:r>
            <a:r>
              <a:rPr lang="en-US" altLang="ko-KR" sz="1200" dirty="0" smtClean="0"/>
              <a:t>.</a:t>
            </a:r>
            <a:br>
              <a:rPr lang="en-US" altLang="ko-KR" sz="1200" dirty="0" smtClean="0"/>
            </a:br>
            <a:r>
              <a:rPr lang="en-US" altLang="ko-KR" sz="1200" dirty="0" smtClean="0"/>
              <a:t> </a:t>
            </a:r>
            <a:r>
              <a:rPr lang="ko-KR" altLang="en-US" sz="1200" dirty="0" smtClean="0"/>
              <a:t>강태석 </a:t>
            </a:r>
            <a:r>
              <a:rPr lang="ko-KR" altLang="en-US" sz="1200" dirty="0" err="1" smtClean="0"/>
              <a:t>국토부</a:t>
            </a:r>
            <a:r>
              <a:rPr lang="ko-KR" altLang="en-US" sz="1200" dirty="0" smtClean="0"/>
              <a:t> </a:t>
            </a:r>
            <a:r>
              <a:rPr lang="ko-KR" altLang="en-US" sz="1200" dirty="0" err="1" smtClean="0"/>
              <a:t>뉴</a:t>
            </a:r>
            <a:r>
              <a:rPr lang="ko-KR" altLang="en-US" sz="1200" dirty="0" smtClean="0"/>
              <a:t> </a:t>
            </a:r>
            <a:r>
              <a:rPr lang="ko-KR" altLang="en-US" sz="1200" dirty="0" err="1" smtClean="0"/>
              <a:t>스테이</a:t>
            </a:r>
            <a:r>
              <a:rPr lang="ko-KR" altLang="en-US" sz="1200" dirty="0" smtClean="0"/>
              <a:t> 팀장은 “기업과 지방자치단체가 창의적인 건축</a:t>
            </a:r>
            <a:r>
              <a:rPr lang="en-US" altLang="ko-KR" sz="1200" dirty="0" smtClean="0"/>
              <a:t>·</a:t>
            </a:r>
            <a:r>
              <a:rPr lang="ko-KR" altLang="en-US" sz="1200" dirty="0" smtClean="0"/>
              <a:t>도시계획을 마련해 다양한 형태의 </a:t>
            </a:r>
            <a:r>
              <a:rPr lang="ko-KR" altLang="en-US" sz="1200" dirty="0" err="1" smtClean="0"/>
              <a:t>뉴</a:t>
            </a:r>
            <a:r>
              <a:rPr lang="ko-KR" altLang="en-US" sz="1200" dirty="0" smtClean="0"/>
              <a:t> </a:t>
            </a:r>
            <a:r>
              <a:rPr lang="ko-KR" altLang="en-US" sz="1200" dirty="0" err="1" smtClean="0"/>
              <a:t>스테이를</a:t>
            </a:r>
            <a:r>
              <a:rPr lang="ko-KR" altLang="en-US" sz="1200" dirty="0" smtClean="0"/>
              <a:t> 공급할 것으로 기대하고 있다”고 말했다</a:t>
            </a:r>
            <a:r>
              <a:rPr lang="en-US" altLang="ko-KR" sz="1200" dirty="0" smtClean="0"/>
              <a:t>. </a:t>
            </a:r>
            <a:endParaRPr lang="ko-KR" altLang="en-US" sz="1200" dirty="0"/>
          </a:p>
        </p:txBody>
      </p:sp>
      <p:pic>
        <p:nvPicPr>
          <p:cNvPr id="4" name="그림 3" descr="AA_10451106_1.jpg"/>
          <p:cNvPicPr>
            <a:picLocks noChangeAspect="1"/>
          </p:cNvPicPr>
          <p:nvPr/>
        </p:nvPicPr>
        <p:blipFill>
          <a:blip r:embed="rId3" cstate="print"/>
          <a:stretch>
            <a:fillRect/>
          </a:stretch>
        </p:blipFill>
        <p:spPr>
          <a:xfrm>
            <a:off x="6012160" y="980728"/>
            <a:ext cx="2857500" cy="2449066"/>
          </a:xfrm>
          <a:prstGeom prst="rect">
            <a:avLst/>
          </a:prstGeom>
        </p:spPr>
      </p:pic>
      <p:sp>
        <p:nvSpPr>
          <p:cNvPr id="5" name="제목 1"/>
          <p:cNvSpPr txBox="1">
            <a:spLocks/>
          </p:cNvSpPr>
          <p:nvPr/>
        </p:nvSpPr>
        <p:spPr>
          <a:xfrm>
            <a:off x="323528" y="4481736"/>
            <a:ext cx="8422203" cy="2376264"/>
          </a:xfrm>
          <a:prstGeom prst="rect">
            <a:avLst/>
          </a:prstGeom>
        </p:spPr>
        <p:txBody>
          <a:bodyPr vert="horz" lIns="91440" tIns="45720" rIns="91440" bIns="45720" rtlCol="0" anchor="ctr">
            <a:normAutofit fontScale="97500"/>
          </a:bodyPr>
          <a:lstStyle/>
          <a:p>
            <a:pPr marL="0" marR="0" lvl="0" indent="0" algn="l" defTabSz="914400" rtl="0" eaLnBrk="1" fontAlgn="auto" latinLnBrk="1" hangingPunct="1">
              <a:lnSpc>
                <a:spcPct val="100000"/>
              </a:lnSpc>
              <a:spcBef>
                <a:spcPct val="0"/>
              </a:spcBef>
              <a:spcAft>
                <a:spcPts val="0"/>
              </a:spcAft>
              <a:buClrTx/>
              <a:buSzTx/>
              <a:buFontTx/>
              <a:buNone/>
              <a:tabLst/>
              <a:defRPr/>
            </a:pPr>
            <a:r>
              <a:rPr kumimoji="0" lang="ko-KR" altLang="en-US" sz="1200" b="0" i="0" u="none" strike="noStrike" kern="1200" cap="none" spc="0" normalizeH="0" baseline="0" noProof="0" dirty="0" smtClean="0">
                <a:ln>
                  <a:noFill/>
                </a:ln>
                <a:solidFill>
                  <a:schemeClr val="tx1"/>
                </a:solidFill>
                <a:effectLst/>
                <a:uLnTx/>
                <a:uFillTx/>
                <a:latin typeface="+mj-lt"/>
                <a:ea typeface="+mj-ea"/>
                <a:cs typeface="+mj-cs"/>
              </a:rPr>
              <a:t>인허가 절차도 간소화된다</a:t>
            </a:r>
            <a:r>
              <a:rPr kumimoji="0" lang="en-US" altLang="ko-KR" sz="1200" b="0" i="0" u="none" strike="noStrike" kern="1200" cap="none" spc="0" normalizeH="0" baseline="0" noProof="0" dirty="0" smtClean="0">
                <a:ln>
                  <a:noFill/>
                </a:ln>
                <a:solidFill>
                  <a:schemeClr val="tx1"/>
                </a:solidFill>
                <a:effectLst/>
                <a:uLnTx/>
                <a:uFillTx/>
                <a:latin typeface="+mj-lt"/>
                <a:ea typeface="+mj-ea"/>
                <a:cs typeface="+mj-cs"/>
              </a:rPr>
              <a:t>. </a:t>
            </a:r>
            <a:r>
              <a:rPr kumimoji="0" lang="ko-KR" altLang="en-US" sz="1200" b="0" i="0" u="none" strike="noStrike" kern="1200" cap="none" spc="0" normalizeH="0" baseline="0" noProof="0" dirty="0" smtClean="0">
                <a:ln>
                  <a:noFill/>
                </a:ln>
                <a:solidFill>
                  <a:schemeClr val="tx1"/>
                </a:solidFill>
                <a:effectLst/>
                <a:uLnTx/>
                <a:uFillTx/>
                <a:latin typeface="+mj-lt"/>
                <a:ea typeface="+mj-ea"/>
                <a:cs typeface="+mj-cs"/>
              </a:rPr>
              <a:t>촉진지구 면적이 </a:t>
            </a:r>
            <a:r>
              <a:rPr kumimoji="0" lang="en-US" altLang="ko-KR" sz="1200" b="0" i="0" u="none" strike="noStrike" kern="1200" cap="none" spc="0" normalizeH="0" baseline="0" noProof="0" dirty="0" smtClean="0">
                <a:ln>
                  <a:noFill/>
                </a:ln>
                <a:solidFill>
                  <a:schemeClr val="tx1"/>
                </a:solidFill>
                <a:effectLst/>
                <a:uLnTx/>
                <a:uFillTx/>
                <a:latin typeface="+mj-lt"/>
                <a:ea typeface="+mj-ea"/>
                <a:cs typeface="+mj-cs"/>
              </a:rPr>
              <a:t>10</a:t>
            </a:r>
            <a:r>
              <a:rPr kumimoji="0" lang="ko-KR" altLang="en-US" sz="1200" b="0" i="0" u="none" strike="noStrike" kern="1200" cap="none" spc="0" normalizeH="0" baseline="0" noProof="0" dirty="0" smtClean="0">
                <a:ln>
                  <a:noFill/>
                </a:ln>
                <a:solidFill>
                  <a:schemeClr val="tx1"/>
                </a:solidFill>
                <a:effectLst/>
                <a:uLnTx/>
                <a:uFillTx/>
                <a:latin typeface="+mj-lt"/>
                <a:ea typeface="+mj-ea"/>
                <a:cs typeface="+mj-cs"/>
              </a:rPr>
              <a:t>만㎡ 이하일 경우 시</a:t>
            </a:r>
            <a:r>
              <a:rPr kumimoji="0" lang="en-US" altLang="ko-KR" sz="1200" b="0" i="0" u="none" strike="noStrike" kern="1200" cap="none" spc="0" normalizeH="0" baseline="0" noProof="0" dirty="0" smtClean="0">
                <a:ln>
                  <a:noFill/>
                </a:ln>
                <a:solidFill>
                  <a:schemeClr val="tx1"/>
                </a:solidFill>
                <a:effectLst/>
                <a:uLnTx/>
                <a:uFillTx/>
                <a:latin typeface="+mj-lt"/>
                <a:ea typeface="+mj-ea"/>
                <a:cs typeface="+mj-cs"/>
              </a:rPr>
              <a:t>·</a:t>
            </a:r>
            <a:r>
              <a:rPr kumimoji="0" lang="ko-KR" altLang="en-US" sz="1200" b="0" i="0" u="none" strike="noStrike" kern="1200" cap="none" spc="0" normalizeH="0" baseline="0" noProof="0" dirty="0" smtClean="0">
                <a:ln>
                  <a:noFill/>
                </a:ln>
                <a:solidFill>
                  <a:schemeClr val="tx1"/>
                </a:solidFill>
                <a:effectLst/>
                <a:uLnTx/>
                <a:uFillTx/>
                <a:latin typeface="+mj-lt"/>
                <a:ea typeface="+mj-ea"/>
                <a:cs typeface="+mj-cs"/>
              </a:rPr>
              <a:t>도에 지구 지정을 신청할 때 지구계획승인</a:t>
            </a:r>
            <a:r>
              <a:rPr kumimoji="0" lang="en-US" altLang="ko-KR" sz="1200" b="0" i="0" u="none" strike="noStrike" kern="1200" cap="none" spc="0" normalizeH="0" baseline="0" noProof="0" dirty="0" smtClean="0">
                <a:ln>
                  <a:noFill/>
                </a:ln>
                <a:solidFill>
                  <a:schemeClr val="tx1"/>
                </a:solidFill>
                <a:effectLst/>
                <a:uLnTx/>
                <a:uFillTx/>
                <a:latin typeface="+mj-lt"/>
                <a:ea typeface="+mj-ea"/>
                <a:cs typeface="+mj-cs"/>
              </a:rPr>
              <a:t>·</a:t>
            </a:r>
            <a:r>
              <a:rPr kumimoji="0" lang="ko-KR" altLang="en-US" sz="1200" b="0" i="0" u="none" strike="noStrike" kern="1200" cap="none" spc="0" normalizeH="0" baseline="0" noProof="0" dirty="0" smtClean="0">
                <a:ln>
                  <a:noFill/>
                </a:ln>
                <a:solidFill>
                  <a:schemeClr val="tx1"/>
                </a:solidFill>
                <a:effectLst/>
                <a:uLnTx/>
                <a:uFillTx/>
                <a:latin typeface="+mj-lt"/>
                <a:ea typeface="+mj-ea"/>
                <a:cs typeface="+mj-cs"/>
              </a:rPr>
              <a:t>주택사업계획승인</a:t>
            </a:r>
            <a:r>
              <a:rPr kumimoji="0" lang="en-US" altLang="ko-KR" sz="1200" b="0" i="0" u="none" strike="noStrike" kern="1200" cap="none" spc="0" normalizeH="0" baseline="0" noProof="0" dirty="0" smtClean="0">
                <a:ln>
                  <a:noFill/>
                </a:ln>
                <a:solidFill>
                  <a:schemeClr val="tx1"/>
                </a:solidFill>
                <a:effectLst/>
                <a:uLnTx/>
                <a:uFillTx/>
                <a:latin typeface="+mj-lt"/>
                <a:ea typeface="+mj-ea"/>
                <a:cs typeface="+mj-cs"/>
              </a:rPr>
              <a:t>·</a:t>
            </a:r>
            <a:r>
              <a:rPr kumimoji="0" lang="ko-KR" altLang="en-US" sz="1200" b="0" i="0" u="none" strike="noStrike" kern="1200" cap="none" spc="0" normalizeH="0" baseline="0" noProof="0" dirty="0" smtClean="0">
                <a:ln>
                  <a:noFill/>
                </a:ln>
                <a:solidFill>
                  <a:schemeClr val="tx1"/>
                </a:solidFill>
                <a:effectLst/>
                <a:uLnTx/>
                <a:uFillTx/>
                <a:latin typeface="+mj-lt"/>
                <a:ea typeface="+mj-ea"/>
                <a:cs typeface="+mj-cs"/>
              </a:rPr>
              <a:t>건축허가 등을 일괄 신청할 수 있다</a:t>
            </a:r>
            <a:r>
              <a:rPr kumimoji="0" lang="en-US" altLang="ko-KR" sz="1200" b="0" i="0" u="none" strike="noStrike" kern="1200" cap="none" spc="0" normalizeH="0" baseline="0" noProof="0" dirty="0" smtClean="0">
                <a:ln>
                  <a:noFill/>
                </a:ln>
                <a:solidFill>
                  <a:schemeClr val="tx1"/>
                </a:solidFill>
                <a:effectLst/>
                <a:uLnTx/>
                <a:uFillTx/>
                <a:latin typeface="+mj-lt"/>
                <a:ea typeface="+mj-ea"/>
                <a:cs typeface="+mj-cs"/>
              </a:rPr>
              <a:t>. 3~4</a:t>
            </a:r>
            <a:r>
              <a:rPr kumimoji="0" lang="ko-KR" altLang="en-US" sz="1200" b="0" i="0" u="none" strike="noStrike" kern="1200" cap="none" spc="0" normalizeH="0" baseline="0" noProof="0" dirty="0" smtClean="0">
                <a:ln>
                  <a:noFill/>
                </a:ln>
                <a:solidFill>
                  <a:schemeClr val="tx1"/>
                </a:solidFill>
                <a:effectLst/>
                <a:uLnTx/>
                <a:uFillTx/>
                <a:latin typeface="+mj-lt"/>
                <a:ea typeface="+mj-ea"/>
                <a:cs typeface="+mj-cs"/>
              </a:rPr>
              <a:t>단계 인허가를 한 번에 처리함으로써 </a:t>
            </a:r>
            <a:r>
              <a:rPr kumimoji="0" lang="en-US" altLang="ko-KR" sz="1200" b="0" i="0" u="none" strike="noStrike" kern="1200" cap="none" spc="0" normalizeH="0" baseline="0" noProof="0" dirty="0" smtClean="0">
                <a:ln>
                  <a:noFill/>
                </a:ln>
                <a:solidFill>
                  <a:schemeClr val="tx1"/>
                </a:solidFill>
                <a:effectLst/>
                <a:uLnTx/>
                <a:uFillTx/>
                <a:latin typeface="+mj-lt"/>
                <a:ea typeface="+mj-ea"/>
                <a:cs typeface="+mj-cs"/>
              </a:rPr>
              <a:t>1</a:t>
            </a:r>
            <a:r>
              <a:rPr kumimoji="0" lang="ko-KR" altLang="en-US" sz="1200" b="0" i="0" u="none" strike="noStrike" kern="1200" cap="none" spc="0" normalizeH="0" baseline="0" noProof="0" dirty="0" smtClean="0">
                <a:ln>
                  <a:noFill/>
                </a:ln>
                <a:solidFill>
                  <a:schemeClr val="tx1"/>
                </a:solidFill>
                <a:effectLst/>
                <a:uLnTx/>
                <a:uFillTx/>
                <a:latin typeface="+mj-lt"/>
                <a:ea typeface="+mj-ea"/>
                <a:cs typeface="+mj-cs"/>
              </a:rPr>
              <a:t>년 안에 인허가가 마무리될 것으로 </a:t>
            </a:r>
            <a:r>
              <a:rPr kumimoji="0" lang="ko-KR" altLang="en-US" sz="1200" b="0" i="0" u="none" strike="noStrike" kern="1200" cap="none" spc="0" normalizeH="0" baseline="0" noProof="0" dirty="0" err="1" smtClean="0">
                <a:ln>
                  <a:noFill/>
                </a:ln>
                <a:solidFill>
                  <a:schemeClr val="tx1"/>
                </a:solidFill>
                <a:effectLst/>
                <a:uLnTx/>
                <a:uFillTx/>
                <a:latin typeface="+mj-lt"/>
                <a:ea typeface="+mj-ea"/>
                <a:cs typeface="+mj-cs"/>
              </a:rPr>
              <a:t>국토부는</a:t>
            </a:r>
            <a:r>
              <a:rPr kumimoji="0" lang="ko-KR" altLang="en-US" sz="1200" b="0" i="0" u="none" strike="noStrike" kern="1200" cap="none" spc="0" normalizeH="0" baseline="0" noProof="0" dirty="0" smtClean="0">
                <a:ln>
                  <a:noFill/>
                </a:ln>
                <a:solidFill>
                  <a:schemeClr val="tx1"/>
                </a:solidFill>
                <a:effectLst/>
                <a:uLnTx/>
                <a:uFillTx/>
                <a:latin typeface="+mj-lt"/>
                <a:ea typeface="+mj-ea"/>
                <a:cs typeface="+mj-cs"/>
              </a:rPr>
              <a:t> 예상하고 있다</a:t>
            </a:r>
            <a:r>
              <a:rPr kumimoji="0" lang="en-US" altLang="ko-KR" sz="1200" b="0" i="0" u="none" strike="noStrike" kern="1200" cap="none" spc="0" normalizeH="0" baseline="0" noProof="0" dirty="0" smtClean="0">
                <a:ln>
                  <a:noFill/>
                </a:ln>
                <a:solidFill>
                  <a:schemeClr val="tx1"/>
                </a:solidFill>
                <a:effectLst/>
                <a:uLnTx/>
                <a:uFillTx/>
                <a:latin typeface="+mj-lt"/>
                <a:ea typeface="+mj-ea"/>
                <a:cs typeface="+mj-cs"/>
              </a:rPr>
              <a:t>. </a:t>
            </a:r>
            <a:r>
              <a:rPr kumimoji="0" lang="ko-KR" altLang="en-US" sz="1200" b="0" i="0" u="none" strike="noStrike" kern="1200" cap="none" spc="0" normalizeH="0" baseline="0" noProof="0" dirty="0" smtClean="0">
                <a:ln>
                  <a:noFill/>
                </a:ln>
                <a:solidFill>
                  <a:schemeClr val="tx1"/>
                </a:solidFill>
                <a:effectLst/>
                <a:uLnTx/>
                <a:uFillTx/>
                <a:latin typeface="+mj-lt"/>
                <a:ea typeface="+mj-ea"/>
                <a:cs typeface="+mj-cs"/>
              </a:rPr>
              <a:t>정부나 공공기관이 자본금 </a:t>
            </a:r>
            <a:r>
              <a:rPr kumimoji="0" lang="en-US" altLang="ko-KR" sz="1200" b="0" i="0" u="none" strike="noStrike" kern="1200" cap="none" spc="0" normalizeH="0" baseline="0" noProof="0" dirty="0" smtClean="0">
                <a:ln>
                  <a:noFill/>
                </a:ln>
                <a:solidFill>
                  <a:schemeClr val="tx1"/>
                </a:solidFill>
                <a:effectLst/>
                <a:uLnTx/>
                <a:uFillTx/>
                <a:latin typeface="+mj-lt"/>
                <a:ea typeface="+mj-ea"/>
                <a:cs typeface="+mj-cs"/>
              </a:rPr>
              <a:t>50% </a:t>
            </a:r>
            <a:r>
              <a:rPr kumimoji="0" lang="ko-KR" altLang="en-US" sz="1200" b="0" i="0" u="none" strike="noStrike" kern="1200" cap="none" spc="0" normalizeH="0" baseline="0" noProof="0" dirty="0" smtClean="0">
                <a:ln>
                  <a:noFill/>
                </a:ln>
                <a:solidFill>
                  <a:schemeClr val="tx1"/>
                </a:solidFill>
                <a:effectLst/>
                <a:uLnTx/>
                <a:uFillTx/>
                <a:latin typeface="+mj-lt"/>
                <a:ea typeface="+mj-ea"/>
                <a:cs typeface="+mj-cs"/>
              </a:rPr>
              <a:t>이상을 출자한 기업형 임대사업자는 촉진지구 내 부지의 </a:t>
            </a:r>
            <a:endParaRPr kumimoji="0" lang="en-US" altLang="ko-KR" sz="1200" b="0" i="0" u="none" strike="noStrike" kern="1200" cap="none" spc="0" normalizeH="0" baseline="0" noProof="0" dirty="0" smtClean="0">
              <a:ln>
                <a:noFill/>
              </a:ln>
              <a:solidFill>
                <a:schemeClr val="tx1"/>
              </a:solidFill>
              <a:effectLst/>
              <a:uLnTx/>
              <a:uFillTx/>
              <a:latin typeface="+mj-lt"/>
              <a:ea typeface="+mj-ea"/>
              <a:cs typeface="+mj-cs"/>
            </a:endParaRPr>
          </a:p>
          <a:p>
            <a:pPr marL="0" marR="0" lvl="0" indent="0" algn="l" defTabSz="914400" rtl="0" eaLnBrk="1" fontAlgn="auto" latinLnBrk="1" hangingPunct="1">
              <a:lnSpc>
                <a:spcPct val="100000"/>
              </a:lnSpc>
              <a:spcBef>
                <a:spcPct val="0"/>
              </a:spcBef>
              <a:spcAft>
                <a:spcPts val="0"/>
              </a:spcAft>
              <a:buClrTx/>
              <a:buSzTx/>
              <a:buFontTx/>
              <a:buNone/>
              <a:tabLst/>
              <a:defRPr/>
            </a:pPr>
            <a:r>
              <a:rPr kumimoji="0" lang="en-US" altLang="ko-KR" sz="1200" b="0" i="0" u="none" strike="noStrike" kern="1200" cap="none" spc="0" normalizeH="0" baseline="0" noProof="0" dirty="0" smtClean="0">
                <a:ln>
                  <a:noFill/>
                </a:ln>
                <a:solidFill>
                  <a:schemeClr val="tx1"/>
                </a:solidFill>
                <a:effectLst/>
                <a:uLnTx/>
                <a:uFillTx/>
                <a:latin typeface="+mj-lt"/>
                <a:ea typeface="+mj-ea"/>
                <a:cs typeface="+mj-cs"/>
              </a:rPr>
              <a:t>3</a:t>
            </a:r>
            <a:r>
              <a:rPr kumimoji="0" lang="ko-KR" altLang="en-US" sz="1200" b="0" i="0" u="none" strike="noStrike" kern="1200" cap="none" spc="0" normalizeH="0" baseline="0" noProof="0" dirty="0" smtClean="0">
                <a:ln>
                  <a:noFill/>
                </a:ln>
                <a:solidFill>
                  <a:schemeClr val="tx1"/>
                </a:solidFill>
                <a:effectLst/>
                <a:uLnTx/>
                <a:uFillTx/>
                <a:latin typeface="+mj-lt"/>
                <a:ea typeface="+mj-ea"/>
                <a:cs typeface="+mj-cs"/>
              </a:rPr>
              <a:t>분의 </a:t>
            </a:r>
            <a:r>
              <a:rPr kumimoji="0" lang="en-US" altLang="ko-KR" sz="1200" b="0" i="0" u="none" strike="noStrike" kern="1200" cap="none" spc="0" normalizeH="0" baseline="0" noProof="0" dirty="0" smtClean="0">
                <a:ln>
                  <a:noFill/>
                </a:ln>
                <a:solidFill>
                  <a:schemeClr val="tx1"/>
                </a:solidFill>
                <a:effectLst/>
                <a:uLnTx/>
                <a:uFillTx/>
                <a:latin typeface="+mj-lt"/>
                <a:ea typeface="+mj-ea"/>
                <a:cs typeface="+mj-cs"/>
              </a:rPr>
              <a:t>2</a:t>
            </a:r>
            <a:r>
              <a:rPr kumimoji="0" lang="ko-KR" altLang="en-US" sz="1200" b="0" i="0" u="none" strike="noStrike" kern="1200" cap="none" spc="0" normalizeH="0" baseline="0" noProof="0" dirty="0" smtClean="0">
                <a:ln>
                  <a:noFill/>
                </a:ln>
                <a:solidFill>
                  <a:schemeClr val="tx1"/>
                </a:solidFill>
                <a:effectLst/>
                <a:uLnTx/>
                <a:uFillTx/>
                <a:latin typeface="+mj-lt"/>
                <a:ea typeface="+mj-ea"/>
                <a:cs typeface="+mj-cs"/>
              </a:rPr>
              <a:t>를 확보하면 나머지 땅을 수용하는 것도 가능해진다</a:t>
            </a:r>
            <a:r>
              <a:rPr kumimoji="0" lang="en-US" altLang="ko-KR" sz="1200" b="0" i="0" u="none" strike="noStrike" kern="1200" cap="none" spc="0" normalizeH="0" baseline="0" noProof="0" dirty="0" smtClean="0">
                <a:ln>
                  <a:noFill/>
                </a:ln>
                <a:solidFill>
                  <a:schemeClr val="tx1"/>
                </a:solidFill>
                <a:effectLst/>
                <a:uLnTx/>
                <a:uFillTx/>
                <a:latin typeface="+mj-lt"/>
                <a:ea typeface="+mj-ea"/>
                <a:cs typeface="+mj-cs"/>
              </a:rPr>
              <a:t>. </a:t>
            </a:r>
            <a:br>
              <a:rPr kumimoji="0" lang="en-US" altLang="ko-KR" sz="1200" b="0" i="0" u="none" strike="noStrike" kern="1200" cap="none" spc="0" normalizeH="0" baseline="0" noProof="0" dirty="0" smtClean="0">
                <a:ln>
                  <a:noFill/>
                </a:ln>
                <a:solidFill>
                  <a:schemeClr val="tx1"/>
                </a:solidFill>
                <a:effectLst/>
                <a:uLnTx/>
                <a:uFillTx/>
                <a:latin typeface="+mj-lt"/>
                <a:ea typeface="+mj-ea"/>
                <a:cs typeface="+mj-cs"/>
              </a:rPr>
            </a:br>
            <a:r>
              <a:rPr kumimoji="0" lang="ko-KR" altLang="en-US" sz="1200" b="0" i="0" u="none" strike="noStrike" kern="1200" cap="none" spc="0" normalizeH="0" baseline="0" noProof="0" dirty="0" smtClean="0">
                <a:ln>
                  <a:noFill/>
                </a:ln>
                <a:solidFill>
                  <a:schemeClr val="tx1"/>
                </a:solidFill>
                <a:effectLst/>
                <a:uLnTx/>
                <a:uFillTx/>
                <a:latin typeface="+mj-lt"/>
                <a:ea typeface="+mj-ea"/>
                <a:cs typeface="+mj-cs"/>
              </a:rPr>
              <a:t>비</a:t>
            </a:r>
            <a:r>
              <a:rPr kumimoji="0" lang="en-US" altLang="ko-KR" sz="1200" b="0" i="0" u="none" strike="noStrike" kern="1200" cap="none" spc="0" normalizeH="0" baseline="0" noProof="0" dirty="0" smtClean="0">
                <a:ln>
                  <a:noFill/>
                </a:ln>
                <a:solidFill>
                  <a:schemeClr val="tx1"/>
                </a:solidFill>
                <a:effectLst/>
                <a:uLnTx/>
                <a:uFillTx/>
                <a:latin typeface="+mj-lt"/>
                <a:ea typeface="+mj-ea"/>
                <a:cs typeface="+mj-cs"/>
              </a:rPr>
              <a:t>(</a:t>
            </a:r>
            <a:r>
              <a:rPr kumimoji="0" lang="ko-KR" altLang="en-US" sz="1200" b="0" i="0" u="none" strike="noStrike" kern="1200" cap="none" spc="0" normalizeH="0" baseline="0" noProof="0" dirty="0" smtClean="0">
                <a:ln>
                  <a:noFill/>
                </a:ln>
                <a:solidFill>
                  <a:schemeClr val="tx1"/>
                </a:solidFill>
                <a:effectLst/>
                <a:uLnTx/>
                <a:uFillTx/>
                <a:latin typeface="+mj-lt"/>
                <a:ea typeface="+mj-ea"/>
                <a:cs typeface="+mj-cs"/>
              </a:rPr>
              <a:t>非</a:t>
            </a:r>
            <a:r>
              <a:rPr kumimoji="0" lang="en-US" altLang="ko-KR" sz="1200" b="0" i="0" u="none" strike="noStrike" kern="1200" cap="none" spc="0" normalizeH="0" baseline="0" noProof="0" dirty="0" smtClean="0">
                <a:ln>
                  <a:noFill/>
                </a:ln>
                <a:solidFill>
                  <a:schemeClr val="tx1"/>
                </a:solidFill>
                <a:effectLst/>
                <a:uLnTx/>
                <a:uFillTx/>
                <a:latin typeface="+mj-lt"/>
                <a:ea typeface="+mj-ea"/>
                <a:cs typeface="+mj-cs"/>
              </a:rPr>
              <a:t>)</a:t>
            </a:r>
            <a:r>
              <a:rPr kumimoji="0" lang="ko-KR" altLang="en-US" sz="1200" b="0" i="0" u="none" strike="noStrike" kern="1200" cap="none" spc="0" normalizeH="0" baseline="0" noProof="0" dirty="0" smtClean="0">
                <a:ln>
                  <a:noFill/>
                </a:ln>
                <a:solidFill>
                  <a:schemeClr val="tx1"/>
                </a:solidFill>
                <a:effectLst/>
                <a:uLnTx/>
                <a:uFillTx/>
                <a:latin typeface="+mj-lt"/>
                <a:ea typeface="+mj-ea"/>
                <a:cs typeface="+mj-cs"/>
              </a:rPr>
              <a:t>도시지역에서 택지개발사업 형태로 </a:t>
            </a:r>
            <a:r>
              <a:rPr kumimoji="0" lang="ko-KR" altLang="en-US" sz="1200" b="0" i="0" u="none" strike="noStrike" kern="1200" cap="none" spc="0" normalizeH="0" baseline="0" noProof="0" dirty="0" err="1" smtClean="0">
                <a:ln>
                  <a:noFill/>
                </a:ln>
                <a:solidFill>
                  <a:schemeClr val="tx1"/>
                </a:solidFill>
                <a:effectLst/>
                <a:uLnTx/>
                <a:uFillTx/>
                <a:latin typeface="+mj-lt"/>
                <a:ea typeface="+mj-ea"/>
                <a:cs typeface="+mj-cs"/>
              </a:rPr>
              <a:t>뉴</a:t>
            </a:r>
            <a:r>
              <a:rPr kumimoji="0" lang="ko-KR" altLang="en-US" sz="1200" b="0" i="0" u="none" strike="noStrike" kern="1200" cap="none" spc="0" normalizeH="0" baseline="0" noProof="0" dirty="0" smtClean="0">
                <a:ln>
                  <a:noFill/>
                </a:ln>
                <a:solidFill>
                  <a:schemeClr val="tx1"/>
                </a:solidFill>
                <a:effectLst/>
                <a:uLnTx/>
                <a:uFillTx/>
                <a:latin typeface="+mj-lt"/>
                <a:ea typeface="+mj-ea"/>
                <a:cs typeface="+mj-cs"/>
              </a:rPr>
              <a:t> </a:t>
            </a:r>
            <a:r>
              <a:rPr kumimoji="0" lang="ko-KR" altLang="en-US" sz="1200" b="0" i="0" u="none" strike="noStrike" kern="1200" cap="none" spc="0" normalizeH="0" baseline="0" noProof="0" dirty="0" err="1" smtClean="0">
                <a:ln>
                  <a:noFill/>
                </a:ln>
                <a:solidFill>
                  <a:schemeClr val="tx1"/>
                </a:solidFill>
                <a:effectLst/>
                <a:uLnTx/>
                <a:uFillTx/>
                <a:latin typeface="+mj-lt"/>
                <a:ea typeface="+mj-ea"/>
                <a:cs typeface="+mj-cs"/>
              </a:rPr>
              <a:t>스테이</a:t>
            </a:r>
            <a:r>
              <a:rPr kumimoji="0" lang="ko-KR" altLang="en-US" sz="1200" b="0" i="0" u="none" strike="noStrike" kern="1200" cap="none" spc="0" normalizeH="0" baseline="0" noProof="0" dirty="0" smtClean="0">
                <a:ln>
                  <a:noFill/>
                </a:ln>
                <a:solidFill>
                  <a:schemeClr val="tx1"/>
                </a:solidFill>
                <a:effectLst/>
                <a:uLnTx/>
                <a:uFillTx/>
                <a:latin typeface="+mj-lt"/>
                <a:ea typeface="+mj-ea"/>
                <a:cs typeface="+mj-cs"/>
              </a:rPr>
              <a:t> 사업이 추진될 땐 주변 도시 계획과 연계한 개발을 유도하기 위해 </a:t>
            </a:r>
            <a:endParaRPr kumimoji="0" lang="en-US" altLang="ko-KR" sz="1200" b="0" i="0" u="none" strike="noStrike" kern="1200" cap="none" spc="0" normalizeH="0" baseline="0" noProof="0" dirty="0" smtClean="0">
              <a:ln>
                <a:noFill/>
              </a:ln>
              <a:solidFill>
                <a:schemeClr val="tx1"/>
              </a:solidFill>
              <a:effectLst/>
              <a:uLnTx/>
              <a:uFillTx/>
              <a:latin typeface="+mj-lt"/>
              <a:ea typeface="+mj-ea"/>
              <a:cs typeface="+mj-cs"/>
            </a:endParaRPr>
          </a:p>
          <a:p>
            <a:pPr marL="0" marR="0" lvl="0" indent="0" algn="l" defTabSz="914400" rtl="0" eaLnBrk="1" fontAlgn="auto" latinLnBrk="1" hangingPunct="1">
              <a:lnSpc>
                <a:spcPct val="100000"/>
              </a:lnSpc>
              <a:spcBef>
                <a:spcPct val="0"/>
              </a:spcBef>
              <a:spcAft>
                <a:spcPts val="0"/>
              </a:spcAft>
              <a:buClrTx/>
              <a:buSzTx/>
              <a:buFontTx/>
              <a:buNone/>
              <a:tabLst/>
              <a:defRPr/>
            </a:pPr>
            <a:r>
              <a:rPr kumimoji="0" lang="ko-KR" altLang="en-US" sz="1200" b="0" i="0" u="none" strike="noStrike" kern="1200" cap="none" spc="0" normalizeH="0" baseline="0" noProof="0" dirty="0" smtClean="0">
                <a:ln>
                  <a:noFill/>
                </a:ln>
                <a:solidFill>
                  <a:schemeClr val="tx1"/>
                </a:solidFill>
                <a:effectLst/>
                <a:uLnTx/>
                <a:uFillTx/>
                <a:latin typeface="+mj-lt"/>
                <a:ea typeface="+mj-ea"/>
                <a:cs typeface="+mj-cs"/>
              </a:rPr>
              <a:t>도시 </a:t>
            </a:r>
            <a:r>
              <a:rPr kumimoji="0" lang="ko-KR" altLang="en-US" sz="1200" b="0" i="0" u="none" strike="noStrike" kern="1200" cap="none" spc="0" normalizeH="0" baseline="0" noProof="0" dirty="0" smtClean="0">
                <a:ln>
                  <a:noFill/>
                </a:ln>
                <a:solidFill>
                  <a:schemeClr val="tx1"/>
                </a:solidFill>
                <a:effectLst/>
                <a:uLnTx/>
                <a:uFillTx/>
                <a:latin typeface="+mj-lt"/>
                <a:ea typeface="+mj-ea"/>
                <a:cs typeface="+mj-cs"/>
              </a:rPr>
              <a:t>인접 지역은 </a:t>
            </a:r>
            <a:r>
              <a:rPr kumimoji="0" lang="en-US" altLang="ko-KR" sz="1200" b="0" i="0" u="none" strike="noStrike" kern="1200" cap="none" spc="0" normalizeH="0" baseline="0" noProof="0" dirty="0" smtClean="0">
                <a:ln>
                  <a:noFill/>
                </a:ln>
                <a:solidFill>
                  <a:schemeClr val="tx1"/>
                </a:solidFill>
                <a:effectLst/>
                <a:uLnTx/>
                <a:uFillTx/>
                <a:latin typeface="+mj-lt"/>
                <a:ea typeface="+mj-ea"/>
                <a:cs typeface="+mj-cs"/>
              </a:rPr>
              <a:t>3</a:t>
            </a:r>
            <a:r>
              <a:rPr kumimoji="0" lang="ko-KR" altLang="en-US" sz="1200" b="0" i="0" u="none" strike="noStrike" kern="1200" cap="none" spc="0" normalizeH="0" baseline="0" noProof="0" dirty="0" smtClean="0">
                <a:ln>
                  <a:noFill/>
                </a:ln>
                <a:solidFill>
                  <a:schemeClr val="tx1"/>
                </a:solidFill>
                <a:effectLst/>
                <a:uLnTx/>
                <a:uFillTx/>
                <a:latin typeface="+mj-lt"/>
                <a:ea typeface="+mj-ea"/>
                <a:cs typeface="+mj-cs"/>
              </a:rPr>
              <a:t>만㎡</a:t>
            </a:r>
            <a:r>
              <a:rPr kumimoji="0" lang="en-US" altLang="ko-KR" sz="1200" b="0" i="0" u="none" strike="noStrike" kern="1200" cap="none" spc="0" normalizeH="0" baseline="0" noProof="0" dirty="0" smtClean="0">
                <a:ln>
                  <a:noFill/>
                </a:ln>
                <a:solidFill>
                  <a:schemeClr val="tx1"/>
                </a:solidFill>
                <a:effectLst/>
                <a:uLnTx/>
                <a:uFillTx/>
                <a:latin typeface="+mj-lt"/>
                <a:ea typeface="+mj-ea"/>
                <a:cs typeface="+mj-cs"/>
              </a:rPr>
              <a:t>, </a:t>
            </a:r>
            <a:r>
              <a:rPr kumimoji="0" lang="ko-KR" altLang="en-US" sz="1200" b="0" i="0" u="none" strike="noStrike" kern="1200" cap="none" spc="0" normalizeH="0" baseline="0" noProof="0" dirty="0" smtClean="0">
                <a:ln>
                  <a:noFill/>
                </a:ln>
                <a:solidFill>
                  <a:schemeClr val="tx1"/>
                </a:solidFill>
                <a:effectLst/>
                <a:uLnTx/>
                <a:uFillTx/>
                <a:latin typeface="+mj-lt"/>
                <a:ea typeface="+mj-ea"/>
                <a:cs typeface="+mj-cs"/>
              </a:rPr>
              <a:t>그 외 지역은 </a:t>
            </a:r>
            <a:r>
              <a:rPr kumimoji="0" lang="en-US" altLang="ko-KR" sz="1200" b="0" i="0" u="none" strike="noStrike" kern="1200" cap="none" spc="0" normalizeH="0" baseline="0" noProof="0" dirty="0" smtClean="0">
                <a:ln>
                  <a:noFill/>
                </a:ln>
                <a:solidFill>
                  <a:schemeClr val="tx1"/>
                </a:solidFill>
                <a:effectLst/>
                <a:uLnTx/>
                <a:uFillTx/>
                <a:latin typeface="+mj-lt"/>
                <a:ea typeface="+mj-ea"/>
                <a:cs typeface="+mj-cs"/>
              </a:rPr>
              <a:t>10</a:t>
            </a:r>
            <a:r>
              <a:rPr kumimoji="0" lang="ko-KR" altLang="en-US" sz="1200" b="0" i="0" u="none" strike="noStrike" kern="1200" cap="none" spc="0" normalizeH="0" baseline="0" noProof="0" dirty="0" smtClean="0">
                <a:ln>
                  <a:noFill/>
                </a:ln>
                <a:solidFill>
                  <a:schemeClr val="tx1"/>
                </a:solidFill>
                <a:effectLst/>
                <a:uLnTx/>
                <a:uFillTx/>
                <a:latin typeface="+mj-lt"/>
                <a:ea typeface="+mj-ea"/>
                <a:cs typeface="+mj-cs"/>
              </a:rPr>
              <a:t>만㎡ 이상이어야 뉴 </a:t>
            </a:r>
            <a:r>
              <a:rPr kumimoji="0" lang="ko-KR" altLang="en-US" sz="1200" b="0" i="0" u="none" strike="noStrike" kern="1200" cap="none" spc="0" normalizeH="0" baseline="0" noProof="0" dirty="0" err="1" smtClean="0">
                <a:ln>
                  <a:noFill/>
                </a:ln>
                <a:solidFill>
                  <a:schemeClr val="tx1"/>
                </a:solidFill>
                <a:effectLst/>
                <a:uLnTx/>
                <a:uFillTx/>
                <a:latin typeface="+mj-lt"/>
                <a:ea typeface="+mj-ea"/>
                <a:cs typeface="+mj-cs"/>
              </a:rPr>
              <a:t>스테이</a:t>
            </a:r>
            <a:r>
              <a:rPr kumimoji="0" lang="ko-KR" altLang="en-US" sz="1200" b="0" i="0" u="none" strike="noStrike" kern="1200" cap="none" spc="0" normalizeH="0" baseline="0" noProof="0" dirty="0" smtClean="0">
                <a:ln>
                  <a:noFill/>
                </a:ln>
                <a:solidFill>
                  <a:schemeClr val="tx1"/>
                </a:solidFill>
                <a:effectLst/>
                <a:uLnTx/>
                <a:uFillTx/>
                <a:latin typeface="+mj-lt"/>
                <a:ea typeface="+mj-ea"/>
                <a:cs typeface="+mj-cs"/>
              </a:rPr>
              <a:t> 촉진지구로 지정할 수 있도록 했다</a:t>
            </a:r>
            <a:r>
              <a:rPr kumimoji="0" lang="en-US" altLang="ko-KR" sz="1200" b="0" i="0" u="none" strike="noStrike" kern="1200" cap="none" spc="0" normalizeH="0" baseline="0" noProof="0" dirty="0" smtClean="0">
                <a:ln>
                  <a:noFill/>
                </a:ln>
                <a:solidFill>
                  <a:schemeClr val="tx1"/>
                </a:solidFill>
                <a:effectLst/>
                <a:uLnTx/>
                <a:uFillTx/>
                <a:latin typeface="+mj-lt"/>
                <a:ea typeface="+mj-ea"/>
                <a:cs typeface="+mj-cs"/>
              </a:rPr>
              <a:t>. </a:t>
            </a:r>
            <a:r>
              <a:rPr kumimoji="0" lang="ko-KR" altLang="en-US" sz="1200" b="0" i="0" u="none" strike="noStrike" kern="1200" cap="none" spc="0" normalizeH="0" baseline="0" noProof="0" dirty="0" smtClean="0">
                <a:ln>
                  <a:noFill/>
                </a:ln>
                <a:solidFill>
                  <a:schemeClr val="tx1"/>
                </a:solidFill>
                <a:effectLst/>
                <a:uLnTx/>
                <a:uFillTx/>
                <a:latin typeface="+mj-lt"/>
                <a:ea typeface="+mj-ea"/>
                <a:cs typeface="+mj-cs"/>
              </a:rPr>
              <a:t>촉진지구 택지는 경쟁입찰로 공급할 계획이다</a:t>
            </a:r>
            <a:r>
              <a:rPr kumimoji="0" lang="en-US" altLang="ko-KR" sz="1200" b="0" i="0" u="none" strike="noStrike" kern="1200" cap="none" spc="0" normalizeH="0" baseline="0" noProof="0" dirty="0" smtClean="0">
                <a:ln>
                  <a:noFill/>
                </a:ln>
                <a:solidFill>
                  <a:schemeClr val="tx1"/>
                </a:solidFill>
                <a:effectLst/>
                <a:uLnTx/>
                <a:uFillTx/>
                <a:latin typeface="+mj-lt"/>
                <a:ea typeface="+mj-ea"/>
                <a:cs typeface="+mj-cs"/>
              </a:rPr>
              <a:t>.</a:t>
            </a:r>
            <a:br>
              <a:rPr kumimoji="0" lang="en-US" altLang="ko-KR" sz="1200" b="0" i="0" u="none" strike="noStrike" kern="1200" cap="none" spc="0" normalizeH="0" baseline="0" noProof="0" dirty="0" smtClean="0">
                <a:ln>
                  <a:noFill/>
                </a:ln>
                <a:solidFill>
                  <a:schemeClr val="tx1"/>
                </a:solidFill>
                <a:effectLst/>
                <a:uLnTx/>
                <a:uFillTx/>
                <a:latin typeface="+mj-lt"/>
                <a:ea typeface="+mj-ea"/>
                <a:cs typeface="+mj-cs"/>
              </a:rPr>
            </a:br>
            <a:r>
              <a:rPr kumimoji="0" lang="en-US" altLang="ko-KR" sz="1200" b="0" i="0" u="none" strike="noStrike" kern="1200" cap="none" spc="0" normalizeH="0" baseline="0" noProof="0" dirty="0" smtClean="0">
                <a:ln>
                  <a:noFill/>
                </a:ln>
                <a:solidFill>
                  <a:schemeClr val="tx1"/>
                </a:solidFill>
                <a:effectLst/>
                <a:uLnTx/>
                <a:uFillTx/>
                <a:latin typeface="+mj-lt"/>
                <a:ea typeface="+mj-ea"/>
                <a:cs typeface="+mj-cs"/>
              </a:rPr>
              <a:t/>
            </a:r>
            <a:br>
              <a:rPr kumimoji="0" lang="en-US" altLang="ko-KR" sz="1200" b="0" i="0" u="none" strike="noStrike" kern="1200" cap="none" spc="0" normalizeH="0" baseline="0" noProof="0" dirty="0" smtClean="0">
                <a:ln>
                  <a:noFill/>
                </a:ln>
                <a:solidFill>
                  <a:schemeClr val="tx1"/>
                </a:solidFill>
                <a:effectLst/>
                <a:uLnTx/>
                <a:uFillTx/>
                <a:latin typeface="+mj-lt"/>
                <a:ea typeface="+mj-ea"/>
                <a:cs typeface="+mj-cs"/>
              </a:rPr>
            </a:br>
            <a:r>
              <a:rPr kumimoji="0" lang="ko-KR" altLang="en-US" sz="1200" b="1" i="0" u="none" strike="noStrike" kern="1200" cap="none" spc="0" normalizeH="0" baseline="0" noProof="0" dirty="0" smtClean="0">
                <a:ln>
                  <a:noFill/>
                </a:ln>
                <a:solidFill>
                  <a:schemeClr val="tx1"/>
                </a:solidFill>
                <a:effectLst/>
                <a:uLnTx/>
                <a:uFillTx/>
                <a:latin typeface="+mj-lt"/>
                <a:ea typeface="+mj-ea"/>
                <a:cs typeface="+mj-cs"/>
              </a:rPr>
              <a:t>■ </a:t>
            </a:r>
            <a:r>
              <a:rPr kumimoji="0" lang="ko-KR" altLang="en-US" sz="1200" b="1" i="0" u="none" strike="noStrike" kern="1200" cap="none" spc="0" normalizeH="0" baseline="0" noProof="0" dirty="0" err="1" smtClean="0">
                <a:ln>
                  <a:noFill/>
                </a:ln>
                <a:solidFill>
                  <a:schemeClr val="tx1"/>
                </a:solidFill>
                <a:effectLst/>
                <a:uLnTx/>
                <a:uFillTx/>
                <a:latin typeface="+mj-lt"/>
                <a:ea typeface="+mj-ea"/>
                <a:cs typeface="+mj-cs"/>
              </a:rPr>
              <a:t>뉴</a:t>
            </a:r>
            <a:r>
              <a:rPr kumimoji="0" lang="ko-KR" altLang="en-US" sz="1200" b="1" i="0" u="none" strike="noStrike" kern="1200" cap="none" spc="0" normalizeH="0" baseline="0" noProof="0" dirty="0" smtClean="0">
                <a:ln>
                  <a:noFill/>
                </a:ln>
                <a:solidFill>
                  <a:schemeClr val="tx1"/>
                </a:solidFill>
                <a:effectLst/>
                <a:uLnTx/>
                <a:uFillTx/>
                <a:latin typeface="+mj-lt"/>
                <a:ea typeface="+mj-ea"/>
                <a:cs typeface="+mj-cs"/>
              </a:rPr>
              <a:t> </a:t>
            </a:r>
            <a:r>
              <a:rPr kumimoji="0" lang="ko-KR" altLang="en-US" sz="1200" b="1" i="0" u="none" strike="noStrike" kern="1200" cap="none" spc="0" normalizeH="0" baseline="0" noProof="0" dirty="0" err="1" smtClean="0">
                <a:ln>
                  <a:noFill/>
                </a:ln>
                <a:solidFill>
                  <a:schemeClr val="tx1"/>
                </a:solidFill>
                <a:effectLst/>
                <a:uLnTx/>
                <a:uFillTx/>
                <a:latin typeface="+mj-lt"/>
                <a:ea typeface="+mj-ea"/>
                <a:cs typeface="+mj-cs"/>
              </a:rPr>
              <a:t>스테이</a:t>
            </a:r>
            <a:r>
              <a:rPr kumimoji="0" lang="ko-KR" altLang="en-US" sz="1200" b="0" i="0" u="none" strike="noStrike" kern="1200" cap="none" spc="0" normalizeH="0" baseline="0" noProof="0" dirty="0" smtClean="0">
                <a:ln>
                  <a:noFill/>
                </a:ln>
                <a:solidFill>
                  <a:schemeClr val="tx1"/>
                </a:solidFill>
                <a:effectLst/>
                <a:uLnTx/>
                <a:uFillTx/>
                <a:latin typeface="+mj-lt"/>
                <a:ea typeface="+mj-ea"/>
                <a:cs typeface="+mj-cs"/>
              </a:rPr>
              <a:t/>
            </a:r>
            <a:br>
              <a:rPr kumimoji="0" lang="ko-KR" altLang="en-US" sz="1200" b="0" i="0" u="none" strike="noStrike" kern="1200" cap="none" spc="0" normalizeH="0" baseline="0" noProof="0" dirty="0" smtClean="0">
                <a:ln>
                  <a:noFill/>
                </a:ln>
                <a:solidFill>
                  <a:schemeClr val="tx1"/>
                </a:solidFill>
                <a:effectLst/>
                <a:uLnTx/>
                <a:uFillTx/>
                <a:latin typeface="+mj-lt"/>
                <a:ea typeface="+mj-ea"/>
                <a:cs typeface="+mj-cs"/>
              </a:rPr>
            </a:br>
            <a:r>
              <a:rPr kumimoji="0" lang="ko-KR" altLang="en-US" sz="1200" b="0" i="0" u="none" strike="noStrike" kern="1200" cap="none" spc="0" normalizeH="0" baseline="0" noProof="0" dirty="0" smtClean="0">
                <a:ln>
                  <a:noFill/>
                </a:ln>
                <a:solidFill>
                  <a:schemeClr val="tx1"/>
                </a:solidFill>
                <a:effectLst/>
                <a:uLnTx/>
                <a:uFillTx/>
                <a:latin typeface="+mj-lt"/>
                <a:ea typeface="+mj-ea"/>
                <a:cs typeface="+mj-cs"/>
              </a:rPr>
              <a:t/>
            </a:r>
            <a:br>
              <a:rPr kumimoji="0" lang="ko-KR" altLang="en-US" sz="1200" b="0" i="0" u="none" strike="noStrike" kern="1200" cap="none" spc="0" normalizeH="0" baseline="0" noProof="0" dirty="0" smtClean="0">
                <a:ln>
                  <a:noFill/>
                </a:ln>
                <a:solidFill>
                  <a:schemeClr val="tx1"/>
                </a:solidFill>
                <a:effectLst/>
                <a:uLnTx/>
                <a:uFillTx/>
                <a:latin typeface="+mj-lt"/>
                <a:ea typeface="+mj-ea"/>
                <a:cs typeface="+mj-cs"/>
              </a:rPr>
            </a:br>
            <a:r>
              <a:rPr kumimoji="0" lang="ko-KR" altLang="en-US" sz="1200" b="0" i="0" u="none" strike="noStrike" kern="1200" cap="none" spc="0" normalizeH="0" baseline="0" noProof="0" dirty="0" smtClean="0">
                <a:ln>
                  <a:noFill/>
                </a:ln>
                <a:solidFill>
                  <a:schemeClr val="tx1"/>
                </a:solidFill>
                <a:effectLst/>
                <a:uLnTx/>
                <a:uFillTx/>
                <a:latin typeface="+mj-lt"/>
                <a:ea typeface="+mj-ea"/>
                <a:cs typeface="+mj-cs"/>
              </a:rPr>
              <a:t>정부가 중산층 주거 불안 해소를 위해 도입한 기업형 민간 임대주택</a:t>
            </a:r>
            <a:r>
              <a:rPr kumimoji="0" lang="en-US" altLang="ko-KR" sz="1200" b="0" i="0" u="none" strike="noStrike" kern="1200" cap="none" spc="0" normalizeH="0" baseline="0" noProof="0" dirty="0" smtClean="0">
                <a:ln>
                  <a:noFill/>
                </a:ln>
                <a:solidFill>
                  <a:schemeClr val="tx1"/>
                </a:solidFill>
                <a:effectLst/>
                <a:uLnTx/>
                <a:uFillTx/>
                <a:latin typeface="+mj-lt"/>
                <a:ea typeface="+mj-ea"/>
                <a:cs typeface="+mj-cs"/>
              </a:rPr>
              <a:t>. </a:t>
            </a:r>
            <a:r>
              <a:rPr kumimoji="0" lang="ko-KR" altLang="en-US" sz="1200" b="0" i="0" u="none" strike="noStrike" kern="1200" cap="none" spc="0" normalizeH="0" baseline="0" noProof="0" dirty="0" smtClean="0">
                <a:ln>
                  <a:noFill/>
                </a:ln>
                <a:solidFill>
                  <a:schemeClr val="tx1"/>
                </a:solidFill>
                <a:effectLst/>
                <a:uLnTx/>
                <a:uFillTx/>
                <a:latin typeface="+mj-lt"/>
                <a:ea typeface="+mj-ea"/>
                <a:cs typeface="+mj-cs"/>
              </a:rPr>
              <a:t>최장 </a:t>
            </a:r>
            <a:r>
              <a:rPr kumimoji="0" lang="en-US" altLang="ko-KR" sz="1200" b="0" i="0" u="none" strike="noStrike" kern="1200" cap="none" spc="0" normalizeH="0" baseline="0" noProof="0" dirty="0" smtClean="0">
                <a:ln>
                  <a:noFill/>
                </a:ln>
                <a:solidFill>
                  <a:schemeClr val="tx1"/>
                </a:solidFill>
                <a:effectLst/>
                <a:uLnTx/>
                <a:uFillTx/>
                <a:latin typeface="+mj-lt"/>
                <a:ea typeface="+mj-ea"/>
                <a:cs typeface="+mj-cs"/>
              </a:rPr>
              <a:t>8</a:t>
            </a:r>
            <a:r>
              <a:rPr kumimoji="0" lang="ko-KR" altLang="en-US" sz="1200" b="0" i="0" u="none" strike="noStrike" kern="1200" cap="none" spc="0" normalizeH="0" baseline="0" noProof="0" dirty="0" smtClean="0">
                <a:ln>
                  <a:noFill/>
                </a:ln>
                <a:solidFill>
                  <a:schemeClr val="tx1"/>
                </a:solidFill>
                <a:effectLst/>
                <a:uLnTx/>
                <a:uFillTx/>
                <a:latin typeface="+mj-lt"/>
                <a:ea typeface="+mj-ea"/>
                <a:cs typeface="+mj-cs"/>
              </a:rPr>
              <a:t>년 동안 거주할 수 있다</a:t>
            </a:r>
            <a:r>
              <a:rPr kumimoji="0" lang="en-US" altLang="ko-KR" sz="1200" b="0" i="0" u="none" strike="noStrike" kern="1200" cap="none" spc="0" normalizeH="0" baseline="0" noProof="0" dirty="0" smtClean="0">
                <a:ln>
                  <a:noFill/>
                </a:ln>
                <a:solidFill>
                  <a:schemeClr val="tx1"/>
                </a:solidFill>
                <a:effectLst/>
                <a:uLnTx/>
                <a:uFillTx/>
                <a:latin typeface="+mj-lt"/>
                <a:ea typeface="+mj-ea"/>
                <a:cs typeface="+mj-cs"/>
              </a:rPr>
              <a:t>. </a:t>
            </a:r>
            <a:r>
              <a:rPr kumimoji="0" lang="ko-KR" altLang="en-US" sz="1200" b="0" i="0" u="none" strike="noStrike" kern="1200" cap="none" spc="0" normalizeH="0" baseline="0" noProof="0" dirty="0" smtClean="0">
                <a:ln>
                  <a:noFill/>
                </a:ln>
                <a:solidFill>
                  <a:schemeClr val="tx1"/>
                </a:solidFill>
                <a:effectLst/>
                <a:uLnTx/>
                <a:uFillTx/>
                <a:latin typeface="+mj-lt"/>
                <a:ea typeface="+mj-ea"/>
                <a:cs typeface="+mj-cs"/>
              </a:rPr>
              <a:t>임대료는 주변 시세와 같거나 조금 낮은 수준으로 책정되며</a:t>
            </a:r>
            <a:r>
              <a:rPr kumimoji="0" lang="en-US" altLang="ko-KR" sz="1200" b="0" i="0" u="none" strike="noStrike" kern="1200" cap="none" spc="0" normalizeH="0" baseline="0" noProof="0" dirty="0" smtClean="0">
                <a:ln>
                  <a:noFill/>
                </a:ln>
                <a:solidFill>
                  <a:schemeClr val="tx1"/>
                </a:solidFill>
                <a:effectLst/>
                <a:uLnTx/>
                <a:uFillTx/>
                <a:latin typeface="+mj-lt"/>
                <a:ea typeface="+mj-ea"/>
                <a:cs typeface="+mj-cs"/>
              </a:rPr>
              <a:t>, </a:t>
            </a:r>
            <a:r>
              <a:rPr kumimoji="0" lang="ko-KR" altLang="en-US" sz="1200" b="0" i="0" u="none" strike="noStrike" kern="1200" cap="none" spc="0" normalizeH="0" baseline="0" noProof="0" dirty="0" smtClean="0">
                <a:ln>
                  <a:noFill/>
                </a:ln>
                <a:solidFill>
                  <a:schemeClr val="tx1"/>
                </a:solidFill>
                <a:effectLst/>
                <a:uLnTx/>
                <a:uFillTx/>
                <a:latin typeface="+mj-lt"/>
                <a:ea typeface="+mj-ea"/>
                <a:cs typeface="+mj-cs"/>
              </a:rPr>
              <a:t>임대료 상승률은 연 </a:t>
            </a:r>
            <a:r>
              <a:rPr kumimoji="0" lang="en-US" altLang="ko-KR" sz="1200" b="0" i="0" u="none" strike="noStrike" kern="1200" cap="none" spc="0" normalizeH="0" baseline="0" noProof="0" dirty="0" smtClean="0">
                <a:ln>
                  <a:noFill/>
                </a:ln>
                <a:solidFill>
                  <a:schemeClr val="tx1"/>
                </a:solidFill>
                <a:effectLst/>
                <a:uLnTx/>
                <a:uFillTx/>
                <a:latin typeface="+mj-lt"/>
                <a:ea typeface="+mj-ea"/>
                <a:cs typeface="+mj-cs"/>
              </a:rPr>
              <a:t>5% </a:t>
            </a:r>
            <a:r>
              <a:rPr kumimoji="0" lang="ko-KR" altLang="en-US" sz="1200" b="0" i="0" u="none" strike="noStrike" kern="1200" cap="none" spc="0" normalizeH="0" baseline="0" noProof="0" dirty="0" smtClean="0">
                <a:ln>
                  <a:noFill/>
                </a:ln>
                <a:solidFill>
                  <a:schemeClr val="tx1"/>
                </a:solidFill>
                <a:effectLst/>
                <a:uLnTx/>
                <a:uFillTx/>
                <a:latin typeface="+mj-lt"/>
                <a:ea typeface="+mj-ea"/>
                <a:cs typeface="+mj-cs"/>
              </a:rPr>
              <a:t>이하로 제한된다</a:t>
            </a:r>
            <a:r>
              <a:rPr kumimoji="0" lang="en-US" altLang="ko-KR" sz="1200" b="0" i="0" u="none" strike="noStrike" kern="1200" cap="none" spc="0" normalizeH="0" baseline="0" noProof="0" dirty="0" smtClean="0">
                <a:ln>
                  <a:noFill/>
                </a:ln>
                <a:solidFill>
                  <a:schemeClr val="tx1"/>
                </a:solidFill>
                <a:effectLst/>
                <a:uLnTx/>
                <a:uFillTx/>
                <a:latin typeface="+mj-lt"/>
                <a:ea typeface="+mj-ea"/>
                <a:cs typeface="+mj-cs"/>
              </a:rPr>
              <a:t>.</a:t>
            </a:r>
            <a:endParaRPr kumimoji="0" lang="ko-KR" altLang="en-US" sz="1200" b="0" i="0" u="none" strike="noStrike" kern="120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LA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제목 1"/>
          <p:cNvSpPr>
            <a:spLocks noGrp="1"/>
          </p:cNvSpPr>
          <p:nvPr>
            <p:ph type="ctrTitle"/>
          </p:nvPr>
        </p:nvSpPr>
        <p:spPr>
          <a:xfrm>
            <a:off x="1619672" y="2636912"/>
            <a:ext cx="6120680" cy="1008112"/>
          </a:xfrm>
        </p:spPr>
        <p:txBody>
          <a:bodyPr>
            <a:noAutofit/>
          </a:bodyPr>
          <a:lstStyle/>
          <a:p>
            <a:r>
              <a:rPr lang="ko-KR" altLang="en-US" sz="2400" b="1" dirty="0" smtClean="0"/>
              <a:t>치솟는 아파트 값</a:t>
            </a:r>
            <a:r>
              <a:rPr lang="en-US" altLang="ko-KR" sz="2400" b="1" dirty="0" smtClean="0"/>
              <a:t/>
            </a:r>
            <a:br>
              <a:rPr lang="en-US" altLang="ko-KR" sz="2400" b="1" dirty="0" smtClean="0"/>
            </a:br>
            <a:r>
              <a:rPr lang="ko-KR" altLang="en-US" sz="2400" b="1" dirty="0" smtClean="0"/>
              <a:t>내게 맞는 임대주택 어디 없나요</a:t>
            </a:r>
            <a:r>
              <a:rPr lang="en-US" altLang="ko-KR" sz="2400" b="1" dirty="0" smtClean="0"/>
              <a:t>?</a:t>
            </a:r>
            <a:br>
              <a:rPr lang="en-US" altLang="ko-KR" sz="2400" b="1" dirty="0" smtClean="0"/>
            </a:br>
            <a:endParaRPr lang="ko-KR" altLang="en-US" sz="2400" b="1" dirty="0"/>
          </a:p>
        </p:txBody>
      </p:sp>
      <p:sp>
        <p:nvSpPr>
          <p:cNvPr id="3" name="부제목 2"/>
          <p:cNvSpPr>
            <a:spLocks noGrp="1"/>
          </p:cNvSpPr>
          <p:nvPr>
            <p:ph type="subTitle" idx="1"/>
          </p:nvPr>
        </p:nvSpPr>
        <p:spPr>
          <a:xfrm>
            <a:off x="1403648" y="4437112"/>
            <a:ext cx="6400800" cy="1224136"/>
          </a:xfrm>
        </p:spPr>
        <p:txBody>
          <a:bodyPr>
            <a:normAutofit fontScale="85000" lnSpcReduction="20000"/>
          </a:bodyPr>
          <a:lstStyle/>
          <a:p>
            <a:endParaRPr lang="en-US" altLang="ko-KR" sz="1100" dirty="0" smtClean="0">
              <a:solidFill>
                <a:schemeClr val="tx1">
                  <a:lumMod val="65000"/>
                  <a:lumOff val="35000"/>
                </a:schemeClr>
              </a:solidFill>
            </a:endParaRPr>
          </a:p>
          <a:p>
            <a:endParaRPr lang="en-US" altLang="ko-KR" sz="1100" dirty="0">
              <a:solidFill>
                <a:schemeClr val="tx1">
                  <a:lumMod val="65000"/>
                  <a:lumOff val="35000"/>
                </a:schemeClr>
              </a:solidFill>
            </a:endParaRPr>
          </a:p>
          <a:p>
            <a:endParaRPr lang="en-US" altLang="ko-KR" sz="1100" dirty="0" smtClean="0">
              <a:solidFill>
                <a:schemeClr val="tx1">
                  <a:lumMod val="65000"/>
                  <a:lumOff val="35000"/>
                </a:schemeClr>
              </a:solidFill>
            </a:endParaRPr>
          </a:p>
          <a:p>
            <a:endParaRPr lang="en-US" altLang="ko-KR" sz="1100" dirty="0">
              <a:solidFill>
                <a:schemeClr val="tx1">
                  <a:lumMod val="65000"/>
                  <a:lumOff val="35000"/>
                </a:schemeClr>
              </a:solidFill>
            </a:endParaRPr>
          </a:p>
          <a:p>
            <a:endParaRPr lang="en-US" altLang="ko-KR" sz="1100" dirty="0" smtClean="0">
              <a:solidFill>
                <a:schemeClr val="tx1">
                  <a:lumMod val="65000"/>
                  <a:lumOff val="35000"/>
                </a:schemeClr>
              </a:solidFill>
            </a:endParaRPr>
          </a:p>
          <a:p>
            <a:endParaRPr lang="en-US" altLang="ko-KR" sz="1100" dirty="0" smtClean="0">
              <a:solidFill>
                <a:schemeClr val="tx1">
                  <a:lumMod val="65000"/>
                  <a:lumOff val="35000"/>
                </a:schemeClr>
              </a:solidFill>
            </a:endParaRPr>
          </a:p>
          <a:p>
            <a:endParaRPr lang="en-US" altLang="ko-KR" sz="1100" dirty="0" smtClean="0">
              <a:solidFill>
                <a:schemeClr val="tx1">
                  <a:lumMod val="65000"/>
                  <a:lumOff val="35000"/>
                </a:schemeClr>
              </a:solidFill>
            </a:endParaRPr>
          </a:p>
          <a:p>
            <a:r>
              <a:rPr lang="en-US" altLang="ko-KR" sz="1100" dirty="0"/>
              <a:t>[</a:t>
            </a:r>
            <a:r>
              <a:rPr lang="ko-KR" altLang="en-US" sz="1100" dirty="0"/>
              <a:t>출처</a:t>
            </a:r>
            <a:r>
              <a:rPr lang="en-US" altLang="ko-KR" sz="1100" dirty="0"/>
              <a:t>: </a:t>
            </a:r>
            <a:r>
              <a:rPr lang="ko-KR" altLang="en-US" sz="1100" dirty="0" err="1"/>
              <a:t>매일신문</a:t>
            </a:r>
            <a:r>
              <a:rPr lang="ko-KR" altLang="en-US" sz="1100" dirty="0"/>
              <a:t>  </a:t>
            </a:r>
            <a:r>
              <a:rPr lang="en-US" altLang="ko-KR" sz="1100" dirty="0"/>
              <a:t>2015</a:t>
            </a:r>
            <a:r>
              <a:rPr lang="ko-KR" altLang="en-US" sz="1100" dirty="0"/>
              <a:t>년 </a:t>
            </a:r>
            <a:r>
              <a:rPr lang="en-US" altLang="ko-KR" sz="1100" dirty="0"/>
              <a:t>9</a:t>
            </a:r>
            <a:r>
              <a:rPr lang="ko-KR" altLang="en-US" sz="1100" dirty="0"/>
              <a:t>월 </a:t>
            </a:r>
            <a:r>
              <a:rPr lang="en-US" altLang="ko-KR" sz="1100" dirty="0"/>
              <a:t>9</a:t>
            </a:r>
            <a:r>
              <a:rPr lang="ko-KR" altLang="en-US" sz="1100" dirty="0"/>
              <a:t>일 유광준 기자</a:t>
            </a:r>
            <a:r>
              <a:rPr lang="en-US" altLang="ko-KR" sz="1100" dirty="0" smtClean="0"/>
              <a:t>]</a:t>
            </a:r>
            <a:endParaRPr lang="ko-KR" altLang="en-US" sz="1050" dirty="0">
              <a:solidFill>
                <a:schemeClr val="tx1">
                  <a:lumMod val="65000"/>
                  <a:lumOff val="35000"/>
                </a:schemeClr>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LA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제목 1"/>
          <p:cNvSpPr>
            <a:spLocks noGrp="1"/>
          </p:cNvSpPr>
          <p:nvPr>
            <p:ph type="title"/>
          </p:nvPr>
        </p:nvSpPr>
        <p:spPr>
          <a:xfrm>
            <a:off x="457200" y="274638"/>
            <a:ext cx="8229600" cy="1786210"/>
          </a:xfrm>
        </p:spPr>
        <p:txBody>
          <a:bodyPr>
            <a:normAutofit/>
          </a:bodyPr>
          <a:lstStyle/>
          <a:p>
            <a:pPr algn="l"/>
            <a:r>
              <a:rPr lang="ko-KR" altLang="en-US" sz="1400" b="1" dirty="0"/>
              <a:t>대구</a:t>
            </a:r>
            <a:r>
              <a:rPr lang="en-US" altLang="ko-KR" sz="1400" b="1" dirty="0"/>
              <a:t>·</a:t>
            </a:r>
            <a:r>
              <a:rPr lang="ko-KR" altLang="en-US" sz="1400" b="1" dirty="0"/>
              <a:t>경북 내 </a:t>
            </a:r>
            <a:r>
              <a:rPr lang="en-US" altLang="ko-KR" sz="1400" b="1" dirty="0"/>
              <a:t>LH </a:t>
            </a:r>
            <a:r>
              <a:rPr lang="ko-KR" altLang="en-US" sz="1400" b="1" dirty="0"/>
              <a:t>임대주택 </a:t>
            </a:r>
            <a:r>
              <a:rPr lang="en-US" altLang="ko-KR" sz="1400" b="1" dirty="0"/>
              <a:t>8</a:t>
            </a:r>
            <a:r>
              <a:rPr lang="ko-KR" altLang="en-US" sz="1400" b="1" dirty="0"/>
              <a:t>가지 비교</a:t>
            </a:r>
            <a:r>
              <a:rPr lang="en-US" altLang="ko-KR" sz="1400" b="1" dirty="0"/>
              <a:t>·</a:t>
            </a:r>
            <a:r>
              <a:rPr lang="ko-KR" altLang="en-US" sz="1400" b="1" dirty="0"/>
              <a:t>분석</a:t>
            </a:r>
            <a:r>
              <a:rPr lang="ko-KR" altLang="en-US" sz="1200" dirty="0"/>
              <a:t/>
            </a:r>
            <a:br>
              <a:rPr lang="ko-KR" altLang="en-US" sz="1200" dirty="0"/>
            </a:br>
            <a:r>
              <a:rPr lang="en-US" altLang="ko-KR" sz="1200" dirty="0" smtClean="0"/>
              <a:t/>
            </a:r>
            <a:br>
              <a:rPr lang="en-US" altLang="ko-KR" sz="1200" dirty="0" smtClean="0"/>
            </a:br>
            <a:r>
              <a:rPr lang="ko-KR" altLang="en-US" sz="1200" dirty="0" smtClean="0"/>
              <a:t>아파트 </a:t>
            </a:r>
            <a:r>
              <a:rPr lang="ko-KR" altLang="en-US" sz="1200" dirty="0"/>
              <a:t>전세</a:t>
            </a:r>
            <a:r>
              <a:rPr lang="en-US" altLang="ko-KR" sz="1200" dirty="0"/>
              <a:t>·</a:t>
            </a:r>
            <a:r>
              <a:rPr lang="ko-KR" altLang="en-US" sz="1200" dirty="0"/>
              <a:t>매매가격이 치솟으면서 서민들의 주거문제를 해결할 새로운 대안으로 </a:t>
            </a:r>
            <a:r>
              <a:rPr lang="en-US" altLang="ko-KR" sz="1200" dirty="0"/>
              <a:t>LH(</a:t>
            </a:r>
            <a:r>
              <a:rPr lang="ko-KR" altLang="en-US" sz="1200" dirty="0"/>
              <a:t>한국토지주택공사</a:t>
            </a:r>
            <a:r>
              <a:rPr lang="en-US" altLang="ko-KR" sz="1200" dirty="0"/>
              <a:t>)</a:t>
            </a:r>
            <a:r>
              <a:rPr lang="ko-KR" altLang="en-US" sz="1200" dirty="0"/>
              <a:t>의 임대주택이 주목을 받고 있다</a:t>
            </a:r>
            <a:r>
              <a:rPr lang="en-US" altLang="ko-KR" sz="1200" dirty="0"/>
              <a:t>.</a:t>
            </a:r>
            <a:br>
              <a:rPr lang="en-US" altLang="ko-KR" sz="1200" dirty="0"/>
            </a:br>
            <a:r>
              <a:rPr lang="en-US" altLang="ko-KR" sz="1200" dirty="0" smtClean="0"/>
              <a:t>LH </a:t>
            </a:r>
            <a:r>
              <a:rPr lang="ko-KR" altLang="en-US" sz="1200" dirty="0"/>
              <a:t>대구경북본부에 따르면 임대주택은 </a:t>
            </a:r>
            <a:r>
              <a:rPr lang="en-US" altLang="ko-KR" sz="1200" dirty="0"/>
              <a:t>LH·</a:t>
            </a:r>
            <a:r>
              <a:rPr lang="ko-KR" altLang="en-US" sz="1200" dirty="0"/>
              <a:t>지방공사 등 공공기관이 정부재정</a:t>
            </a:r>
            <a:r>
              <a:rPr lang="en-US" altLang="ko-KR" sz="1200" dirty="0"/>
              <a:t>·</a:t>
            </a:r>
            <a:r>
              <a:rPr lang="ko-KR" altLang="en-US" sz="1200" dirty="0"/>
              <a:t>국민주택기금</a:t>
            </a:r>
            <a:r>
              <a:rPr lang="en-US" altLang="ko-KR" sz="1200" dirty="0"/>
              <a:t>·</a:t>
            </a:r>
            <a:r>
              <a:rPr lang="ko-KR" altLang="en-US" sz="1200" dirty="0"/>
              <a:t>공공택지를 지원받아 공급하는 것으로 크게 </a:t>
            </a:r>
            <a:r>
              <a:rPr lang="en-US" altLang="ko-KR" sz="1200" dirty="0"/>
              <a:t>8</a:t>
            </a:r>
            <a:r>
              <a:rPr lang="ko-KR" altLang="en-US" sz="1200" dirty="0"/>
              <a:t>가지가 있다</a:t>
            </a:r>
            <a:r>
              <a:rPr lang="en-US" altLang="ko-KR" sz="1200" dirty="0"/>
              <a:t>. </a:t>
            </a:r>
            <a:r>
              <a:rPr lang="ko-KR" altLang="en-US" sz="1200" dirty="0"/>
              <a:t>이 가운데 영구임대</a:t>
            </a:r>
            <a:r>
              <a:rPr lang="en-US" altLang="ko-KR" sz="1200" dirty="0"/>
              <a:t>, 50</a:t>
            </a:r>
            <a:r>
              <a:rPr lang="ko-KR" altLang="en-US" sz="1200" dirty="0"/>
              <a:t>년 공공임대</a:t>
            </a:r>
            <a:r>
              <a:rPr lang="en-US" altLang="ko-KR" sz="1200" dirty="0"/>
              <a:t>, </a:t>
            </a:r>
            <a:r>
              <a:rPr lang="ko-KR" altLang="en-US" sz="1200" dirty="0"/>
              <a:t>국민임대</a:t>
            </a:r>
            <a:r>
              <a:rPr lang="en-US" altLang="ko-KR" sz="1200" dirty="0"/>
              <a:t>, </a:t>
            </a:r>
            <a:r>
              <a:rPr lang="ko-KR" altLang="en-US" sz="1200" dirty="0" err="1"/>
              <a:t>다가구</a:t>
            </a:r>
            <a:r>
              <a:rPr lang="ko-KR" altLang="en-US" sz="1200" dirty="0"/>
              <a:t> 등 매입임대</a:t>
            </a:r>
            <a:r>
              <a:rPr lang="en-US" altLang="ko-KR" sz="1200" dirty="0"/>
              <a:t>, </a:t>
            </a:r>
            <a:r>
              <a:rPr lang="ko-KR" altLang="en-US" sz="1200" dirty="0"/>
              <a:t>전세임대는 저렴한 임대료로 장기간 거주가 가능하지만 분양전환은 불가능하다</a:t>
            </a:r>
            <a:r>
              <a:rPr lang="en-US" altLang="ko-KR" sz="1200" dirty="0"/>
              <a:t>. </a:t>
            </a:r>
            <a:r>
              <a:rPr lang="ko-KR" altLang="en-US" sz="1200" dirty="0"/>
              <a:t>이에 반해 </a:t>
            </a:r>
            <a:r>
              <a:rPr lang="en-US" altLang="ko-KR" sz="1200" dirty="0"/>
              <a:t>5</a:t>
            </a:r>
            <a:r>
              <a:rPr lang="ko-KR" altLang="en-US" sz="1200" dirty="0"/>
              <a:t>년</a:t>
            </a:r>
            <a:r>
              <a:rPr lang="en-US" altLang="ko-KR" sz="1200" dirty="0"/>
              <a:t>·10</a:t>
            </a:r>
            <a:r>
              <a:rPr lang="ko-KR" altLang="en-US" sz="1200" dirty="0"/>
              <a:t>년 공공임대주택은 비교적 단기간 거주하는 대신 임대기간 경과 후 임차인에게 우선적으로 분양전환이 가능하다</a:t>
            </a:r>
            <a:r>
              <a:rPr lang="en-US" altLang="ko-KR" sz="1200" dirty="0"/>
              <a:t>. LH </a:t>
            </a:r>
            <a:r>
              <a:rPr lang="ko-KR" altLang="en-US" sz="1200" dirty="0"/>
              <a:t>임대주택을 종류별로 살펴봤다</a:t>
            </a:r>
            <a:r>
              <a:rPr lang="en-US" altLang="ko-KR" sz="1200" dirty="0" smtClean="0"/>
              <a:t>.</a:t>
            </a:r>
            <a:endParaRPr lang="ko-KR" altLang="en-US" sz="11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598" y="2204864"/>
            <a:ext cx="7776864" cy="4365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LA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제목 1"/>
          <p:cNvSpPr>
            <a:spLocks noGrp="1"/>
          </p:cNvSpPr>
          <p:nvPr>
            <p:ph type="title"/>
          </p:nvPr>
        </p:nvSpPr>
        <p:spPr>
          <a:xfrm>
            <a:off x="457200" y="274638"/>
            <a:ext cx="8229600" cy="6250706"/>
          </a:xfrm>
        </p:spPr>
        <p:txBody>
          <a:bodyPr>
            <a:normAutofit/>
          </a:bodyPr>
          <a:lstStyle/>
          <a:p>
            <a:pPr algn="l"/>
            <a:r>
              <a:rPr lang="en-US" altLang="ko-KR" sz="1300" b="1" dirty="0" smtClean="0"/>
              <a:t>1&gt; </a:t>
            </a:r>
            <a:r>
              <a:rPr lang="ko-KR" altLang="en-US" sz="1300" b="1" dirty="0" smtClean="0"/>
              <a:t>영구임대주택</a:t>
            </a:r>
            <a:r>
              <a:rPr lang="ko-KR" altLang="en-US" sz="1200" dirty="0"/>
              <a:t/>
            </a:r>
            <a:br>
              <a:rPr lang="ko-KR" altLang="en-US" sz="1200" dirty="0"/>
            </a:br>
            <a:r>
              <a:rPr lang="ko-KR" altLang="en-US" sz="1200" dirty="0" smtClean="0"/>
              <a:t>영구임대주택은 </a:t>
            </a:r>
            <a:r>
              <a:rPr lang="ko-KR" altLang="en-US" sz="1200" dirty="0"/>
              <a:t>저소득층 주거안정을 위해 </a:t>
            </a:r>
            <a:r>
              <a:rPr lang="en-US" altLang="ko-KR" sz="1200" dirty="0"/>
              <a:t>1989</a:t>
            </a:r>
            <a:r>
              <a:rPr lang="ko-KR" altLang="en-US" sz="1200" dirty="0"/>
              <a:t>년 국내 처음으로 도입된 임대주택이다</a:t>
            </a:r>
            <a:r>
              <a:rPr lang="en-US" altLang="ko-KR" sz="1200" dirty="0"/>
              <a:t>. </a:t>
            </a:r>
            <a:r>
              <a:rPr lang="ko-KR" altLang="en-US" sz="1200" dirty="0"/>
              <a:t>정부의 재정보조를 받아 전용면적 </a:t>
            </a:r>
            <a:r>
              <a:rPr lang="en-US" altLang="ko-KR" sz="1200" dirty="0"/>
              <a:t>26.34∼42.68㎡ </a:t>
            </a:r>
            <a:r>
              <a:rPr lang="ko-KR" altLang="en-US" sz="1200" dirty="0"/>
              <a:t>규모로 지금까지 </a:t>
            </a:r>
            <a:r>
              <a:rPr lang="en-US" altLang="ko-KR" sz="1200" dirty="0"/>
              <a:t>19</a:t>
            </a:r>
            <a:r>
              <a:rPr lang="ko-KR" altLang="en-US" sz="1200" dirty="0"/>
              <a:t>만 가구가 건설돼 저렴한 임대료로 공급됐다</a:t>
            </a:r>
            <a:r>
              <a:rPr lang="en-US" altLang="ko-KR" sz="1200" dirty="0"/>
              <a:t>. </a:t>
            </a:r>
            <a:r>
              <a:rPr lang="ko-KR" altLang="en-US" sz="1200" dirty="0"/>
              <a:t>시세의 </a:t>
            </a:r>
            <a:r>
              <a:rPr lang="en-US" altLang="ko-KR" sz="1200" dirty="0"/>
              <a:t>30% </a:t>
            </a:r>
            <a:r>
              <a:rPr lang="ko-KR" altLang="en-US" sz="1200" dirty="0"/>
              <a:t>수준으로 입주자격 재확인 후 </a:t>
            </a:r>
            <a:r>
              <a:rPr lang="en-US" altLang="ko-KR" sz="1200" dirty="0"/>
              <a:t>2</a:t>
            </a:r>
            <a:r>
              <a:rPr lang="ko-KR" altLang="en-US" sz="1200" dirty="0"/>
              <a:t>년 단위로 갱신계약 체결이 가능하다</a:t>
            </a:r>
            <a:r>
              <a:rPr lang="en-US" altLang="ko-KR" sz="1200" dirty="0"/>
              <a:t>. </a:t>
            </a:r>
            <a:r>
              <a:rPr lang="ko-KR" altLang="en-US" sz="1200" dirty="0"/>
              <a:t>대구</a:t>
            </a:r>
            <a:r>
              <a:rPr lang="en-US" altLang="ko-KR" sz="1200" dirty="0"/>
              <a:t>·</a:t>
            </a:r>
            <a:r>
              <a:rPr lang="ko-KR" altLang="en-US" sz="1200" dirty="0"/>
              <a:t>경북에선 </a:t>
            </a:r>
            <a:r>
              <a:rPr lang="en-US" altLang="ko-KR" sz="1200" dirty="0"/>
              <a:t>20</a:t>
            </a:r>
            <a:r>
              <a:rPr lang="ko-KR" altLang="en-US" sz="1200" dirty="0"/>
              <a:t>개 단지 </a:t>
            </a:r>
            <a:r>
              <a:rPr lang="en-US" altLang="ko-KR" sz="1200" dirty="0"/>
              <a:t>1</a:t>
            </a:r>
            <a:r>
              <a:rPr lang="ko-KR" altLang="en-US" sz="1200" dirty="0"/>
              <a:t>만</a:t>
            </a:r>
            <a:r>
              <a:rPr lang="en-US" altLang="ko-KR" sz="1200" dirty="0"/>
              <a:t>8</a:t>
            </a:r>
            <a:r>
              <a:rPr lang="ko-KR" altLang="en-US" sz="1200" dirty="0"/>
              <a:t>천</a:t>
            </a:r>
            <a:r>
              <a:rPr lang="en-US" altLang="ko-KR" sz="1200" dirty="0"/>
              <a:t>989</a:t>
            </a:r>
            <a:r>
              <a:rPr lang="ko-KR" altLang="en-US" sz="1200" dirty="0"/>
              <a:t>가구가 임대 중이다</a:t>
            </a:r>
            <a:r>
              <a:rPr lang="en-US" altLang="ko-KR" sz="1200" dirty="0"/>
              <a:t>.</a:t>
            </a:r>
            <a:br>
              <a:rPr lang="en-US" altLang="ko-KR" sz="1200" dirty="0"/>
            </a:br>
            <a:r>
              <a:rPr lang="en-US" altLang="ko-KR" sz="1200" dirty="0" smtClean="0"/>
              <a:t/>
            </a:r>
            <a:br>
              <a:rPr lang="en-US" altLang="ko-KR" sz="1200" dirty="0" smtClean="0"/>
            </a:br>
            <a:r>
              <a:rPr lang="en-US" altLang="ko-KR" sz="1200" dirty="0"/>
              <a:t/>
            </a:r>
            <a:br>
              <a:rPr lang="en-US" altLang="ko-KR" sz="1200" dirty="0"/>
            </a:br>
            <a:r>
              <a:rPr lang="en-US" altLang="ko-KR" sz="1300" b="1" dirty="0" smtClean="0"/>
              <a:t>2&gt; 50</a:t>
            </a:r>
            <a:r>
              <a:rPr lang="ko-KR" altLang="en-US" sz="1300" b="1" dirty="0"/>
              <a:t>년 공공임대주택</a:t>
            </a:r>
            <a:r>
              <a:rPr lang="ko-KR" altLang="en-US" sz="1200" dirty="0"/>
              <a:t/>
            </a:r>
            <a:br>
              <a:rPr lang="ko-KR" altLang="en-US" sz="1200" dirty="0"/>
            </a:br>
            <a:r>
              <a:rPr lang="en-US" altLang="ko-KR" sz="1200" dirty="0" smtClean="0"/>
              <a:t>50</a:t>
            </a:r>
            <a:r>
              <a:rPr lang="ko-KR" altLang="en-US" sz="1200" dirty="0"/>
              <a:t>년 공공임대주택은 영구임대주택을 대체할 목적으로 건설한 임대주택이다</a:t>
            </a:r>
            <a:r>
              <a:rPr lang="en-US" altLang="ko-KR" sz="1200" dirty="0"/>
              <a:t>. </a:t>
            </a:r>
            <a:br>
              <a:rPr lang="en-US" altLang="ko-KR" sz="1200" dirty="0"/>
            </a:br>
            <a:r>
              <a:rPr lang="ko-KR" altLang="en-US" sz="1200" dirty="0" smtClean="0"/>
              <a:t>임대 </a:t>
            </a:r>
            <a:r>
              <a:rPr lang="ko-KR" altLang="en-US" sz="1200" dirty="0"/>
              <a:t>개시일로부터 </a:t>
            </a:r>
            <a:r>
              <a:rPr lang="en-US" altLang="ko-KR" sz="1200" dirty="0"/>
              <a:t>50</a:t>
            </a:r>
            <a:r>
              <a:rPr lang="ko-KR" altLang="en-US" sz="1200" dirty="0"/>
              <a:t>년간 </a:t>
            </a:r>
            <a:r>
              <a:rPr lang="ko-KR" altLang="en-US" sz="1200" dirty="0" smtClean="0"/>
              <a:t>분양 전환하지 </a:t>
            </a:r>
            <a:r>
              <a:rPr lang="ko-KR" altLang="en-US" sz="1200" dirty="0"/>
              <a:t>않고 임대로만 거주할 수 있는 임대주택이다</a:t>
            </a:r>
            <a:r>
              <a:rPr lang="en-US" altLang="ko-KR" sz="1200" dirty="0"/>
              <a:t>. </a:t>
            </a:r>
            <a:br>
              <a:rPr lang="en-US" altLang="ko-KR" sz="1200" dirty="0"/>
            </a:br>
            <a:r>
              <a:rPr lang="ko-KR" altLang="en-US" sz="1200" dirty="0" smtClean="0"/>
              <a:t>대구</a:t>
            </a:r>
            <a:r>
              <a:rPr lang="en-US" altLang="ko-KR" sz="1200" dirty="0"/>
              <a:t>·</a:t>
            </a:r>
            <a:r>
              <a:rPr lang="ko-KR" altLang="en-US" sz="1200" dirty="0"/>
              <a:t>경북의 경우 </a:t>
            </a:r>
            <a:r>
              <a:rPr lang="en-US" altLang="ko-KR" sz="1200" dirty="0"/>
              <a:t>8</a:t>
            </a:r>
            <a:r>
              <a:rPr lang="ko-KR" altLang="en-US" sz="1200" dirty="0"/>
              <a:t>개 단지 </a:t>
            </a:r>
            <a:r>
              <a:rPr lang="en-US" altLang="ko-KR" sz="1200" dirty="0"/>
              <a:t>4</a:t>
            </a:r>
            <a:r>
              <a:rPr lang="ko-KR" altLang="en-US" sz="1200" dirty="0"/>
              <a:t>천</a:t>
            </a:r>
            <a:r>
              <a:rPr lang="en-US" altLang="ko-KR" sz="1200" dirty="0"/>
              <a:t>348</a:t>
            </a:r>
            <a:r>
              <a:rPr lang="ko-KR" altLang="en-US" sz="1200" dirty="0"/>
              <a:t>가구가 임대 중이며 예비 입주자로만 신청 가능하다</a:t>
            </a:r>
            <a:r>
              <a:rPr lang="en-US" altLang="ko-KR" sz="1200" dirty="0"/>
              <a:t>.</a:t>
            </a:r>
            <a:br>
              <a:rPr lang="en-US" altLang="ko-KR" sz="1200" dirty="0"/>
            </a:br>
            <a:r>
              <a:rPr lang="en-US" altLang="ko-KR" sz="1200" dirty="0" smtClean="0"/>
              <a:t/>
            </a:r>
            <a:br>
              <a:rPr lang="en-US" altLang="ko-KR" sz="1200" dirty="0" smtClean="0"/>
            </a:br>
            <a:r>
              <a:rPr lang="en-US" altLang="ko-KR" sz="1400" b="1" dirty="0"/>
              <a:t/>
            </a:r>
            <a:br>
              <a:rPr lang="en-US" altLang="ko-KR" sz="1400" b="1" dirty="0"/>
            </a:br>
            <a:r>
              <a:rPr lang="en-US" altLang="ko-KR" sz="1300" b="1" dirty="0" smtClean="0"/>
              <a:t>3&gt; </a:t>
            </a:r>
            <a:r>
              <a:rPr lang="ko-KR" altLang="en-US" sz="1300" b="1" dirty="0" smtClean="0"/>
              <a:t>국민임대주택</a:t>
            </a:r>
            <a:r>
              <a:rPr lang="ko-KR" altLang="en-US" sz="1200" dirty="0"/>
              <a:t/>
            </a:r>
            <a:br>
              <a:rPr lang="ko-KR" altLang="en-US" sz="1200" dirty="0"/>
            </a:br>
            <a:r>
              <a:rPr lang="ko-KR" altLang="en-US" sz="1200" dirty="0" smtClean="0"/>
              <a:t>국민임대주택은 </a:t>
            </a:r>
            <a:r>
              <a:rPr lang="ko-KR" altLang="en-US" sz="1200" dirty="0"/>
              <a:t>무주택 저소득층을 위해 국민주택기금 등을 지원받아 국가</a:t>
            </a:r>
            <a:r>
              <a:rPr lang="en-US" altLang="ko-KR" sz="1200" dirty="0"/>
              <a:t>·</a:t>
            </a:r>
            <a:r>
              <a:rPr lang="ko-KR" altLang="en-US" sz="1200" dirty="0"/>
              <a:t>지방자치단체</a:t>
            </a:r>
            <a:r>
              <a:rPr lang="en-US" altLang="ko-KR" sz="1200" dirty="0"/>
              <a:t>·LH</a:t>
            </a:r>
            <a:r>
              <a:rPr lang="ko-KR" altLang="en-US" sz="1200" dirty="0"/>
              <a:t>가 공급하는 주택이다</a:t>
            </a:r>
            <a:r>
              <a:rPr lang="en-US" altLang="ko-KR" sz="1200" dirty="0"/>
              <a:t>. </a:t>
            </a:r>
            <a:r>
              <a:rPr lang="ko-KR" altLang="en-US" sz="1200" dirty="0"/>
              <a:t>시세의 </a:t>
            </a:r>
            <a:r>
              <a:rPr lang="en-US" altLang="ko-KR" sz="1200" dirty="0"/>
              <a:t>55∼83% </a:t>
            </a:r>
            <a:r>
              <a:rPr lang="ko-KR" altLang="en-US" sz="1200" dirty="0"/>
              <a:t>수준이며 </a:t>
            </a:r>
            <a:r>
              <a:rPr lang="en-US" altLang="ko-KR" sz="1200" dirty="0"/>
              <a:t>30</a:t>
            </a:r>
            <a:r>
              <a:rPr lang="ko-KR" altLang="en-US" sz="1200" dirty="0"/>
              <a:t>년간 임대한다</a:t>
            </a:r>
            <a:r>
              <a:rPr lang="en-US" altLang="ko-KR" sz="1200" dirty="0"/>
              <a:t>. </a:t>
            </a:r>
            <a:r>
              <a:rPr lang="ko-KR" altLang="en-US" sz="1200" dirty="0"/>
              <a:t>대구</a:t>
            </a:r>
            <a:r>
              <a:rPr lang="en-US" altLang="ko-KR" sz="1200" dirty="0"/>
              <a:t>·</a:t>
            </a:r>
            <a:r>
              <a:rPr lang="ko-KR" altLang="en-US" sz="1200" dirty="0"/>
              <a:t>경북에선 </a:t>
            </a:r>
            <a:r>
              <a:rPr lang="en-US" altLang="ko-KR" sz="1200" dirty="0"/>
              <a:t>56</a:t>
            </a:r>
            <a:r>
              <a:rPr lang="ko-KR" altLang="en-US" sz="1200" dirty="0"/>
              <a:t>개 단지 </a:t>
            </a:r>
            <a:r>
              <a:rPr lang="en-US" altLang="ko-KR" sz="1200" dirty="0"/>
              <a:t>3</a:t>
            </a:r>
            <a:r>
              <a:rPr lang="ko-KR" altLang="en-US" sz="1200" dirty="0"/>
              <a:t>만</a:t>
            </a:r>
            <a:r>
              <a:rPr lang="en-US" altLang="ko-KR" sz="1200" dirty="0"/>
              <a:t>3</a:t>
            </a:r>
            <a:r>
              <a:rPr lang="ko-KR" altLang="en-US" sz="1200" dirty="0"/>
              <a:t>천</a:t>
            </a:r>
            <a:r>
              <a:rPr lang="en-US" altLang="ko-KR" sz="1200" dirty="0"/>
              <a:t>954</a:t>
            </a:r>
            <a:r>
              <a:rPr lang="ko-KR" altLang="en-US" sz="1200" dirty="0"/>
              <a:t>가구가 임대 중이다</a:t>
            </a:r>
            <a:r>
              <a:rPr lang="en-US" altLang="ko-KR" sz="1200" dirty="0"/>
              <a:t>.</a:t>
            </a:r>
            <a:br>
              <a:rPr lang="en-US" altLang="ko-KR" sz="1200" dirty="0"/>
            </a:br>
            <a:r>
              <a:rPr lang="en-US" altLang="ko-KR" sz="1200" dirty="0"/>
              <a:t/>
            </a:r>
            <a:br>
              <a:rPr lang="en-US" altLang="ko-KR" sz="1200" dirty="0"/>
            </a:br>
            <a:r>
              <a:rPr lang="en-US" altLang="ko-KR" sz="1200" dirty="0" smtClean="0"/>
              <a:t/>
            </a:r>
            <a:br>
              <a:rPr lang="en-US" altLang="ko-KR" sz="1200" dirty="0" smtClean="0"/>
            </a:br>
            <a:r>
              <a:rPr lang="en-US" altLang="ko-KR" sz="1200" dirty="0"/>
              <a:t/>
            </a:r>
            <a:br>
              <a:rPr lang="en-US" altLang="ko-KR" sz="1200" dirty="0"/>
            </a:br>
            <a:r>
              <a:rPr lang="en-US" altLang="ko-KR" sz="1300" b="1" dirty="0" smtClean="0"/>
              <a:t>4&gt; </a:t>
            </a:r>
            <a:r>
              <a:rPr lang="ko-KR" altLang="en-US" sz="1300" b="1" dirty="0" smtClean="0"/>
              <a:t>전세임대주택</a:t>
            </a:r>
            <a:r>
              <a:rPr lang="ko-KR" altLang="en-US" sz="1200" dirty="0"/>
              <a:t/>
            </a:r>
            <a:br>
              <a:rPr lang="ko-KR" altLang="en-US" sz="1200" dirty="0"/>
            </a:br>
            <a:r>
              <a:rPr lang="ko-KR" altLang="en-US" sz="1200" dirty="0" smtClean="0"/>
              <a:t>전세임대주택은 기초생활 </a:t>
            </a:r>
            <a:r>
              <a:rPr lang="ko-KR" altLang="en-US" sz="1200" dirty="0" err="1" smtClean="0"/>
              <a:t>수급자</a:t>
            </a:r>
            <a:r>
              <a:rPr lang="en-US" altLang="ko-KR" sz="1200" dirty="0"/>
              <a:t>, </a:t>
            </a:r>
            <a:r>
              <a:rPr lang="ko-KR" altLang="en-US" sz="1200" dirty="0"/>
              <a:t>보호대상 </a:t>
            </a:r>
            <a:r>
              <a:rPr lang="ko-KR" altLang="en-US" sz="1200" dirty="0" smtClean="0"/>
              <a:t>한 부모 </a:t>
            </a:r>
            <a:r>
              <a:rPr lang="ko-KR" altLang="en-US" sz="1200" dirty="0"/>
              <a:t>가족</a:t>
            </a:r>
            <a:r>
              <a:rPr lang="en-US" altLang="ko-KR" sz="1200" dirty="0"/>
              <a:t>, </a:t>
            </a:r>
            <a:r>
              <a:rPr lang="ko-KR" altLang="en-US" sz="1200" dirty="0"/>
              <a:t>월평균 소득의 </a:t>
            </a:r>
            <a:r>
              <a:rPr lang="en-US" altLang="ko-KR" sz="1200" dirty="0"/>
              <a:t>50% </a:t>
            </a:r>
            <a:r>
              <a:rPr lang="ko-KR" altLang="en-US" sz="1200" dirty="0"/>
              <a:t>이하인 무주택 가구에 공급된다</a:t>
            </a:r>
            <a:r>
              <a:rPr lang="en-US" altLang="ko-KR" sz="1200" dirty="0"/>
              <a:t>. </a:t>
            </a:r>
            <a:r>
              <a:rPr lang="ko-KR" altLang="en-US" sz="1200" dirty="0"/>
              <a:t>대구</a:t>
            </a:r>
            <a:r>
              <a:rPr lang="en-US" altLang="ko-KR" sz="1200" dirty="0"/>
              <a:t>·</a:t>
            </a:r>
            <a:r>
              <a:rPr lang="ko-KR" altLang="en-US" sz="1200" dirty="0"/>
              <a:t>경북에선 </a:t>
            </a:r>
            <a:r>
              <a:rPr lang="en-US" altLang="ko-KR" sz="1200" dirty="0"/>
              <a:t>1</a:t>
            </a:r>
            <a:r>
              <a:rPr lang="ko-KR" altLang="en-US" sz="1200" dirty="0"/>
              <a:t>만</a:t>
            </a:r>
            <a:r>
              <a:rPr lang="en-US" altLang="ko-KR" sz="1200" dirty="0"/>
              <a:t>1</a:t>
            </a:r>
            <a:r>
              <a:rPr lang="ko-KR" altLang="en-US" sz="1200" dirty="0"/>
              <a:t>천</a:t>
            </a:r>
            <a:r>
              <a:rPr lang="en-US" altLang="ko-KR" sz="1200" dirty="0"/>
              <a:t>297</a:t>
            </a:r>
            <a:r>
              <a:rPr lang="ko-KR" altLang="en-US" sz="1200" dirty="0"/>
              <a:t>가구가 임대 중이다</a:t>
            </a:r>
            <a:r>
              <a:rPr lang="en-US" altLang="ko-KR" sz="1200" dirty="0"/>
              <a:t>. </a:t>
            </a:r>
            <a:br>
              <a:rPr lang="en-US" altLang="ko-KR" sz="1200" dirty="0"/>
            </a:br>
            <a:r>
              <a:rPr lang="en-US" altLang="ko-KR" sz="1200" dirty="0"/>
              <a:t/>
            </a:r>
            <a:br>
              <a:rPr lang="en-US" altLang="ko-KR" sz="1200" dirty="0"/>
            </a:br>
            <a:r>
              <a:rPr lang="en-US" altLang="ko-KR" sz="1200" dirty="0" smtClean="0"/>
              <a:t/>
            </a:r>
            <a:br>
              <a:rPr lang="en-US" altLang="ko-KR" sz="1200" dirty="0" smtClean="0"/>
            </a:br>
            <a:r>
              <a:rPr lang="en-US" altLang="ko-KR" sz="1200" dirty="0"/>
              <a:t/>
            </a:r>
            <a:br>
              <a:rPr lang="en-US" altLang="ko-KR" sz="1200" dirty="0"/>
            </a:br>
            <a:r>
              <a:rPr lang="en-US" altLang="ko-KR" sz="1300" b="1" dirty="0" smtClean="0"/>
              <a:t>5&gt; </a:t>
            </a:r>
            <a:r>
              <a:rPr lang="ko-KR" altLang="en-US" sz="1300" b="1" dirty="0" err="1" smtClean="0"/>
              <a:t>다가구</a:t>
            </a:r>
            <a:r>
              <a:rPr lang="ko-KR" altLang="en-US" sz="1300" b="1" dirty="0" smtClean="0"/>
              <a:t> </a:t>
            </a:r>
            <a:r>
              <a:rPr lang="ko-KR" altLang="en-US" sz="1300" b="1" dirty="0"/>
              <a:t>등 매입임대주택</a:t>
            </a:r>
            <a:r>
              <a:rPr lang="ko-KR" altLang="en-US" sz="1200" dirty="0"/>
              <a:t/>
            </a:r>
            <a:br>
              <a:rPr lang="ko-KR" altLang="en-US" sz="1200" dirty="0"/>
            </a:br>
            <a:r>
              <a:rPr lang="ko-KR" altLang="en-US" sz="1200" dirty="0" err="1" smtClean="0"/>
              <a:t>다가구</a:t>
            </a:r>
            <a:r>
              <a:rPr lang="ko-KR" altLang="en-US" sz="1200" dirty="0" smtClean="0"/>
              <a:t> </a:t>
            </a:r>
            <a:r>
              <a:rPr lang="ko-KR" altLang="en-US" sz="1200" dirty="0"/>
              <a:t>등 매입 임대주택은 최저 소득층이 현재의 수입으로 거주할 수 있도록 </a:t>
            </a:r>
            <a:r>
              <a:rPr lang="ko-KR" altLang="en-US" sz="1200" dirty="0" err="1"/>
              <a:t>다가구</a:t>
            </a:r>
            <a:r>
              <a:rPr lang="ko-KR" altLang="en-US" sz="1200" dirty="0"/>
              <a:t> 주택 등 기존주택을 매입해 개</a:t>
            </a:r>
            <a:r>
              <a:rPr lang="en-US" altLang="ko-KR" sz="1200" dirty="0"/>
              <a:t>·</a:t>
            </a:r>
            <a:r>
              <a:rPr lang="ko-KR" altLang="en-US" sz="1200" dirty="0"/>
              <a:t>보수를 한 뒤 저렴하게 재임대하는 사업이다</a:t>
            </a:r>
            <a:r>
              <a:rPr lang="en-US" altLang="ko-KR" sz="1200" dirty="0"/>
              <a:t>. </a:t>
            </a:r>
            <a:br>
              <a:rPr lang="en-US" altLang="ko-KR" sz="1200" dirty="0"/>
            </a:br>
            <a:r>
              <a:rPr lang="ko-KR" altLang="en-US" sz="1200" dirty="0" smtClean="0"/>
              <a:t>입주대상은 기초생활 </a:t>
            </a:r>
            <a:r>
              <a:rPr lang="ko-KR" altLang="en-US" sz="1200" dirty="0" err="1" smtClean="0"/>
              <a:t>수급자를</a:t>
            </a:r>
            <a:r>
              <a:rPr lang="ko-KR" altLang="en-US" sz="1200" dirty="0" smtClean="0"/>
              <a:t> </a:t>
            </a:r>
            <a:r>
              <a:rPr lang="ko-KR" altLang="en-US" sz="1200" dirty="0"/>
              <a:t>비롯해 보호대상 </a:t>
            </a:r>
            <a:r>
              <a:rPr lang="ko-KR" altLang="en-US" sz="1200" dirty="0" smtClean="0"/>
              <a:t>한 부모 </a:t>
            </a:r>
            <a:r>
              <a:rPr lang="ko-KR" altLang="en-US" sz="1200" dirty="0"/>
              <a:t>가족</a:t>
            </a:r>
            <a:r>
              <a:rPr lang="en-US" altLang="ko-KR" sz="1200" dirty="0"/>
              <a:t>(1</a:t>
            </a:r>
            <a:r>
              <a:rPr lang="ko-KR" altLang="en-US" sz="1200" dirty="0"/>
              <a:t>순위</a:t>
            </a:r>
            <a:r>
              <a:rPr lang="en-US" altLang="ko-KR" sz="1200" dirty="0"/>
              <a:t>), </a:t>
            </a:r>
            <a:r>
              <a:rPr lang="ko-KR" altLang="en-US" sz="1200" dirty="0"/>
              <a:t>전년도 월평균소득</a:t>
            </a:r>
            <a:r>
              <a:rPr lang="en-US" altLang="ko-KR" sz="1200" dirty="0"/>
              <a:t>(3</a:t>
            </a:r>
            <a:r>
              <a:rPr lang="ko-KR" altLang="en-US" sz="1200" dirty="0"/>
              <a:t>인 가구 기준 </a:t>
            </a:r>
            <a:r>
              <a:rPr lang="en-US" altLang="ko-KR" sz="1200" dirty="0"/>
              <a:t>473</a:t>
            </a:r>
            <a:r>
              <a:rPr lang="ko-KR" altLang="en-US" sz="1200" dirty="0"/>
              <a:t>만</a:t>
            </a:r>
            <a:r>
              <a:rPr lang="en-US" altLang="ko-KR" sz="1200" dirty="0"/>
              <a:t>4</a:t>
            </a:r>
            <a:r>
              <a:rPr lang="ko-KR" altLang="en-US" sz="1200" dirty="0"/>
              <a:t>천</a:t>
            </a:r>
            <a:r>
              <a:rPr lang="en-US" altLang="ko-KR" sz="1200" dirty="0"/>
              <a:t>603</a:t>
            </a:r>
            <a:r>
              <a:rPr lang="ko-KR" altLang="en-US" sz="1200" dirty="0"/>
              <a:t>원</a:t>
            </a:r>
            <a:r>
              <a:rPr lang="en-US" altLang="ko-KR" sz="1200" dirty="0"/>
              <a:t>)</a:t>
            </a:r>
            <a:r>
              <a:rPr lang="ko-KR" altLang="en-US" sz="1200" dirty="0"/>
              <a:t>의 </a:t>
            </a:r>
            <a:r>
              <a:rPr lang="en-US" altLang="ko-KR" sz="1200" dirty="0"/>
              <a:t>50% </a:t>
            </a:r>
            <a:r>
              <a:rPr lang="ko-KR" altLang="en-US" sz="1200" dirty="0"/>
              <a:t>이하 가구와 장애인</a:t>
            </a:r>
            <a:r>
              <a:rPr lang="en-US" altLang="ko-KR" sz="1200" dirty="0"/>
              <a:t>(2</a:t>
            </a:r>
            <a:r>
              <a:rPr lang="ko-KR" altLang="en-US" sz="1200" dirty="0"/>
              <a:t>순위</a:t>
            </a:r>
            <a:r>
              <a:rPr lang="en-US" altLang="ko-KR" sz="1200" dirty="0"/>
              <a:t>)</a:t>
            </a:r>
            <a:r>
              <a:rPr lang="ko-KR" altLang="en-US" sz="1200" dirty="0"/>
              <a:t>이다</a:t>
            </a:r>
            <a:r>
              <a:rPr lang="en-US" altLang="ko-KR" sz="1200" dirty="0"/>
              <a:t>. </a:t>
            </a:r>
            <a:br>
              <a:rPr lang="en-US" altLang="ko-KR" sz="1200" dirty="0"/>
            </a:br>
            <a:r>
              <a:rPr lang="ko-KR" altLang="en-US" sz="1200" dirty="0" smtClean="0"/>
              <a:t>임대조건은 </a:t>
            </a:r>
            <a:r>
              <a:rPr lang="ko-KR" altLang="en-US" sz="1200" dirty="0"/>
              <a:t>전용면적 </a:t>
            </a:r>
            <a:r>
              <a:rPr lang="en-US" altLang="ko-KR" sz="1200" dirty="0"/>
              <a:t>50㎡</a:t>
            </a:r>
            <a:r>
              <a:rPr lang="ko-KR" altLang="en-US" sz="1200" dirty="0"/>
              <a:t>를 기준으로 보증금 </a:t>
            </a:r>
            <a:r>
              <a:rPr lang="en-US" altLang="ko-KR" sz="1200" dirty="0"/>
              <a:t>400</a:t>
            </a:r>
            <a:r>
              <a:rPr lang="ko-KR" altLang="en-US" sz="1200" dirty="0"/>
              <a:t>만원</a:t>
            </a:r>
            <a:r>
              <a:rPr lang="en-US" altLang="ko-KR" sz="1200" dirty="0"/>
              <a:t>, </a:t>
            </a:r>
            <a:r>
              <a:rPr lang="ko-KR" altLang="en-US" sz="1200" dirty="0" smtClean="0"/>
              <a:t>월 임대료 </a:t>
            </a:r>
            <a:r>
              <a:rPr lang="en-US" altLang="ko-KR" sz="1200" dirty="0"/>
              <a:t>8</a:t>
            </a:r>
            <a:r>
              <a:rPr lang="ko-KR" altLang="en-US" sz="1200" dirty="0"/>
              <a:t>만</a:t>
            </a:r>
            <a:r>
              <a:rPr lang="en-US" altLang="ko-KR" sz="1200" dirty="0"/>
              <a:t>~15</a:t>
            </a:r>
            <a:r>
              <a:rPr lang="ko-KR" altLang="en-US" sz="1200" dirty="0"/>
              <a:t>만원이다</a:t>
            </a:r>
            <a:r>
              <a:rPr lang="en-US" altLang="ko-KR" sz="1200" dirty="0"/>
              <a:t>. </a:t>
            </a:r>
            <a:r>
              <a:rPr lang="ko-KR" altLang="en-US" sz="1200" dirty="0"/>
              <a:t>최장 </a:t>
            </a:r>
            <a:r>
              <a:rPr lang="en-US" altLang="ko-KR" sz="1200" dirty="0"/>
              <a:t>20</a:t>
            </a:r>
            <a:r>
              <a:rPr lang="ko-KR" altLang="en-US" sz="1200" dirty="0"/>
              <a:t>년간 거주가 가능하다</a:t>
            </a:r>
            <a:r>
              <a:rPr lang="en-US" altLang="ko-KR" sz="1200" dirty="0" smtClean="0"/>
              <a:t>.</a:t>
            </a:r>
            <a:endParaRPr lang="ko-KR" altLang="en-US" sz="1050" dirty="0"/>
          </a:p>
        </p:txBody>
      </p:sp>
    </p:spTree>
    <p:extLst>
      <p:ext uri="{BB962C8B-B14F-4D97-AF65-F5344CB8AC3E}">
        <p14:creationId xmlns:p14="http://schemas.microsoft.com/office/powerpoint/2010/main" val="22433747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LA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제목 1"/>
          <p:cNvSpPr>
            <a:spLocks noGrp="1"/>
          </p:cNvSpPr>
          <p:nvPr>
            <p:ph type="title"/>
          </p:nvPr>
        </p:nvSpPr>
        <p:spPr>
          <a:xfrm>
            <a:off x="395536" y="5373216"/>
            <a:ext cx="8229600" cy="1143000"/>
          </a:xfrm>
        </p:spPr>
        <p:txBody>
          <a:bodyPr>
            <a:normAutofit/>
          </a:bodyPr>
          <a:lstStyle/>
          <a:p>
            <a:pPr algn="l"/>
            <a:r>
              <a:rPr lang="en-US" altLang="ko-KR" sz="1300" b="1" dirty="0" smtClean="0"/>
              <a:t>6, 7&gt;  5</a:t>
            </a:r>
            <a:r>
              <a:rPr lang="ko-KR" altLang="en-US" sz="1300" b="1" dirty="0"/>
              <a:t>년</a:t>
            </a:r>
            <a:r>
              <a:rPr lang="en-US" altLang="ko-KR" sz="1300" b="1" dirty="0"/>
              <a:t>·10</a:t>
            </a:r>
            <a:r>
              <a:rPr lang="ko-KR" altLang="en-US" sz="1300" b="1" dirty="0"/>
              <a:t>년 공공임대주택</a:t>
            </a:r>
            <a:r>
              <a:rPr lang="ko-KR" altLang="en-US" sz="1200" dirty="0"/>
              <a:t/>
            </a:r>
            <a:br>
              <a:rPr lang="ko-KR" altLang="en-US" sz="1200" dirty="0"/>
            </a:br>
            <a:r>
              <a:rPr lang="ko-KR" altLang="en-US" sz="1200" dirty="0"/>
              <a:t/>
            </a:r>
            <a:br>
              <a:rPr lang="ko-KR" altLang="en-US" sz="1200" dirty="0"/>
            </a:br>
            <a:r>
              <a:rPr lang="en-US" altLang="ko-KR" sz="1200" dirty="0"/>
              <a:t>5</a:t>
            </a:r>
            <a:r>
              <a:rPr lang="ko-KR" altLang="en-US" sz="1200" dirty="0"/>
              <a:t>년</a:t>
            </a:r>
            <a:r>
              <a:rPr lang="en-US" altLang="ko-KR" sz="1200" dirty="0"/>
              <a:t>·10</a:t>
            </a:r>
            <a:r>
              <a:rPr lang="ko-KR" altLang="en-US" sz="1200" dirty="0"/>
              <a:t>년 공공임대주택은 임대 의무기간인 </a:t>
            </a:r>
            <a:r>
              <a:rPr lang="en-US" altLang="ko-KR" sz="1200" dirty="0"/>
              <a:t>5</a:t>
            </a:r>
            <a:r>
              <a:rPr lang="ko-KR" altLang="en-US" sz="1200" dirty="0"/>
              <a:t>년</a:t>
            </a:r>
            <a:r>
              <a:rPr lang="en-US" altLang="ko-KR" sz="1200" dirty="0"/>
              <a:t>(10</a:t>
            </a:r>
            <a:r>
              <a:rPr lang="ko-KR" altLang="en-US" sz="1200" dirty="0"/>
              <a:t>년</a:t>
            </a:r>
            <a:r>
              <a:rPr lang="en-US" altLang="ko-KR" sz="1200" dirty="0"/>
              <a:t>)</a:t>
            </a:r>
            <a:r>
              <a:rPr lang="ko-KR" altLang="en-US" sz="1200" dirty="0"/>
              <a:t>간 임대 후 </a:t>
            </a:r>
            <a:r>
              <a:rPr lang="ko-KR" altLang="en-US" sz="1200" dirty="0" smtClean="0"/>
              <a:t>분양 전환해 </a:t>
            </a:r>
            <a:r>
              <a:rPr lang="ko-KR" altLang="en-US" sz="1200" dirty="0"/>
              <a:t>입주자가 우선적으로 소유권을 </a:t>
            </a:r>
            <a:r>
              <a:rPr lang="ko-KR" altLang="en-US" sz="1200" dirty="0" smtClean="0"/>
              <a:t>이전 받을 </a:t>
            </a:r>
            <a:r>
              <a:rPr lang="ko-KR" altLang="en-US" sz="1200" dirty="0"/>
              <a:t>수 있는 임대주택이다</a:t>
            </a:r>
            <a:r>
              <a:rPr lang="en-US" altLang="ko-KR" sz="1200" dirty="0"/>
              <a:t>. </a:t>
            </a:r>
            <a:r>
              <a:rPr lang="ko-KR" altLang="en-US" sz="1200" dirty="0"/>
              <a:t>요즘과 같이 주택가격이 급등하는 시기에 내 집 마련의 좋은 대안이 될 수 있다</a:t>
            </a:r>
            <a:r>
              <a:rPr lang="en-US" altLang="ko-KR" sz="1200" dirty="0"/>
              <a:t>.</a:t>
            </a:r>
            <a:br>
              <a:rPr lang="en-US" altLang="ko-KR" sz="1200" dirty="0"/>
            </a:br>
            <a:endParaRPr lang="ko-KR" altLang="en-US" sz="12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190" y="476672"/>
            <a:ext cx="7920250"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28690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LA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p:cNvSpPr>
            <a:spLocks noGrp="1" noChangeArrowheads="1"/>
          </p:cNvSpPr>
          <p:nvPr>
            <p:ph type="title"/>
          </p:nvPr>
        </p:nvSpPr>
        <p:spPr bwMode="auto">
          <a:xfrm>
            <a:off x="179512" y="323873"/>
            <a:ext cx="3744416" cy="64248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ko-KR" altLang="ko-KR" sz="1300" b="1" i="0" u="none" strike="noStrike" cap="none" normalizeH="0" baseline="0" dirty="0" smtClean="0">
                <a:ln>
                  <a:noFill/>
                </a:ln>
                <a:solidFill>
                  <a:schemeClr val="tx1"/>
                </a:solidFill>
                <a:effectLst/>
                <a:latin typeface="굴림" pitchFamily="50" charset="-127"/>
                <a:ea typeface="굴림" pitchFamily="50" charset="-127"/>
                <a:cs typeface="굴림" pitchFamily="50" charset="-127"/>
              </a:rPr>
              <a:t>8</a:t>
            </a:r>
            <a:r>
              <a:rPr kumimoji="1" lang="en-US" altLang="ko-KR" sz="1300" b="1" i="0" u="none" strike="noStrike" cap="none" normalizeH="0" baseline="0" dirty="0" smtClean="0">
                <a:ln>
                  <a:noFill/>
                </a:ln>
                <a:solidFill>
                  <a:schemeClr val="tx1"/>
                </a:solidFill>
                <a:effectLst/>
                <a:latin typeface="굴림" pitchFamily="50" charset="-127"/>
                <a:ea typeface="굴림" pitchFamily="50" charset="-127"/>
                <a:cs typeface="굴림" pitchFamily="50" charset="-127"/>
              </a:rPr>
              <a:t>&gt;</a:t>
            </a:r>
            <a:r>
              <a:rPr kumimoji="1" lang="ko-KR" sz="1300" b="1" i="0" u="none" strike="noStrike" cap="none" normalizeH="0" baseline="0" dirty="0" smtClean="0">
                <a:ln>
                  <a:noFill/>
                </a:ln>
                <a:solidFill>
                  <a:schemeClr val="tx1"/>
                </a:solidFill>
                <a:effectLst/>
                <a:latin typeface="굴림" pitchFamily="50" charset="-127"/>
                <a:ea typeface="굴림" pitchFamily="50" charset="-127"/>
                <a:cs typeface="굴림" pitchFamily="50" charset="-127"/>
              </a:rPr>
              <a:t>신개념 장기임대주택 </a:t>
            </a:r>
            <a:r>
              <a:rPr kumimoji="1" lang="ko-KR" sz="1300" b="1" i="0" u="none" strike="noStrike" cap="none" normalizeH="0" baseline="0" dirty="0" smtClean="0">
                <a:ln>
                  <a:noFill/>
                </a:ln>
                <a:solidFill>
                  <a:schemeClr val="tx1"/>
                </a:solidFill>
                <a:effectLst/>
                <a:latin typeface="Arial"/>
                <a:ea typeface="굴림" pitchFamily="50" charset="-127"/>
                <a:cs typeface="굴림" pitchFamily="50" charset="-127"/>
              </a:rPr>
              <a:t>‘</a:t>
            </a:r>
            <a:r>
              <a:rPr kumimoji="1" lang="ko-KR" sz="1300" b="1" i="0" u="none" strike="noStrike" cap="none" normalizeH="0" baseline="0" dirty="0" smtClean="0">
                <a:ln>
                  <a:noFill/>
                </a:ln>
                <a:solidFill>
                  <a:schemeClr val="tx1"/>
                </a:solidFill>
                <a:effectLst/>
                <a:latin typeface="굴림" pitchFamily="50" charset="-127"/>
                <a:ea typeface="굴림" pitchFamily="50" charset="-127"/>
                <a:cs typeface="굴림" pitchFamily="50" charset="-127"/>
              </a:rPr>
              <a:t>행복주택</a:t>
            </a:r>
            <a:r>
              <a:rPr kumimoji="1" lang="ko-KR" sz="1300" b="1" i="0" u="none" strike="noStrike" cap="none" normalizeH="0" baseline="0" dirty="0" smtClean="0">
                <a:ln>
                  <a:noFill/>
                </a:ln>
                <a:solidFill>
                  <a:schemeClr val="tx1"/>
                </a:solidFill>
                <a:effectLst/>
                <a:latin typeface="Arial"/>
                <a:ea typeface="굴림" pitchFamily="50" charset="-127"/>
                <a:cs typeface="굴림" pitchFamily="50" charset="-127"/>
              </a:rPr>
              <a:t>’</a:t>
            </a:r>
            <a:r>
              <a:rPr kumimoji="1" lang="ko-KR" sz="1300" b="0" i="0" u="none" strike="noStrike" cap="none" normalizeH="0" baseline="0" dirty="0" smtClean="0">
                <a:ln>
                  <a:noFill/>
                </a:ln>
                <a:solidFill>
                  <a:schemeClr val="tx1"/>
                </a:solidFill>
                <a:effectLst/>
                <a:latin typeface="굴림" pitchFamily="50" charset="-127"/>
                <a:ea typeface="굴림" pitchFamily="50" charset="-127"/>
                <a:cs typeface="굴림" pitchFamily="50" charset="-127"/>
              </a:rPr>
              <a:t/>
            </a:r>
            <a:br>
              <a:rPr kumimoji="1" lang="ko-KR" sz="1300" b="0" i="0" u="none" strike="noStrike" cap="none" normalizeH="0" baseline="0" dirty="0" smtClean="0">
                <a:ln>
                  <a:noFill/>
                </a:ln>
                <a:solidFill>
                  <a:schemeClr val="tx1"/>
                </a:solidFill>
                <a:effectLst/>
                <a:latin typeface="굴림" pitchFamily="50" charset="-127"/>
                <a:ea typeface="굴림" pitchFamily="50" charset="-127"/>
                <a:cs typeface="굴림" pitchFamily="50" charset="-127"/>
              </a:rPr>
            </a:br>
            <a:r>
              <a:rPr kumimoji="1" lang="ko-KR" sz="1000" b="0" i="0" u="none" strike="noStrike" cap="none" normalizeH="0" baseline="0" dirty="0" smtClean="0">
                <a:ln>
                  <a:noFill/>
                </a:ln>
                <a:solidFill>
                  <a:schemeClr val="tx1"/>
                </a:solidFill>
                <a:effectLst/>
                <a:latin typeface="굴림" pitchFamily="50" charset="-127"/>
                <a:ea typeface="굴림" pitchFamily="50" charset="-127"/>
                <a:cs typeface="굴림" pitchFamily="50" charset="-127"/>
              </a:rPr>
              <a:t/>
            </a:r>
            <a:br>
              <a:rPr kumimoji="1" lang="ko-KR" sz="1000" b="0" i="0" u="none" strike="noStrike" cap="none" normalizeH="0" baseline="0" dirty="0" smtClean="0">
                <a:ln>
                  <a:noFill/>
                </a:ln>
                <a:solidFill>
                  <a:schemeClr val="tx1"/>
                </a:solidFill>
                <a:effectLst/>
                <a:latin typeface="굴림" pitchFamily="50" charset="-127"/>
                <a:ea typeface="굴림" pitchFamily="50" charset="-127"/>
                <a:cs typeface="굴림" pitchFamily="50" charset="-127"/>
              </a:rPr>
            </a:br>
            <a:r>
              <a:rPr kumimoji="1" lang="ko-KR" sz="1050" b="0" i="0" u="none" strike="noStrike" cap="none" normalizeH="0" baseline="0" dirty="0" smtClean="0">
                <a:ln>
                  <a:noFill/>
                </a:ln>
                <a:solidFill>
                  <a:schemeClr val="tx1"/>
                </a:solidFill>
                <a:effectLst/>
                <a:latin typeface="굴림" pitchFamily="50" charset="-127"/>
                <a:ea typeface="굴림" pitchFamily="50" charset="-127"/>
                <a:cs typeface="굴림" pitchFamily="50" charset="-127"/>
              </a:rPr>
              <a:t>행복주택은 새로운 개념의 공공임대주택이다</a:t>
            </a:r>
            <a:r>
              <a:rPr kumimoji="1" lang="ko-KR" altLang="ko-KR" sz="1050" b="0" i="0" u="none" strike="noStrike" cap="none" normalizeH="0" baseline="0" dirty="0" smtClean="0">
                <a:ln>
                  <a:noFill/>
                </a:ln>
                <a:solidFill>
                  <a:schemeClr val="tx1"/>
                </a:solidFill>
                <a:effectLst/>
                <a:latin typeface="굴림" pitchFamily="50" charset="-127"/>
                <a:ea typeface="굴림" pitchFamily="50" charset="-127"/>
                <a:cs typeface="굴림" pitchFamily="50" charset="-127"/>
              </a:rPr>
              <a:t>. </a:t>
            </a:r>
            <a:r>
              <a:rPr kumimoji="1" lang="ko-KR" sz="1050" b="0" i="0" u="none" strike="noStrike" cap="none" normalizeH="0" baseline="0" dirty="0" smtClean="0">
                <a:ln>
                  <a:noFill/>
                </a:ln>
                <a:solidFill>
                  <a:schemeClr val="tx1"/>
                </a:solidFill>
                <a:effectLst/>
                <a:latin typeface="굴림" pitchFamily="50" charset="-127"/>
                <a:ea typeface="굴림" pitchFamily="50" charset="-127"/>
                <a:cs typeface="굴림" pitchFamily="50" charset="-127"/>
              </a:rPr>
              <a:t>주거가 불안한 젊은 계층에 주거사다리를 제공하기 위해 국가재정과 국민주택기금을 지원받아 국가</a:t>
            </a:r>
            <a:r>
              <a:rPr kumimoji="1" lang="ko-KR" altLang="ko-KR" sz="1050" b="0" i="0" u="none" strike="noStrike" cap="none" normalizeH="0" baseline="0" dirty="0" smtClean="0">
                <a:ln>
                  <a:noFill/>
                </a:ln>
                <a:solidFill>
                  <a:schemeClr val="tx1"/>
                </a:solidFill>
                <a:effectLst/>
                <a:latin typeface="Arial"/>
                <a:ea typeface="굴림" pitchFamily="50" charset="-127"/>
                <a:cs typeface="굴림" pitchFamily="50" charset="-127"/>
              </a:rPr>
              <a:t>·</a:t>
            </a:r>
            <a:r>
              <a:rPr kumimoji="1" lang="ko-KR" sz="1050" b="0" i="0" u="none" strike="noStrike" cap="none" normalizeH="0" baseline="0" dirty="0" err="1" smtClean="0">
                <a:ln>
                  <a:noFill/>
                </a:ln>
                <a:solidFill>
                  <a:schemeClr val="tx1"/>
                </a:solidFill>
                <a:effectLst/>
                <a:latin typeface="굴림" pitchFamily="50" charset="-127"/>
                <a:ea typeface="굴림" pitchFamily="50" charset="-127"/>
                <a:cs typeface="굴림" pitchFamily="50" charset="-127"/>
              </a:rPr>
              <a:t>지자체</a:t>
            </a:r>
            <a:r>
              <a:rPr kumimoji="1" lang="ko-KR" altLang="ko-KR" sz="1050" b="0" i="0" u="none" strike="noStrike" cap="none" normalizeH="0" baseline="0" dirty="0" smtClean="0">
                <a:ln>
                  <a:noFill/>
                </a:ln>
                <a:solidFill>
                  <a:schemeClr val="tx1"/>
                </a:solidFill>
                <a:effectLst/>
                <a:latin typeface="Arial"/>
                <a:ea typeface="굴림" pitchFamily="50" charset="-127"/>
                <a:cs typeface="굴림" pitchFamily="50" charset="-127"/>
              </a:rPr>
              <a:t>·</a:t>
            </a:r>
            <a:r>
              <a:rPr kumimoji="1" lang="ko-KR" altLang="ko-KR" sz="1050" b="0" i="0" u="none" strike="noStrike" cap="none" normalizeH="0" baseline="0" dirty="0" smtClean="0">
                <a:ln>
                  <a:noFill/>
                </a:ln>
                <a:solidFill>
                  <a:schemeClr val="tx1"/>
                </a:solidFill>
                <a:effectLst/>
                <a:latin typeface="굴림" pitchFamily="50" charset="-127"/>
                <a:ea typeface="굴림" pitchFamily="50" charset="-127"/>
                <a:cs typeface="굴림" pitchFamily="50" charset="-127"/>
              </a:rPr>
              <a:t>LH</a:t>
            </a:r>
            <a:r>
              <a:rPr kumimoji="1" lang="ko-KR" altLang="ko-KR" sz="1050" b="0" i="0" u="none" strike="noStrike" cap="none" normalizeH="0" baseline="0" dirty="0" smtClean="0">
                <a:ln>
                  <a:noFill/>
                </a:ln>
                <a:solidFill>
                  <a:schemeClr val="tx1"/>
                </a:solidFill>
                <a:effectLst/>
                <a:latin typeface="Arial"/>
                <a:ea typeface="굴림" pitchFamily="50" charset="-127"/>
                <a:cs typeface="굴림" pitchFamily="50" charset="-127"/>
              </a:rPr>
              <a:t>·</a:t>
            </a:r>
            <a:r>
              <a:rPr kumimoji="1" lang="ko-KR" sz="1050" b="0" i="0" u="none" strike="noStrike" cap="none" normalizeH="0" baseline="0" dirty="0" smtClean="0">
                <a:ln>
                  <a:noFill/>
                </a:ln>
                <a:solidFill>
                  <a:schemeClr val="tx1"/>
                </a:solidFill>
                <a:effectLst/>
                <a:latin typeface="굴림" pitchFamily="50" charset="-127"/>
                <a:ea typeface="굴림" pitchFamily="50" charset="-127"/>
                <a:cs typeface="굴림" pitchFamily="50" charset="-127"/>
              </a:rPr>
              <a:t>지방공사가 건설</a:t>
            </a:r>
            <a:r>
              <a:rPr kumimoji="1" lang="ko-KR" altLang="ko-KR" sz="1050" b="0" i="0" u="none" strike="noStrike" cap="none" normalizeH="0" baseline="0" dirty="0" smtClean="0">
                <a:ln>
                  <a:noFill/>
                </a:ln>
                <a:solidFill>
                  <a:schemeClr val="tx1"/>
                </a:solidFill>
                <a:effectLst/>
                <a:latin typeface="Arial"/>
                <a:ea typeface="굴림" pitchFamily="50" charset="-127"/>
                <a:cs typeface="굴림" pitchFamily="50" charset="-127"/>
              </a:rPr>
              <a:t>·</a:t>
            </a:r>
            <a:r>
              <a:rPr kumimoji="1" lang="ko-KR" sz="1050" b="0" i="0" u="none" strike="noStrike" cap="none" normalizeH="0" baseline="0" dirty="0" smtClean="0">
                <a:ln>
                  <a:noFill/>
                </a:ln>
                <a:solidFill>
                  <a:schemeClr val="tx1"/>
                </a:solidFill>
                <a:effectLst/>
                <a:latin typeface="굴림" pitchFamily="50" charset="-127"/>
                <a:ea typeface="굴림" pitchFamily="50" charset="-127"/>
                <a:cs typeface="굴림" pitchFamily="50" charset="-127"/>
              </a:rPr>
              <a:t>공급하는 임대주택이다</a:t>
            </a:r>
            <a:r>
              <a:rPr kumimoji="1" lang="ko-KR" altLang="ko-KR" sz="1050" b="0" i="0" u="none" strike="noStrike" cap="none" normalizeH="0" baseline="0" dirty="0" smtClean="0">
                <a:ln>
                  <a:noFill/>
                </a:ln>
                <a:solidFill>
                  <a:schemeClr val="tx1"/>
                </a:solidFill>
                <a:effectLst/>
                <a:latin typeface="굴림" pitchFamily="50" charset="-127"/>
                <a:ea typeface="굴림" pitchFamily="50" charset="-127"/>
                <a:cs typeface="굴림" pitchFamily="50" charset="-127"/>
              </a:rPr>
              <a:t>. </a:t>
            </a:r>
            <a:r>
              <a:rPr kumimoji="1" lang="ko-KR" sz="1050" b="0" i="0" u="none" strike="noStrike" cap="none" normalizeH="0" baseline="0" dirty="0" smtClean="0">
                <a:ln>
                  <a:noFill/>
                </a:ln>
                <a:solidFill>
                  <a:schemeClr val="tx1"/>
                </a:solidFill>
                <a:effectLst/>
                <a:latin typeface="굴림" pitchFamily="50" charset="-127"/>
                <a:ea typeface="굴림" pitchFamily="50" charset="-127"/>
                <a:cs typeface="굴림" pitchFamily="50" charset="-127"/>
              </a:rPr>
              <a:t>입주자격 재확인 후 </a:t>
            </a:r>
            <a:r>
              <a:rPr kumimoji="1" lang="ko-KR" altLang="ko-KR" sz="1050" b="0" i="0" u="none" strike="noStrike" cap="none" normalizeH="0" baseline="0" dirty="0" smtClean="0">
                <a:ln>
                  <a:noFill/>
                </a:ln>
                <a:solidFill>
                  <a:schemeClr val="tx1"/>
                </a:solidFill>
                <a:effectLst/>
                <a:latin typeface="굴림" pitchFamily="50" charset="-127"/>
                <a:ea typeface="굴림" pitchFamily="50" charset="-127"/>
                <a:cs typeface="굴림" pitchFamily="50" charset="-127"/>
              </a:rPr>
              <a:t>2</a:t>
            </a:r>
            <a:r>
              <a:rPr kumimoji="1" lang="ko-KR" sz="1050" b="0" i="0" u="none" strike="noStrike" cap="none" normalizeH="0" baseline="0" dirty="0" smtClean="0">
                <a:ln>
                  <a:noFill/>
                </a:ln>
                <a:solidFill>
                  <a:schemeClr val="tx1"/>
                </a:solidFill>
                <a:effectLst/>
                <a:latin typeface="굴림" pitchFamily="50" charset="-127"/>
                <a:ea typeface="굴림" pitchFamily="50" charset="-127"/>
                <a:cs typeface="굴림" pitchFamily="50" charset="-127"/>
              </a:rPr>
              <a:t>년 단위로 갱신계약을 체결하며 대학생</a:t>
            </a:r>
            <a:r>
              <a:rPr kumimoji="1" lang="ko-KR" altLang="ko-KR" sz="1050" b="0" i="0" u="none" strike="noStrike" cap="none" normalizeH="0" baseline="0" dirty="0" smtClean="0">
                <a:ln>
                  <a:noFill/>
                </a:ln>
                <a:solidFill>
                  <a:schemeClr val="tx1"/>
                </a:solidFill>
                <a:effectLst/>
                <a:latin typeface="Arial"/>
                <a:ea typeface="굴림" pitchFamily="50" charset="-127"/>
                <a:cs typeface="굴림" pitchFamily="50" charset="-127"/>
              </a:rPr>
              <a:t>·</a:t>
            </a:r>
            <a:r>
              <a:rPr kumimoji="1" lang="ko-KR" sz="1050" b="0" i="0" u="none" strike="noStrike" cap="none" normalizeH="0" baseline="0" dirty="0" smtClean="0">
                <a:ln>
                  <a:noFill/>
                </a:ln>
                <a:solidFill>
                  <a:schemeClr val="tx1"/>
                </a:solidFill>
                <a:effectLst/>
                <a:latin typeface="굴림" pitchFamily="50" charset="-127"/>
                <a:ea typeface="굴림" pitchFamily="50" charset="-127"/>
                <a:cs typeface="굴림" pitchFamily="50" charset="-127"/>
              </a:rPr>
              <a:t>사회초년생</a:t>
            </a:r>
            <a:r>
              <a:rPr kumimoji="1" lang="ko-KR" altLang="ko-KR" sz="1050" b="0" i="0" u="none" strike="noStrike" cap="none" normalizeH="0" baseline="0" dirty="0" smtClean="0">
                <a:ln>
                  <a:noFill/>
                </a:ln>
                <a:solidFill>
                  <a:schemeClr val="tx1"/>
                </a:solidFill>
                <a:effectLst/>
                <a:latin typeface="Arial"/>
                <a:ea typeface="굴림" pitchFamily="50" charset="-127"/>
                <a:cs typeface="굴림" pitchFamily="50" charset="-127"/>
              </a:rPr>
              <a:t>·</a:t>
            </a:r>
            <a:r>
              <a:rPr kumimoji="1" lang="ko-KR" sz="1050" b="0" i="0" u="none" strike="noStrike" cap="none" normalizeH="0" baseline="0" dirty="0" smtClean="0">
                <a:ln>
                  <a:noFill/>
                </a:ln>
                <a:solidFill>
                  <a:schemeClr val="tx1"/>
                </a:solidFill>
                <a:effectLst/>
                <a:latin typeface="굴림" pitchFamily="50" charset="-127"/>
                <a:ea typeface="굴림" pitchFamily="50" charset="-127"/>
                <a:cs typeface="굴림" pitchFamily="50" charset="-127"/>
              </a:rPr>
              <a:t>신혼부부는 최대 </a:t>
            </a:r>
            <a:r>
              <a:rPr kumimoji="1" lang="ko-KR" altLang="ko-KR" sz="1050" b="0" i="0" u="none" strike="noStrike" cap="none" normalizeH="0" baseline="0" dirty="0" smtClean="0">
                <a:ln>
                  <a:noFill/>
                </a:ln>
                <a:solidFill>
                  <a:schemeClr val="tx1"/>
                </a:solidFill>
                <a:effectLst/>
                <a:latin typeface="굴림" pitchFamily="50" charset="-127"/>
                <a:ea typeface="굴림" pitchFamily="50" charset="-127"/>
                <a:cs typeface="굴림" pitchFamily="50" charset="-127"/>
              </a:rPr>
              <a:t>6</a:t>
            </a:r>
            <a:r>
              <a:rPr kumimoji="1" lang="ko-KR" sz="1050" b="0" i="0" u="none" strike="noStrike" cap="none" normalizeH="0" baseline="0" dirty="0" smtClean="0">
                <a:ln>
                  <a:noFill/>
                </a:ln>
                <a:solidFill>
                  <a:schemeClr val="tx1"/>
                </a:solidFill>
                <a:effectLst/>
                <a:latin typeface="굴림" pitchFamily="50" charset="-127"/>
                <a:ea typeface="굴림" pitchFamily="50" charset="-127"/>
                <a:cs typeface="굴림" pitchFamily="50" charset="-127"/>
              </a:rPr>
              <a:t>년</a:t>
            </a:r>
            <a:r>
              <a:rPr kumimoji="1" lang="ko-KR" altLang="ko-KR" sz="1050" b="0" i="0" u="none" strike="noStrike" cap="none" normalizeH="0" baseline="0" dirty="0" smtClean="0">
                <a:ln>
                  <a:noFill/>
                </a:ln>
                <a:solidFill>
                  <a:schemeClr val="tx1"/>
                </a:solidFill>
                <a:effectLst/>
                <a:latin typeface="굴림" pitchFamily="50" charset="-127"/>
                <a:ea typeface="굴림" pitchFamily="50" charset="-127"/>
                <a:cs typeface="굴림" pitchFamily="50" charset="-127"/>
              </a:rPr>
              <a:t>, </a:t>
            </a:r>
            <a:r>
              <a:rPr kumimoji="1" lang="ko-KR" sz="1050" b="0" i="0" u="none" strike="noStrike" cap="none" normalizeH="0" baseline="0" dirty="0" smtClean="0">
                <a:ln>
                  <a:noFill/>
                </a:ln>
                <a:solidFill>
                  <a:schemeClr val="tx1"/>
                </a:solidFill>
                <a:effectLst/>
                <a:latin typeface="굴림" pitchFamily="50" charset="-127"/>
                <a:ea typeface="굴림" pitchFamily="50" charset="-127"/>
                <a:cs typeface="굴림" pitchFamily="50" charset="-127"/>
              </a:rPr>
              <a:t>고령자</a:t>
            </a:r>
            <a:r>
              <a:rPr kumimoji="1" lang="ko-KR" altLang="ko-KR" sz="1050" b="0" i="0" u="none" strike="noStrike" cap="none" normalizeH="0" baseline="0" dirty="0" smtClean="0">
                <a:ln>
                  <a:noFill/>
                </a:ln>
                <a:solidFill>
                  <a:schemeClr val="tx1"/>
                </a:solidFill>
                <a:effectLst/>
                <a:latin typeface="Arial"/>
                <a:ea typeface="굴림" pitchFamily="50" charset="-127"/>
                <a:cs typeface="굴림" pitchFamily="50" charset="-127"/>
              </a:rPr>
              <a:t>·</a:t>
            </a:r>
            <a:r>
              <a:rPr kumimoji="1" lang="ko-KR" sz="1050" b="0" i="0" u="none" strike="noStrike" cap="none" normalizeH="0" baseline="0" dirty="0" smtClean="0">
                <a:ln>
                  <a:noFill/>
                </a:ln>
                <a:solidFill>
                  <a:schemeClr val="tx1"/>
                </a:solidFill>
                <a:effectLst/>
                <a:latin typeface="굴림" pitchFamily="50" charset="-127"/>
                <a:ea typeface="굴림" pitchFamily="50" charset="-127"/>
                <a:cs typeface="굴림" pitchFamily="50" charset="-127"/>
              </a:rPr>
              <a:t>주거급여</a:t>
            </a:r>
            <a:r>
              <a:rPr kumimoji="1" lang="en-US" altLang="ko-KR" sz="1050" b="0" i="0" u="none" strike="noStrike" cap="none" normalizeH="0" baseline="0" dirty="0" smtClean="0">
                <a:ln>
                  <a:noFill/>
                </a:ln>
                <a:solidFill>
                  <a:schemeClr val="tx1"/>
                </a:solidFill>
                <a:effectLst/>
                <a:latin typeface="굴림" pitchFamily="50" charset="-127"/>
                <a:ea typeface="굴림" pitchFamily="50" charset="-127"/>
                <a:cs typeface="굴림" pitchFamily="50" charset="-127"/>
              </a:rPr>
              <a:t> </a:t>
            </a:r>
            <a:r>
              <a:rPr kumimoji="1" lang="ko-KR" sz="1050" b="0" i="0" u="none" strike="noStrike" cap="none" normalizeH="0" baseline="0" dirty="0" err="1" smtClean="0">
                <a:ln>
                  <a:noFill/>
                </a:ln>
                <a:solidFill>
                  <a:schemeClr val="tx1"/>
                </a:solidFill>
                <a:effectLst/>
                <a:latin typeface="굴림" pitchFamily="50" charset="-127"/>
                <a:ea typeface="굴림" pitchFamily="50" charset="-127"/>
                <a:cs typeface="굴림" pitchFamily="50" charset="-127"/>
              </a:rPr>
              <a:t>수급자</a:t>
            </a:r>
            <a:r>
              <a:rPr kumimoji="1" lang="ko-KR" altLang="ko-KR" sz="1050" b="0" i="0" u="none" strike="noStrike" cap="none" normalizeH="0" baseline="0" dirty="0" smtClean="0">
                <a:ln>
                  <a:noFill/>
                </a:ln>
                <a:solidFill>
                  <a:schemeClr val="tx1"/>
                </a:solidFill>
                <a:effectLst/>
                <a:latin typeface="Arial"/>
                <a:ea typeface="굴림" pitchFamily="50" charset="-127"/>
                <a:cs typeface="굴림" pitchFamily="50" charset="-127"/>
              </a:rPr>
              <a:t>·</a:t>
            </a:r>
            <a:r>
              <a:rPr kumimoji="1" lang="ko-KR" sz="1050" b="0" i="0" u="none" strike="noStrike" cap="none" normalizeH="0" baseline="0" dirty="0" smtClean="0">
                <a:ln>
                  <a:noFill/>
                </a:ln>
                <a:solidFill>
                  <a:schemeClr val="tx1"/>
                </a:solidFill>
                <a:effectLst/>
                <a:latin typeface="굴림" pitchFamily="50" charset="-127"/>
                <a:ea typeface="굴림" pitchFamily="50" charset="-127"/>
                <a:cs typeface="굴림" pitchFamily="50" charset="-127"/>
              </a:rPr>
              <a:t>산업단지 근로자는 최대 </a:t>
            </a:r>
            <a:r>
              <a:rPr kumimoji="1" lang="ko-KR" altLang="ko-KR" sz="1050" b="0" i="0" u="none" strike="noStrike" cap="none" normalizeH="0" baseline="0" dirty="0" smtClean="0">
                <a:ln>
                  <a:noFill/>
                </a:ln>
                <a:solidFill>
                  <a:schemeClr val="tx1"/>
                </a:solidFill>
                <a:effectLst/>
                <a:latin typeface="굴림" pitchFamily="50" charset="-127"/>
                <a:ea typeface="굴림" pitchFamily="50" charset="-127"/>
                <a:cs typeface="굴림" pitchFamily="50" charset="-127"/>
              </a:rPr>
              <a:t>20</a:t>
            </a:r>
            <a:r>
              <a:rPr kumimoji="1" lang="ko-KR" sz="1050" b="0" i="0" u="none" strike="noStrike" cap="none" normalizeH="0" baseline="0" dirty="0" smtClean="0">
                <a:ln>
                  <a:noFill/>
                </a:ln>
                <a:solidFill>
                  <a:schemeClr val="tx1"/>
                </a:solidFill>
                <a:effectLst/>
                <a:latin typeface="굴림" pitchFamily="50" charset="-127"/>
                <a:ea typeface="굴림" pitchFamily="50" charset="-127"/>
                <a:cs typeface="굴림" pitchFamily="50" charset="-127"/>
              </a:rPr>
              <a:t>년까지 거주할 수 있다</a:t>
            </a:r>
            <a:r>
              <a:rPr kumimoji="1" lang="ko-KR" altLang="ko-KR" sz="1050" b="0" i="0" u="none" strike="noStrike" cap="none" normalizeH="0" baseline="0" dirty="0" smtClean="0">
                <a:ln>
                  <a:noFill/>
                </a:ln>
                <a:solidFill>
                  <a:schemeClr val="tx1"/>
                </a:solidFill>
                <a:effectLst/>
                <a:latin typeface="굴림" pitchFamily="50" charset="-127"/>
                <a:ea typeface="굴림" pitchFamily="50" charset="-127"/>
                <a:cs typeface="굴림" pitchFamily="50" charset="-127"/>
              </a:rPr>
              <a:t>. </a:t>
            </a:r>
            <a:br>
              <a:rPr kumimoji="1" lang="ko-KR" altLang="ko-KR" sz="1050" b="0" i="0" u="none" strike="noStrike" cap="none" normalizeH="0" baseline="0" dirty="0" smtClean="0">
                <a:ln>
                  <a:noFill/>
                </a:ln>
                <a:solidFill>
                  <a:schemeClr val="tx1"/>
                </a:solidFill>
                <a:effectLst/>
                <a:latin typeface="굴림" pitchFamily="50" charset="-127"/>
                <a:ea typeface="굴림" pitchFamily="50" charset="-127"/>
                <a:cs typeface="굴림" pitchFamily="50" charset="-127"/>
              </a:rPr>
            </a:br>
            <a:r>
              <a:rPr kumimoji="1" lang="ko-KR" altLang="ko-KR" sz="1050" b="0" i="0" u="none" strike="noStrike" cap="none" normalizeH="0" baseline="0" dirty="0" smtClean="0">
                <a:ln>
                  <a:noFill/>
                </a:ln>
                <a:solidFill>
                  <a:schemeClr val="tx1"/>
                </a:solidFill>
                <a:effectLst/>
                <a:latin typeface="굴림" pitchFamily="50" charset="-127"/>
                <a:ea typeface="굴림" pitchFamily="50" charset="-127"/>
                <a:cs typeface="굴림" pitchFamily="50" charset="-127"/>
              </a:rPr>
              <a:t/>
            </a:r>
            <a:br>
              <a:rPr kumimoji="1" lang="ko-KR" altLang="ko-KR" sz="1050" b="0" i="0" u="none" strike="noStrike" cap="none" normalizeH="0" baseline="0" dirty="0" smtClean="0">
                <a:ln>
                  <a:noFill/>
                </a:ln>
                <a:solidFill>
                  <a:schemeClr val="tx1"/>
                </a:solidFill>
                <a:effectLst/>
                <a:latin typeface="굴림" pitchFamily="50" charset="-127"/>
                <a:ea typeface="굴림" pitchFamily="50" charset="-127"/>
                <a:cs typeface="굴림" pitchFamily="50" charset="-127"/>
              </a:rPr>
            </a:br>
            <a:r>
              <a:rPr kumimoji="1" lang="ko-KR" sz="1050" b="0" i="0" u="none" strike="noStrike" cap="none" normalizeH="0" baseline="0" dirty="0" smtClean="0">
                <a:ln>
                  <a:noFill/>
                </a:ln>
                <a:solidFill>
                  <a:schemeClr val="tx1"/>
                </a:solidFill>
                <a:effectLst/>
                <a:latin typeface="굴림" pitchFamily="50" charset="-127"/>
                <a:ea typeface="굴림" pitchFamily="50" charset="-127"/>
                <a:cs typeface="굴림" pitchFamily="50" charset="-127"/>
              </a:rPr>
              <a:t>임대조건은 시중 전세의 </a:t>
            </a:r>
            <a:r>
              <a:rPr kumimoji="1" lang="ko-KR" altLang="ko-KR" sz="1050" b="0" i="0" u="none" strike="noStrike" cap="none" normalizeH="0" baseline="0" dirty="0" smtClean="0">
                <a:ln>
                  <a:noFill/>
                </a:ln>
                <a:solidFill>
                  <a:schemeClr val="tx1"/>
                </a:solidFill>
                <a:effectLst/>
                <a:latin typeface="굴림" pitchFamily="50" charset="-127"/>
                <a:ea typeface="굴림" pitchFamily="50" charset="-127"/>
                <a:cs typeface="굴림" pitchFamily="50" charset="-127"/>
              </a:rPr>
              <a:t>60∼80% </a:t>
            </a:r>
            <a:r>
              <a:rPr kumimoji="1" lang="ko-KR" sz="1050" b="0" i="0" u="none" strike="noStrike" cap="none" normalizeH="0" baseline="0" dirty="0" smtClean="0">
                <a:ln>
                  <a:noFill/>
                </a:ln>
                <a:solidFill>
                  <a:schemeClr val="tx1"/>
                </a:solidFill>
                <a:effectLst/>
                <a:latin typeface="굴림" pitchFamily="50" charset="-127"/>
                <a:ea typeface="굴림" pitchFamily="50" charset="-127"/>
                <a:cs typeface="굴림" pitchFamily="50" charset="-127"/>
              </a:rPr>
              <a:t>수준이다</a:t>
            </a:r>
            <a:r>
              <a:rPr kumimoji="1" lang="ko-KR" altLang="ko-KR" sz="1050" b="0" i="0" u="none" strike="noStrike" cap="none" normalizeH="0" baseline="0" dirty="0" smtClean="0">
                <a:ln>
                  <a:noFill/>
                </a:ln>
                <a:solidFill>
                  <a:schemeClr val="tx1"/>
                </a:solidFill>
                <a:effectLst/>
                <a:latin typeface="굴림" pitchFamily="50" charset="-127"/>
                <a:ea typeface="굴림" pitchFamily="50" charset="-127"/>
                <a:cs typeface="굴림" pitchFamily="50" charset="-127"/>
              </a:rPr>
              <a:t>. </a:t>
            </a:r>
            <a:r>
              <a:rPr kumimoji="1" lang="ko-KR" sz="1050" b="0" i="0" u="none" strike="noStrike" cap="none" normalizeH="0" baseline="0" dirty="0" smtClean="0">
                <a:ln>
                  <a:noFill/>
                </a:ln>
                <a:solidFill>
                  <a:schemeClr val="tx1"/>
                </a:solidFill>
                <a:effectLst/>
                <a:latin typeface="굴림" pitchFamily="50" charset="-127"/>
                <a:ea typeface="굴림" pitchFamily="50" charset="-127"/>
                <a:cs typeface="굴림" pitchFamily="50" charset="-127"/>
              </a:rPr>
              <a:t>공급물량 가운데 </a:t>
            </a:r>
            <a:r>
              <a:rPr kumimoji="1" lang="ko-KR" altLang="ko-KR" sz="1050" b="0" i="0" u="none" strike="noStrike" cap="none" normalizeH="0" baseline="0" dirty="0" smtClean="0">
                <a:ln>
                  <a:noFill/>
                </a:ln>
                <a:solidFill>
                  <a:schemeClr val="tx1"/>
                </a:solidFill>
                <a:effectLst/>
                <a:latin typeface="굴림" pitchFamily="50" charset="-127"/>
                <a:ea typeface="굴림" pitchFamily="50" charset="-127"/>
                <a:cs typeface="굴림" pitchFamily="50" charset="-127"/>
              </a:rPr>
              <a:t>80% </a:t>
            </a:r>
            <a:r>
              <a:rPr kumimoji="1" lang="ko-KR" sz="1050" b="0" i="0" u="none" strike="noStrike" cap="none" normalizeH="0" baseline="0" dirty="0" smtClean="0">
                <a:ln>
                  <a:noFill/>
                </a:ln>
                <a:solidFill>
                  <a:schemeClr val="tx1"/>
                </a:solidFill>
                <a:effectLst/>
                <a:latin typeface="굴림" pitchFamily="50" charset="-127"/>
                <a:ea typeface="굴림" pitchFamily="50" charset="-127"/>
                <a:cs typeface="굴림" pitchFamily="50" charset="-127"/>
              </a:rPr>
              <a:t>이상을 신혼부부</a:t>
            </a:r>
            <a:r>
              <a:rPr kumimoji="1" lang="ko-KR" altLang="ko-KR" sz="1050" b="0" i="0" u="none" strike="noStrike" cap="none" normalizeH="0" baseline="0" dirty="0" smtClean="0">
                <a:ln>
                  <a:noFill/>
                </a:ln>
                <a:solidFill>
                  <a:schemeClr val="tx1"/>
                </a:solidFill>
                <a:effectLst/>
                <a:latin typeface="굴림" pitchFamily="50" charset="-127"/>
                <a:ea typeface="굴림" pitchFamily="50" charset="-127"/>
                <a:cs typeface="굴림" pitchFamily="50" charset="-127"/>
              </a:rPr>
              <a:t>, </a:t>
            </a:r>
            <a:r>
              <a:rPr kumimoji="1" lang="ko-KR" sz="1050" b="0" i="0" u="none" strike="noStrike" cap="none" normalizeH="0" baseline="0" dirty="0" smtClean="0">
                <a:ln>
                  <a:noFill/>
                </a:ln>
                <a:solidFill>
                  <a:schemeClr val="tx1"/>
                </a:solidFill>
                <a:effectLst/>
                <a:latin typeface="굴림" pitchFamily="50" charset="-127"/>
                <a:ea typeface="굴림" pitchFamily="50" charset="-127"/>
                <a:cs typeface="굴림" pitchFamily="50" charset="-127"/>
              </a:rPr>
              <a:t>사회초년생</a:t>
            </a:r>
            <a:r>
              <a:rPr kumimoji="1" lang="ko-KR" altLang="ko-KR" sz="1050" b="0" i="0" u="none" strike="noStrike" cap="none" normalizeH="0" baseline="0" dirty="0" smtClean="0">
                <a:ln>
                  <a:noFill/>
                </a:ln>
                <a:solidFill>
                  <a:schemeClr val="tx1"/>
                </a:solidFill>
                <a:effectLst/>
                <a:latin typeface="굴림" pitchFamily="50" charset="-127"/>
                <a:ea typeface="굴림" pitchFamily="50" charset="-127"/>
                <a:cs typeface="굴림" pitchFamily="50" charset="-127"/>
              </a:rPr>
              <a:t>, </a:t>
            </a:r>
            <a:r>
              <a:rPr kumimoji="1" lang="ko-KR" sz="1050" b="0" i="0" u="none" strike="noStrike" cap="none" normalizeH="0" baseline="0" dirty="0" smtClean="0">
                <a:ln>
                  <a:noFill/>
                </a:ln>
                <a:solidFill>
                  <a:schemeClr val="tx1"/>
                </a:solidFill>
                <a:effectLst/>
                <a:latin typeface="굴림" pitchFamily="50" charset="-127"/>
                <a:ea typeface="굴림" pitchFamily="50" charset="-127"/>
                <a:cs typeface="굴림" pitchFamily="50" charset="-127"/>
              </a:rPr>
              <a:t>대학생 계층에 우선 공급한다</a:t>
            </a:r>
            <a:r>
              <a:rPr kumimoji="1" lang="ko-KR" altLang="ko-KR" sz="1050" b="0" i="0" u="none" strike="noStrike" cap="none" normalizeH="0" baseline="0" dirty="0" smtClean="0">
                <a:ln>
                  <a:noFill/>
                </a:ln>
                <a:solidFill>
                  <a:schemeClr val="tx1"/>
                </a:solidFill>
                <a:effectLst/>
                <a:latin typeface="굴림" pitchFamily="50" charset="-127"/>
                <a:ea typeface="굴림" pitchFamily="50" charset="-127"/>
                <a:cs typeface="굴림" pitchFamily="50" charset="-127"/>
              </a:rPr>
              <a:t>. LH </a:t>
            </a:r>
            <a:r>
              <a:rPr kumimoji="1" lang="ko-KR" sz="1050" b="0" i="0" u="none" strike="noStrike" cap="none" normalizeH="0" baseline="0" dirty="0" smtClean="0">
                <a:ln>
                  <a:noFill/>
                </a:ln>
                <a:solidFill>
                  <a:schemeClr val="tx1"/>
                </a:solidFill>
                <a:effectLst/>
                <a:latin typeface="굴림" pitchFamily="50" charset="-127"/>
                <a:ea typeface="굴림" pitchFamily="50" charset="-127"/>
                <a:cs typeface="굴림" pitchFamily="50" charset="-127"/>
              </a:rPr>
              <a:t>대구경북본부는 정부의 행복주택</a:t>
            </a:r>
            <a:r>
              <a:rPr kumimoji="1" lang="ko-KR" altLang="ko-KR" sz="1050" b="0" i="0" u="none" strike="noStrike" cap="none" normalizeH="0" baseline="0" dirty="0" smtClean="0">
                <a:ln>
                  <a:noFill/>
                </a:ln>
                <a:solidFill>
                  <a:schemeClr val="tx1"/>
                </a:solidFill>
                <a:effectLst/>
                <a:latin typeface="굴림" pitchFamily="50" charset="-127"/>
                <a:ea typeface="굴림" pitchFamily="50" charset="-127"/>
                <a:cs typeface="굴림" pitchFamily="50" charset="-127"/>
              </a:rPr>
              <a:t>(14</a:t>
            </a:r>
            <a:r>
              <a:rPr kumimoji="1" lang="ko-KR" sz="1050" b="0" i="0" u="none" strike="noStrike" cap="none" normalizeH="0" baseline="0" dirty="0" smtClean="0">
                <a:ln>
                  <a:noFill/>
                </a:ln>
                <a:solidFill>
                  <a:schemeClr val="tx1"/>
                </a:solidFill>
                <a:effectLst/>
                <a:latin typeface="굴림" pitchFamily="50" charset="-127"/>
                <a:ea typeface="굴림" pitchFamily="50" charset="-127"/>
                <a:cs typeface="굴림" pitchFamily="50" charset="-127"/>
              </a:rPr>
              <a:t>만가구</a:t>
            </a:r>
            <a:r>
              <a:rPr kumimoji="1" lang="ko-KR" altLang="ko-KR" sz="1050" b="0" i="0" u="none" strike="noStrike" cap="none" normalizeH="0" baseline="0" dirty="0" smtClean="0">
                <a:ln>
                  <a:noFill/>
                </a:ln>
                <a:solidFill>
                  <a:schemeClr val="tx1"/>
                </a:solidFill>
                <a:effectLst/>
                <a:latin typeface="굴림" pitchFamily="50" charset="-127"/>
                <a:ea typeface="굴림" pitchFamily="50" charset="-127"/>
                <a:cs typeface="굴림" pitchFamily="50" charset="-127"/>
              </a:rPr>
              <a:t>)</a:t>
            </a:r>
            <a:r>
              <a:rPr kumimoji="1" lang="ko-KR" sz="1050" b="0" i="0" u="none" strike="noStrike" cap="none" normalizeH="0" baseline="0" dirty="0" smtClean="0">
                <a:ln>
                  <a:noFill/>
                </a:ln>
                <a:solidFill>
                  <a:schemeClr val="tx1"/>
                </a:solidFill>
                <a:effectLst/>
                <a:latin typeface="굴림" pitchFamily="50" charset="-127"/>
                <a:ea typeface="굴림" pitchFamily="50" charset="-127"/>
                <a:cs typeface="굴림" pitchFamily="50" charset="-127"/>
              </a:rPr>
              <a:t>사업과 관련해 지난해 </a:t>
            </a:r>
            <a:r>
              <a:rPr kumimoji="1" lang="ko-KR" altLang="ko-KR" sz="1050" b="0" i="0" u="none" strike="noStrike" cap="none" normalizeH="0" baseline="0" dirty="0" smtClean="0">
                <a:ln>
                  <a:noFill/>
                </a:ln>
                <a:solidFill>
                  <a:schemeClr val="tx1"/>
                </a:solidFill>
                <a:effectLst/>
                <a:latin typeface="굴림" pitchFamily="50" charset="-127"/>
                <a:ea typeface="굴림" pitchFamily="50" charset="-127"/>
                <a:cs typeface="굴림" pitchFamily="50" charset="-127"/>
              </a:rPr>
              <a:t>2</a:t>
            </a:r>
            <a:r>
              <a:rPr kumimoji="1" lang="ko-KR" sz="1050" b="0" i="0" u="none" strike="noStrike" cap="none" normalizeH="0" baseline="0" dirty="0" smtClean="0">
                <a:ln>
                  <a:noFill/>
                </a:ln>
                <a:solidFill>
                  <a:schemeClr val="tx1"/>
                </a:solidFill>
                <a:effectLst/>
                <a:latin typeface="굴림" pitchFamily="50" charset="-127"/>
                <a:ea typeface="굴림" pitchFamily="50" charset="-127"/>
                <a:cs typeface="굴림" pitchFamily="50" charset="-127"/>
              </a:rPr>
              <a:t>개 지구에 대해 사업승인을 받아 착공했으며 올해도 </a:t>
            </a:r>
            <a:r>
              <a:rPr kumimoji="1" lang="ko-KR" altLang="ko-KR" sz="1050" b="0" i="0" u="none" strike="noStrike" cap="none" normalizeH="0" baseline="0" dirty="0" smtClean="0">
                <a:ln>
                  <a:noFill/>
                </a:ln>
                <a:solidFill>
                  <a:schemeClr val="tx1"/>
                </a:solidFill>
                <a:effectLst/>
                <a:latin typeface="굴림" pitchFamily="50" charset="-127"/>
                <a:ea typeface="굴림" pitchFamily="50" charset="-127"/>
                <a:cs typeface="굴림" pitchFamily="50" charset="-127"/>
              </a:rPr>
              <a:t>1</a:t>
            </a:r>
            <a:r>
              <a:rPr kumimoji="1" lang="ko-KR" sz="1050" b="0" i="0" u="none" strike="noStrike" cap="none" normalizeH="0" baseline="0" dirty="0" smtClean="0">
                <a:ln>
                  <a:noFill/>
                </a:ln>
                <a:solidFill>
                  <a:schemeClr val="tx1"/>
                </a:solidFill>
                <a:effectLst/>
                <a:latin typeface="굴림" pitchFamily="50" charset="-127"/>
                <a:ea typeface="굴림" pitchFamily="50" charset="-127"/>
                <a:cs typeface="굴림" pitchFamily="50" charset="-127"/>
              </a:rPr>
              <a:t>개 지구에 대해 사업승인을 받을 계획이다</a:t>
            </a:r>
            <a:r>
              <a:rPr kumimoji="1" lang="ko-KR" altLang="ko-KR" sz="1050" b="0" i="0" u="none" strike="noStrike" cap="none" normalizeH="0" baseline="0" dirty="0" smtClean="0">
                <a:ln>
                  <a:noFill/>
                </a:ln>
                <a:solidFill>
                  <a:schemeClr val="tx1"/>
                </a:solidFill>
                <a:effectLst/>
                <a:latin typeface="굴림" pitchFamily="50" charset="-127"/>
                <a:ea typeface="굴림" pitchFamily="50" charset="-127"/>
                <a:cs typeface="굴림" pitchFamily="50" charset="-127"/>
              </a:rPr>
              <a:t>.</a:t>
            </a:r>
            <a:br>
              <a:rPr kumimoji="1" lang="ko-KR" altLang="ko-KR" sz="1050" b="0" i="0" u="none" strike="noStrike" cap="none" normalizeH="0" baseline="0" dirty="0" smtClean="0">
                <a:ln>
                  <a:noFill/>
                </a:ln>
                <a:solidFill>
                  <a:schemeClr val="tx1"/>
                </a:solidFill>
                <a:effectLst/>
                <a:latin typeface="굴림" pitchFamily="50" charset="-127"/>
                <a:ea typeface="굴림" pitchFamily="50" charset="-127"/>
                <a:cs typeface="굴림" pitchFamily="50" charset="-127"/>
              </a:rPr>
            </a:br>
            <a:r>
              <a:rPr kumimoji="1" lang="ko-KR" altLang="ko-KR" sz="1050" b="0" i="0" u="none" strike="noStrike" cap="none" normalizeH="0" baseline="0" dirty="0" smtClean="0">
                <a:ln>
                  <a:noFill/>
                </a:ln>
                <a:solidFill>
                  <a:schemeClr val="tx1"/>
                </a:solidFill>
                <a:effectLst/>
                <a:latin typeface="굴림" pitchFamily="50" charset="-127"/>
                <a:ea typeface="굴림" pitchFamily="50" charset="-127"/>
                <a:cs typeface="굴림" pitchFamily="50" charset="-127"/>
              </a:rPr>
              <a:t/>
            </a:r>
            <a:br>
              <a:rPr kumimoji="1" lang="ko-KR" altLang="ko-KR" sz="1050" b="0" i="0" u="none" strike="noStrike" cap="none" normalizeH="0" baseline="0" dirty="0" smtClean="0">
                <a:ln>
                  <a:noFill/>
                </a:ln>
                <a:solidFill>
                  <a:schemeClr val="tx1"/>
                </a:solidFill>
                <a:effectLst/>
                <a:latin typeface="굴림" pitchFamily="50" charset="-127"/>
                <a:ea typeface="굴림" pitchFamily="50" charset="-127"/>
                <a:cs typeface="굴림" pitchFamily="50" charset="-127"/>
              </a:rPr>
            </a:br>
            <a:r>
              <a:rPr kumimoji="1" lang="ko-KR" altLang="ko-KR" sz="1050" b="0" i="0" u="none" strike="noStrike" cap="none" normalizeH="0" baseline="0" dirty="0" smtClean="0">
                <a:ln>
                  <a:noFill/>
                </a:ln>
                <a:solidFill>
                  <a:schemeClr val="tx1"/>
                </a:solidFill>
                <a:effectLst/>
                <a:latin typeface="굴림" pitchFamily="50" charset="-127"/>
                <a:ea typeface="굴림" pitchFamily="50" charset="-127"/>
                <a:cs typeface="굴림" pitchFamily="50" charset="-127"/>
              </a:rPr>
              <a:t>LH </a:t>
            </a:r>
            <a:r>
              <a:rPr kumimoji="1" lang="ko-KR" sz="1050" b="0" i="0" u="none" strike="noStrike" cap="none" normalizeH="0" baseline="0" dirty="0" smtClean="0">
                <a:ln>
                  <a:noFill/>
                </a:ln>
                <a:solidFill>
                  <a:schemeClr val="tx1"/>
                </a:solidFill>
                <a:effectLst/>
                <a:latin typeface="굴림" pitchFamily="50" charset="-127"/>
                <a:ea typeface="굴림" pitchFamily="50" charset="-127"/>
                <a:cs typeface="굴림" pitchFamily="50" charset="-127"/>
              </a:rPr>
              <a:t>대구경북본부는 </a:t>
            </a:r>
            <a:r>
              <a:rPr kumimoji="1" lang="ko-KR" sz="1050" b="0" i="0" u="none" strike="noStrike" cap="none" normalizeH="0" baseline="0" dirty="0" smtClean="0">
                <a:ln>
                  <a:noFill/>
                </a:ln>
                <a:solidFill>
                  <a:schemeClr val="tx1"/>
                </a:solidFill>
                <a:effectLst/>
                <a:latin typeface="Arial"/>
                <a:ea typeface="굴림" pitchFamily="50" charset="-127"/>
                <a:cs typeface="굴림" pitchFamily="50" charset="-127"/>
              </a:rPr>
              <a:t>“</a:t>
            </a:r>
            <a:r>
              <a:rPr kumimoji="1" lang="ko-KR" sz="1050" b="0" i="0" u="none" strike="noStrike" cap="none" normalizeH="0" baseline="0" dirty="0" smtClean="0">
                <a:ln>
                  <a:noFill/>
                </a:ln>
                <a:solidFill>
                  <a:schemeClr val="tx1"/>
                </a:solidFill>
                <a:effectLst/>
                <a:latin typeface="굴림" pitchFamily="50" charset="-127"/>
                <a:ea typeface="굴림" pitchFamily="50" charset="-127"/>
                <a:cs typeface="굴림" pitchFamily="50" charset="-127"/>
              </a:rPr>
              <a:t>지금까지 대구</a:t>
            </a:r>
            <a:r>
              <a:rPr kumimoji="1" lang="ko-KR" altLang="ko-KR" sz="1050" b="0" i="0" u="none" strike="noStrike" cap="none" normalizeH="0" baseline="0" dirty="0" smtClean="0">
                <a:ln>
                  <a:noFill/>
                </a:ln>
                <a:solidFill>
                  <a:schemeClr val="tx1"/>
                </a:solidFill>
                <a:effectLst/>
                <a:latin typeface="Arial"/>
                <a:ea typeface="굴림" pitchFamily="50" charset="-127"/>
                <a:cs typeface="굴림" pitchFamily="50" charset="-127"/>
              </a:rPr>
              <a:t>·</a:t>
            </a:r>
            <a:r>
              <a:rPr kumimoji="1" lang="ko-KR" sz="1050" b="0" i="0" u="none" strike="noStrike" cap="none" normalizeH="0" baseline="0" dirty="0" smtClean="0">
                <a:ln>
                  <a:noFill/>
                </a:ln>
                <a:solidFill>
                  <a:schemeClr val="tx1"/>
                </a:solidFill>
                <a:effectLst/>
                <a:latin typeface="굴림" pitchFamily="50" charset="-127"/>
                <a:ea typeface="굴림" pitchFamily="50" charset="-127"/>
                <a:cs typeface="굴림" pitchFamily="50" charset="-127"/>
              </a:rPr>
              <a:t>경북에선 </a:t>
            </a:r>
            <a:r>
              <a:rPr kumimoji="1" lang="ko-KR" altLang="ko-KR" sz="1050" b="0" i="0" u="none" strike="noStrike" cap="none" normalizeH="0" baseline="0" dirty="0" smtClean="0">
                <a:ln>
                  <a:noFill/>
                </a:ln>
                <a:solidFill>
                  <a:schemeClr val="tx1"/>
                </a:solidFill>
                <a:effectLst/>
                <a:latin typeface="굴림" pitchFamily="50" charset="-127"/>
                <a:ea typeface="굴림" pitchFamily="50" charset="-127"/>
                <a:cs typeface="굴림" pitchFamily="50" charset="-127"/>
              </a:rPr>
              <a:t>30</a:t>
            </a:r>
            <a:r>
              <a:rPr kumimoji="1" lang="ko-KR" sz="1050" b="0" i="0" u="none" strike="noStrike" cap="none" normalizeH="0" baseline="0" dirty="0" smtClean="0">
                <a:ln>
                  <a:noFill/>
                </a:ln>
                <a:solidFill>
                  <a:schemeClr val="tx1"/>
                </a:solidFill>
                <a:effectLst/>
                <a:latin typeface="굴림" pitchFamily="50" charset="-127"/>
                <a:ea typeface="굴림" pitchFamily="50" charset="-127"/>
                <a:cs typeface="굴림" pitchFamily="50" charset="-127"/>
              </a:rPr>
              <a:t>년 이상 장기공공임대주택 총 </a:t>
            </a:r>
            <a:r>
              <a:rPr kumimoji="1" lang="ko-KR" altLang="ko-KR" sz="1050" b="0" i="0" u="none" strike="noStrike" cap="none" normalizeH="0" baseline="0" dirty="0" smtClean="0">
                <a:ln>
                  <a:noFill/>
                </a:ln>
                <a:solidFill>
                  <a:schemeClr val="tx1"/>
                </a:solidFill>
                <a:effectLst/>
                <a:latin typeface="굴림" pitchFamily="50" charset="-127"/>
                <a:ea typeface="굴림" pitchFamily="50" charset="-127"/>
                <a:cs typeface="굴림" pitchFamily="50" charset="-127"/>
              </a:rPr>
              <a:t>3</a:t>
            </a:r>
            <a:r>
              <a:rPr kumimoji="1" lang="ko-KR" sz="1050" b="0" i="0" u="none" strike="noStrike" cap="none" normalizeH="0" baseline="0" dirty="0" smtClean="0">
                <a:ln>
                  <a:noFill/>
                </a:ln>
                <a:solidFill>
                  <a:schemeClr val="tx1"/>
                </a:solidFill>
                <a:effectLst/>
                <a:latin typeface="굴림" pitchFamily="50" charset="-127"/>
                <a:ea typeface="굴림" pitchFamily="50" charset="-127"/>
                <a:cs typeface="굴림" pitchFamily="50" charset="-127"/>
              </a:rPr>
              <a:t>만</a:t>
            </a:r>
            <a:r>
              <a:rPr kumimoji="1" lang="ko-KR" altLang="ko-KR" sz="1050" b="0" i="0" u="none" strike="noStrike" cap="none" normalizeH="0" baseline="0" dirty="0" smtClean="0">
                <a:ln>
                  <a:noFill/>
                </a:ln>
                <a:solidFill>
                  <a:schemeClr val="tx1"/>
                </a:solidFill>
                <a:effectLst/>
                <a:latin typeface="굴림" pitchFamily="50" charset="-127"/>
                <a:ea typeface="굴림" pitchFamily="50" charset="-127"/>
                <a:cs typeface="굴림" pitchFamily="50" charset="-127"/>
              </a:rPr>
              <a:t>244</a:t>
            </a:r>
            <a:r>
              <a:rPr kumimoji="1" lang="ko-KR" sz="1050" b="0" i="0" u="none" strike="noStrike" cap="none" normalizeH="0" baseline="0" dirty="0" smtClean="0">
                <a:ln>
                  <a:noFill/>
                </a:ln>
                <a:solidFill>
                  <a:schemeClr val="tx1"/>
                </a:solidFill>
                <a:effectLst/>
                <a:latin typeface="굴림" pitchFamily="50" charset="-127"/>
                <a:ea typeface="굴림" pitchFamily="50" charset="-127"/>
                <a:cs typeface="굴림" pitchFamily="50" charset="-127"/>
              </a:rPr>
              <a:t>가구</a:t>
            </a:r>
            <a:r>
              <a:rPr kumimoji="1" lang="ko-KR" altLang="ko-KR" sz="1050" b="0" i="0" u="none" strike="noStrike" cap="none" normalizeH="0" baseline="0" dirty="0" smtClean="0">
                <a:ln>
                  <a:noFill/>
                </a:ln>
                <a:solidFill>
                  <a:schemeClr val="tx1"/>
                </a:solidFill>
                <a:effectLst/>
                <a:latin typeface="굴림" pitchFamily="50" charset="-127"/>
                <a:ea typeface="굴림" pitchFamily="50" charset="-127"/>
                <a:cs typeface="굴림" pitchFamily="50" charset="-127"/>
              </a:rPr>
              <a:t>, </a:t>
            </a:r>
            <a:r>
              <a:rPr kumimoji="1" lang="ko-KR" sz="1050" b="0" i="0" u="none" strike="noStrike" cap="none" normalizeH="0" baseline="0" dirty="0" smtClean="0">
                <a:ln>
                  <a:noFill/>
                </a:ln>
                <a:solidFill>
                  <a:schemeClr val="tx1"/>
                </a:solidFill>
                <a:effectLst/>
                <a:latin typeface="굴림" pitchFamily="50" charset="-127"/>
                <a:ea typeface="굴림" pitchFamily="50" charset="-127"/>
                <a:cs typeface="굴림" pitchFamily="50" charset="-127"/>
              </a:rPr>
              <a:t>영구임대주택은 </a:t>
            </a:r>
            <a:r>
              <a:rPr kumimoji="1" lang="ko-KR" altLang="ko-KR" sz="1050" b="0" i="0" u="none" strike="noStrike" cap="none" normalizeH="0" baseline="0" dirty="0" smtClean="0">
                <a:ln>
                  <a:noFill/>
                </a:ln>
                <a:solidFill>
                  <a:schemeClr val="tx1"/>
                </a:solidFill>
                <a:effectLst/>
                <a:latin typeface="굴림" pitchFamily="50" charset="-127"/>
                <a:ea typeface="굴림" pitchFamily="50" charset="-127"/>
                <a:cs typeface="굴림" pitchFamily="50" charset="-127"/>
              </a:rPr>
              <a:t>1</a:t>
            </a:r>
            <a:r>
              <a:rPr kumimoji="1" lang="ko-KR" sz="1050" b="0" i="0" u="none" strike="noStrike" cap="none" normalizeH="0" baseline="0" dirty="0" smtClean="0">
                <a:ln>
                  <a:noFill/>
                </a:ln>
                <a:solidFill>
                  <a:schemeClr val="tx1"/>
                </a:solidFill>
                <a:effectLst/>
                <a:latin typeface="굴림" pitchFamily="50" charset="-127"/>
                <a:ea typeface="굴림" pitchFamily="50" charset="-127"/>
                <a:cs typeface="굴림" pitchFamily="50" charset="-127"/>
              </a:rPr>
              <a:t>만</a:t>
            </a:r>
            <a:r>
              <a:rPr kumimoji="1" lang="ko-KR" altLang="ko-KR" sz="1050" b="0" i="0" u="none" strike="noStrike" cap="none" normalizeH="0" baseline="0" dirty="0" smtClean="0">
                <a:ln>
                  <a:noFill/>
                </a:ln>
                <a:solidFill>
                  <a:schemeClr val="tx1"/>
                </a:solidFill>
                <a:effectLst/>
                <a:latin typeface="굴림" pitchFamily="50" charset="-127"/>
                <a:ea typeface="굴림" pitchFamily="50" charset="-127"/>
                <a:cs typeface="굴림" pitchFamily="50" charset="-127"/>
              </a:rPr>
              <a:t>8</a:t>
            </a:r>
            <a:r>
              <a:rPr kumimoji="1" lang="ko-KR" sz="1050" b="0" i="0" u="none" strike="noStrike" cap="none" normalizeH="0" baseline="0" dirty="0" smtClean="0">
                <a:ln>
                  <a:noFill/>
                </a:ln>
                <a:solidFill>
                  <a:schemeClr val="tx1"/>
                </a:solidFill>
                <a:effectLst/>
                <a:latin typeface="굴림" pitchFamily="50" charset="-127"/>
                <a:ea typeface="굴림" pitchFamily="50" charset="-127"/>
                <a:cs typeface="굴림" pitchFamily="50" charset="-127"/>
              </a:rPr>
              <a:t>천</a:t>
            </a:r>
            <a:r>
              <a:rPr kumimoji="1" lang="ko-KR" altLang="ko-KR" sz="1050" b="0" i="0" u="none" strike="noStrike" cap="none" normalizeH="0" baseline="0" dirty="0" smtClean="0">
                <a:ln>
                  <a:noFill/>
                </a:ln>
                <a:solidFill>
                  <a:schemeClr val="tx1"/>
                </a:solidFill>
                <a:effectLst/>
                <a:latin typeface="굴림" pitchFamily="50" charset="-127"/>
                <a:ea typeface="굴림" pitchFamily="50" charset="-127"/>
                <a:cs typeface="굴림" pitchFamily="50" charset="-127"/>
              </a:rPr>
              <a:t>989</a:t>
            </a:r>
            <a:r>
              <a:rPr kumimoji="1" lang="ko-KR" sz="1050" b="0" i="0" u="none" strike="noStrike" cap="none" normalizeH="0" baseline="0" dirty="0" smtClean="0">
                <a:ln>
                  <a:noFill/>
                </a:ln>
                <a:solidFill>
                  <a:schemeClr val="tx1"/>
                </a:solidFill>
                <a:effectLst/>
                <a:latin typeface="굴림" pitchFamily="50" charset="-127"/>
                <a:ea typeface="굴림" pitchFamily="50" charset="-127"/>
                <a:cs typeface="굴림" pitchFamily="50" charset="-127"/>
              </a:rPr>
              <a:t>가구가 각각 공급됐다</a:t>
            </a:r>
            <a:r>
              <a:rPr kumimoji="1" lang="ko-KR" sz="1050" b="0" i="0" u="none" strike="noStrike" cap="none" normalizeH="0" baseline="0" dirty="0" smtClean="0">
                <a:ln>
                  <a:noFill/>
                </a:ln>
                <a:solidFill>
                  <a:schemeClr val="tx1"/>
                </a:solidFill>
                <a:effectLst/>
                <a:latin typeface="Arial"/>
                <a:ea typeface="굴림" pitchFamily="50" charset="-127"/>
                <a:cs typeface="굴림" pitchFamily="50" charset="-127"/>
              </a:rPr>
              <a:t>”</a:t>
            </a:r>
            <a:r>
              <a:rPr kumimoji="1" lang="ko-KR" sz="1050" b="0" i="0" u="none" strike="noStrike" cap="none" normalizeH="0" baseline="0" dirty="0" smtClean="0">
                <a:ln>
                  <a:noFill/>
                </a:ln>
                <a:solidFill>
                  <a:schemeClr val="tx1"/>
                </a:solidFill>
                <a:effectLst/>
                <a:latin typeface="굴림" pitchFamily="50" charset="-127"/>
                <a:ea typeface="굴림" pitchFamily="50" charset="-127"/>
                <a:cs typeface="굴림" pitchFamily="50" charset="-127"/>
              </a:rPr>
              <a:t>고 밝혔다</a:t>
            </a:r>
            <a:r>
              <a:rPr kumimoji="1" lang="ko-KR" altLang="ko-KR" sz="1050" b="0" i="0" u="none" strike="noStrike" cap="none" normalizeH="0" baseline="0" dirty="0" smtClean="0">
                <a:ln>
                  <a:noFill/>
                </a:ln>
                <a:solidFill>
                  <a:schemeClr val="tx1"/>
                </a:solidFill>
                <a:effectLst/>
                <a:latin typeface="굴림" pitchFamily="50" charset="-127"/>
                <a:ea typeface="굴림" pitchFamily="50" charset="-127"/>
                <a:cs typeface="굴림" pitchFamily="50" charset="-127"/>
              </a:rPr>
              <a:t>. </a:t>
            </a:r>
            <a:r>
              <a:rPr kumimoji="1" lang="ko-KR" sz="1050" b="0" i="0" u="none" strike="noStrike" cap="none" normalizeH="0" baseline="0" dirty="0" smtClean="0">
                <a:ln>
                  <a:noFill/>
                </a:ln>
                <a:solidFill>
                  <a:schemeClr val="tx1"/>
                </a:solidFill>
                <a:effectLst/>
                <a:latin typeface="굴림" pitchFamily="50" charset="-127"/>
                <a:ea typeface="굴림" pitchFamily="50" charset="-127"/>
                <a:cs typeface="굴림" pitchFamily="50" charset="-127"/>
              </a:rPr>
              <a:t>국민임대주택의 경우 대구 동구 </a:t>
            </a:r>
            <a:r>
              <a:rPr kumimoji="1" lang="ko-KR" sz="1050" b="0" i="0" u="none" strike="noStrike" cap="none" normalizeH="0" baseline="0" dirty="0" err="1" smtClean="0">
                <a:ln>
                  <a:noFill/>
                </a:ln>
                <a:solidFill>
                  <a:schemeClr val="tx1"/>
                </a:solidFill>
                <a:effectLst/>
                <a:latin typeface="굴림" pitchFamily="50" charset="-127"/>
                <a:ea typeface="굴림" pitchFamily="50" charset="-127"/>
                <a:cs typeface="굴림" pitchFamily="50" charset="-127"/>
              </a:rPr>
              <a:t>숙천동</a:t>
            </a:r>
            <a:r>
              <a:rPr kumimoji="1" lang="ko-KR" sz="1050" b="0" i="0" u="none" strike="noStrike" cap="none" normalizeH="0" baseline="0" dirty="0" smtClean="0">
                <a:ln>
                  <a:noFill/>
                </a:ln>
                <a:solidFill>
                  <a:schemeClr val="tx1"/>
                </a:solidFill>
                <a:effectLst/>
                <a:latin typeface="굴림" pitchFamily="50" charset="-127"/>
                <a:ea typeface="굴림" pitchFamily="50" charset="-127"/>
                <a:cs typeface="굴림" pitchFamily="50" charset="-127"/>
              </a:rPr>
              <a:t> 일대의 혁신도시 </a:t>
            </a:r>
            <a:r>
              <a:rPr kumimoji="1" lang="ko-KR" altLang="ko-KR" sz="1050" b="0" i="0" u="none" strike="noStrike" cap="none" normalizeH="0" baseline="0" dirty="0" smtClean="0">
                <a:ln>
                  <a:noFill/>
                </a:ln>
                <a:solidFill>
                  <a:schemeClr val="tx1"/>
                </a:solidFill>
                <a:effectLst/>
                <a:latin typeface="굴림" pitchFamily="50" charset="-127"/>
                <a:ea typeface="굴림" pitchFamily="50" charset="-127"/>
                <a:cs typeface="굴림" pitchFamily="50" charset="-127"/>
              </a:rPr>
              <a:t>A-5</a:t>
            </a:r>
            <a:r>
              <a:rPr kumimoji="1" lang="ko-KR" altLang="ko-KR" sz="1050" b="0" i="0" u="none" strike="noStrike" cap="none" normalizeH="0" baseline="0" dirty="0" smtClean="0">
                <a:ln>
                  <a:noFill/>
                </a:ln>
                <a:solidFill>
                  <a:schemeClr val="tx1"/>
                </a:solidFill>
                <a:effectLst/>
                <a:latin typeface="Arial"/>
                <a:ea typeface="굴림" pitchFamily="50" charset="-127"/>
                <a:cs typeface="굴림" pitchFamily="50" charset="-127"/>
              </a:rPr>
              <a:t>·</a:t>
            </a:r>
            <a:r>
              <a:rPr kumimoji="1" lang="ko-KR" altLang="ko-KR" sz="1050" b="0" i="0" u="none" strike="noStrike" cap="none" normalizeH="0" baseline="0" dirty="0" smtClean="0">
                <a:ln>
                  <a:noFill/>
                </a:ln>
                <a:solidFill>
                  <a:schemeClr val="tx1"/>
                </a:solidFill>
                <a:effectLst/>
                <a:latin typeface="굴림" pitchFamily="50" charset="-127"/>
                <a:ea typeface="굴림" pitchFamily="50" charset="-127"/>
                <a:cs typeface="굴림" pitchFamily="50" charset="-127"/>
              </a:rPr>
              <a:t>A-6</a:t>
            </a:r>
            <a:r>
              <a:rPr kumimoji="1" lang="ko-KR" sz="1050" b="0" i="0" u="none" strike="noStrike" cap="none" normalizeH="0" baseline="0" dirty="0" smtClean="0">
                <a:ln>
                  <a:noFill/>
                </a:ln>
                <a:solidFill>
                  <a:schemeClr val="tx1"/>
                </a:solidFill>
                <a:effectLst/>
                <a:latin typeface="굴림" pitchFamily="50" charset="-127"/>
                <a:ea typeface="굴림" pitchFamily="50" charset="-127"/>
                <a:cs typeface="굴림" pitchFamily="50" charset="-127"/>
              </a:rPr>
              <a:t>블록에 </a:t>
            </a:r>
            <a:r>
              <a:rPr kumimoji="1" lang="ko-KR" altLang="ko-KR" sz="1050" b="0" i="0" u="none" strike="noStrike" cap="none" normalizeH="0" baseline="0" dirty="0" smtClean="0">
                <a:ln>
                  <a:noFill/>
                </a:ln>
                <a:solidFill>
                  <a:schemeClr val="tx1"/>
                </a:solidFill>
                <a:effectLst/>
                <a:latin typeface="굴림" pitchFamily="50" charset="-127"/>
                <a:ea typeface="굴림" pitchFamily="50" charset="-127"/>
                <a:cs typeface="굴림" pitchFamily="50" charset="-127"/>
              </a:rPr>
              <a:t>518</a:t>
            </a:r>
            <a:r>
              <a:rPr kumimoji="1" lang="ko-KR" sz="1050" b="0" i="0" u="none" strike="noStrike" cap="none" normalizeH="0" baseline="0" dirty="0" smtClean="0">
                <a:ln>
                  <a:noFill/>
                </a:ln>
                <a:solidFill>
                  <a:schemeClr val="tx1"/>
                </a:solidFill>
                <a:effectLst/>
                <a:latin typeface="굴림" pitchFamily="50" charset="-127"/>
                <a:ea typeface="굴림" pitchFamily="50" charset="-127"/>
                <a:cs typeface="굴림" pitchFamily="50" charset="-127"/>
              </a:rPr>
              <a:t>가구를 오는 </a:t>
            </a:r>
            <a:r>
              <a:rPr kumimoji="1" lang="ko-KR" altLang="ko-KR" sz="1050" b="0" i="0" u="none" strike="noStrike" cap="none" normalizeH="0" baseline="0" dirty="0" smtClean="0">
                <a:ln>
                  <a:noFill/>
                </a:ln>
                <a:solidFill>
                  <a:schemeClr val="tx1"/>
                </a:solidFill>
                <a:effectLst/>
                <a:latin typeface="굴림" pitchFamily="50" charset="-127"/>
                <a:ea typeface="굴림" pitchFamily="50" charset="-127"/>
                <a:cs typeface="굴림" pitchFamily="50" charset="-127"/>
              </a:rPr>
              <a:t>8~9</a:t>
            </a:r>
            <a:r>
              <a:rPr kumimoji="1" lang="ko-KR" sz="1050" b="0" i="0" u="none" strike="noStrike" cap="none" normalizeH="0" baseline="0" dirty="0" smtClean="0">
                <a:ln>
                  <a:noFill/>
                </a:ln>
                <a:solidFill>
                  <a:schemeClr val="tx1"/>
                </a:solidFill>
                <a:effectLst/>
                <a:latin typeface="굴림" pitchFamily="50" charset="-127"/>
                <a:ea typeface="굴림" pitchFamily="50" charset="-127"/>
                <a:cs typeface="굴림" pitchFamily="50" charset="-127"/>
              </a:rPr>
              <a:t>일 이틀간 접수하며</a:t>
            </a:r>
            <a:r>
              <a:rPr kumimoji="1" lang="ko-KR" altLang="ko-KR" sz="1050" b="0" i="0" u="none" strike="noStrike" cap="none" normalizeH="0" baseline="0" dirty="0" smtClean="0">
                <a:ln>
                  <a:noFill/>
                </a:ln>
                <a:solidFill>
                  <a:schemeClr val="tx1"/>
                </a:solidFill>
                <a:effectLst/>
                <a:latin typeface="굴림" pitchFamily="50" charset="-127"/>
                <a:ea typeface="굴림" pitchFamily="50" charset="-127"/>
                <a:cs typeface="굴림" pitchFamily="50" charset="-127"/>
              </a:rPr>
              <a:t>, </a:t>
            </a:r>
            <a:r>
              <a:rPr kumimoji="1" lang="ko-KR" sz="1050" b="0" i="0" u="none" strike="noStrike" cap="none" normalizeH="0" baseline="0" dirty="0" smtClean="0">
                <a:ln>
                  <a:noFill/>
                </a:ln>
                <a:solidFill>
                  <a:schemeClr val="tx1"/>
                </a:solidFill>
                <a:effectLst/>
                <a:latin typeface="굴림" pitchFamily="50" charset="-127"/>
                <a:ea typeface="굴림" pitchFamily="50" charset="-127"/>
                <a:cs typeface="굴림" pitchFamily="50" charset="-127"/>
              </a:rPr>
              <a:t>상주</a:t>
            </a:r>
            <a:r>
              <a:rPr kumimoji="1" lang="en-US" altLang="ko-KR" sz="1050" b="0" i="0" u="none" strike="noStrike" cap="none" normalizeH="0" baseline="0" dirty="0" smtClean="0">
                <a:ln>
                  <a:noFill/>
                </a:ln>
                <a:solidFill>
                  <a:schemeClr val="tx1"/>
                </a:solidFill>
                <a:effectLst/>
                <a:latin typeface="굴림" pitchFamily="50" charset="-127"/>
                <a:ea typeface="굴림" pitchFamily="50" charset="-127"/>
                <a:cs typeface="굴림" pitchFamily="50" charset="-127"/>
              </a:rPr>
              <a:t> </a:t>
            </a:r>
            <a:r>
              <a:rPr kumimoji="1" lang="ko-KR" sz="1050" b="0" i="0" u="none" strike="noStrike" cap="none" normalizeH="0" baseline="0" dirty="0" err="1" smtClean="0">
                <a:ln>
                  <a:noFill/>
                </a:ln>
                <a:solidFill>
                  <a:schemeClr val="tx1"/>
                </a:solidFill>
                <a:effectLst/>
                <a:latin typeface="굴림" pitchFamily="50" charset="-127"/>
                <a:ea typeface="굴림" pitchFamily="50" charset="-127"/>
                <a:cs typeface="굴림" pitchFamily="50" charset="-127"/>
              </a:rPr>
              <a:t>함창</a:t>
            </a:r>
            <a:r>
              <a:rPr kumimoji="1" lang="ko-KR" sz="1050" b="0" i="0" u="none" strike="noStrike" cap="none" normalizeH="0" baseline="0" dirty="0" smtClean="0">
                <a:ln>
                  <a:noFill/>
                </a:ln>
                <a:solidFill>
                  <a:schemeClr val="tx1"/>
                </a:solidFill>
                <a:effectLst/>
                <a:latin typeface="굴림" pitchFamily="50" charset="-127"/>
                <a:ea typeface="굴림" pitchFamily="50" charset="-127"/>
                <a:cs typeface="굴림" pitchFamily="50" charset="-127"/>
              </a:rPr>
              <a:t> </a:t>
            </a:r>
            <a:r>
              <a:rPr kumimoji="1" lang="ko-KR" altLang="ko-KR" sz="1050" b="0" i="0" u="none" strike="noStrike" cap="none" normalizeH="0" baseline="0" dirty="0" smtClean="0">
                <a:ln>
                  <a:noFill/>
                </a:ln>
                <a:solidFill>
                  <a:schemeClr val="tx1"/>
                </a:solidFill>
                <a:effectLst/>
                <a:latin typeface="굴림" pitchFamily="50" charset="-127"/>
                <a:ea typeface="굴림" pitchFamily="50" charset="-127"/>
                <a:cs typeface="굴림" pitchFamily="50" charset="-127"/>
              </a:rPr>
              <a:t>A-1</a:t>
            </a:r>
            <a:r>
              <a:rPr kumimoji="1" lang="ko-KR" sz="1050" b="0" i="0" u="none" strike="noStrike" cap="none" normalizeH="0" baseline="0" dirty="0" smtClean="0">
                <a:ln>
                  <a:noFill/>
                </a:ln>
                <a:solidFill>
                  <a:schemeClr val="tx1"/>
                </a:solidFill>
                <a:effectLst/>
                <a:latin typeface="굴림" pitchFamily="50" charset="-127"/>
                <a:ea typeface="굴림" pitchFamily="50" charset="-127"/>
                <a:cs typeface="굴림" pitchFamily="50" charset="-127"/>
              </a:rPr>
              <a:t>블록도 </a:t>
            </a:r>
            <a:r>
              <a:rPr kumimoji="1" lang="ko-KR" altLang="ko-KR" sz="1050" b="0" i="0" u="none" strike="noStrike" cap="none" normalizeH="0" baseline="0" dirty="0" smtClean="0">
                <a:ln>
                  <a:noFill/>
                </a:ln>
                <a:solidFill>
                  <a:schemeClr val="tx1"/>
                </a:solidFill>
                <a:effectLst/>
                <a:latin typeface="굴림" pitchFamily="50" charset="-127"/>
                <a:ea typeface="굴림" pitchFamily="50" charset="-127"/>
                <a:cs typeface="굴림" pitchFamily="50" charset="-127"/>
              </a:rPr>
              <a:t>9</a:t>
            </a:r>
            <a:r>
              <a:rPr kumimoji="1" lang="ko-KR" sz="1050" b="0" i="0" u="none" strike="noStrike" cap="none" normalizeH="0" baseline="0" dirty="0" smtClean="0">
                <a:ln>
                  <a:noFill/>
                </a:ln>
                <a:solidFill>
                  <a:schemeClr val="tx1"/>
                </a:solidFill>
                <a:effectLst/>
                <a:latin typeface="굴림" pitchFamily="50" charset="-127"/>
                <a:ea typeface="굴림" pitchFamily="50" charset="-127"/>
                <a:cs typeface="굴림" pitchFamily="50" charset="-127"/>
              </a:rPr>
              <a:t>월 중에 입주자를 모집할 계획이다</a:t>
            </a:r>
            <a:r>
              <a:rPr kumimoji="1" lang="ko-KR" altLang="ko-KR" sz="1050" b="0" i="0" u="none" strike="noStrike" cap="none" normalizeH="0" baseline="0" dirty="0" smtClean="0">
                <a:ln>
                  <a:noFill/>
                </a:ln>
                <a:solidFill>
                  <a:schemeClr val="tx1"/>
                </a:solidFill>
                <a:effectLst/>
                <a:latin typeface="굴림" pitchFamily="50" charset="-127"/>
                <a:ea typeface="굴림" pitchFamily="50" charset="-127"/>
                <a:cs typeface="굴림" pitchFamily="50" charset="-127"/>
              </a:rPr>
              <a:t>. </a:t>
            </a:r>
            <a:r>
              <a:rPr kumimoji="1" lang="ko-KR" sz="1050" b="0" i="0" u="none" strike="noStrike" cap="none" normalizeH="0" baseline="0" dirty="0" smtClean="0">
                <a:ln>
                  <a:noFill/>
                </a:ln>
                <a:solidFill>
                  <a:schemeClr val="tx1"/>
                </a:solidFill>
                <a:effectLst/>
                <a:latin typeface="굴림" pitchFamily="50" charset="-127"/>
                <a:ea typeface="굴림" pitchFamily="50" charset="-127"/>
                <a:cs typeface="굴림" pitchFamily="50" charset="-127"/>
              </a:rPr>
              <a:t>이미 공급된 대구테크노폴리스 </a:t>
            </a:r>
            <a:r>
              <a:rPr kumimoji="1" lang="ko-KR" altLang="ko-KR" sz="1050" b="0" i="0" u="none" strike="noStrike" cap="none" normalizeH="0" baseline="0" dirty="0" smtClean="0">
                <a:ln>
                  <a:noFill/>
                </a:ln>
                <a:solidFill>
                  <a:schemeClr val="tx1"/>
                </a:solidFill>
                <a:effectLst/>
                <a:latin typeface="굴림" pitchFamily="50" charset="-127"/>
                <a:ea typeface="굴림" pitchFamily="50" charset="-127"/>
                <a:cs typeface="굴림" pitchFamily="50" charset="-127"/>
              </a:rPr>
              <a:t>A-1</a:t>
            </a:r>
            <a:r>
              <a:rPr kumimoji="1" lang="ko-KR" sz="1050" b="0" i="0" u="none" strike="noStrike" cap="none" normalizeH="0" baseline="0" dirty="0" smtClean="0">
                <a:ln>
                  <a:noFill/>
                </a:ln>
                <a:solidFill>
                  <a:schemeClr val="tx1"/>
                </a:solidFill>
                <a:effectLst/>
                <a:latin typeface="굴림" pitchFamily="50" charset="-127"/>
                <a:ea typeface="굴림" pitchFamily="50" charset="-127"/>
                <a:cs typeface="굴림" pitchFamily="50" charset="-127"/>
              </a:rPr>
              <a:t>블록과 대구금호 </a:t>
            </a:r>
            <a:r>
              <a:rPr kumimoji="1" lang="ko-KR" altLang="ko-KR" sz="1050" b="0" i="0" u="none" strike="noStrike" cap="none" normalizeH="0" baseline="0" dirty="0" smtClean="0">
                <a:ln>
                  <a:noFill/>
                </a:ln>
                <a:solidFill>
                  <a:schemeClr val="tx1"/>
                </a:solidFill>
                <a:effectLst/>
                <a:latin typeface="굴림" pitchFamily="50" charset="-127"/>
                <a:ea typeface="굴림" pitchFamily="50" charset="-127"/>
                <a:cs typeface="굴림" pitchFamily="50" charset="-127"/>
              </a:rPr>
              <a:t>A-2</a:t>
            </a:r>
            <a:r>
              <a:rPr kumimoji="1" lang="ko-KR" sz="1050" b="0" i="0" u="none" strike="noStrike" cap="none" normalizeH="0" baseline="0" dirty="0" smtClean="0">
                <a:ln>
                  <a:noFill/>
                </a:ln>
                <a:solidFill>
                  <a:schemeClr val="tx1"/>
                </a:solidFill>
                <a:effectLst/>
                <a:latin typeface="굴림" pitchFamily="50" charset="-127"/>
                <a:ea typeface="굴림" pitchFamily="50" charset="-127"/>
                <a:cs typeface="굴림" pitchFamily="50" charset="-127"/>
              </a:rPr>
              <a:t>블록의 잔여가구에 대해선 </a:t>
            </a:r>
            <a:r>
              <a:rPr kumimoji="1" lang="ko-KR" altLang="ko-KR" sz="1050" b="0" i="0" u="none" strike="noStrike" cap="none" normalizeH="0" baseline="0" dirty="0" smtClean="0">
                <a:ln>
                  <a:noFill/>
                </a:ln>
                <a:solidFill>
                  <a:schemeClr val="tx1"/>
                </a:solidFill>
                <a:effectLst/>
                <a:latin typeface="굴림" pitchFamily="50" charset="-127"/>
                <a:ea typeface="굴림" pitchFamily="50" charset="-127"/>
                <a:cs typeface="굴림" pitchFamily="50" charset="-127"/>
              </a:rPr>
              <a:t>10</a:t>
            </a:r>
            <a:r>
              <a:rPr kumimoji="1" lang="ko-KR" sz="1050" b="0" i="0" u="none" strike="noStrike" cap="none" normalizeH="0" baseline="0" dirty="0" smtClean="0">
                <a:ln>
                  <a:noFill/>
                </a:ln>
                <a:solidFill>
                  <a:schemeClr val="tx1"/>
                </a:solidFill>
                <a:effectLst/>
                <a:latin typeface="굴림" pitchFamily="50" charset="-127"/>
                <a:ea typeface="굴림" pitchFamily="50" charset="-127"/>
                <a:cs typeface="굴림" pitchFamily="50" charset="-127"/>
              </a:rPr>
              <a:t>월 중 추가</a:t>
            </a:r>
            <a:r>
              <a:rPr kumimoji="1" lang="en-US" altLang="ko-KR" sz="1050" b="0" i="0" u="none" strike="noStrike" cap="none" normalizeH="0" baseline="0" dirty="0" smtClean="0">
                <a:ln>
                  <a:noFill/>
                </a:ln>
                <a:solidFill>
                  <a:schemeClr val="tx1"/>
                </a:solidFill>
                <a:effectLst/>
                <a:latin typeface="굴림" pitchFamily="50" charset="-127"/>
                <a:ea typeface="굴림" pitchFamily="50" charset="-127"/>
                <a:cs typeface="굴림" pitchFamily="50" charset="-127"/>
              </a:rPr>
              <a:t> </a:t>
            </a:r>
            <a:r>
              <a:rPr kumimoji="1" lang="ko-KR" sz="1050" b="0" i="0" u="none" strike="noStrike" cap="none" normalizeH="0" baseline="0" dirty="0" smtClean="0">
                <a:ln>
                  <a:noFill/>
                </a:ln>
                <a:solidFill>
                  <a:schemeClr val="tx1"/>
                </a:solidFill>
                <a:effectLst/>
                <a:latin typeface="굴림" pitchFamily="50" charset="-127"/>
                <a:ea typeface="굴림" pitchFamily="50" charset="-127"/>
                <a:cs typeface="굴림" pitchFamily="50" charset="-127"/>
              </a:rPr>
              <a:t>모집</a:t>
            </a:r>
            <a:r>
              <a:rPr kumimoji="1" lang="en-US" altLang="ko-KR" sz="1050" b="0" i="0" u="none" strike="noStrike" cap="none" normalizeH="0" baseline="0" dirty="0" smtClean="0">
                <a:ln>
                  <a:noFill/>
                </a:ln>
                <a:solidFill>
                  <a:schemeClr val="tx1"/>
                </a:solidFill>
                <a:effectLst/>
                <a:latin typeface="굴림" pitchFamily="50" charset="-127"/>
                <a:ea typeface="굴림" pitchFamily="50" charset="-127"/>
                <a:cs typeface="굴림" pitchFamily="50" charset="-127"/>
              </a:rPr>
              <a:t> </a:t>
            </a:r>
            <a:r>
              <a:rPr kumimoji="1" lang="ko-KR" sz="1050" b="0" i="0" u="none" strike="noStrike" cap="none" normalizeH="0" baseline="0" dirty="0" smtClean="0">
                <a:ln>
                  <a:noFill/>
                </a:ln>
                <a:solidFill>
                  <a:schemeClr val="tx1"/>
                </a:solidFill>
                <a:effectLst/>
                <a:latin typeface="굴림" pitchFamily="50" charset="-127"/>
                <a:ea typeface="굴림" pitchFamily="50" charset="-127"/>
                <a:cs typeface="굴림" pitchFamily="50" charset="-127"/>
              </a:rPr>
              <a:t>할 예정이다</a:t>
            </a:r>
            <a:r>
              <a:rPr kumimoji="1" lang="ko-KR" altLang="ko-KR" sz="1050" b="0" i="0" u="none" strike="noStrike" cap="none" normalizeH="0" baseline="0" dirty="0" smtClean="0">
                <a:ln>
                  <a:noFill/>
                </a:ln>
                <a:solidFill>
                  <a:schemeClr val="tx1"/>
                </a:solidFill>
                <a:effectLst/>
                <a:latin typeface="굴림" pitchFamily="50" charset="-127"/>
                <a:ea typeface="굴림" pitchFamily="50" charset="-127"/>
                <a:cs typeface="굴림" pitchFamily="50" charset="-127"/>
              </a:rPr>
              <a:t>. </a:t>
            </a:r>
            <a:r>
              <a:rPr kumimoji="1" lang="ko-KR" sz="1050" b="0" i="0" u="none" strike="noStrike" cap="none" normalizeH="0" baseline="0" dirty="0" smtClean="0">
                <a:ln>
                  <a:noFill/>
                </a:ln>
                <a:solidFill>
                  <a:schemeClr val="tx1"/>
                </a:solidFill>
                <a:effectLst/>
                <a:latin typeface="굴림" pitchFamily="50" charset="-127"/>
                <a:ea typeface="굴림" pitchFamily="50" charset="-127"/>
                <a:cs typeface="굴림" pitchFamily="50" charset="-127"/>
              </a:rPr>
              <a:t>영구임대주택은 대구</a:t>
            </a:r>
            <a:r>
              <a:rPr kumimoji="1" lang="en-US" altLang="ko-KR" sz="1050" b="0" i="0" u="none" strike="noStrike" cap="none" normalizeH="0" baseline="0" dirty="0" smtClean="0">
                <a:ln>
                  <a:noFill/>
                </a:ln>
                <a:solidFill>
                  <a:schemeClr val="tx1"/>
                </a:solidFill>
                <a:effectLst/>
                <a:latin typeface="굴림" pitchFamily="50" charset="-127"/>
                <a:ea typeface="굴림" pitchFamily="50" charset="-127"/>
                <a:cs typeface="굴림" pitchFamily="50" charset="-127"/>
              </a:rPr>
              <a:t> </a:t>
            </a:r>
            <a:r>
              <a:rPr kumimoji="1" lang="ko-KR" sz="1050" b="0" i="0" u="none" strike="noStrike" cap="none" normalizeH="0" baseline="0" dirty="0" err="1" smtClean="0">
                <a:ln>
                  <a:noFill/>
                </a:ln>
                <a:solidFill>
                  <a:schemeClr val="tx1"/>
                </a:solidFill>
                <a:effectLst/>
                <a:latin typeface="굴림" pitchFamily="50" charset="-127"/>
                <a:ea typeface="굴림" pitchFamily="50" charset="-127"/>
                <a:cs typeface="굴림" pitchFamily="50" charset="-127"/>
              </a:rPr>
              <a:t>옥포</a:t>
            </a:r>
            <a:r>
              <a:rPr kumimoji="1" lang="ko-KR" sz="1050" b="0" i="0" u="none" strike="noStrike" cap="none" normalizeH="0" baseline="0" dirty="0" smtClean="0">
                <a:ln>
                  <a:noFill/>
                </a:ln>
                <a:solidFill>
                  <a:schemeClr val="tx1"/>
                </a:solidFill>
                <a:effectLst/>
                <a:latin typeface="굴림" pitchFamily="50" charset="-127"/>
                <a:ea typeface="굴림" pitchFamily="50" charset="-127"/>
                <a:cs typeface="굴림" pitchFamily="50" charset="-127"/>
              </a:rPr>
              <a:t> </a:t>
            </a:r>
            <a:r>
              <a:rPr kumimoji="1" lang="ko-KR" altLang="ko-KR" sz="1050" b="0" i="0" u="none" strike="noStrike" cap="none" normalizeH="0" baseline="0" dirty="0" smtClean="0">
                <a:ln>
                  <a:noFill/>
                </a:ln>
                <a:solidFill>
                  <a:schemeClr val="tx1"/>
                </a:solidFill>
                <a:effectLst/>
                <a:latin typeface="굴림" pitchFamily="50" charset="-127"/>
                <a:ea typeface="굴림" pitchFamily="50" charset="-127"/>
                <a:cs typeface="굴림" pitchFamily="50" charset="-127"/>
              </a:rPr>
              <a:t>A-2</a:t>
            </a:r>
            <a:r>
              <a:rPr kumimoji="1" lang="ko-KR" sz="1050" b="0" i="0" u="none" strike="noStrike" cap="none" normalizeH="0" baseline="0" dirty="0" smtClean="0">
                <a:ln>
                  <a:noFill/>
                </a:ln>
                <a:solidFill>
                  <a:schemeClr val="tx1"/>
                </a:solidFill>
                <a:effectLst/>
                <a:latin typeface="굴림" pitchFamily="50" charset="-127"/>
                <a:ea typeface="굴림" pitchFamily="50" charset="-127"/>
                <a:cs typeface="굴림" pitchFamily="50" charset="-127"/>
              </a:rPr>
              <a:t>블록의 잔여세대 </a:t>
            </a:r>
            <a:r>
              <a:rPr kumimoji="1" lang="ko-KR" altLang="ko-KR" sz="1050" b="0" i="0" u="none" strike="noStrike" cap="none" normalizeH="0" baseline="0" dirty="0" smtClean="0">
                <a:ln>
                  <a:noFill/>
                </a:ln>
                <a:solidFill>
                  <a:schemeClr val="tx1"/>
                </a:solidFill>
                <a:effectLst/>
                <a:latin typeface="굴림" pitchFamily="50" charset="-127"/>
                <a:ea typeface="굴림" pitchFamily="50" charset="-127"/>
                <a:cs typeface="굴림" pitchFamily="50" charset="-127"/>
              </a:rPr>
              <a:t>68</a:t>
            </a:r>
            <a:r>
              <a:rPr kumimoji="1" lang="ko-KR" sz="1050" b="0" i="0" u="none" strike="noStrike" cap="none" normalizeH="0" baseline="0" dirty="0" smtClean="0">
                <a:ln>
                  <a:noFill/>
                </a:ln>
                <a:solidFill>
                  <a:schemeClr val="tx1"/>
                </a:solidFill>
                <a:effectLst/>
                <a:latin typeface="굴림" pitchFamily="50" charset="-127"/>
                <a:ea typeface="굴림" pitchFamily="50" charset="-127"/>
                <a:cs typeface="굴림" pitchFamily="50" charset="-127"/>
              </a:rPr>
              <a:t>가구를 </a:t>
            </a:r>
            <a:r>
              <a:rPr kumimoji="1" lang="ko-KR" altLang="ko-KR" sz="1050" b="0" i="0" u="none" strike="noStrike" cap="none" normalizeH="0" baseline="0" dirty="0" smtClean="0">
                <a:ln>
                  <a:noFill/>
                </a:ln>
                <a:solidFill>
                  <a:schemeClr val="tx1"/>
                </a:solidFill>
                <a:effectLst/>
                <a:latin typeface="굴림" pitchFamily="50" charset="-127"/>
                <a:ea typeface="굴림" pitchFamily="50" charset="-127"/>
                <a:cs typeface="굴림" pitchFamily="50" charset="-127"/>
              </a:rPr>
              <a:t>9</a:t>
            </a:r>
            <a:r>
              <a:rPr kumimoji="1" lang="ko-KR" sz="1050" b="0" i="0" u="none" strike="noStrike" cap="none" normalizeH="0" baseline="0" dirty="0" smtClean="0">
                <a:ln>
                  <a:noFill/>
                </a:ln>
                <a:solidFill>
                  <a:schemeClr val="tx1"/>
                </a:solidFill>
                <a:effectLst/>
                <a:latin typeface="굴림" pitchFamily="50" charset="-127"/>
                <a:ea typeface="굴림" pitchFamily="50" charset="-127"/>
                <a:cs typeface="굴림" pitchFamily="50" charset="-127"/>
              </a:rPr>
              <a:t>월 중 추가</a:t>
            </a:r>
            <a:r>
              <a:rPr kumimoji="1" lang="en-US" altLang="ko-KR" sz="1050" b="0" i="0" u="none" strike="noStrike" cap="none" normalizeH="0" baseline="0" dirty="0" smtClean="0">
                <a:ln>
                  <a:noFill/>
                </a:ln>
                <a:solidFill>
                  <a:schemeClr val="tx1"/>
                </a:solidFill>
                <a:effectLst/>
                <a:latin typeface="굴림" pitchFamily="50" charset="-127"/>
                <a:ea typeface="굴림" pitchFamily="50" charset="-127"/>
                <a:cs typeface="굴림" pitchFamily="50" charset="-127"/>
              </a:rPr>
              <a:t> </a:t>
            </a:r>
            <a:r>
              <a:rPr kumimoji="1" lang="ko-KR" sz="1050" b="0" i="0" u="none" strike="noStrike" cap="none" normalizeH="0" baseline="0" dirty="0" smtClean="0">
                <a:ln>
                  <a:noFill/>
                </a:ln>
                <a:solidFill>
                  <a:schemeClr val="tx1"/>
                </a:solidFill>
                <a:effectLst/>
                <a:latin typeface="굴림" pitchFamily="50" charset="-127"/>
                <a:ea typeface="굴림" pitchFamily="50" charset="-127"/>
                <a:cs typeface="굴림" pitchFamily="50" charset="-127"/>
              </a:rPr>
              <a:t>모집</a:t>
            </a:r>
            <a:r>
              <a:rPr kumimoji="1" lang="en-US" altLang="ko-KR" sz="1050" b="0" i="0" u="none" strike="noStrike" cap="none" normalizeH="0" baseline="0" dirty="0" smtClean="0">
                <a:ln>
                  <a:noFill/>
                </a:ln>
                <a:solidFill>
                  <a:schemeClr val="tx1"/>
                </a:solidFill>
                <a:effectLst/>
                <a:latin typeface="굴림" pitchFamily="50" charset="-127"/>
                <a:ea typeface="굴림" pitchFamily="50" charset="-127"/>
                <a:cs typeface="굴림" pitchFamily="50" charset="-127"/>
              </a:rPr>
              <a:t> </a:t>
            </a:r>
            <a:r>
              <a:rPr kumimoji="1" lang="ko-KR" sz="1050" b="0" i="0" u="none" strike="noStrike" cap="none" normalizeH="0" baseline="0" dirty="0" smtClean="0">
                <a:ln>
                  <a:noFill/>
                </a:ln>
                <a:solidFill>
                  <a:schemeClr val="tx1"/>
                </a:solidFill>
                <a:effectLst/>
                <a:latin typeface="굴림" pitchFamily="50" charset="-127"/>
                <a:ea typeface="굴림" pitchFamily="50" charset="-127"/>
                <a:cs typeface="굴림" pitchFamily="50" charset="-127"/>
              </a:rPr>
              <a:t>할 계획이다</a:t>
            </a:r>
            <a:r>
              <a:rPr kumimoji="1" lang="ko-KR" altLang="ko-KR" sz="1050" b="0" i="0" u="none" strike="noStrike" cap="none" normalizeH="0" baseline="0" dirty="0" smtClean="0">
                <a:ln>
                  <a:noFill/>
                </a:ln>
                <a:solidFill>
                  <a:schemeClr val="tx1"/>
                </a:solidFill>
                <a:effectLst/>
                <a:latin typeface="굴림" pitchFamily="50" charset="-127"/>
                <a:ea typeface="굴림" pitchFamily="50" charset="-127"/>
                <a:cs typeface="굴림" pitchFamily="50" charset="-127"/>
              </a:rPr>
              <a:t>.</a:t>
            </a:r>
            <a:br>
              <a:rPr kumimoji="1" lang="ko-KR" altLang="ko-KR" sz="1050" b="0" i="0" u="none" strike="noStrike" cap="none" normalizeH="0" baseline="0" dirty="0" smtClean="0">
                <a:ln>
                  <a:noFill/>
                </a:ln>
                <a:solidFill>
                  <a:schemeClr val="tx1"/>
                </a:solidFill>
                <a:effectLst/>
                <a:latin typeface="굴림" pitchFamily="50" charset="-127"/>
                <a:ea typeface="굴림" pitchFamily="50" charset="-127"/>
                <a:cs typeface="굴림" pitchFamily="50" charset="-127"/>
              </a:rPr>
            </a:br>
            <a:r>
              <a:rPr kumimoji="1" lang="ko-KR" altLang="ko-KR" sz="1050" b="0" i="0" u="none" strike="noStrike" cap="none" normalizeH="0" baseline="0" dirty="0" smtClean="0">
                <a:ln>
                  <a:noFill/>
                </a:ln>
                <a:solidFill>
                  <a:schemeClr val="tx1"/>
                </a:solidFill>
                <a:effectLst/>
                <a:latin typeface="굴림" pitchFamily="50" charset="-127"/>
                <a:ea typeface="굴림" pitchFamily="50" charset="-127"/>
                <a:cs typeface="굴림" pitchFamily="50" charset="-127"/>
              </a:rPr>
              <a:t/>
            </a:r>
            <a:br>
              <a:rPr kumimoji="1" lang="ko-KR" altLang="ko-KR" sz="1050" b="0" i="0" u="none" strike="noStrike" cap="none" normalizeH="0" baseline="0" dirty="0" smtClean="0">
                <a:ln>
                  <a:noFill/>
                </a:ln>
                <a:solidFill>
                  <a:schemeClr val="tx1"/>
                </a:solidFill>
                <a:effectLst/>
                <a:latin typeface="굴림" pitchFamily="50" charset="-127"/>
                <a:ea typeface="굴림" pitchFamily="50" charset="-127"/>
                <a:cs typeface="굴림" pitchFamily="50" charset="-127"/>
              </a:rPr>
            </a:br>
            <a:r>
              <a:rPr kumimoji="1" lang="ko-KR" altLang="ko-KR" sz="1050" b="0" i="0" u="none" strike="noStrike" cap="none" normalizeH="0" baseline="0" dirty="0" smtClean="0">
                <a:ln>
                  <a:noFill/>
                </a:ln>
                <a:solidFill>
                  <a:schemeClr val="tx1"/>
                </a:solidFill>
                <a:effectLst/>
                <a:latin typeface="굴림" pitchFamily="50" charset="-127"/>
                <a:ea typeface="굴림" pitchFamily="50" charset="-127"/>
                <a:cs typeface="굴림" pitchFamily="50" charset="-127"/>
              </a:rPr>
              <a:t>10</a:t>
            </a:r>
            <a:r>
              <a:rPr kumimoji="1" lang="ko-KR" sz="1050" b="0" i="0" u="none" strike="noStrike" cap="none" normalizeH="0" baseline="0" dirty="0" smtClean="0">
                <a:ln>
                  <a:noFill/>
                </a:ln>
                <a:solidFill>
                  <a:schemeClr val="tx1"/>
                </a:solidFill>
                <a:effectLst/>
                <a:latin typeface="굴림" pitchFamily="50" charset="-127"/>
                <a:ea typeface="굴림" pitchFamily="50" charset="-127"/>
                <a:cs typeface="굴림" pitchFamily="50" charset="-127"/>
              </a:rPr>
              <a:t>년공공임대주택인 대구테크노폴리스 </a:t>
            </a:r>
            <a:r>
              <a:rPr kumimoji="1" lang="ko-KR" altLang="ko-KR" sz="1050" b="0" i="0" u="none" strike="noStrike" cap="none" normalizeH="0" baseline="0" dirty="0" smtClean="0">
                <a:ln>
                  <a:noFill/>
                </a:ln>
                <a:solidFill>
                  <a:schemeClr val="tx1"/>
                </a:solidFill>
                <a:effectLst/>
                <a:latin typeface="굴림" pitchFamily="50" charset="-127"/>
                <a:ea typeface="굴림" pitchFamily="50" charset="-127"/>
                <a:cs typeface="굴림" pitchFamily="50" charset="-127"/>
              </a:rPr>
              <a:t>A-10</a:t>
            </a:r>
            <a:r>
              <a:rPr kumimoji="1" lang="ko-KR" sz="1050" b="0" i="0" u="none" strike="noStrike" cap="none" normalizeH="0" baseline="0" dirty="0" smtClean="0">
                <a:ln>
                  <a:noFill/>
                </a:ln>
                <a:solidFill>
                  <a:schemeClr val="tx1"/>
                </a:solidFill>
                <a:effectLst/>
                <a:latin typeface="굴림" pitchFamily="50" charset="-127"/>
                <a:ea typeface="굴림" pitchFamily="50" charset="-127"/>
                <a:cs typeface="굴림" pitchFamily="50" charset="-127"/>
              </a:rPr>
              <a:t>블록</a:t>
            </a:r>
            <a:r>
              <a:rPr kumimoji="1" lang="ko-KR" altLang="ko-KR" sz="1050" b="0" i="0" u="none" strike="noStrike" cap="none" normalizeH="0" baseline="0" dirty="0" smtClean="0">
                <a:ln>
                  <a:noFill/>
                </a:ln>
                <a:solidFill>
                  <a:schemeClr val="tx1"/>
                </a:solidFill>
                <a:effectLst/>
                <a:latin typeface="굴림" pitchFamily="50" charset="-127"/>
                <a:ea typeface="굴림" pitchFamily="50" charset="-127"/>
                <a:cs typeface="굴림" pitchFamily="50" charset="-127"/>
              </a:rPr>
              <a:t>(922</a:t>
            </a:r>
            <a:r>
              <a:rPr kumimoji="1" lang="ko-KR" sz="1050" b="0" i="0" u="none" strike="noStrike" cap="none" normalizeH="0" baseline="0" dirty="0" smtClean="0">
                <a:ln>
                  <a:noFill/>
                </a:ln>
                <a:solidFill>
                  <a:schemeClr val="tx1"/>
                </a:solidFill>
                <a:effectLst/>
                <a:latin typeface="굴림" pitchFamily="50" charset="-127"/>
                <a:ea typeface="굴림" pitchFamily="50" charset="-127"/>
                <a:cs typeface="굴림" pitchFamily="50" charset="-127"/>
              </a:rPr>
              <a:t>가구</a:t>
            </a:r>
            <a:r>
              <a:rPr kumimoji="1" lang="ko-KR" altLang="ko-KR" sz="1050" b="0" i="0" u="none" strike="noStrike" cap="none" normalizeH="0" baseline="0" dirty="0" smtClean="0">
                <a:ln>
                  <a:noFill/>
                </a:ln>
                <a:solidFill>
                  <a:schemeClr val="tx1"/>
                </a:solidFill>
                <a:effectLst/>
                <a:latin typeface="굴림" pitchFamily="50" charset="-127"/>
                <a:ea typeface="굴림" pitchFamily="50" charset="-127"/>
                <a:cs typeface="굴림" pitchFamily="50" charset="-127"/>
              </a:rPr>
              <a:t>)</a:t>
            </a:r>
            <a:r>
              <a:rPr kumimoji="1" lang="ko-KR" sz="1050" b="0" i="0" u="none" strike="noStrike" cap="none" normalizeH="0" baseline="0" dirty="0" smtClean="0">
                <a:ln>
                  <a:noFill/>
                </a:ln>
                <a:solidFill>
                  <a:schemeClr val="tx1"/>
                </a:solidFill>
                <a:effectLst/>
                <a:latin typeface="굴림" pitchFamily="50" charset="-127"/>
                <a:ea typeface="굴림" pitchFamily="50" charset="-127"/>
                <a:cs typeface="굴림" pitchFamily="50" charset="-127"/>
              </a:rPr>
              <a:t>은 최근 잔여가구에 대해 입주자격을 대폭 완화해 추가모집을 했다</a:t>
            </a:r>
            <a:r>
              <a:rPr kumimoji="1" lang="ko-KR" altLang="ko-KR" sz="1050" b="0" i="0" u="none" strike="noStrike" cap="none" normalizeH="0" baseline="0" dirty="0" smtClean="0">
                <a:ln>
                  <a:noFill/>
                </a:ln>
                <a:solidFill>
                  <a:schemeClr val="tx1"/>
                </a:solidFill>
                <a:effectLst/>
                <a:latin typeface="굴림" pitchFamily="50" charset="-127"/>
                <a:ea typeface="굴림" pitchFamily="50" charset="-127"/>
                <a:cs typeface="굴림" pitchFamily="50" charset="-127"/>
              </a:rPr>
              <a:t>. </a:t>
            </a:r>
            <a:r>
              <a:rPr kumimoji="1" lang="ko-KR" sz="1050" b="0" i="0" u="none" strike="noStrike" cap="none" normalizeH="0" baseline="0" dirty="0" smtClean="0">
                <a:ln>
                  <a:noFill/>
                </a:ln>
                <a:solidFill>
                  <a:schemeClr val="tx1"/>
                </a:solidFill>
                <a:effectLst/>
                <a:latin typeface="굴림" pitchFamily="50" charset="-127"/>
                <a:ea typeface="굴림" pitchFamily="50" charset="-127"/>
                <a:cs typeface="굴림" pitchFamily="50" charset="-127"/>
              </a:rPr>
              <a:t>오는 </a:t>
            </a:r>
            <a:r>
              <a:rPr kumimoji="1" lang="ko-KR" altLang="ko-KR" sz="1050" b="0" i="0" u="none" strike="noStrike" cap="none" normalizeH="0" baseline="0" dirty="0" smtClean="0">
                <a:ln>
                  <a:noFill/>
                </a:ln>
                <a:solidFill>
                  <a:schemeClr val="tx1"/>
                </a:solidFill>
                <a:effectLst/>
                <a:latin typeface="굴림" pitchFamily="50" charset="-127"/>
                <a:ea typeface="굴림" pitchFamily="50" charset="-127"/>
                <a:cs typeface="굴림" pitchFamily="50" charset="-127"/>
              </a:rPr>
              <a:t>9</a:t>
            </a:r>
            <a:r>
              <a:rPr kumimoji="1" lang="ko-KR" sz="1050" b="0" i="0" u="none" strike="noStrike" cap="none" normalizeH="0" baseline="0" dirty="0" smtClean="0">
                <a:ln>
                  <a:noFill/>
                </a:ln>
                <a:solidFill>
                  <a:schemeClr val="tx1"/>
                </a:solidFill>
                <a:effectLst/>
                <a:latin typeface="굴림" pitchFamily="50" charset="-127"/>
                <a:ea typeface="굴림" pitchFamily="50" charset="-127"/>
                <a:cs typeface="굴림" pitchFamily="50" charset="-127"/>
              </a:rPr>
              <a:t>일 동호 지정 순번 발표 후 </a:t>
            </a:r>
            <a:r>
              <a:rPr kumimoji="1" lang="ko-KR" altLang="ko-KR" sz="1050" b="0" i="0" u="none" strike="noStrike" cap="none" normalizeH="0" baseline="0" dirty="0" smtClean="0">
                <a:ln>
                  <a:noFill/>
                </a:ln>
                <a:solidFill>
                  <a:schemeClr val="tx1"/>
                </a:solidFill>
                <a:effectLst/>
                <a:latin typeface="굴림" pitchFamily="50" charset="-127"/>
                <a:ea typeface="굴림" pitchFamily="50" charset="-127"/>
                <a:cs typeface="굴림" pitchFamily="50" charset="-127"/>
              </a:rPr>
              <a:t>10</a:t>
            </a:r>
            <a:r>
              <a:rPr kumimoji="1" lang="ko-KR" sz="1050" b="0" i="0" u="none" strike="noStrike" cap="none" normalizeH="0" baseline="0" dirty="0" smtClean="0">
                <a:ln>
                  <a:noFill/>
                </a:ln>
                <a:solidFill>
                  <a:schemeClr val="tx1"/>
                </a:solidFill>
                <a:effectLst/>
                <a:latin typeface="굴림" pitchFamily="50" charset="-127"/>
                <a:ea typeface="굴림" pitchFamily="50" charset="-127"/>
                <a:cs typeface="굴림" pitchFamily="50" charset="-127"/>
              </a:rPr>
              <a:t>일부터 </a:t>
            </a:r>
            <a:r>
              <a:rPr kumimoji="1" lang="ko-KR" altLang="ko-KR" sz="1050" b="0" i="0" u="none" strike="noStrike" cap="none" normalizeH="0" baseline="0" dirty="0" smtClean="0">
                <a:ln>
                  <a:noFill/>
                </a:ln>
                <a:solidFill>
                  <a:schemeClr val="tx1"/>
                </a:solidFill>
                <a:effectLst/>
                <a:latin typeface="굴림" pitchFamily="50" charset="-127"/>
                <a:ea typeface="굴림" pitchFamily="50" charset="-127"/>
                <a:cs typeface="굴림" pitchFamily="50" charset="-127"/>
              </a:rPr>
              <a:t>15</a:t>
            </a:r>
            <a:r>
              <a:rPr kumimoji="1" lang="ko-KR" sz="1050" b="0" i="0" u="none" strike="noStrike" cap="none" normalizeH="0" baseline="0" dirty="0" smtClean="0">
                <a:ln>
                  <a:noFill/>
                </a:ln>
                <a:solidFill>
                  <a:schemeClr val="tx1"/>
                </a:solidFill>
                <a:effectLst/>
                <a:latin typeface="굴림" pitchFamily="50" charset="-127"/>
                <a:ea typeface="굴림" pitchFamily="50" charset="-127"/>
                <a:cs typeface="굴림" pitchFamily="50" charset="-127"/>
              </a:rPr>
              <a:t>일까지 동호지정 및 계약체결이 이뤄</a:t>
            </a:r>
            <a:r>
              <a:rPr kumimoji="1" lang="en-US" altLang="ko-KR" sz="1050" b="0" i="0" u="none" strike="noStrike" cap="none" normalizeH="0" baseline="0" dirty="0" smtClean="0">
                <a:ln>
                  <a:noFill/>
                </a:ln>
                <a:solidFill>
                  <a:schemeClr val="tx1"/>
                </a:solidFill>
                <a:effectLst/>
                <a:latin typeface="굴림" pitchFamily="50" charset="-127"/>
                <a:ea typeface="굴림" pitchFamily="50" charset="-127"/>
                <a:cs typeface="굴림" pitchFamily="50" charset="-127"/>
              </a:rPr>
              <a:t> </a:t>
            </a:r>
            <a:r>
              <a:rPr kumimoji="1" lang="ko-KR" sz="1050" b="0" i="0" u="none" strike="noStrike" cap="none" normalizeH="0" baseline="0" dirty="0" smtClean="0">
                <a:ln>
                  <a:noFill/>
                </a:ln>
                <a:solidFill>
                  <a:schemeClr val="tx1"/>
                </a:solidFill>
                <a:effectLst/>
                <a:latin typeface="굴림" pitchFamily="50" charset="-127"/>
                <a:ea typeface="굴림" pitchFamily="50" charset="-127"/>
                <a:cs typeface="굴림" pitchFamily="50" charset="-127"/>
              </a:rPr>
              <a:t>질 예정이다</a:t>
            </a:r>
            <a:r>
              <a:rPr kumimoji="1" lang="ko-KR" altLang="ko-KR" sz="1050" b="0" i="0" u="none" strike="noStrike" cap="none" normalizeH="0" baseline="0" dirty="0" smtClean="0">
                <a:ln>
                  <a:noFill/>
                </a:ln>
                <a:solidFill>
                  <a:schemeClr val="tx1"/>
                </a:solidFill>
                <a:effectLst/>
                <a:latin typeface="굴림" pitchFamily="50" charset="-127"/>
                <a:ea typeface="굴림" pitchFamily="50" charset="-127"/>
                <a:cs typeface="굴림" pitchFamily="50" charset="-127"/>
              </a:rPr>
              <a:t>. LH </a:t>
            </a:r>
            <a:r>
              <a:rPr kumimoji="1" lang="ko-KR" sz="1050" b="0" i="0" u="none" strike="noStrike" cap="none" normalizeH="0" baseline="0" dirty="0" smtClean="0">
                <a:ln>
                  <a:noFill/>
                </a:ln>
                <a:solidFill>
                  <a:schemeClr val="tx1"/>
                </a:solidFill>
                <a:effectLst/>
                <a:latin typeface="굴림" pitchFamily="50" charset="-127"/>
                <a:ea typeface="굴림" pitchFamily="50" charset="-127"/>
                <a:cs typeface="굴림" pitchFamily="50" charset="-127"/>
              </a:rPr>
              <a:t>대구경북본부 경영지원부 박희문 부장은 </a:t>
            </a:r>
            <a:r>
              <a:rPr kumimoji="1" lang="ko-KR" sz="1050" b="0" i="0" u="none" strike="noStrike" cap="none" normalizeH="0" baseline="0" dirty="0" smtClean="0">
                <a:ln>
                  <a:noFill/>
                </a:ln>
                <a:solidFill>
                  <a:schemeClr val="tx1"/>
                </a:solidFill>
                <a:effectLst/>
                <a:latin typeface="Arial"/>
                <a:ea typeface="굴림" pitchFamily="50" charset="-127"/>
                <a:cs typeface="굴림" pitchFamily="50" charset="-127"/>
              </a:rPr>
              <a:t>“</a:t>
            </a:r>
            <a:r>
              <a:rPr kumimoji="1" lang="ko-KR" sz="1050" b="0" i="0" u="none" strike="noStrike" cap="none" normalizeH="0" baseline="0" dirty="0" smtClean="0">
                <a:ln>
                  <a:noFill/>
                </a:ln>
                <a:solidFill>
                  <a:schemeClr val="tx1"/>
                </a:solidFill>
                <a:effectLst/>
                <a:latin typeface="굴림" pitchFamily="50" charset="-127"/>
                <a:ea typeface="굴림" pitchFamily="50" charset="-127"/>
                <a:cs typeface="굴림" pitchFamily="50" charset="-127"/>
              </a:rPr>
              <a:t>임대주택은 그 목적에 따라 유형이 다양한 게 특징</a:t>
            </a:r>
            <a:r>
              <a:rPr kumimoji="1" lang="ko-KR" sz="1050" b="0" i="0" u="none" strike="noStrike" cap="none" normalizeH="0" baseline="0" dirty="0" smtClean="0">
                <a:ln>
                  <a:noFill/>
                </a:ln>
                <a:solidFill>
                  <a:schemeClr val="tx1"/>
                </a:solidFill>
                <a:effectLst/>
                <a:latin typeface="Arial"/>
                <a:ea typeface="굴림" pitchFamily="50" charset="-127"/>
                <a:cs typeface="굴림" pitchFamily="50" charset="-127"/>
              </a:rPr>
              <a:t>”</a:t>
            </a:r>
            <a:r>
              <a:rPr kumimoji="1" lang="ko-KR" sz="1050" b="0" i="0" u="none" strike="noStrike" cap="none" normalizeH="0" baseline="0" dirty="0" smtClean="0">
                <a:ln>
                  <a:noFill/>
                </a:ln>
                <a:solidFill>
                  <a:schemeClr val="tx1"/>
                </a:solidFill>
                <a:effectLst/>
                <a:latin typeface="굴림" pitchFamily="50" charset="-127"/>
                <a:ea typeface="굴림" pitchFamily="50" charset="-127"/>
                <a:cs typeface="굴림" pitchFamily="50" charset="-127"/>
              </a:rPr>
              <a:t>이라며 </a:t>
            </a:r>
            <a:r>
              <a:rPr kumimoji="1" lang="ko-KR" sz="1050" b="0" i="0" u="none" strike="noStrike" cap="none" normalizeH="0" baseline="0" dirty="0" smtClean="0">
                <a:ln>
                  <a:noFill/>
                </a:ln>
                <a:solidFill>
                  <a:schemeClr val="tx1"/>
                </a:solidFill>
                <a:effectLst/>
                <a:latin typeface="Arial"/>
                <a:ea typeface="굴림" pitchFamily="50" charset="-127"/>
                <a:cs typeface="굴림" pitchFamily="50" charset="-127"/>
              </a:rPr>
              <a:t>“</a:t>
            </a:r>
            <a:r>
              <a:rPr kumimoji="1" lang="ko-KR" sz="1050" b="0" i="0" u="none" strike="noStrike" cap="none" normalizeH="0" baseline="0" dirty="0" smtClean="0">
                <a:ln>
                  <a:noFill/>
                </a:ln>
                <a:solidFill>
                  <a:schemeClr val="tx1"/>
                </a:solidFill>
                <a:effectLst/>
                <a:latin typeface="굴림" pitchFamily="50" charset="-127"/>
                <a:ea typeface="굴림" pitchFamily="50" charset="-127"/>
                <a:cs typeface="굴림" pitchFamily="50" charset="-127"/>
              </a:rPr>
              <a:t>유형별로 공급 신청 자격 등이 달라지므로 실수요자의 상황에 따라 적합한 임대주택을 선택해야 할 것</a:t>
            </a:r>
            <a:r>
              <a:rPr kumimoji="1" lang="ko-KR" sz="1050" b="0" i="0" u="none" strike="noStrike" cap="none" normalizeH="0" baseline="0" dirty="0" smtClean="0">
                <a:ln>
                  <a:noFill/>
                </a:ln>
                <a:solidFill>
                  <a:schemeClr val="tx1"/>
                </a:solidFill>
                <a:effectLst/>
                <a:latin typeface="Arial"/>
                <a:ea typeface="굴림" pitchFamily="50" charset="-127"/>
                <a:cs typeface="굴림" pitchFamily="50" charset="-127"/>
              </a:rPr>
              <a:t>”</a:t>
            </a:r>
            <a:r>
              <a:rPr kumimoji="1" lang="ko-KR" sz="1050" b="0" i="0" u="none" strike="noStrike" cap="none" normalizeH="0" baseline="0" dirty="0" smtClean="0">
                <a:ln>
                  <a:noFill/>
                </a:ln>
                <a:solidFill>
                  <a:schemeClr val="tx1"/>
                </a:solidFill>
                <a:effectLst/>
                <a:latin typeface="굴림" pitchFamily="50" charset="-127"/>
                <a:ea typeface="굴림" pitchFamily="50" charset="-127"/>
                <a:cs typeface="굴림" pitchFamily="50" charset="-127"/>
              </a:rPr>
              <a:t>이라고 말했다</a:t>
            </a:r>
            <a:r>
              <a:rPr kumimoji="1" lang="ko-KR" altLang="ko-KR" sz="1050" b="0" i="0" u="none" strike="noStrike" cap="none" normalizeH="0" baseline="0" dirty="0" smtClean="0">
                <a:ln>
                  <a:noFill/>
                </a:ln>
                <a:solidFill>
                  <a:schemeClr val="tx1"/>
                </a:solidFill>
                <a:effectLst/>
                <a:latin typeface="굴림" pitchFamily="50" charset="-127"/>
                <a:ea typeface="굴림" pitchFamily="50" charset="-127"/>
                <a:cs typeface="굴림" pitchFamily="50" charset="-127"/>
              </a:rPr>
              <a:t>. </a:t>
            </a:r>
            <a:br>
              <a:rPr kumimoji="1" lang="ko-KR" altLang="ko-KR" sz="1050" b="0" i="0" u="none" strike="noStrike" cap="none" normalizeH="0" baseline="0" dirty="0" smtClean="0">
                <a:ln>
                  <a:noFill/>
                </a:ln>
                <a:solidFill>
                  <a:schemeClr val="tx1"/>
                </a:solidFill>
                <a:effectLst/>
                <a:latin typeface="굴림" pitchFamily="50" charset="-127"/>
                <a:ea typeface="굴림" pitchFamily="50" charset="-127"/>
                <a:cs typeface="굴림" pitchFamily="50" charset="-127"/>
              </a:rPr>
            </a:br>
            <a:r>
              <a:rPr kumimoji="1" lang="ko-KR" altLang="ko-KR" sz="1050" b="0" i="0" u="none" strike="noStrike" cap="none" normalizeH="0" baseline="0" dirty="0" smtClean="0">
                <a:ln>
                  <a:noFill/>
                </a:ln>
                <a:solidFill>
                  <a:schemeClr val="tx1"/>
                </a:solidFill>
                <a:effectLst/>
                <a:latin typeface="굴림" pitchFamily="50" charset="-127"/>
                <a:ea typeface="굴림" pitchFamily="50" charset="-127"/>
                <a:cs typeface="굴림" pitchFamily="50" charset="-127"/>
              </a:rPr>
              <a:t/>
            </a:r>
            <a:br>
              <a:rPr kumimoji="1" lang="ko-KR" altLang="ko-KR" sz="1050" b="0" i="0" u="none" strike="noStrike" cap="none" normalizeH="0" baseline="0" dirty="0" smtClean="0">
                <a:ln>
                  <a:noFill/>
                </a:ln>
                <a:solidFill>
                  <a:schemeClr val="tx1"/>
                </a:solidFill>
                <a:effectLst/>
                <a:latin typeface="굴림" pitchFamily="50" charset="-127"/>
                <a:ea typeface="굴림" pitchFamily="50" charset="-127"/>
                <a:cs typeface="굴림" pitchFamily="50" charset="-127"/>
              </a:rPr>
            </a:br>
            <a:r>
              <a:rPr kumimoji="1" lang="ko-KR" sz="1050" b="0" i="0" u="none" strike="noStrike" cap="none" normalizeH="0" baseline="0" dirty="0" smtClean="0">
                <a:ln>
                  <a:noFill/>
                </a:ln>
                <a:solidFill>
                  <a:schemeClr val="tx1"/>
                </a:solidFill>
                <a:effectLst/>
                <a:latin typeface="굴림" pitchFamily="50" charset="-127"/>
                <a:ea typeface="굴림" pitchFamily="50" charset="-127"/>
                <a:cs typeface="굴림" pitchFamily="50" charset="-127"/>
              </a:rPr>
              <a:t>이창호기자 </a:t>
            </a:r>
            <a:r>
              <a:rPr kumimoji="1" lang="ko-KR" altLang="ko-KR" sz="1050" b="0" i="0" u="none" strike="noStrike" cap="none" normalizeH="0" baseline="0" dirty="0" smtClean="0">
                <a:ln>
                  <a:noFill/>
                </a:ln>
                <a:solidFill>
                  <a:schemeClr val="tx1"/>
                </a:solidFill>
                <a:effectLst/>
                <a:latin typeface="굴림" pitchFamily="50" charset="-127"/>
                <a:ea typeface="굴림" pitchFamily="50" charset="-127"/>
                <a:cs typeface="굴림" pitchFamily="50" charset="-127"/>
              </a:rPr>
              <a:t>leech@yeongnam.com</a:t>
            </a:r>
            <a:br>
              <a:rPr kumimoji="1" lang="ko-KR" altLang="ko-KR" sz="1050" b="0" i="0" u="none" strike="noStrike" cap="none" normalizeH="0" baseline="0" dirty="0" smtClean="0">
                <a:ln>
                  <a:noFill/>
                </a:ln>
                <a:solidFill>
                  <a:schemeClr val="tx1"/>
                </a:solidFill>
                <a:effectLst/>
                <a:latin typeface="굴림" pitchFamily="50" charset="-127"/>
                <a:ea typeface="굴림" pitchFamily="50" charset="-127"/>
                <a:cs typeface="굴림" pitchFamily="50" charset="-127"/>
              </a:rPr>
            </a:br>
            <a:endParaRPr kumimoji="1" lang="ko-KR" altLang="ko-KR" sz="1050" b="0" i="0" u="none" strike="noStrike" cap="none" normalizeH="0" baseline="0" dirty="0" smtClean="0">
              <a:ln>
                <a:noFill/>
              </a:ln>
              <a:solidFill>
                <a:schemeClr val="tx1"/>
              </a:solidFill>
              <a:effectLst/>
              <a:latin typeface="굴림" pitchFamily="50" charset="-127"/>
              <a:ea typeface="굴림" pitchFamily="50" charset="-127"/>
              <a:cs typeface="굴림" pitchFamily="50" charset="-127"/>
            </a:endParaRPr>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3928" y="548679"/>
            <a:ext cx="4951833" cy="5760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6358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LA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제목 1"/>
          <p:cNvSpPr>
            <a:spLocks noGrp="1"/>
          </p:cNvSpPr>
          <p:nvPr>
            <p:ph type="ctrTitle"/>
          </p:nvPr>
        </p:nvSpPr>
        <p:spPr>
          <a:xfrm>
            <a:off x="1619672" y="2636912"/>
            <a:ext cx="6120680" cy="1008112"/>
          </a:xfrm>
        </p:spPr>
        <p:txBody>
          <a:bodyPr>
            <a:noAutofit/>
          </a:bodyPr>
          <a:lstStyle/>
          <a:p>
            <a:r>
              <a:rPr lang="ko-KR" altLang="en-US" sz="2400" b="1" dirty="0" err="1" smtClean="0"/>
              <a:t>하나금투</a:t>
            </a:r>
            <a:r>
              <a:rPr lang="en-US" altLang="ko-KR" sz="2400" b="1" dirty="0" smtClean="0"/>
              <a:t/>
            </a:r>
            <a:br>
              <a:rPr lang="en-US" altLang="ko-KR" sz="2400" b="1" dirty="0" smtClean="0"/>
            </a:br>
            <a:r>
              <a:rPr lang="en-US" altLang="ko-KR" sz="2400" b="1" dirty="0" smtClean="0"/>
              <a:t>“</a:t>
            </a:r>
            <a:r>
              <a:rPr lang="ko-KR" altLang="en-US" sz="2400" b="1" dirty="0" smtClean="0"/>
              <a:t>한국 주택 부족하다</a:t>
            </a:r>
            <a:r>
              <a:rPr lang="en-US" altLang="ko-KR" sz="2400" b="1" dirty="0" smtClean="0"/>
              <a:t>···</a:t>
            </a:r>
            <a:r>
              <a:rPr lang="ko-KR" altLang="en-US" sz="2400" b="1" dirty="0" smtClean="0"/>
              <a:t>집값 장기 강세</a:t>
            </a:r>
            <a:r>
              <a:rPr lang="en-US" altLang="ko-KR" sz="2400" b="1" dirty="0" smtClean="0"/>
              <a:t>”</a:t>
            </a:r>
            <a:endParaRPr lang="ko-KR" altLang="en-US" sz="2400" b="1" dirty="0"/>
          </a:p>
        </p:txBody>
      </p:sp>
      <p:sp>
        <p:nvSpPr>
          <p:cNvPr id="3" name="부제목 2"/>
          <p:cNvSpPr>
            <a:spLocks noGrp="1"/>
          </p:cNvSpPr>
          <p:nvPr>
            <p:ph type="subTitle" idx="1"/>
          </p:nvPr>
        </p:nvSpPr>
        <p:spPr>
          <a:xfrm>
            <a:off x="1403648" y="4437112"/>
            <a:ext cx="6400800" cy="1224136"/>
          </a:xfrm>
        </p:spPr>
        <p:txBody>
          <a:bodyPr>
            <a:normAutofit fontScale="85000" lnSpcReduction="20000"/>
          </a:bodyPr>
          <a:lstStyle/>
          <a:p>
            <a:endParaRPr lang="en-US" altLang="ko-KR" sz="1100" dirty="0" smtClean="0">
              <a:solidFill>
                <a:schemeClr val="tx1">
                  <a:lumMod val="65000"/>
                  <a:lumOff val="35000"/>
                </a:schemeClr>
              </a:solidFill>
            </a:endParaRPr>
          </a:p>
          <a:p>
            <a:endParaRPr lang="en-US" altLang="ko-KR" sz="1100" dirty="0">
              <a:solidFill>
                <a:schemeClr val="tx1">
                  <a:lumMod val="65000"/>
                  <a:lumOff val="35000"/>
                </a:schemeClr>
              </a:solidFill>
            </a:endParaRPr>
          </a:p>
          <a:p>
            <a:endParaRPr lang="en-US" altLang="ko-KR" sz="1100" dirty="0" smtClean="0">
              <a:solidFill>
                <a:schemeClr val="tx1">
                  <a:lumMod val="65000"/>
                  <a:lumOff val="35000"/>
                </a:schemeClr>
              </a:solidFill>
            </a:endParaRPr>
          </a:p>
          <a:p>
            <a:endParaRPr lang="en-US" altLang="ko-KR" sz="1100" dirty="0">
              <a:solidFill>
                <a:schemeClr val="tx1">
                  <a:lumMod val="65000"/>
                  <a:lumOff val="35000"/>
                </a:schemeClr>
              </a:solidFill>
            </a:endParaRPr>
          </a:p>
          <a:p>
            <a:endParaRPr lang="en-US" altLang="ko-KR" sz="1100" dirty="0" smtClean="0">
              <a:solidFill>
                <a:schemeClr val="tx1">
                  <a:lumMod val="65000"/>
                  <a:lumOff val="35000"/>
                </a:schemeClr>
              </a:solidFill>
            </a:endParaRPr>
          </a:p>
          <a:p>
            <a:endParaRPr lang="en-US" altLang="ko-KR" sz="1100" dirty="0" smtClean="0">
              <a:solidFill>
                <a:schemeClr val="tx1">
                  <a:lumMod val="65000"/>
                  <a:lumOff val="35000"/>
                </a:schemeClr>
              </a:solidFill>
            </a:endParaRPr>
          </a:p>
          <a:p>
            <a:endParaRPr lang="en-US" altLang="ko-KR" sz="1100" dirty="0" smtClean="0">
              <a:solidFill>
                <a:schemeClr val="tx1">
                  <a:lumMod val="65000"/>
                  <a:lumOff val="35000"/>
                </a:schemeClr>
              </a:solidFill>
            </a:endParaRPr>
          </a:p>
          <a:p>
            <a:r>
              <a:rPr lang="en-US" altLang="ko-KR" sz="1100" dirty="0"/>
              <a:t>[</a:t>
            </a:r>
            <a:r>
              <a:rPr lang="ko-KR" altLang="en-US" sz="1100" dirty="0"/>
              <a:t>출처</a:t>
            </a:r>
            <a:r>
              <a:rPr lang="en-US" altLang="ko-KR" sz="1100" dirty="0"/>
              <a:t>: </a:t>
            </a:r>
            <a:r>
              <a:rPr lang="ko-KR" altLang="en-US" sz="1100" dirty="0" err="1"/>
              <a:t>매일신문</a:t>
            </a:r>
            <a:r>
              <a:rPr lang="ko-KR" altLang="en-US" sz="1100" dirty="0"/>
              <a:t>  </a:t>
            </a:r>
            <a:r>
              <a:rPr lang="en-US" altLang="ko-KR" sz="1100" dirty="0"/>
              <a:t>2015</a:t>
            </a:r>
            <a:r>
              <a:rPr lang="ko-KR" altLang="en-US" sz="1100" dirty="0"/>
              <a:t>년 </a:t>
            </a:r>
            <a:r>
              <a:rPr lang="en-US" altLang="ko-KR" sz="1100" dirty="0"/>
              <a:t>9</a:t>
            </a:r>
            <a:r>
              <a:rPr lang="ko-KR" altLang="en-US" sz="1100" dirty="0"/>
              <a:t>월 </a:t>
            </a:r>
            <a:r>
              <a:rPr lang="en-US" altLang="ko-KR" sz="1100" dirty="0" smtClean="0"/>
              <a:t>14</a:t>
            </a:r>
            <a:r>
              <a:rPr lang="ko-KR" altLang="en-US" sz="1100" dirty="0" smtClean="0"/>
              <a:t>일</a:t>
            </a:r>
            <a:r>
              <a:rPr lang="ko-KR" altLang="en-US" sz="1100" dirty="0"/>
              <a:t> </a:t>
            </a:r>
            <a:r>
              <a:rPr lang="ko-KR" altLang="en-US" sz="1100" dirty="0" smtClean="0"/>
              <a:t>연합뉴스</a:t>
            </a:r>
            <a:r>
              <a:rPr lang="en-US" altLang="ko-KR" sz="1100" dirty="0" smtClean="0"/>
              <a:t>]</a:t>
            </a:r>
            <a:endParaRPr lang="ko-KR" altLang="en-US" sz="1050" dirty="0">
              <a:solidFill>
                <a:schemeClr val="tx1">
                  <a:lumMod val="65000"/>
                  <a:lumOff val="35000"/>
                </a:schemeClr>
              </a:solidFill>
            </a:endParaRPr>
          </a:p>
        </p:txBody>
      </p:sp>
    </p:spTree>
    <p:extLst>
      <p:ext uri="{BB962C8B-B14F-4D97-AF65-F5344CB8AC3E}">
        <p14:creationId xmlns:p14="http://schemas.microsoft.com/office/powerpoint/2010/main" val="186787568"/>
      </p:ext>
    </p:extLst>
  </p:cSld>
  <p:clrMapOvr>
    <a:masterClrMapping/>
  </p:clrMapOvr>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161</TotalTime>
  <Words>234</Words>
  <Application>Microsoft Office PowerPoint</Application>
  <PresentationFormat>화면 슬라이드 쇼(4:3)</PresentationFormat>
  <Paragraphs>44</Paragraphs>
  <Slides>10</Slides>
  <Notes>0</Notes>
  <HiddenSlides>0</HiddenSlides>
  <MMClips>0</MMClips>
  <ScaleCrop>false</ScaleCrop>
  <HeadingPairs>
    <vt:vector size="4" baseType="variant">
      <vt:variant>
        <vt:lpstr>테마</vt:lpstr>
      </vt:variant>
      <vt:variant>
        <vt:i4>1</vt:i4>
      </vt:variant>
      <vt:variant>
        <vt:lpstr>슬라이드 제목</vt:lpstr>
      </vt:variant>
      <vt:variant>
        <vt:i4>10</vt:i4>
      </vt:variant>
    </vt:vector>
  </HeadingPairs>
  <TitlesOfParts>
    <vt:vector size="11" baseType="lpstr">
      <vt:lpstr>Office 테마</vt:lpstr>
      <vt:lpstr>PowerPoint 프레젠테이션</vt:lpstr>
      <vt:lpstr>다양해 지는 ‘기업형 임대’…빌라도 나온다</vt:lpstr>
      <vt:lpstr>도심권에서 빌라로 불리는 연립·다세대주택 ‘뉴 스테이(기업형 임대주택)’가 내년부터 나온다. 올 연말 새로 도입될 ‘뉴 스테이 촉진지구’를 통해서다. 아파트 형태의 도심권 뉴 스테이에 비해 월 임대료도 상당폭 낮아질 전망이다. 국토교통부는 30일 이런 내용을 담은 ‘민간 임대주택에 관한 특별법’ 시행령과 시행규칙을 31일 입법예고한다고 발표했다. 최근 국회를 통과한 민간임대 특별법은 오는 12월29일 시행을 앞두고 있다.   시행령에 따르면 도시 지역 내 기업형 임대주택 공급촉진지구의 최소 면적이 당초 1만㎡에서 5000㎡로 축소됐다. 일반적으로 소형주택 100가구 내외 단지를 지을 수 있는 규모다.   이에 따라 아파트 이외 연립주택 다세대주택 주상복합 등 다양한 형태의 기업형 임대주택이 들어설 수 있는 길이 열렸다. 기업형 임대 촉진지구에선 용적률·건폐율 등의 건축 규제도 완화되고 용도지역 상향 등 도시계획 변경도 쉬워진다.   촉진지구에선 또 문화·집회·판매시설 설치도 가능해진다. 다세대·연립주택은 건축위원회 심의를 거쳐 종전 한도보다 한 개 층이 더 높은 5층까지 지을 수 있게 된다. 용도지역 상향이 이뤄지면 고층 주상복합 아파트 건립도 가능할 것이란 분석이다.  강태석 국토부 뉴 스테이 팀장은 “기업과 지방자치단체가 창의적인 건축·도시계획을 마련해 다양한 형태의 뉴 스테이를 공급할 것으로 기대하고 있다”고 말했다. </vt:lpstr>
      <vt:lpstr>치솟는 아파트 값 내게 맞는 임대주택 어디 없나요? </vt:lpstr>
      <vt:lpstr>대구·경북 내 LH 임대주택 8가지 비교·분석  아파트 전세·매매가격이 치솟으면서 서민들의 주거문제를 해결할 새로운 대안으로 LH(한국토지주택공사)의 임대주택이 주목을 받고 있다. LH 대구경북본부에 따르면 임대주택은 LH·지방공사 등 공공기관이 정부재정·국민주택기금·공공택지를 지원받아 공급하는 것으로 크게 8가지가 있다. 이 가운데 영구임대, 50년 공공임대, 국민임대, 다가구 등 매입임대, 전세임대는 저렴한 임대료로 장기간 거주가 가능하지만 분양전환은 불가능하다. 이에 반해 5년·10년 공공임대주택은 비교적 단기간 거주하는 대신 임대기간 경과 후 임차인에게 우선적으로 분양전환이 가능하다. LH 임대주택을 종류별로 살펴봤다.</vt:lpstr>
      <vt:lpstr>1&gt; 영구임대주택 영구임대주택은 저소득층 주거안정을 위해 1989년 국내 처음으로 도입된 임대주택이다. 정부의 재정보조를 받아 전용면적 26.34∼42.68㎡ 규모로 지금까지 19만 가구가 건설돼 저렴한 임대료로 공급됐다. 시세의 30% 수준으로 입주자격 재확인 후 2년 단위로 갱신계약 체결이 가능하다. 대구·경북에선 20개 단지 1만8천989가구가 임대 중이다.   2&gt; 50년 공공임대주택 50년 공공임대주택은 영구임대주택을 대체할 목적으로 건설한 임대주택이다.  임대 개시일로부터 50년간 분양 전환하지 않고 임대로만 거주할 수 있는 임대주택이다.  대구·경북의 경우 8개 단지 4천348가구가 임대 중이며 예비 입주자로만 신청 가능하다.   3&gt; 국민임대주택 국민임대주택은 무주택 저소득층을 위해 국민주택기금 등을 지원받아 국가·지방자치단체·LH가 공급하는 주택이다. 시세의 55∼83% 수준이며 30년간 임대한다. 대구·경북에선 56개 단지 3만3천954가구가 임대 중이다.    4&gt; 전세임대주택 전세임대주택은 기초생활 수급자, 보호대상 한 부모 가족, 월평균 소득의 50% 이하인 무주택 가구에 공급된다. 대구·경북에선 1만1천297가구가 임대 중이다.     5&gt; 다가구 등 매입임대주택 다가구 등 매입 임대주택은 최저 소득층이 현재의 수입으로 거주할 수 있도록 다가구 주택 등 기존주택을 매입해 개·보수를 한 뒤 저렴하게 재임대하는 사업이다.  입주대상은 기초생활 수급자를 비롯해 보호대상 한 부모 가족(1순위), 전년도 월평균소득(3인 가구 기준 473만4천603원)의 50% 이하 가구와 장애인(2순위)이다.  임대조건은 전용면적 50㎡를 기준으로 보증금 400만원, 월 임대료 8만~15만원이다. 최장 20년간 거주가 가능하다.</vt:lpstr>
      <vt:lpstr>6, 7&gt;  5년·10년 공공임대주택  5년·10년 공공임대주택은 임대 의무기간인 5년(10년)간 임대 후 분양 전환해 입주자가 우선적으로 소유권을 이전 받을 수 있는 임대주택이다. 요즘과 같이 주택가격이 급등하는 시기에 내 집 마련의 좋은 대안이 될 수 있다. </vt:lpstr>
      <vt:lpstr>8&gt;신개념 장기임대주택 ‘행복주택’  행복주택은 새로운 개념의 공공임대주택이다. 주거가 불안한 젊은 계층에 주거사다리를 제공하기 위해 국가재정과 국민주택기금을 지원받아 국가·지자체·LH·지방공사가 건설·공급하는 임대주택이다. 입주자격 재확인 후 2년 단위로 갱신계약을 체결하며 대학생·사회초년생·신혼부부는 최대 6년, 고령자·주거급여 수급자·산업단지 근로자는 최대 20년까지 거주할 수 있다.   임대조건은 시중 전세의 60∼80% 수준이다. 공급물량 가운데 80% 이상을 신혼부부, 사회초년생, 대학생 계층에 우선 공급한다. LH 대구경북본부는 정부의 행복주택(14만가구)사업과 관련해 지난해 2개 지구에 대해 사업승인을 받아 착공했으며 올해도 1개 지구에 대해 사업승인을 받을 계획이다.  LH 대구경북본부는 “지금까지 대구·경북에선 30년 이상 장기공공임대주택 총 3만244가구, 영구임대주택은 1만8천989가구가 각각 공급됐다”고 밝혔다. 국민임대주택의 경우 대구 동구 숙천동 일대의 혁신도시 A-5·A-6블록에 518가구를 오는 8~9일 이틀간 접수하며, 상주 함창 A-1블록도 9월 중에 입주자를 모집할 계획이다. 이미 공급된 대구테크노폴리스 A-1블록과 대구금호 A-2블록의 잔여가구에 대해선 10월 중 추가 모집 할 예정이다. 영구임대주택은 대구 옥포 A-2블록의 잔여세대 68가구를 9월 중 추가 모집 할 계획이다.  10년공공임대주택인 대구테크노폴리스 A-10블록(922가구)은 최근 잔여가구에 대해 입주자격을 대폭 완화해 추가모집을 했다. 오는 9일 동호 지정 순번 발표 후 10일부터 15일까지 동호지정 및 계약체결이 이뤄 질 예정이다. LH 대구경북본부 경영지원부 박희문 부장은 “임대주택은 그 목적에 따라 유형이 다양한 게 특징”이라며 “유형별로 공급 신청 자격 등이 달라지므로 실수요자의 상황에 따라 적합한 임대주택을 선택해야 할 것”이라고 말했다.   이창호기자 leech@yeongnam.com </vt:lpstr>
      <vt:lpstr>하나금투 “한국 주택 부족하다···집값 장기 강세”</vt:lpstr>
      <vt:lpstr>한국은 세계 주요국 가운데 주택이 부족한 나라에 속해 재고(중고) 주택 가격이 장기적으로 강세를 보일 것이라는 전망이 14일 나왔다.　  채상욱 하나금융투자 연구원은 "2010년 말 인구 천명당 주택수가 364호(주택 1천767만호,인구 4천850만명)인 한국은 2022년까지 422호를 목표로 하고 있다"며 "한국은 일본 473호(2013년),영국 439호(2010년),미국 410호(2010년) 등 주요 경제협력개발기구(OECD) 회원국에 비해 공급량이 부족한 상태"라고 지적했다.  　채 연구원은 "최근 주택 시장에 대한 시장 전망이 엇갈리고 있지만 이 질문에 대답하려면 '한국의 주택 수는 몇 호가 적정할까'를 먼저 고려해야 한다"며 "재고 주택 가격은 재고량 증가 속도 둔화와 주택 수 부족에 기반해 장기 강세의 기본 조건을 충족했다"고 주장했다.  　그는 향후 주택 시장의 중심이 민간 택지 사업,구도심 정비 사업으로 옮겨 갈 것으로 내다보면서 현대산업개발을 유관업종 내 최선호주(목표주가 7만6천원)로 제시했다.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슬라이드 1</dc:title>
  <dc:creator>User</dc:creator>
  <cp:lastModifiedBy>namhee kim</cp:lastModifiedBy>
  <cp:revision>18</cp:revision>
  <dcterms:created xsi:type="dcterms:W3CDTF">2015-09-26T07:01:55Z</dcterms:created>
  <dcterms:modified xsi:type="dcterms:W3CDTF">2015-09-29T01:36:17Z</dcterms:modified>
</cp:coreProperties>
</file>