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58" r:id="rId3"/>
    <p:sldId id="261" r:id="rId4"/>
    <p:sldId id="262" r:id="rId5"/>
    <p:sldId id="263" r:id="rId6"/>
    <p:sldId id="266" r:id="rId7"/>
    <p:sldId id="265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5B3"/>
    <a:srgbClr val="0A0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902F1-F22D-467A-96C9-ED22B71DFF23}" type="datetimeFigureOut">
              <a:rPr lang="ko-KR" altLang="en-US" smtClean="0"/>
              <a:t>2015-10-27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A7523-F8E7-42FD-A604-AFF0263F80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46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A7523-F8E7-42FD-A604-AFF0263F80E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49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A7523-F8E7-42FD-A604-AFF0263F80E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49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A7523-F8E7-42FD-A604-AFF0263F80E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49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A7523-F8E7-42FD-A604-AFF0263F80E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490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A7523-F8E7-42FD-A604-AFF0263F80E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490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A7523-F8E7-42FD-A604-AFF0263F80E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49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2751" y="2287737"/>
            <a:ext cx="7340600" cy="815975"/>
          </a:xfrm>
          <a:prstGeom prst="rect">
            <a:avLst/>
          </a:prstGeom>
        </p:spPr>
        <p:txBody>
          <a:bodyPr/>
          <a:lstStyle>
            <a:lvl1pPr algn="l">
              <a:lnSpc>
                <a:spcPct val="75000"/>
              </a:lnSpc>
              <a:defRPr sz="5400" i="0">
                <a:latin typeface="Arial" charset="0"/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 Unicode MS" pitchFamily="50" charset="-127"/>
                <a:cs typeface="Arial Unicode MS" pitchFamily="50" charset="-127"/>
              </a:rPr>
              <a:t>PowerPoint Template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00113" y="1844824"/>
            <a:ext cx="5748338" cy="6492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noFill/>
                <a:latin typeface="Arial" charset="0"/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Arial Unicode MS" pitchFamily="50" charset="-127"/>
                <a:cs typeface="Arial Unicode MS" pitchFamily="50" charset="-127"/>
              </a:rPr>
              <a:t>BINCHAEDESIGN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AD7D-6ACB-4E2D-BEEF-7C9FCA83CF9D}" type="datetime1">
              <a:rPr lang="ko-KR" altLang="en-US" smtClean="0"/>
              <a:t>2015-10-27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11F8-81AE-4770-8276-FEACF52C2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3F6-6E3F-400D-9D4B-977F702FF086}" type="datetime1">
              <a:rPr lang="ko-KR" altLang="en-US" smtClean="0"/>
              <a:t>2015-10-27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11F8-81AE-4770-8276-FEACF52C2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목차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26A-950E-43EE-8785-4C67B2EB1BD0}" type="datetime1">
              <a:rPr lang="ko-KR" altLang="en-US" smtClean="0"/>
              <a:t>2015-10-27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11F8-81AE-4770-8276-FEACF52C2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AC5F-04A2-4AD4-B255-9DEC68AA5553}" type="datetime1">
              <a:rPr lang="ko-KR" altLang="en-US" smtClean="0"/>
              <a:t>2015-10-27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11F8-81AE-4770-8276-FEACF52C2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1426-C0A1-498B-A8B9-56E03073998F}" type="datetime1">
              <a:rPr lang="ko-KR" altLang="en-US" smtClean="0"/>
              <a:t>2015-10-27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11F8-81AE-4770-8276-FEACF52C2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5D80-8BB1-47BA-8387-0DCB060DAE0E}" type="datetime1">
              <a:rPr lang="ko-KR" altLang="en-US" smtClean="0"/>
              <a:t>2015-10-27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11F8-81AE-4770-8276-FEACF52C2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33B9-9383-462B-A16F-762891B0E0DF}" type="datetime1">
              <a:rPr lang="ko-KR" altLang="en-US" smtClean="0"/>
              <a:t>2015-10-27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11F8-81AE-4770-8276-FEACF52C27C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7956376" y="116632"/>
            <a:ext cx="936104" cy="360040"/>
          </a:xfrm>
          <a:prstGeom prst="rect">
            <a:avLst/>
          </a:prstGeom>
          <a:solidFill>
            <a:srgbClr val="0A0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7C6F-9319-4F93-99D9-4A0893574AD4}" type="datetime1">
              <a:rPr lang="ko-KR" altLang="en-US" smtClean="0"/>
              <a:t>2015-10-27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11F8-81AE-4770-8276-FEACF52C2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FE3D-8247-468A-B1E2-DFB4C746E710}" type="datetime1">
              <a:rPr lang="ko-KR" altLang="en-US" smtClean="0"/>
              <a:t>2015-10-27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11F8-81AE-4770-8276-FEACF52C2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본문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78180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6FA70-A3C6-429E-B83D-D78D65C85921}" type="datetime1">
              <a:rPr lang="ko-KR" altLang="en-US" smtClean="0"/>
              <a:t>2015-10-27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511F8-81AE-4770-8276-FEACF52C27C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ext Box 84"/>
          <p:cNvSpPr txBox="1">
            <a:spLocks noChangeArrowheads="1"/>
          </p:cNvSpPr>
          <p:nvPr userDrawn="1"/>
        </p:nvSpPr>
        <p:spPr bwMode="auto">
          <a:xfrm>
            <a:off x="7524750" y="71438"/>
            <a:ext cx="142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latinLnBrk="0" hangingPunct="0"/>
            <a:r>
              <a:rPr kumimoji="0" lang="en-US" altLang="ko-KR" sz="2400" b="1" i="0" dirty="0">
                <a:solidFill>
                  <a:schemeClr val="bg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9658" y="1556792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002060"/>
                </a:solidFill>
              </a:rPr>
              <a:t>주간 </a:t>
            </a:r>
            <a:endParaRPr lang="en-US" altLang="ko-KR" sz="4800" b="1" dirty="0" smtClean="0">
              <a:solidFill>
                <a:srgbClr val="002060"/>
              </a:solidFill>
            </a:endParaRPr>
          </a:p>
          <a:p>
            <a:pPr algn="ctr"/>
            <a:r>
              <a:rPr lang="ko-KR" altLang="en-US" sz="4800" b="1" dirty="0" smtClean="0">
                <a:solidFill>
                  <a:srgbClr val="002060"/>
                </a:solidFill>
              </a:rPr>
              <a:t>부동산 </a:t>
            </a:r>
            <a:r>
              <a:rPr lang="en-US" altLang="ko-KR" sz="4800" b="1" dirty="0" smtClean="0">
                <a:solidFill>
                  <a:srgbClr val="002060"/>
                </a:solidFill>
              </a:rPr>
              <a:t>NEWS Ⅵ</a:t>
            </a:r>
            <a:endParaRPr lang="ko-KR" altLang="en-US" sz="4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46" y="5762873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2015. 10. 28 (</a:t>
            </a:r>
            <a:r>
              <a:rPr lang="ko-KR" altLang="en-US" b="1" dirty="0" smtClean="0"/>
              <a:t>수</a:t>
            </a:r>
            <a:r>
              <a:rPr lang="en-US" altLang="ko-KR" b="1" dirty="0" smtClean="0"/>
              <a:t>)</a:t>
            </a:r>
          </a:p>
          <a:p>
            <a:r>
              <a:rPr lang="ko-KR" altLang="en-US" b="1" dirty="0" smtClean="0"/>
              <a:t>대구대학교 행정대학 부동산학과</a:t>
            </a:r>
            <a:endParaRPr lang="en-US" altLang="ko-KR" b="1" dirty="0" smtClean="0"/>
          </a:p>
          <a:p>
            <a:r>
              <a:rPr lang="ko-KR" altLang="en-US" b="1" dirty="0" smtClean="0"/>
              <a:t>지도교수      조    만    현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8180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50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</a:rPr>
              <a:t>LH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공사 집주인 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리모델링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임대 시범사업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1018"/>
            <a:ext cx="6879070" cy="443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752528" cy="89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11F8-81AE-4770-8276-FEACF52C27C3}" type="slidenum">
              <a:rPr lang="ko-KR" altLang="en-US" smtClean="0"/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50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</a:rPr>
              <a:t>LH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공사 집주인 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리모델링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임대 시범사업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30238"/>
            <a:ext cx="6552728" cy="501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752528" cy="89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11F8-81AE-4770-8276-FEACF52C27C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8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50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</a:rPr>
              <a:t>LH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공사 집주인 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리모델링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임대 시범사업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1" y="2420888"/>
            <a:ext cx="7990218" cy="339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752528" cy="89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11F8-81AE-4770-8276-FEACF52C27C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54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50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</a:rPr>
              <a:t>LH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공사 집주인 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리모델링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임대 시범사업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664296" cy="23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073176"/>
            <a:ext cx="6783775" cy="445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752528" cy="89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11F8-81AE-4770-8276-FEACF52C27C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7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50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</a:rPr>
              <a:t>LH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공사 집주인 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리모델링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임대 시범사업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664296" cy="23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752528" cy="89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73238"/>
            <a:ext cx="6801817" cy="366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11F8-81AE-4770-8276-FEACF52C27C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0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50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</a:rPr>
              <a:t>LH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공사 집주인 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리모델링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임대 시범사업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http://www.rtn.co.kr/util/UserFiles/Image/2(12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8"/>
            <a:ext cx="43204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752528" cy="89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1340768"/>
            <a:ext cx="44999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300" b="1" dirty="0" smtClean="0"/>
              <a:t>&lt;</a:t>
            </a:r>
            <a:r>
              <a:rPr lang="ko-KR" altLang="en-US" sz="1300" b="1" dirty="0" smtClean="0"/>
              <a:t>사업자 선정기준</a:t>
            </a:r>
            <a:r>
              <a:rPr lang="en-US" altLang="ko-KR" sz="1300" b="1" dirty="0" smtClean="0"/>
              <a:t>&gt;</a:t>
            </a:r>
          </a:p>
          <a:p>
            <a:pPr>
              <a:lnSpc>
                <a:spcPct val="150000"/>
              </a:lnSpc>
            </a:pPr>
            <a:r>
              <a:rPr lang="en-US" altLang="ko-KR" sz="1300" b="1" dirty="0" smtClean="0"/>
              <a:t>-</a:t>
            </a:r>
            <a:r>
              <a:rPr lang="ko-KR" altLang="en-US" sz="1300" b="1" dirty="0" smtClean="0"/>
              <a:t>집주인 </a:t>
            </a:r>
            <a:r>
              <a:rPr lang="ko-KR" altLang="en-US" sz="1300" b="1" dirty="0" err="1"/>
              <a:t>리모델링</a:t>
            </a:r>
            <a:r>
              <a:rPr lang="ko-KR" altLang="en-US" sz="1300" b="1" dirty="0"/>
              <a:t> 사업</a:t>
            </a:r>
            <a:r>
              <a:rPr lang="en-US" altLang="ko-KR" sz="1300" b="1" dirty="0"/>
              <a:t>, </a:t>
            </a:r>
            <a:r>
              <a:rPr lang="ko-KR" altLang="en-US" sz="1300" b="1" dirty="0"/>
              <a:t>고령자가 장기임대 선택하면 유리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355976" y="1916832"/>
            <a:ext cx="475252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100" b="1" dirty="0" smtClean="0"/>
              <a:t>&lt;</a:t>
            </a:r>
            <a:r>
              <a:rPr lang="ko-KR" altLang="en-US" sz="1100" b="1" dirty="0" smtClean="0"/>
              <a:t>사업자 선정기준 해설</a:t>
            </a:r>
            <a:r>
              <a:rPr lang="en-US" altLang="ko-KR" sz="1100" b="1" dirty="0" smtClean="0"/>
              <a:t>&gt;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100" dirty="0" smtClean="0"/>
              <a:t>집주인이 </a:t>
            </a:r>
            <a:r>
              <a:rPr lang="ko-KR" altLang="en-US" sz="1100" dirty="0"/>
              <a:t>자신의 단독</a:t>
            </a:r>
            <a:r>
              <a:rPr lang="en-US" altLang="ko-KR" sz="1100" dirty="0"/>
              <a:t>·</a:t>
            </a:r>
            <a:r>
              <a:rPr lang="ko-KR" altLang="en-US" sz="1100" dirty="0"/>
              <a:t>다가구주택을 </a:t>
            </a:r>
            <a:r>
              <a:rPr lang="en-US" altLang="ko-KR" sz="1100" dirty="0"/>
              <a:t>1</a:t>
            </a:r>
            <a:r>
              <a:rPr lang="ko-KR" altLang="en-US" sz="1100" dirty="0"/>
              <a:t>인 </a:t>
            </a:r>
            <a:r>
              <a:rPr lang="ko-KR" altLang="en-US" sz="1100" dirty="0" err="1"/>
              <a:t>주거형</a:t>
            </a:r>
            <a:r>
              <a:rPr lang="ko-KR" altLang="en-US" sz="1100" dirty="0"/>
              <a:t> 다가구주택으로 개축해 대학생</a:t>
            </a:r>
            <a:r>
              <a:rPr lang="en-US" altLang="ko-KR" sz="1100" dirty="0"/>
              <a:t>·</a:t>
            </a:r>
            <a:r>
              <a:rPr lang="ko-KR" altLang="en-US" sz="1100" dirty="0"/>
              <a:t>독거노인 등에게 시세의 </a:t>
            </a:r>
            <a:r>
              <a:rPr lang="en-US" altLang="ko-KR" sz="1100" dirty="0"/>
              <a:t>50∼80% </a:t>
            </a:r>
            <a:r>
              <a:rPr lang="ko-KR" altLang="en-US" sz="1100" dirty="0"/>
              <a:t>수준의 임대료로 임대할 경우 주택도시기금에서 최대 </a:t>
            </a:r>
            <a:r>
              <a:rPr lang="en-US" altLang="ko-KR" sz="1100" dirty="0"/>
              <a:t>2</a:t>
            </a:r>
            <a:r>
              <a:rPr lang="ko-KR" altLang="en-US" sz="1100" dirty="0" err="1"/>
              <a:t>억원을</a:t>
            </a:r>
            <a:r>
              <a:rPr lang="ko-KR" altLang="en-US" sz="1100" dirty="0"/>
              <a:t> 금리 </a:t>
            </a:r>
            <a:r>
              <a:rPr lang="en-US" altLang="ko-KR" sz="1100" dirty="0"/>
              <a:t>1.5%</a:t>
            </a:r>
            <a:r>
              <a:rPr lang="ko-KR" altLang="en-US" sz="1100" dirty="0"/>
              <a:t>로 </a:t>
            </a:r>
            <a:r>
              <a:rPr lang="ko-KR" altLang="en-US" sz="1100" dirty="0" smtClean="0"/>
              <a:t>융자하는 사업</a:t>
            </a:r>
            <a:endParaRPr lang="en-US" altLang="ko-KR" sz="1100" dirty="0" smtClean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100" dirty="0"/>
              <a:t>집주인 선정기준은 </a:t>
            </a:r>
            <a:r>
              <a:rPr lang="en-US" altLang="ko-KR" sz="1100" dirty="0"/>
              <a:t>100</a:t>
            </a:r>
            <a:r>
              <a:rPr lang="ko-KR" altLang="en-US" sz="1100" dirty="0"/>
              <a:t>점 만점을 기준으로 집주인의 소득수준</a:t>
            </a:r>
            <a:r>
              <a:rPr lang="en-US" altLang="ko-KR" sz="1100" dirty="0"/>
              <a:t>, </a:t>
            </a:r>
            <a:r>
              <a:rPr lang="ko-KR" altLang="en-US" sz="1100" dirty="0"/>
              <a:t>연령</a:t>
            </a:r>
            <a:r>
              <a:rPr lang="en-US" altLang="ko-KR" sz="1100" dirty="0"/>
              <a:t>, </a:t>
            </a:r>
            <a:r>
              <a:rPr lang="ko-KR" altLang="en-US" sz="1100" dirty="0"/>
              <a:t>임대가능 가구수 등 집주인 평가</a:t>
            </a:r>
            <a:r>
              <a:rPr lang="en-US" altLang="ko-KR" sz="1100" dirty="0"/>
              <a:t>(38</a:t>
            </a:r>
            <a:r>
              <a:rPr lang="ko-KR" altLang="en-US" sz="1100" dirty="0"/>
              <a:t>점</a:t>
            </a:r>
            <a:r>
              <a:rPr lang="en-US" altLang="ko-KR" sz="1100" dirty="0"/>
              <a:t>)</a:t>
            </a:r>
            <a:r>
              <a:rPr lang="ko-KR" altLang="en-US" sz="1100" dirty="0"/>
              <a:t>와 대중교통 </a:t>
            </a:r>
            <a:r>
              <a:rPr lang="ko-KR" altLang="en-US" sz="1100" dirty="0" err="1"/>
              <a:t>접근성</a:t>
            </a:r>
            <a:r>
              <a:rPr lang="en-US" altLang="ko-KR" sz="1100" dirty="0"/>
              <a:t>, </a:t>
            </a:r>
            <a:r>
              <a:rPr lang="ko-KR" altLang="en-US" sz="1100" dirty="0"/>
              <a:t>일상생활 편의성</a:t>
            </a:r>
            <a:r>
              <a:rPr lang="en-US" altLang="ko-KR" sz="1100" dirty="0"/>
              <a:t>, </a:t>
            </a:r>
            <a:r>
              <a:rPr lang="ko-KR" altLang="en-US" sz="1100" dirty="0"/>
              <a:t>주변시세 등 입지 평가</a:t>
            </a:r>
            <a:r>
              <a:rPr lang="en-US" altLang="ko-KR" sz="1100" dirty="0"/>
              <a:t>(62</a:t>
            </a:r>
            <a:r>
              <a:rPr lang="ko-KR" altLang="en-US" sz="1100" dirty="0"/>
              <a:t>점</a:t>
            </a:r>
            <a:r>
              <a:rPr lang="en-US" altLang="ko-KR" sz="1100" dirty="0"/>
              <a:t>)</a:t>
            </a:r>
            <a:r>
              <a:rPr lang="ko-KR" altLang="en-US" sz="1100" dirty="0"/>
              <a:t>로 </a:t>
            </a:r>
            <a:r>
              <a:rPr lang="ko-KR" altLang="en-US" sz="1100" dirty="0" smtClean="0"/>
              <a:t>구성되며</a:t>
            </a:r>
            <a:r>
              <a:rPr lang="en-US" altLang="ko-KR" sz="1100" dirty="0" smtClean="0"/>
              <a:t>, </a:t>
            </a:r>
            <a:r>
              <a:rPr lang="ko-KR" altLang="en-US" sz="1100" dirty="0"/>
              <a:t>독거노인 밀집지역은 별도 </a:t>
            </a:r>
            <a:r>
              <a:rPr lang="en-US" altLang="ko-KR" sz="1100" dirty="0"/>
              <a:t>3</a:t>
            </a:r>
            <a:r>
              <a:rPr lang="ko-KR" altLang="en-US" sz="1100" dirty="0"/>
              <a:t>점의 범위에서 </a:t>
            </a:r>
            <a:r>
              <a:rPr lang="ko-KR" altLang="en-US" sz="1100" dirty="0" smtClean="0"/>
              <a:t>가점 부여</a:t>
            </a:r>
            <a:r>
              <a:rPr lang="en-US" altLang="ko-KR" sz="1100" dirty="0" smtClean="0"/>
              <a:t>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100" dirty="0"/>
              <a:t>집주인 평가는 소득수준이 낮고</a:t>
            </a:r>
            <a:r>
              <a:rPr lang="en-US" altLang="ko-KR" sz="1100" dirty="0"/>
              <a:t>, </a:t>
            </a:r>
            <a:r>
              <a:rPr lang="ko-KR" altLang="en-US" sz="1100" dirty="0"/>
              <a:t>나이가 많을수록 높은 점수를 부여하고 </a:t>
            </a:r>
            <a:r>
              <a:rPr lang="en-US" altLang="ko-KR" sz="1100" dirty="0"/>
              <a:t>1</a:t>
            </a:r>
            <a:r>
              <a:rPr lang="ko-KR" altLang="en-US" sz="1100" dirty="0"/>
              <a:t>인 </a:t>
            </a:r>
            <a:r>
              <a:rPr lang="ko-KR" altLang="en-US" sz="1100" dirty="0" err="1"/>
              <a:t>주거형</a:t>
            </a:r>
            <a:r>
              <a:rPr lang="ko-KR" altLang="en-US" sz="1100" dirty="0"/>
              <a:t> 임대주택을 많이</a:t>
            </a:r>
            <a:r>
              <a:rPr lang="en-US" altLang="ko-KR" sz="1100" dirty="0"/>
              <a:t>, </a:t>
            </a:r>
            <a:r>
              <a:rPr lang="ko-KR" altLang="en-US" sz="1100" dirty="0"/>
              <a:t>오랫동안 공급할 경우 </a:t>
            </a:r>
            <a:r>
              <a:rPr lang="ko-KR" altLang="en-US" sz="1100" dirty="0" smtClean="0"/>
              <a:t>우대하며</a:t>
            </a:r>
            <a:r>
              <a:rPr lang="en-US" altLang="ko-KR" sz="1100" dirty="0" smtClean="0"/>
              <a:t> </a:t>
            </a:r>
            <a:r>
              <a:rPr lang="ko-KR" altLang="en-US" sz="1100" dirty="0"/>
              <a:t>주택 건축연한이 오래된 단독</a:t>
            </a:r>
            <a:r>
              <a:rPr lang="en-US" altLang="ko-KR" sz="1100" dirty="0"/>
              <a:t>·</a:t>
            </a:r>
            <a:r>
              <a:rPr lang="ko-KR" altLang="en-US" sz="1100" dirty="0" err="1"/>
              <a:t>다가구</a:t>
            </a:r>
            <a:r>
              <a:rPr lang="ko-KR" altLang="en-US" sz="1100" dirty="0"/>
              <a:t> 주택도 높은 점수를 </a:t>
            </a:r>
            <a:r>
              <a:rPr lang="ko-KR" altLang="en-US" sz="1100" dirty="0" smtClean="0"/>
              <a:t>부여</a:t>
            </a:r>
            <a:endParaRPr lang="en-US" altLang="ko-KR" sz="1100" dirty="0" smtClean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100" dirty="0"/>
              <a:t>입지 평가는 지하철역</a:t>
            </a:r>
            <a:r>
              <a:rPr lang="en-US" altLang="ko-KR" sz="1100" dirty="0"/>
              <a:t>·</a:t>
            </a:r>
            <a:r>
              <a:rPr lang="ko-KR" altLang="en-US" sz="1100" dirty="0"/>
              <a:t>시내버스 정류장 또는 </a:t>
            </a:r>
            <a:r>
              <a:rPr lang="ko-KR" altLang="en-US" sz="1100" dirty="0" err="1"/>
              <a:t>마트</a:t>
            </a:r>
            <a:r>
              <a:rPr lang="en-US" altLang="ko-KR" sz="1100" dirty="0"/>
              <a:t>·</a:t>
            </a:r>
            <a:r>
              <a:rPr lang="ko-KR" altLang="en-US" sz="1100" dirty="0"/>
              <a:t>시장</a:t>
            </a:r>
            <a:r>
              <a:rPr lang="en-US" altLang="ko-KR" sz="1100" dirty="0"/>
              <a:t>·</a:t>
            </a:r>
            <a:r>
              <a:rPr lang="ko-KR" altLang="en-US" sz="1100" dirty="0"/>
              <a:t>병원 등 편의시설이 가까운 경우 높은 점수를 </a:t>
            </a:r>
            <a:r>
              <a:rPr lang="ko-KR" altLang="en-US" sz="1100" dirty="0" smtClean="0"/>
              <a:t>받으며</a:t>
            </a:r>
            <a:r>
              <a:rPr lang="en-US" altLang="ko-KR" sz="1100" dirty="0" smtClean="0"/>
              <a:t>, </a:t>
            </a:r>
            <a:r>
              <a:rPr lang="ko-KR" altLang="en-US" sz="1100" dirty="0"/>
              <a:t>인근 월세 시세</a:t>
            </a:r>
            <a:r>
              <a:rPr lang="en-US" altLang="ko-KR" sz="1100" dirty="0"/>
              <a:t>(</a:t>
            </a:r>
            <a:r>
              <a:rPr lang="ko-KR" altLang="en-US" sz="1100" dirty="0"/>
              <a:t>전용 </a:t>
            </a:r>
            <a:r>
              <a:rPr lang="en-US" altLang="ko-KR" sz="1100" dirty="0"/>
              <a:t>20㎡ </a:t>
            </a:r>
            <a:r>
              <a:rPr lang="ko-KR" altLang="en-US" sz="1100" dirty="0"/>
              <a:t>기준</a:t>
            </a:r>
            <a:r>
              <a:rPr lang="en-US" altLang="ko-KR" sz="1100" dirty="0"/>
              <a:t>)</a:t>
            </a:r>
            <a:r>
              <a:rPr lang="ko-KR" altLang="en-US" sz="1100" dirty="0"/>
              <a:t>가 높은 지역도 저렴한 임대주택의 필요성이 높다고 보고 </a:t>
            </a:r>
            <a:r>
              <a:rPr lang="ko-KR" altLang="en-US" sz="1100" dirty="0" smtClean="0"/>
              <a:t>우대함</a:t>
            </a:r>
            <a:r>
              <a:rPr lang="en-US" altLang="ko-KR" sz="1100" dirty="0" smtClean="0"/>
              <a:t>. </a:t>
            </a:r>
            <a:r>
              <a:rPr lang="ko-KR" altLang="en-US" sz="1100" dirty="0"/>
              <a:t>다만 화재예방 등 안전성을 고려해 주변 건물과의 </a:t>
            </a:r>
            <a:r>
              <a:rPr lang="ko-KR" altLang="en-US" sz="1100" dirty="0" err="1"/>
              <a:t>이격거리가</a:t>
            </a:r>
            <a:r>
              <a:rPr lang="ko-KR" altLang="en-US" sz="1100" dirty="0"/>
              <a:t> 좁은 경우에는 점수가 </a:t>
            </a:r>
            <a:r>
              <a:rPr lang="ko-KR" altLang="en-US" sz="1100" dirty="0" smtClean="0"/>
              <a:t>낮음</a:t>
            </a:r>
            <a:endParaRPr lang="en-US" altLang="ko-KR" sz="1100" dirty="0" smtClean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100" dirty="0"/>
              <a:t>해당 </a:t>
            </a:r>
            <a:r>
              <a:rPr lang="ko-KR" altLang="en-US" sz="1100" dirty="0" err="1"/>
              <a:t>시군구</a:t>
            </a:r>
            <a:r>
              <a:rPr lang="ko-KR" altLang="en-US" sz="1100" dirty="0"/>
              <a:t> 내 만 </a:t>
            </a:r>
            <a:r>
              <a:rPr lang="en-US" altLang="ko-KR" sz="1100" dirty="0"/>
              <a:t>65</a:t>
            </a:r>
            <a:r>
              <a:rPr lang="ko-KR" altLang="en-US" sz="1100" dirty="0"/>
              <a:t>세 이상 </a:t>
            </a:r>
            <a:r>
              <a:rPr lang="en-US" altLang="ko-KR" sz="1100" dirty="0"/>
              <a:t>1</a:t>
            </a:r>
            <a:r>
              <a:rPr lang="ko-KR" altLang="en-US" sz="1100" dirty="0"/>
              <a:t>인 가구수를 기준으로 </a:t>
            </a:r>
            <a:r>
              <a:rPr lang="en-US" altLang="ko-KR" sz="1100" dirty="0"/>
              <a:t>3</a:t>
            </a:r>
            <a:r>
              <a:rPr lang="ko-KR" altLang="en-US" sz="1100" dirty="0"/>
              <a:t>점 내에서 가점을 부여할 </a:t>
            </a:r>
            <a:r>
              <a:rPr lang="ko-KR" altLang="en-US" sz="1100" dirty="0" smtClean="0"/>
              <a:t>계획</a:t>
            </a:r>
            <a:r>
              <a:rPr lang="en-US" altLang="ko-KR" sz="1100" dirty="0" smtClean="0"/>
              <a:t> </a:t>
            </a:r>
            <a:endParaRPr lang="en-US" altLang="ko-KR" sz="1100" dirty="0"/>
          </a:p>
        </p:txBody>
      </p:sp>
      <p:sp>
        <p:nvSpPr>
          <p:cNvPr id="5" name="직사각형 4"/>
          <p:cNvSpPr/>
          <p:nvPr/>
        </p:nvSpPr>
        <p:spPr>
          <a:xfrm>
            <a:off x="35496" y="4653136"/>
            <a:ext cx="4320480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100" b="1" dirty="0" smtClean="0"/>
              <a:t>&lt;</a:t>
            </a:r>
            <a:r>
              <a:rPr lang="ko-KR" altLang="en-US" sz="1100" b="1" dirty="0" smtClean="0"/>
              <a:t>모의실험 결과</a:t>
            </a:r>
            <a:r>
              <a:rPr lang="en-US" altLang="ko-KR" sz="1100" b="1" dirty="0"/>
              <a:t>&gt;</a:t>
            </a:r>
            <a:endParaRPr lang="en-US" altLang="ko-KR" sz="1100" b="1" dirty="0" smtClean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100" dirty="0" smtClean="0"/>
              <a:t>이들 </a:t>
            </a:r>
            <a:r>
              <a:rPr lang="ko-KR" altLang="en-US" sz="1100" dirty="0"/>
              <a:t>기준을 바탕으로 사업자 선정을 </a:t>
            </a:r>
            <a:r>
              <a:rPr lang="ko-KR" altLang="en-US" sz="1100" dirty="0" smtClean="0"/>
              <a:t>모의 실험한 </a:t>
            </a:r>
            <a:r>
              <a:rPr lang="ko-KR" altLang="en-US" sz="1100" dirty="0"/>
              <a:t>결과 </a:t>
            </a:r>
            <a:r>
              <a:rPr lang="en-US" altLang="ko-KR" sz="1100" dirty="0"/>
              <a:t>''1</a:t>
            </a:r>
            <a:r>
              <a:rPr lang="ko-KR" altLang="en-US" sz="1100" dirty="0"/>
              <a:t>인 </a:t>
            </a:r>
            <a:r>
              <a:rPr lang="ko-KR" altLang="en-US" sz="1100" dirty="0" err="1"/>
              <a:t>주거형</a:t>
            </a:r>
            <a:r>
              <a:rPr lang="ko-KR" altLang="en-US" sz="1100" dirty="0"/>
              <a:t> 임대수요가 높은 지역</a:t>
            </a:r>
            <a:r>
              <a:rPr lang="en-US" altLang="ko-KR" sz="1100" dirty="0"/>
              <a:t>(</a:t>
            </a:r>
            <a:r>
              <a:rPr lang="ko-KR" altLang="en-US" sz="1100" dirty="0"/>
              <a:t>주변시세가 높은 지역</a:t>
            </a:r>
            <a:r>
              <a:rPr lang="en-US" altLang="ko-KR" sz="1100" dirty="0"/>
              <a:t>)''</a:t>
            </a:r>
            <a:r>
              <a:rPr lang="ko-KR" altLang="en-US" sz="1100" dirty="0"/>
              <a:t>의 </a:t>
            </a:r>
            <a:r>
              <a:rPr lang="en-US" altLang="ko-KR" sz="1100" dirty="0"/>
              <a:t>''</a:t>
            </a:r>
            <a:r>
              <a:rPr lang="ko-KR" altLang="en-US" sz="1100" dirty="0"/>
              <a:t>노후 단독</a:t>
            </a:r>
            <a:r>
              <a:rPr lang="en-US" altLang="ko-KR" sz="1100" dirty="0"/>
              <a:t>·</a:t>
            </a:r>
            <a:r>
              <a:rPr lang="ko-KR" altLang="en-US" sz="1100" dirty="0" err="1"/>
              <a:t>다가구</a:t>
            </a:r>
            <a:r>
              <a:rPr lang="ko-KR" altLang="en-US" sz="1100" dirty="0"/>
              <a:t> 주택을 소유</a:t>
            </a:r>
            <a:r>
              <a:rPr lang="en-US" altLang="ko-KR" sz="1100" dirty="0"/>
              <a:t>''</a:t>
            </a:r>
            <a:r>
              <a:rPr lang="ko-KR" altLang="en-US" sz="1100" dirty="0"/>
              <a:t>한 </a:t>
            </a:r>
            <a:r>
              <a:rPr lang="en-US" altLang="ko-KR" sz="1100" dirty="0"/>
              <a:t>''</a:t>
            </a:r>
            <a:r>
              <a:rPr lang="ko-KR" altLang="en-US" sz="1100" dirty="0"/>
              <a:t>고령자</a:t>
            </a:r>
            <a:r>
              <a:rPr lang="en-US" altLang="ko-KR" sz="1100" dirty="0"/>
              <a:t>(</a:t>
            </a:r>
            <a:r>
              <a:rPr lang="ko-KR" altLang="en-US" sz="1100" dirty="0"/>
              <a:t>은퇴세대</a:t>
            </a:r>
            <a:r>
              <a:rPr lang="en-US" altLang="ko-KR" sz="1100" dirty="0"/>
              <a:t>)''</a:t>
            </a:r>
            <a:r>
              <a:rPr lang="ko-KR" altLang="en-US" sz="1100" dirty="0"/>
              <a:t>가 </a:t>
            </a:r>
            <a:r>
              <a:rPr lang="en-US" altLang="ko-KR" sz="1100" dirty="0"/>
              <a:t>''</a:t>
            </a:r>
            <a:r>
              <a:rPr lang="ko-KR" altLang="en-US" sz="1100" dirty="0"/>
              <a:t>장기임대</a:t>
            </a:r>
            <a:r>
              <a:rPr lang="en-US" altLang="ko-KR" sz="1100" dirty="0"/>
              <a:t>(</a:t>
            </a:r>
            <a:r>
              <a:rPr lang="ko-KR" altLang="en-US" sz="1100" dirty="0" err="1"/>
              <a:t>연금형</a:t>
            </a:r>
            <a:r>
              <a:rPr lang="en-US" altLang="ko-KR" sz="1100" dirty="0"/>
              <a:t>)''</a:t>
            </a:r>
            <a:r>
              <a:rPr lang="ko-KR" altLang="en-US" sz="1100" dirty="0"/>
              <a:t>를 선택할 경우 가장 높은 점수를 받는 것으로 나타났다</a:t>
            </a:r>
            <a:r>
              <a:rPr lang="en-US" altLang="ko-KR" sz="1100" dirty="0"/>
              <a:t>. </a:t>
            </a:r>
            <a:endParaRPr lang="en-US" altLang="ko-KR" sz="1100" dirty="0" smtClean="0"/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100" dirty="0" smtClean="0"/>
              <a:t>또 </a:t>
            </a:r>
            <a:r>
              <a:rPr lang="ko-KR" altLang="en-US" sz="1100" dirty="0"/>
              <a:t>주변시세가 높은 지역에서 단기임대</a:t>
            </a:r>
            <a:r>
              <a:rPr lang="en-US" altLang="ko-KR" sz="1100" dirty="0"/>
              <a:t>(</a:t>
            </a:r>
            <a:r>
              <a:rPr lang="ko-KR" altLang="en-US" sz="1100" dirty="0" err="1"/>
              <a:t>자산형</a:t>
            </a:r>
            <a:r>
              <a:rPr lang="en-US" altLang="ko-KR" sz="1100" dirty="0"/>
              <a:t>)</a:t>
            </a:r>
            <a:r>
              <a:rPr lang="ko-KR" altLang="en-US" sz="1100" dirty="0"/>
              <a:t>를 선택하는 것보다 주변시세가 낮더라도 장기임대</a:t>
            </a:r>
            <a:r>
              <a:rPr lang="en-US" altLang="ko-KR" sz="1100" dirty="0"/>
              <a:t>(</a:t>
            </a:r>
            <a:r>
              <a:rPr lang="ko-KR" altLang="en-US" sz="1100" dirty="0" err="1"/>
              <a:t>연금형</a:t>
            </a:r>
            <a:r>
              <a:rPr lang="en-US" altLang="ko-KR" sz="1100" dirty="0"/>
              <a:t>)</a:t>
            </a:r>
            <a:r>
              <a:rPr lang="ko-KR" altLang="en-US" sz="1100" dirty="0"/>
              <a:t>를 선택할 경우가 높은 평가를 받는 것으로 확인됐다</a:t>
            </a:r>
            <a:r>
              <a:rPr lang="en-US" altLang="ko-KR" sz="1100" dirty="0"/>
              <a:t>.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11F8-81AE-4770-8276-FEACF52C27C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2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343</Words>
  <Application>Microsoft Office PowerPoint</Application>
  <PresentationFormat>화면 슬라이드 쇼(4:3)</PresentationFormat>
  <Paragraphs>40</Paragraphs>
  <Slides>7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yeonsuklee</dc:creator>
  <cp:lastModifiedBy>namhee kim</cp:lastModifiedBy>
  <cp:revision>59</cp:revision>
  <dcterms:created xsi:type="dcterms:W3CDTF">2011-04-24T06:40:13Z</dcterms:created>
  <dcterms:modified xsi:type="dcterms:W3CDTF">2015-10-27T08:40:06Z</dcterms:modified>
</cp:coreProperties>
</file>