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4" r:id="rId3"/>
    <p:sldId id="258" r:id="rId4"/>
    <p:sldId id="266" r:id="rId5"/>
    <p:sldId id="260" r:id="rId6"/>
    <p:sldId id="263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6E0A"/>
    <a:srgbClr val="F1C9B1"/>
    <a:srgbClr val="C5F7A3"/>
    <a:srgbClr val="DC7332"/>
    <a:srgbClr val="54B810"/>
    <a:srgbClr val="ECB390"/>
    <a:srgbClr val="F5F5F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46" autoAdjust="0"/>
    <p:restoredTop sz="94660"/>
  </p:normalViewPr>
  <p:slideViewPr>
    <p:cSldViewPr>
      <p:cViewPr>
        <p:scale>
          <a:sx n="100" d="100"/>
          <a:sy n="100" d="100"/>
        </p:scale>
        <p:origin x="-1530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5D063-B616-4EDF-9BB8-FEFA96870C94}" type="datetimeFigureOut">
              <a:rPr lang="ko-KR" altLang="en-US" smtClean="0"/>
              <a:t>2015-11-24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ED484-6A7E-4909-8C21-357354303F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6679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43FAD-A9C6-4D6E-9513-EBD3D5208EB1}" type="datetime1">
              <a:rPr lang="ko-KR" altLang="en-US" smtClean="0"/>
              <a:t>2015-11-24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8E76-0A53-4C39-A2AC-A27C19ED0D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8847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 부분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14963-C660-4DA4-A27F-E98326034FC2}" type="datetime1">
              <a:rPr lang="ko-KR" altLang="en-US" smtClean="0"/>
              <a:t>2015-11-24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8E76-0A53-4C39-A2AC-A27C19ED0D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4698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EFEE-82F6-4912-8919-6D69605D0577}" type="datetime1">
              <a:rPr lang="ko-KR" altLang="en-US" smtClean="0"/>
              <a:t>2015-11-24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8E76-0A53-4C39-A2AC-A27C19ED0D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144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 레이아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BF58-F4C6-4CBC-A40F-AEB152F438B4}" type="datetime1">
              <a:rPr lang="ko-KR" altLang="en-US" smtClean="0"/>
              <a:t>2015-11-24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8E76-0A53-4C39-A2AC-A27C19ED0D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5281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977B9-0129-411E-8582-47F2A897B981}" type="datetime1">
              <a:rPr lang="ko-KR" altLang="en-US" smtClean="0"/>
              <a:t>2015-11-24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8E76-0A53-4C39-A2AC-A27C19ED0D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0586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종지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10636-BE03-4520-B355-3FB55D12A65F}" type="datetime1">
              <a:rPr lang="ko-KR" altLang="en-US" smtClean="0"/>
              <a:t>2015-11-24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8E76-0A53-4C39-A2AC-A27C19ED0D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212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1910F-C6D5-423D-B846-BA7A34CD8F7D}" type="datetime1">
              <a:rPr lang="ko-KR" altLang="en-US" smtClean="0"/>
              <a:t>2015-11-24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68E76-0A53-4C39-A2AC-A27C19ED0D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2807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lang="ko-KR" altLang="en-US" sz="3200" b="1" kern="1200" dirty="0" smtClean="0">
          <a:solidFill>
            <a:schemeClr val="bg1"/>
          </a:solidFill>
          <a:effectLst>
            <a:innerShdw blurRad="38100" dist="25400" dir="18900000">
              <a:prstClr val="black"/>
            </a:innerShdw>
          </a:effectLst>
          <a:latin typeface="MD개성체" panose="02020603020101020101" pitchFamily="18" charset="-127"/>
          <a:ea typeface="MD개성체" panose="02020603020101020101" pitchFamily="18" charset="-127"/>
          <a:cs typeface="+mn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44008" y="5277941"/>
            <a:ext cx="428386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ko-KR" sz="2000" b="1" dirty="0" smtClean="0"/>
              <a:t>2015. 11. 25 (</a:t>
            </a:r>
            <a:r>
              <a:rPr lang="ko-KR" altLang="en-US" sz="2000" b="1" dirty="0" smtClean="0"/>
              <a:t>수</a:t>
            </a:r>
            <a:r>
              <a:rPr lang="en-US" altLang="ko-KR" sz="2000" b="1" dirty="0" smtClean="0"/>
              <a:t>)</a:t>
            </a:r>
          </a:p>
          <a:p>
            <a:pPr>
              <a:lnSpc>
                <a:spcPts val="2600"/>
              </a:lnSpc>
            </a:pPr>
            <a:r>
              <a:rPr lang="ko-KR" altLang="en-US" sz="2000" b="1" dirty="0" smtClean="0"/>
              <a:t>대구대학교 행정대학 부동산학과</a:t>
            </a:r>
            <a:endParaRPr lang="en-US" altLang="ko-KR" sz="2000" b="1" dirty="0" smtClean="0"/>
          </a:p>
          <a:p>
            <a:pPr>
              <a:lnSpc>
                <a:spcPts val="2600"/>
              </a:lnSpc>
            </a:pPr>
            <a:r>
              <a:rPr lang="ko-KR" altLang="en-US" sz="2000" b="1" dirty="0" smtClean="0"/>
              <a:t>지도교수 </a:t>
            </a:r>
            <a:r>
              <a:rPr lang="en-US" altLang="ko-KR" sz="2000" b="1" dirty="0" smtClean="0"/>
              <a:t>:</a:t>
            </a:r>
            <a:r>
              <a:rPr lang="ko-KR" altLang="en-US" sz="2000" b="1" dirty="0" smtClean="0"/>
              <a:t>   조    만    현 </a:t>
            </a:r>
            <a:endParaRPr lang="ko-KR" alt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23728" y="1124744"/>
            <a:ext cx="518457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 smtClean="0">
                <a:solidFill>
                  <a:schemeClr val="accent6">
                    <a:lumMod val="75000"/>
                  </a:schemeClr>
                </a:solidFill>
                <a:latin typeface="Sandoll 국대떡볶이 02 Bold" pitchFamily="34" charset="-127"/>
                <a:ea typeface="Sandoll 국대떡볶이 02 Bold" pitchFamily="34" charset="-127"/>
              </a:rPr>
              <a:t>주간 </a:t>
            </a:r>
            <a:endParaRPr lang="en-US" altLang="ko-KR" sz="4800" b="1" dirty="0" smtClean="0">
              <a:solidFill>
                <a:schemeClr val="accent6">
                  <a:lumMod val="75000"/>
                </a:schemeClr>
              </a:solidFill>
              <a:latin typeface="Sandoll 국대떡볶이 02 Bold" pitchFamily="34" charset="-127"/>
              <a:ea typeface="Sandoll 국대떡볶이 02 Bold" pitchFamily="34" charset="-127"/>
            </a:endParaRPr>
          </a:p>
          <a:p>
            <a:pPr algn="ctr"/>
            <a:r>
              <a:rPr lang="ko-KR" altLang="en-US" sz="4800" b="1" dirty="0" smtClean="0">
                <a:solidFill>
                  <a:schemeClr val="accent6">
                    <a:lumMod val="75000"/>
                  </a:schemeClr>
                </a:solidFill>
                <a:latin typeface="Sandoll 국대떡볶이 02 Bold" pitchFamily="34" charset="-127"/>
                <a:ea typeface="Sandoll 국대떡볶이 02 Bold" pitchFamily="34" charset="-127"/>
              </a:rPr>
              <a:t>부동산 </a:t>
            </a:r>
            <a:r>
              <a:rPr lang="en-US" altLang="ko-KR" sz="4800" b="1" dirty="0" smtClean="0">
                <a:solidFill>
                  <a:schemeClr val="accent6">
                    <a:lumMod val="75000"/>
                  </a:schemeClr>
                </a:solidFill>
                <a:latin typeface="Sandoll 국대떡볶이 02 Bold" pitchFamily="34" charset="-127"/>
                <a:ea typeface="Sandoll 국대떡볶이 02 Bold" pitchFamily="34" charset="-127"/>
              </a:rPr>
              <a:t>NEWS </a:t>
            </a:r>
            <a:r>
              <a:rPr lang="en-US" altLang="ko-KR" sz="5400" b="1" dirty="0" smtClean="0">
                <a:solidFill>
                  <a:schemeClr val="accent6">
                    <a:lumMod val="75000"/>
                  </a:schemeClr>
                </a:solidFill>
                <a:latin typeface="Sandoll 국대떡볶이 02 Bold" pitchFamily="34" charset="-127"/>
                <a:ea typeface="Sandoll 국대떡볶이 02 Bold" pitchFamily="34" charset="-127"/>
              </a:rPr>
              <a:t>Ⅷ</a:t>
            </a:r>
            <a:endParaRPr lang="ko-KR" altLang="en-US" sz="5400" b="1" dirty="0">
              <a:solidFill>
                <a:schemeClr val="accent6">
                  <a:lumMod val="75000"/>
                </a:schemeClr>
              </a:solidFill>
              <a:latin typeface="Sandoll 국대떡볶이 02 Bold" pitchFamily="34" charset="-127"/>
              <a:ea typeface="Sandoll 국대떡볶이 02 Bold" pitchFamily="34" charset="-127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8E76-0A53-4C39-A2AC-A27C19ED0D27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441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자유형 2"/>
          <p:cNvSpPr/>
          <p:nvPr/>
        </p:nvSpPr>
        <p:spPr>
          <a:xfrm>
            <a:off x="-5943" y="1772816"/>
            <a:ext cx="9145012" cy="576064"/>
          </a:xfrm>
          <a:custGeom>
            <a:avLst/>
            <a:gdLst>
              <a:gd name="connsiteX0" fmla="*/ 93 w 10323446"/>
              <a:gd name="connsiteY0" fmla="*/ 796325 h 1445193"/>
              <a:gd name="connsiteX1" fmla="*/ 2478373 w 10323446"/>
              <a:gd name="connsiteY1" fmla="*/ 1172340 h 1445193"/>
              <a:gd name="connsiteX2" fmla="*/ 5230119 w 10323446"/>
              <a:gd name="connsiteY2" fmla="*/ 574134 h 1445193"/>
              <a:gd name="connsiteX3" fmla="*/ 8383517 w 10323446"/>
              <a:gd name="connsiteY3" fmla="*/ 1138156 h 1445193"/>
              <a:gd name="connsiteX4" fmla="*/ 10323412 w 10323446"/>
              <a:gd name="connsiteY4" fmla="*/ 1566 h 1445193"/>
              <a:gd name="connsiteX5" fmla="*/ 8426246 w 10323446"/>
              <a:gd name="connsiteY5" fmla="*/ 1428713 h 1445193"/>
              <a:gd name="connsiteX6" fmla="*/ 5401035 w 10323446"/>
              <a:gd name="connsiteY6" fmla="*/ 813416 h 1445193"/>
              <a:gd name="connsiteX7" fmla="*/ 2563831 w 10323446"/>
              <a:gd name="connsiteY7" fmla="*/ 1377439 h 1445193"/>
              <a:gd name="connsiteX8" fmla="*/ 93 w 10323446"/>
              <a:gd name="connsiteY8" fmla="*/ 796325 h 1445193"/>
              <a:gd name="connsiteX0" fmla="*/ 93 w 10323446"/>
              <a:gd name="connsiteY0" fmla="*/ 796325 h 1445193"/>
              <a:gd name="connsiteX1" fmla="*/ 2478373 w 10323446"/>
              <a:gd name="connsiteY1" fmla="*/ 1172340 h 1445193"/>
              <a:gd name="connsiteX2" fmla="*/ 5230119 w 10323446"/>
              <a:gd name="connsiteY2" fmla="*/ 574134 h 1445193"/>
              <a:gd name="connsiteX3" fmla="*/ 8383517 w 10323446"/>
              <a:gd name="connsiteY3" fmla="*/ 1138156 h 1445193"/>
              <a:gd name="connsiteX4" fmla="*/ 10323412 w 10323446"/>
              <a:gd name="connsiteY4" fmla="*/ 1566 h 1445193"/>
              <a:gd name="connsiteX5" fmla="*/ 8426246 w 10323446"/>
              <a:gd name="connsiteY5" fmla="*/ 1428713 h 1445193"/>
              <a:gd name="connsiteX6" fmla="*/ 5401035 w 10323446"/>
              <a:gd name="connsiteY6" fmla="*/ 813416 h 1445193"/>
              <a:gd name="connsiteX7" fmla="*/ 2563831 w 10323446"/>
              <a:gd name="connsiteY7" fmla="*/ 1377439 h 1445193"/>
              <a:gd name="connsiteX8" fmla="*/ 91533 w 10323446"/>
              <a:gd name="connsiteY8" fmla="*/ 887765 h 1445193"/>
              <a:gd name="connsiteX0" fmla="*/ 93 w 10323446"/>
              <a:gd name="connsiteY0" fmla="*/ 796325 h 1446916"/>
              <a:gd name="connsiteX1" fmla="*/ 2478373 w 10323446"/>
              <a:gd name="connsiteY1" fmla="*/ 1172340 h 1446916"/>
              <a:gd name="connsiteX2" fmla="*/ 5230119 w 10323446"/>
              <a:gd name="connsiteY2" fmla="*/ 574134 h 1446916"/>
              <a:gd name="connsiteX3" fmla="*/ 8383517 w 10323446"/>
              <a:gd name="connsiteY3" fmla="*/ 1138156 h 1446916"/>
              <a:gd name="connsiteX4" fmla="*/ 10323412 w 10323446"/>
              <a:gd name="connsiteY4" fmla="*/ 1566 h 1446916"/>
              <a:gd name="connsiteX5" fmla="*/ 8426246 w 10323446"/>
              <a:gd name="connsiteY5" fmla="*/ 1428713 h 1446916"/>
              <a:gd name="connsiteX6" fmla="*/ 5401035 w 10323446"/>
              <a:gd name="connsiteY6" fmla="*/ 813416 h 1446916"/>
              <a:gd name="connsiteX7" fmla="*/ 91533 w 10323446"/>
              <a:gd name="connsiteY7" fmla="*/ 887765 h 1446916"/>
              <a:gd name="connsiteX0" fmla="*/ 93 w 10323446"/>
              <a:gd name="connsiteY0" fmla="*/ 796325 h 1446916"/>
              <a:gd name="connsiteX1" fmla="*/ 2478373 w 10323446"/>
              <a:gd name="connsiteY1" fmla="*/ 1172340 h 1446916"/>
              <a:gd name="connsiteX2" fmla="*/ 5230119 w 10323446"/>
              <a:gd name="connsiteY2" fmla="*/ 574134 h 1446916"/>
              <a:gd name="connsiteX3" fmla="*/ 8383517 w 10323446"/>
              <a:gd name="connsiteY3" fmla="*/ 1138156 h 1446916"/>
              <a:gd name="connsiteX4" fmla="*/ 10323412 w 10323446"/>
              <a:gd name="connsiteY4" fmla="*/ 1566 h 1446916"/>
              <a:gd name="connsiteX5" fmla="*/ 8426246 w 10323446"/>
              <a:gd name="connsiteY5" fmla="*/ 1428713 h 1446916"/>
              <a:gd name="connsiteX6" fmla="*/ 5401035 w 10323446"/>
              <a:gd name="connsiteY6" fmla="*/ 813416 h 1446916"/>
              <a:gd name="connsiteX0" fmla="*/ 93 w 10323446"/>
              <a:gd name="connsiteY0" fmla="*/ 796325 h 1428713"/>
              <a:gd name="connsiteX1" fmla="*/ 2478373 w 10323446"/>
              <a:gd name="connsiteY1" fmla="*/ 1172340 h 1428713"/>
              <a:gd name="connsiteX2" fmla="*/ 5230119 w 10323446"/>
              <a:gd name="connsiteY2" fmla="*/ 574134 h 1428713"/>
              <a:gd name="connsiteX3" fmla="*/ 8383517 w 10323446"/>
              <a:gd name="connsiteY3" fmla="*/ 1138156 h 1428713"/>
              <a:gd name="connsiteX4" fmla="*/ 10323412 w 10323446"/>
              <a:gd name="connsiteY4" fmla="*/ 1566 h 1428713"/>
              <a:gd name="connsiteX5" fmla="*/ 8426246 w 10323446"/>
              <a:gd name="connsiteY5" fmla="*/ 1428713 h 1428713"/>
              <a:gd name="connsiteX0" fmla="*/ 93 w 10323412"/>
              <a:gd name="connsiteY0" fmla="*/ 796325 h 1174521"/>
              <a:gd name="connsiteX1" fmla="*/ 2478373 w 10323412"/>
              <a:gd name="connsiteY1" fmla="*/ 1172340 h 1174521"/>
              <a:gd name="connsiteX2" fmla="*/ 5230119 w 10323412"/>
              <a:gd name="connsiteY2" fmla="*/ 574134 h 1174521"/>
              <a:gd name="connsiteX3" fmla="*/ 8383517 w 10323412"/>
              <a:gd name="connsiteY3" fmla="*/ 1138156 h 1174521"/>
              <a:gd name="connsiteX4" fmla="*/ 10323412 w 10323412"/>
              <a:gd name="connsiteY4" fmla="*/ 1566 h 117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23412" h="1174521">
                <a:moveTo>
                  <a:pt x="93" y="796325"/>
                </a:moveTo>
                <a:cubicBezTo>
                  <a:pt x="-14150" y="762142"/>
                  <a:pt x="1606702" y="1209372"/>
                  <a:pt x="2478373" y="1172340"/>
                </a:cubicBezTo>
                <a:cubicBezTo>
                  <a:pt x="3350044" y="1135308"/>
                  <a:pt x="4245928" y="579831"/>
                  <a:pt x="5230119" y="574134"/>
                </a:cubicBezTo>
                <a:cubicBezTo>
                  <a:pt x="6214310" y="568437"/>
                  <a:pt x="7534635" y="1233584"/>
                  <a:pt x="8383517" y="1138156"/>
                </a:cubicBezTo>
                <a:cubicBezTo>
                  <a:pt x="9232399" y="1042728"/>
                  <a:pt x="10316290" y="-46860"/>
                  <a:pt x="10323412" y="1566"/>
                </a:cubicBez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자유형 25"/>
          <p:cNvSpPr/>
          <p:nvPr/>
        </p:nvSpPr>
        <p:spPr>
          <a:xfrm flipV="1">
            <a:off x="-5943" y="2555379"/>
            <a:ext cx="9145012" cy="576064"/>
          </a:xfrm>
          <a:custGeom>
            <a:avLst/>
            <a:gdLst>
              <a:gd name="connsiteX0" fmla="*/ 93 w 10323446"/>
              <a:gd name="connsiteY0" fmla="*/ 796325 h 1445193"/>
              <a:gd name="connsiteX1" fmla="*/ 2478373 w 10323446"/>
              <a:gd name="connsiteY1" fmla="*/ 1172340 h 1445193"/>
              <a:gd name="connsiteX2" fmla="*/ 5230119 w 10323446"/>
              <a:gd name="connsiteY2" fmla="*/ 574134 h 1445193"/>
              <a:gd name="connsiteX3" fmla="*/ 8383517 w 10323446"/>
              <a:gd name="connsiteY3" fmla="*/ 1138156 h 1445193"/>
              <a:gd name="connsiteX4" fmla="*/ 10323412 w 10323446"/>
              <a:gd name="connsiteY4" fmla="*/ 1566 h 1445193"/>
              <a:gd name="connsiteX5" fmla="*/ 8426246 w 10323446"/>
              <a:gd name="connsiteY5" fmla="*/ 1428713 h 1445193"/>
              <a:gd name="connsiteX6" fmla="*/ 5401035 w 10323446"/>
              <a:gd name="connsiteY6" fmla="*/ 813416 h 1445193"/>
              <a:gd name="connsiteX7" fmla="*/ 2563831 w 10323446"/>
              <a:gd name="connsiteY7" fmla="*/ 1377439 h 1445193"/>
              <a:gd name="connsiteX8" fmla="*/ 93 w 10323446"/>
              <a:gd name="connsiteY8" fmla="*/ 796325 h 1445193"/>
              <a:gd name="connsiteX0" fmla="*/ 93 w 10323446"/>
              <a:gd name="connsiteY0" fmla="*/ 796325 h 1445193"/>
              <a:gd name="connsiteX1" fmla="*/ 2478373 w 10323446"/>
              <a:gd name="connsiteY1" fmla="*/ 1172340 h 1445193"/>
              <a:gd name="connsiteX2" fmla="*/ 5230119 w 10323446"/>
              <a:gd name="connsiteY2" fmla="*/ 574134 h 1445193"/>
              <a:gd name="connsiteX3" fmla="*/ 8383517 w 10323446"/>
              <a:gd name="connsiteY3" fmla="*/ 1138156 h 1445193"/>
              <a:gd name="connsiteX4" fmla="*/ 10323412 w 10323446"/>
              <a:gd name="connsiteY4" fmla="*/ 1566 h 1445193"/>
              <a:gd name="connsiteX5" fmla="*/ 8426246 w 10323446"/>
              <a:gd name="connsiteY5" fmla="*/ 1428713 h 1445193"/>
              <a:gd name="connsiteX6" fmla="*/ 5401035 w 10323446"/>
              <a:gd name="connsiteY6" fmla="*/ 813416 h 1445193"/>
              <a:gd name="connsiteX7" fmla="*/ 2563831 w 10323446"/>
              <a:gd name="connsiteY7" fmla="*/ 1377439 h 1445193"/>
              <a:gd name="connsiteX8" fmla="*/ 91533 w 10323446"/>
              <a:gd name="connsiteY8" fmla="*/ 887765 h 1445193"/>
              <a:gd name="connsiteX0" fmla="*/ 93 w 10323446"/>
              <a:gd name="connsiteY0" fmla="*/ 796325 h 1446916"/>
              <a:gd name="connsiteX1" fmla="*/ 2478373 w 10323446"/>
              <a:gd name="connsiteY1" fmla="*/ 1172340 h 1446916"/>
              <a:gd name="connsiteX2" fmla="*/ 5230119 w 10323446"/>
              <a:gd name="connsiteY2" fmla="*/ 574134 h 1446916"/>
              <a:gd name="connsiteX3" fmla="*/ 8383517 w 10323446"/>
              <a:gd name="connsiteY3" fmla="*/ 1138156 h 1446916"/>
              <a:gd name="connsiteX4" fmla="*/ 10323412 w 10323446"/>
              <a:gd name="connsiteY4" fmla="*/ 1566 h 1446916"/>
              <a:gd name="connsiteX5" fmla="*/ 8426246 w 10323446"/>
              <a:gd name="connsiteY5" fmla="*/ 1428713 h 1446916"/>
              <a:gd name="connsiteX6" fmla="*/ 5401035 w 10323446"/>
              <a:gd name="connsiteY6" fmla="*/ 813416 h 1446916"/>
              <a:gd name="connsiteX7" fmla="*/ 91533 w 10323446"/>
              <a:gd name="connsiteY7" fmla="*/ 887765 h 1446916"/>
              <a:gd name="connsiteX0" fmla="*/ 93 w 10323446"/>
              <a:gd name="connsiteY0" fmla="*/ 796325 h 1446916"/>
              <a:gd name="connsiteX1" fmla="*/ 2478373 w 10323446"/>
              <a:gd name="connsiteY1" fmla="*/ 1172340 h 1446916"/>
              <a:gd name="connsiteX2" fmla="*/ 5230119 w 10323446"/>
              <a:gd name="connsiteY2" fmla="*/ 574134 h 1446916"/>
              <a:gd name="connsiteX3" fmla="*/ 8383517 w 10323446"/>
              <a:gd name="connsiteY3" fmla="*/ 1138156 h 1446916"/>
              <a:gd name="connsiteX4" fmla="*/ 10323412 w 10323446"/>
              <a:gd name="connsiteY4" fmla="*/ 1566 h 1446916"/>
              <a:gd name="connsiteX5" fmla="*/ 8426246 w 10323446"/>
              <a:gd name="connsiteY5" fmla="*/ 1428713 h 1446916"/>
              <a:gd name="connsiteX6" fmla="*/ 5401035 w 10323446"/>
              <a:gd name="connsiteY6" fmla="*/ 813416 h 1446916"/>
              <a:gd name="connsiteX0" fmla="*/ 93 w 10323446"/>
              <a:gd name="connsiteY0" fmla="*/ 796325 h 1428713"/>
              <a:gd name="connsiteX1" fmla="*/ 2478373 w 10323446"/>
              <a:gd name="connsiteY1" fmla="*/ 1172340 h 1428713"/>
              <a:gd name="connsiteX2" fmla="*/ 5230119 w 10323446"/>
              <a:gd name="connsiteY2" fmla="*/ 574134 h 1428713"/>
              <a:gd name="connsiteX3" fmla="*/ 8383517 w 10323446"/>
              <a:gd name="connsiteY3" fmla="*/ 1138156 h 1428713"/>
              <a:gd name="connsiteX4" fmla="*/ 10323412 w 10323446"/>
              <a:gd name="connsiteY4" fmla="*/ 1566 h 1428713"/>
              <a:gd name="connsiteX5" fmla="*/ 8426246 w 10323446"/>
              <a:gd name="connsiteY5" fmla="*/ 1428713 h 1428713"/>
              <a:gd name="connsiteX0" fmla="*/ 93 w 10323412"/>
              <a:gd name="connsiteY0" fmla="*/ 796325 h 1174521"/>
              <a:gd name="connsiteX1" fmla="*/ 2478373 w 10323412"/>
              <a:gd name="connsiteY1" fmla="*/ 1172340 h 1174521"/>
              <a:gd name="connsiteX2" fmla="*/ 5230119 w 10323412"/>
              <a:gd name="connsiteY2" fmla="*/ 574134 h 1174521"/>
              <a:gd name="connsiteX3" fmla="*/ 8383517 w 10323412"/>
              <a:gd name="connsiteY3" fmla="*/ 1138156 h 1174521"/>
              <a:gd name="connsiteX4" fmla="*/ 10323412 w 10323412"/>
              <a:gd name="connsiteY4" fmla="*/ 1566 h 117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23412" h="1174521">
                <a:moveTo>
                  <a:pt x="93" y="796325"/>
                </a:moveTo>
                <a:cubicBezTo>
                  <a:pt x="-14150" y="762142"/>
                  <a:pt x="1606702" y="1209372"/>
                  <a:pt x="2478373" y="1172340"/>
                </a:cubicBezTo>
                <a:cubicBezTo>
                  <a:pt x="3350044" y="1135308"/>
                  <a:pt x="4245928" y="579831"/>
                  <a:pt x="5230119" y="574134"/>
                </a:cubicBezTo>
                <a:cubicBezTo>
                  <a:pt x="6214310" y="568437"/>
                  <a:pt x="7534635" y="1233584"/>
                  <a:pt x="8383517" y="1138156"/>
                </a:cubicBezTo>
                <a:cubicBezTo>
                  <a:pt x="9232399" y="1042728"/>
                  <a:pt x="10316290" y="-46860"/>
                  <a:pt x="10323412" y="1566"/>
                </a:cubicBezTo>
              </a:path>
            </a:pathLst>
          </a:custGeom>
          <a:noFill/>
          <a:ln w="6350">
            <a:solidFill>
              <a:schemeClr val="bg1">
                <a:lumMod val="95000"/>
                <a:alpha val="7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자유형 26"/>
          <p:cNvSpPr/>
          <p:nvPr/>
        </p:nvSpPr>
        <p:spPr>
          <a:xfrm>
            <a:off x="-5943" y="2348880"/>
            <a:ext cx="9145012" cy="784385"/>
          </a:xfrm>
          <a:custGeom>
            <a:avLst/>
            <a:gdLst>
              <a:gd name="connsiteX0" fmla="*/ 93 w 10323446"/>
              <a:gd name="connsiteY0" fmla="*/ 796325 h 1445193"/>
              <a:gd name="connsiteX1" fmla="*/ 2478373 w 10323446"/>
              <a:gd name="connsiteY1" fmla="*/ 1172340 h 1445193"/>
              <a:gd name="connsiteX2" fmla="*/ 5230119 w 10323446"/>
              <a:gd name="connsiteY2" fmla="*/ 574134 h 1445193"/>
              <a:gd name="connsiteX3" fmla="*/ 8383517 w 10323446"/>
              <a:gd name="connsiteY3" fmla="*/ 1138156 h 1445193"/>
              <a:gd name="connsiteX4" fmla="*/ 10323412 w 10323446"/>
              <a:gd name="connsiteY4" fmla="*/ 1566 h 1445193"/>
              <a:gd name="connsiteX5" fmla="*/ 8426246 w 10323446"/>
              <a:gd name="connsiteY5" fmla="*/ 1428713 h 1445193"/>
              <a:gd name="connsiteX6" fmla="*/ 5401035 w 10323446"/>
              <a:gd name="connsiteY6" fmla="*/ 813416 h 1445193"/>
              <a:gd name="connsiteX7" fmla="*/ 2563831 w 10323446"/>
              <a:gd name="connsiteY7" fmla="*/ 1377439 h 1445193"/>
              <a:gd name="connsiteX8" fmla="*/ 93 w 10323446"/>
              <a:gd name="connsiteY8" fmla="*/ 796325 h 1445193"/>
              <a:gd name="connsiteX0" fmla="*/ 93 w 10323446"/>
              <a:gd name="connsiteY0" fmla="*/ 796325 h 1445193"/>
              <a:gd name="connsiteX1" fmla="*/ 2478373 w 10323446"/>
              <a:gd name="connsiteY1" fmla="*/ 1172340 h 1445193"/>
              <a:gd name="connsiteX2" fmla="*/ 5230119 w 10323446"/>
              <a:gd name="connsiteY2" fmla="*/ 574134 h 1445193"/>
              <a:gd name="connsiteX3" fmla="*/ 8383517 w 10323446"/>
              <a:gd name="connsiteY3" fmla="*/ 1138156 h 1445193"/>
              <a:gd name="connsiteX4" fmla="*/ 10323412 w 10323446"/>
              <a:gd name="connsiteY4" fmla="*/ 1566 h 1445193"/>
              <a:gd name="connsiteX5" fmla="*/ 8426246 w 10323446"/>
              <a:gd name="connsiteY5" fmla="*/ 1428713 h 1445193"/>
              <a:gd name="connsiteX6" fmla="*/ 5401035 w 10323446"/>
              <a:gd name="connsiteY6" fmla="*/ 813416 h 1445193"/>
              <a:gd name="connsiteX7" fmla="*/ 2563831 w 10323446"/>
              <a:gd name="connsiteY7" fmla="*/ 1377439 h 1445193"/>
              <a:gd name="connsiteX8" fmla="*/ 91533 w 10323446"/>
              <a:gd name="connsiteY8" fmla="*/ 887765 h 1445193"/>
              <a:gd name="connsiteX0" fmla="*/ 93 w 10323446"/>
              <a:gd name="connsiteY0" fmla="*/ 796325 h 1446916"/>
              <a:gd name="connsiteX1" fmla="*/ 2478373 w 10323446"/>
              <a:gd name="connsiteY1" fmla="*/ 1172340 h 1446916"/>
              <a:gd name="connsiteX2" fmla="*/ 5230119 w 10323446"/>
              <a:gd name="connsiteY2" fmla="*/ 574134 h 1446916"/>
              <a:gd name="connsiteX3" fmla="*/ 8383517 w 10323446"/>
              <a:gd name="connsiteY3" fmla="*/ 1138156 h 1446916"/>
              <a:gd name="connsiteX4" fmla="*/ 10323412 w 10323446"/>
              <a:gd name="connsiteY4" fmla="*/ 1566 h 1446916"/>
              <a:gd name="connsiteX5" fmla="*/ 8426246 w 10323446"/>
              <a:gd name="connsiteY5" fmla="*/ 1428713 h 1446916"/>
              <a:gd name="connsiteX6" fmla="*/ 5401035 w 10323446"/>
              <a:gd name="connsiteY6" fmla="*/ 813416 h 1446916"/>
              <a:gd name="connsiteX7" fmla="*/ 91533 w 10323446"/>
              <a:gd name="connsiteY7" fmla="*/ 887765 h 1446916"/>
              <a:gd name="connsiteX0" fmla="*/ 93 w 10323446"/>
              <a:gd name="connsiteY0" fmla="*/ 796325 h 1446916"/>
              <a:gd name="connsiteX1" fmla="*/ 2478373 w 10323446"/>
              <a:gd name="connsiteY1" fmla="*/ 1172340 h 1446916"/>
              <a:gd name="connsiteX2" fmla="*/ 5230119 w 10323446"/>
              <a:gd name="connsiteY2" fmla="*/ 574134 h 1446916"/>
              <a:gd name="connsiteX3" fmla="*/ 8383517 w 10323446"/>
              <a:gd name="connsiteY3" fmla="*/ 1138156 h 1446916"/>
              <a:gd name="connsiteX4" fmla="*/ 10323412 w 10323446"/>
              <a:gd name="connsiteY4" fmla="*/ 1566 h 1446916"/>
              <a:gd name="connsiteX5" fmla="*/ 8426246 w 10323446"/>
              <a:gd name="connsiteY5" fmla="*/ 1428713 h 1446916"/>
              <a:gd name="connsiteX6" fmla="*/ 5401035 w 10323446"/>
              <a:gd name="connsiteY6" fmla="*/ 813416 h 1446916"/>
              <a:gd name="connsiteX0" fmla="*/ 93 w 10323446"/>
              <a:gd name="connsiteY0" fmla="*/ 796325 h 1428713"/>
              <a:gd name="connsiteX1" fmla="*/ 2478373 w 10323446"/>
              <a:gd name="connsiteY1" fmla="*/ 1172340 h 1428713"/>
              <a:gd name="connsiteX2" fmla="*/ 5230119 w 10323446"/>
              <a:gd name="connsiteY2" fmla="*/ 574134 h 1428713"/>
              <a:gd name="connsiteX3" fmla="*/ 8383517 w 10323446"/>
              <a:gd name="connsiteY3" fmla="*/ 1138156 h 1428713"/>
              <a:gd name="connsiteX4" fmla="*/ 10323412 w 10323446"/>
              <a:gd name="connsiteY4" fmla="*/ 1566 h 1428713"/>
              <a:gd name="connsiteX5" fmla="*/ 8426246 w 10323446"/>
              <a:gd name="connsiteY5" fmla="*/ 1428713 h 1428713"/>
              <a:gd name="connsiteX0" fmla="*/ 93 w 10323412"/>
              <a:gd name="connsiteY0" fmla="*/ 796325 h 1174521"/>
              <a:gd name="connsiteX1" fmla="*/ 2478373 w 10323412"/>
              <a:gd name="connsiteY1" fmla="*/ 1172340 h 1174521"/>
              <a:gd name="connsiteX2" fmla="*/ 5230119 w 10323412"/>
              <a:gd name="connsiteY2" fmla="*/ 574134 h 1174521"/>
              <a:gd name="connsiteX3" fmla="*/ 8383517 w 10323412"/>
              <a:gd name="connsiteY3" fmla="*/ 1138156 h 1174521"/>
              <a:gd name="connsiteX4" fmla="*/ 10323412 w 10323412"/>
              <a:gd name="connsiteY4" fmla="*/ 1566 h 117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23412" h="1174521">
                <a:moveTo>
                  <a:pt x="93" y="796325"/>
                </a:moveTo>
                <a:cubicBezTo>
                  <a:pt x="-14150" y="762142"/>
                  <a:pt x="1606702" y="1209372"/>
                  <a:pt x="2478373" y="1172340"/>
                </a:cubicBezTo>
                <a:cubicBezTo>
                  <a:pt x="3350044" y="1135308"/>
                  <a:pt x="4245928" y="579831"/>
                  <a:pt x="5230119" y="574134"/>
                </a:cubicBezTo>
                <a:cubicBezTo>
                  <a:pt x="6214310" y="568437"/>
                  <a:pt x="7534635" y="1233584"/>
                  <a:pt x="8383517" y="1138156"/>
                </a:cubicBezTo>
                <a:cubicBezTo>
                  <a:pt x="9232399" y="1042728"/>
                  <a:pt x="10316290" y="-46860"/>
                  <a:pt x="10323412" y="1566"/>
                </a:cubicBezTo>
              </a:path>
            </a:pathLst>
          </a:custGeom>
          <a:noFill/>
          <a:ln w="6350">
            <a:solidFill>
              <a:schemeClr val="bg1">
                <a:lumMod val="95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자유형 31"/>
          <p:cNvSpPr/>
          <p:nvPr/>
        </p:nvSpPr>
        <p:spPr>
          <a:xfrm flipH="1" flipV="1">
            <a:off x="-5943" y="3789040"/>
            <a:ext cx="9145012" cy="576064"/>
          </a:xfrm>
          <a:custGeom>
            <a:avLst/>
            <a:gdLst>
              <a:gd name="connsiteX0" fmla="*/ 93 w 10323446"/>
              <a:gd name="connsiteY0" fmla="*/ 796325 h 1445193"/>
              <a:gd name="connsiteX1" fmla="*/ 2478373 w 10323446"/>
              <a:gd name="connsiteY1" fmla="*/ 1172340 h 1445193"/>
              <a:gd name="connsiteX2" fmla="*/ 5230119 w 10323446"/>
              <a:gd name="connsiteY2" fmla="*/ 574134 h 1445193"/>
              <a:gd name="connsiteX3" fmla="*/ 8383517 w 10323446"/>
              <a:gd name="connsiteY3" fmla="*/ 1138156 h 1445193"/>
              <a:gd name="connsiteX4" fmla="*/ 10323412 w 10323446"/>
              <a:gd name="connsiteY4" fmla="*/ 1566 h 1445193"/>
              <a:gd name="connsiteX5" fmla="*/ 8426246 w 10323446"/>
              <a:gd name="connsiteY5" fmla="*/ 1428713 h 1445193"/>
              <a:gd name="connsiteX6" fmla="*/ 5401035 w 10323446"/>
              <a:gd name="connsiteY6" fmla="*/ 813416 h 1445193"/>
              <a:gd name="connsiteX7" fmla="*/ 2563831 w 10323446"/>
              <a:gd name="connsiteY7" fmla="*/ 1377439 h 1445193"/>
              <a:gd name="connsiteX8" fmla="*/ 93 w 10323446"/>
              <a:gd name="connsiteY8" fmla="*/ 796325 h 1445193"/>
              <a:gd name="connsiteX0" fmla="*/ 93 w 10323446"/>
              <a:gd name="connsiteY0" fmla="*/ 796325 h 1445193"/>
              <a:gd name="connsiteX1" fmla="*/ 2478373 w 10323446"/>
              <a:gd name="connsiteY1" fmla="*/ 1172340 h 1445193"/>
              <a:gd name="connsiteX2" fmla="*/ 5230119 w 10323446"/>
              <a:gd name="connsiteY2" fmla="*/ 574134 h 1445193"/>
              <a:gd name="connsiteX3" fmla="*/ 8383517 w 10323446"/>
              <a:gd name="connsiteY3" fmla="*/ 1138156 h 1445193"/>
              <a:gd name="connsiteX4" fmla="*/ 10323412 w 10323446"/>
              <a:gd name="connsiteY4" fmla="*/ 1566 h 1445193"/>
              <a:gd name="connsiteX5" fmla="*/ 8426246 w 10323446"/>
              <a:gd name="connsiteY5" fmla="*/ 1428713 h 1445193"/>
              <a:gd name="connsiteX6" fmla="*/ 5401035 w 10323446"/>
              <a:gd name="connsiteY6" fmla="*/ 813416 h 1445193"/>
              <a:gd name="connsiteX7" fmla="*/ 2563831 w 10323446"/>
              <a:gd name="connsiteY7" fmla="*/ 1377439 h 1445193"/>
              <a:gd name="connsiteX8" fmla="*/ 91533 w 10323446"/>
              <a:gd name="connsiteY8" fmla="*/ 887765 h 1445193"/>
              <a:gd name="connsiteX0" fmla="*/ 93 w 10323446"/>
              <a:gd name="connsiteY0" fmla="*/ 796325 h 1446916"/>
              <a:gd name="connsiteX1" fmla="*/ 2478373 w 10323446"/>
              <a:gd name="connsiteY1" fmla="*/ 1172340 h 1446916"/>
              <a:gd name="connsiteX2" fmla="*/ 5230119 w 10323446"/>
              <a:gd name="connsiteY2" fmla="*/ 574134 h 1446916"/>
              <a:gd name="connsiteX3" fmla="*/ 8383517 w 10323446"/>
              <a:gd name="connsiteY3" fmla="*/ 1138156 h 1446916"/>
              <a:gd name="connsiteX4" fmla="*/ 10323412 w 10323446"/>
              <a:gd name="connsiteY4" fmla="*/ 1566 h 1446916"/>
              <a:gd name="connsiteX5" fmla="*/ 8426246 w 10323446"/>
              <a:gd name="connsiteY5" fmla="*/ 1428713 h 1446916"/>
              <a:gd name="connsiteX6" fmla="*/ 5401035 w 10323446"/>
              <a:gd name="connsiteY6" fmla="*/ 813416 h 1446916"/>
              <a:gd name="connsiteX7" fmla="*/ 91533 w 10323446"/>
              <a:gd name="connsiteY7" fmla="*/ 887765 h 1446916"/>
              <a:gd name="connsiteX0" fmla="*/ 93 w 10323446"/>
              <a:gd name="connsiteY0" fmla="*/ 796325 h 1446916"/>
              <a:gd name="connsiteX1" fmla="*/ 2478373 w 10323446"/>
              <a:gd name="connsiteY1" fmla="*/ 1172340 h 1446916"/>
              <a:gd name="connsiteX2" fmla="*/ 5230119 w 10323446"/>
              <a:gd name="connsiteY2" fmla="*/ 574134 h 1446916"/>
              <a:gd name="connsiteX3" fmla="*/ 8383517 w 10323446"/>
              <a:gd name="connsiteY3" fmla="*/ 1138156 h 1446916"/>
              <a:gd name="connsiteX4" fmla="*/ 10323412 w 10323446"/>
              <a:gd name="connsiteY4" fmla="*/ 1566 h 1446916"/>
              <a:gd name="connsiteX5" fmla="*/ 8426246 w 10323446"/>
              <a:gd name="connsiteY5" fmla="*/ 1428713 h 1446916"/>
              <a:gd name="connsiteX6" fmla="*/ 5401035 w 10323446"/>
              <a:gd name="connsiteY6" fmla="*/ 813416 h 1446916"/>
              <a:gd name="connsiteX0" fmla="*/ 93 w 10323446"/>
              <a:gd name="connsiteY0" fmla="*/ 796325 h 1428713"/>
              <a:gd name="connsiteX1" fmla="*/ 2478373 w 10323446"/>
              <a:gd name="connsiteY1" fmla="*/ 1172340 h 1428713"/>
              <a:gd name="connsiteX2" fmla="*/ 5230119 w 10323446"/>
              <a:gd name="connsiteY2" fmla="*/ 574134 h 1428713"/>
              <a:gd name="connsiteX3" fmla="*/ 8383517 w 10323446"/>
              <a:gd name="connsiteY3" fmla="*/ 1138156 h 1428713"/>
              <a:gd name="connsiteX4" fmla="*/ 10323412 w 10323446"/>
              <a:gd name="connsiteY4" fmla="*/ 1566 h 1428713"/>
              <a:gd name="connsiteX5" fmla="*/ 8426246 w 10323446"/>
              <a:gd name="connsiteY5" fmla="*/ 1428713 h 1428713"/>
              <a:gd name="connsiteX0" fmla="*/ 93 w 10323412"/>
              <a:gd name="connsiteY0" fmla="*/ 796325 h 1174521"/>
              <a:gd name="connsiteX1" fmla="*/ 2478373 w 10323412"/>
              <a:gd name="connsiteY1" fmla="*/ 1172340 h 1174521"/>
              <a:gd name="connsiteX2" fmla="*/ 5230119 w 10323412"/>
              <a:gd name="connsiteY2" fmla="*/ 574134 h 1174521"/>
              <a:gd name="connsiteX3" fmla="*/ 8383517 w 10323412"/>
              <a:gd name="connsiteY3" fmla="*/ 1138156 h 1174521"/>
              <a:gd name="connsiteX4" fmla="*/ 10323412 w 10323412"/>
              <a:gd name="connsiteY4" fmla="*/ 1566 h 117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23412" h="1174521">
                <a:moveTo>
                  <a:pt x="93" y="796325"/>
                </a:moveTo>
                <a:cubicBezTo>
                  <a:pt x="-14150" y="762142"/>
                  <a:pt x="1606702" y="1209372"/>
                  <a:pt x="2478373" y="1172340"/>
                </a:cubicBezTo>
                <a:cubicBezTo>
                  <a:pt x="3350044" y="1135308"/>
                  <a:pt x="4245928" y="579831"/>
                  <a:pt x="5230119" y="574134"/>
                </a:cubicBezTo>
                <a:cubicBezTo>
                  <a:pt x="6214310" y="568437"/>
                  <a:pt x="7534635" y="1233584"/>
                  <a:pt x="8383517" y="1138156"/>
                </a:cubicBezTo>
                <a:cubicBezTo>
                  <a:pt x="9232399" y="1042728"/>
                  <a:pt x="10316290" y="-46860"/>
                  <a:pt x="10323412" y="1566"/>
                </a:cubicBezTo>
              </a:path>
            </a:pathLst>
          </a:custGeom>
          <a:noFill/>
          <a:ln w="6350">
            <a:solidFill>
              <a:schemeClr val="bg1">
                <a:lumMod val="95000"/>
                <a:alpha val="7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자유형 34"/>
          <p:cNvSpPr/>
          <p:nvPr/>
        </p:nvSpPr>
        <p:spPr>
          <a:xfrm flipH="1">
            <a:off x="-5943" y="4077072"/>
            <a:ext cx="9145012" cy="576064"/>
          </a:xfrm>
          <a:custGeom>
            <a:avLst/>
            <a:gdLst>
              <a:gd name="connsiteX0" fmla="*/ 93 w 10323446"/>
              <a:gd name="connsiteY0" fmla="*/ 796325 h 1445193"/>
              <a:gd name="connsiteX1" fmla="*/ 2478373 w 10323446"/>
              <a:gd name="connsiteY1" fmla="*/ 1172340 h 1445193"/>
              <a:gd name="connsiteX2" fmla="*/ 5230119 w 10323446"/>
              <a:gd name="connsiteY2" fmla="*/ 574134 h 1445193"/>
              <a:gd name="connsiteX3" fmla="*/ 8383517 w 10323446"/>
              <a:gd name="connsiteY3" fmla="*/ 1138156 h 1445193"/>
              <a:gd name="connsiteX4" fmla="*/ 10323412 w 10323446"/>
              <a:gd name="connsiteY4" fmla="*/ 1566 h 1445193"/>
              <a:gd name="connsiteX5" fmla="*/ 8426246 w 10323446"/>
              <a:gd name="connsiteY5" fmla="*/ 1428713 h 1445193"/>
              <a:gd name="connsiteX6" fmla="*/ 5401035 w 10323446"/>
              <a:gd name="connsiteY6" fmla="*/ 813416 h 1445193"/>
              <a:gd name="connsiteX7" fmla="*/ 2563831 w 10323446"/>
              <a:gd name="connsiteY7" fmla="*/ 1377439 h 1445193"/>
              <a:gd name="connsiteX8" fmla="*/ 93 w 10323446"/>
              <a:gd name="connsiteY8" fmla="*/ 796325 h 1445193"/>
              <a:gd name="connsiteX0" fmla="*/ 93 w 10323446"/>
              <a:gd name="connsiteY0" fmla="*/ 796325 h 1445193"/>
              <a:gd name="connsiteX1" fmla="*/ 2478373 w 10323446"/>
              <a:gd name="connsiteY1" fmla="*/ 1172340 h 1445193"/>
              <a:gd name="connsiteX2" fmla="*/ 5230119 w 10323446"/>
              <a:gd name="connsiteY2" fmla="*/ 574134 h 1445193"/>
              <a:gd name="connsiteX3" fmla="*/ 8383517 w 10323446"/>
              <a:gd name="connsiteY3" fmla="*/ 1138156 h 1445193"/>
              <a:gd name="connsiteX4" fmla="*/ 10323412 w 10323446"/>
              <a:gd name="connsiteY4" fmla="*/ 1566 h 1445193"/>
              <a:gd name="connsiteX5" fmla="*/ 8426246 w 10323446"/>
              <a:gd name="connsiteY5" fmla="*/ 1428713 h 1445193"/>
              <a:gd name="connsiteX6" fmla="*/ 5401035 w 10323446"/>
              <a:gd name="connsiteY6" fmla="*/ 813416 h 1445193"/>
              <a:gd name="connsiteX7" fmla="*/ 2563831 w 10323446"/>
              <a:gd name="connsiteY7" fmla="*/ 1377439 h 1445193"/>
              <a:gd name="connsiteX8" fmla="*/ 91533 w 10323446"/>
              <a:gd name="connsiteY8" fmla="*/ 887765 h 1445193"/>
              <a:gd name="connsiteX0" fmla="*/ 93 w 10323446"/>
              <a:gd name="connsiteY0" fmla="*/ 796325 h 1446916"/>
              <a:gd name="connsiteX1" fmla="*/ 2478373 w 10323446"/>
              <a:gd name="connsiteY1" fmla="*/ 1172340 h 1446916"/>
              <a:gd name="connsiteX2" fmla="*/ 5230119 w 10323446"/>
              <a:gd name="connsiteY2" fmla="*/ 574134 h 1446916"/>
              <a:gd name="connsiteX3" fmla="*/ 8383517 w 10323446"/>
              <a:gd name="connsiteY3" fmla="*/ 1138156 h 1446916"/>
              <a:gd name="connsiteX4" fmla="*/ 10323412 w 10323446"/>
              <a:gd name="connsiteY4" fmla="*/ 1566 h 1446916"/>
              <a:gd name="connsiteX5" fmla="*/ 8426246 w 10323446"/>
              <a:gd name="connsiteY5" fmla="*/ 1428713 h 1446916"/>
              <a:gd name="connsiteX6" fmla="*/ 5401035 w 10323446"/>
              <a:gd name="connsiteY6" fmla="*/ 813416 h 1446916"/>
              <a:gd name="connsiteX7" fmla="*/ 91533 w 10323446"/>
              <a:gd name="connsiteY7" fmla="*/ 887765 h 1446916"/>
              <a:gd name="connsiteX0" fmla="*/ 93 w 10323446"/>
              <a:gd name="connsiteY0" fmla="*/ 796325 h 1446916"/>
              <a:gd name="connsiteX1" fmla="*/ 2478373 w 10323446"/>
              <a:gd name="connsiteY1" fmla="*/ 1172340 h 1446916"/>
              <a:gd name="connsiteX2" fmla="*/ 5230119 w 10323446"/>
              <a:gd name="connsiteY2" fmla="*/ 574134 h 1446916"/>
              <a:gd name="connsiteX3" fmla="*/ 8383517 w 10323446"/>
              <a:gd name="connsiteY3" fmla="*/ 1138156 h 1446916"/>
              <a:gd name="connsiteX4" fmla="*/ 10323412 w 10323446"/>
              <a:gd name="connsiteY4" fmla="*/ 1566 h 1446916"/>
              <a:gd name="connsiteX5" fmla="*/ 8426246 w 10323446"/>
              <a:gd name="connsiteY5" fmla="*/ 1428713 h 1446916"/>
              <a:gd name="connsiteX6" fmla="*/ 5401035 w 10323446"/>
              <a:gd name="connsiteY6" fmla="*/ 813416 h 1446916"/>
              <a:gd name="connsiteX0" fmla="*/ 93 w 10323446"/>
              <a:gd name="connsiteY0" fmla="*/ 796325 h 1428713"/>
              <a:gd name="connsiteX1" fmla="*/ 2478373 w 10323446"/>
              <a:gd name="connsiteY1" fmla="*/ 1172340 h 1428713"/>
              <a:gd name="connsiteX2" fmla="*/ 5230119 w 10323446"/>
              <a:gd name="connsiteY2" fmla="*/ 574134 h 1428713"/>
              <a:gd name="connsiteX3" fmla="*/ 8383517 w 10323446"/>
              <a:gd name="connsiteY3" fmla="*/ 1138156 h 1428713"/>
              <a:gd name="connsiteX4" fmla="*/ 10323412 w 10323446"/>
              <a:gd name="connsiteY4" fmla="*/ 1566 h 1428713"/>
              <a:gd name="connsiteX5" fmla="*/ 8426246 w 10323446"/>
              <a:gd name="connsiteY5" fmla="*/ 1428713 h 1428713"/>
              <a:gd name="connsiteX0" fmla="*/ 93 w 10323412"/>
              <a:gd name="connsiteY0" fmla="*/ 796325 h 1174521"/>
              <a:gd name="connsiteX1" fmla="*/ 2478373 w 10323412"/>
              <a:gd name="connsiteY1" fmla="*/ 1172340 h 1174521"/>
              <a:gd name="connsiteX2" fmla="*/ 5230119 w 10323412"/>
              <a:gd name="connsiteY2" fmla="*/ 574134 h 1174521"/>
              <a:gd name="connsiteX3" fmla="*/ 8383517 w 10323412"/>
              <a:gd name="connsiteY3" fmla="*/ 1138156 h 1174521"/>
              <a:gd name="connsiteX4" fmla="*/ 10323412 w 10323412"/>
              <a:gd name="connsiteY4" fmla="*/ 1566 h 117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23412" h="1174521">
                <a:moveTo>
                  <a:pt x="93" y="796325"/>
                </a:moveTo>
                <a:cubicBezTo>
                  <a:pt x="-14150" y="762142"/>
                  <a:pt x="1606702" y="1209372"/>
                  <a:pt x="2478373" y="1172340"/>
                </a:cubicBezTo>
                <a:cubicBezTo>
                  <a:pt x="3350044" y="1135308"/>
                  <a:pt x="4245928" y="579831"/>
                  <a:pt x="5230119" y="574134"/>
                </a:cubicBezTo>
                <a:cubicBezTo>
                  <a:pt x="6214310" y="568437"/>
                  <a:pt x="7534635" y="1233584"/>
                  <a:pt x="8383517" y="1138156"/>
                </a:cubicBezTo>
                <a:cubicBezTo>
                  <a:pt x="9232399" y="1042728"/>
                  <a:pt x="10316290" y="-46860"/>
                  <a:pt x="10323412" y="1566"/>
                </a:cubicBezTo>
              </a:path>
            </a:pathLst>
          </a:custGeom>
          <a:noFill/>
          <a:ln w="6350">
            <a:solidFill>
              <a:schemeClr val="bg1">
                <a:lumMod val="95000"/>
                <a:alpha val="7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자유형 35"/>
          <p:cNvSpPr/>
          <p:nvPr/>
        </p:nvSpPr>
        <p:spPr>
          <a:xfrm>
            <a:off x="-5943" y="4653136"/>
            <a:ext cx="9145012" cy="576064"/>
          </a:xfrm>
          <a:custGeom>
            <a:avLst/>
            <a:gdLst>
              <a:gd name="connsiteX0" fmla="*/ 93 w 10323446"/>
              <a:gd name="connsiteY0" fmla="*/ 796325 h 1445193"/>
              <a:gd name="connsiteX1" fmla="*/ 2478373 w 10323446"/>
              <a:gd name="connsiteY1" fmla="*/ 1172340 h 1445193"/>
              <a:gd name="connsiteX2" fmla="*/ 5230119 w 10323446"/>
              <a:gd name="connsiteY2" fmla="*/ 574134 h 1445193"/>
              <a:gd name="connsiteX3" fmla="*/ 8383517 w 10323446"/>
              <a:gd name="connsiteY3" fmla="*/ 1138156 h 1445193"/>
              <a:gd name="connsiteX4" fmla="*/ 10323412 w 10323446"/>
              <a:gd name="connsiteY4" fmla="*/ 1566 h 1445193"/>
              <a:gd name="connsiteX5" fmla="*/ 8426246 w 10323446"/>
              <a:gd name="connsiteY5" fmla="*/ 1428713 h 1445193"/>
              <a:gd name="connsiteX6" fmla="*/ 5401035 w 10323446"/>
              <a:gd name="connsiteY6" fmla="*/ 813416 h 1445193"/>
              <a:gd name="connsiteX7" fmla="*/ 2563831 w 10323446"/>
              <a:gd name="connsiteY7" fmla="*/ 1377439 h 1445193"/>
              <a:gd name="connsiteX8" fmla="*/ 93 w 10323446"/>
              <a:gd name="connsiteY8" fmla="*/ 796325 h 1445193"/>
              <a:gd name="connsiteX0" fmla="*/ 93 w 10323446"/>
              <a:gd name="connsiteY0" fmla="*/ 796325 h 1445193"/>
              <a:gd name="connsiteX1" fmla="*/ 2478373 w 10323446"/>
              <a:gd name="connsiteY1" fmla="*/ 1172340 h 1445193"/>
              <a:gd name="connsiteX2" fmla="*/ 5230119 w 10323446"/>
              <a:gd name="connsiteY2" fmla="*/ 574134 h 1445193"/>
              <a:gd name="connsiteX3" fmla="*/ 8383517 w 10323446"/>
              <a:gd name="connsiteY3" fmla="*/ 1138156 h 1445193"/>
              <a:gd name="connsiteX4" fmla="*/ 10323412 w 10323446"/>
              <a:gd name="connsiteY4" fmla="*/ 1566 h 1445193"/>
              <a:gd name="connsiteX5" fmla="*/ 8426246 w 10323446"/>
              <a:gd name="connsiteY5" fmla="*/ 1428713 h 1445193"/>
              <a:gd name="connsiteX6" fmla="*/ 5401035 w 10323446"/>
              <a:gd name="connsiteY6" fmla="*/ 813416 h 1445193"/>
              <a:gd name="connsiteX7" fmla="*/ 2563831 w 10323446"/>
              <a:gd name="connsiteY7" fmla="*/ 1377439 h 1445193"/>
              <a:gd name="connsiteX8" fmla="*/ 91533 w 10323446"/>
              <a:gd name="connsiteY8" fmla="*/ 887765 h 1445193"/>
              <a:gd name="connsiteX0" fmla="*/ 93 w 10323446"/>
              <a:gd name="connsiteY0" fmla="*/ 796325 h 1446916"/>
              <a:gd name="connsiteX1" fmla="*/ 2478373 w 10323446"/>
              <a:gd name="connsiteY1" fmla="*/ 1172340 h 1446916"/>
              <a:gd name="connsiteX2" fmla="*/ 5230119 w 10323446"/>
              <a:gd name="connsiteY2" fmla="*/ 574134 h 1446916"/>
              <a:gd name="connsiteX3" fmla="*/ 8383517 w 10323446"/>
              <a:gd name="connsiteY3" fmla="*/ 1138156 h 1446916"/>
              <a:gd name="connsiteX4" fmla="*/ 10323412 w 10323446"/>
              <a:gd name="connsiteY4" fmla="*/ 1566 h 1446916"/>
              <a:gd name="connsiteX5" fmla="*/ 8426246 w 10323446"/>
              <a:gd name="connsiteY5" fmla="*/ 1428713 h 1446916"/>
              <a:gd name="connsiteX6" fmla="*/ 5401035 w 10323446"/>
              <a:gd name="connsiteY6" fmla="*/ 813416 h 1446916"/>
              <a:gd name="connsiteX7" fmla="*/ 91533 w 10323446"/>
              <a:gd name="connsiteY7" fmla="*/ 887765 h 1446916"/>
              <a:gd name="connsiteX0" fmla="*/ 93 w 10323446"/>
              <a:gd name="connsiteY0" fmla="*/ 796325 h 1446916"/>
              <a:gd name="connsiteX1" fmla="*/ 2478373 w 10323446"/>
              <a:gd name="connsiteY1" fmla="*/ 1172340 h 1446916"/>
              <a:gd name="connsiteX2" fmla="*/ 5230119 w 10323446"/>
              <a:gd name="connsiteY2" fmla="*/ 574134 h 1446916"/>
              <a:gd name="connsiteX3" fmla="*/ 8383517 w 10323446"/>
              <a:gd name="connsiteY3" fmla="*/ 1138156 h 1446916"/>
              <a:gd name="connsiteX4" fmla="*/ 10323412 w 10323446"/>
              <a:gd name="connsiteY4" fmla="*/ 1566 h 1446916"/>
              <a:gd name="connsiteX5" fmla="*/ 8426246 w 10323446"/>
              <a:gd name="connsiteY5" fmla="*/ 1428713 h 1446916"/>
              <a:gd name="connsiteX6" fmla="*/ 5401035 w 10323446"/>
              <a:gd name="connsiteY6" fmla="*/ 813416 h 1446916"/>
              <a:gd name="connsiteX0" fmla="*/ 93 w 10323446"/>
              <a:gd name="connsiteY0" fmla="*/ 796325 h 1428713"/>
              <a:gd name="connsiteX1" fmla="*/ 2478373 w 10323446"/>
              <a:gd name="connsiteY1" fmla="*/ 1172340 h 1428713"/>
              <a:gd name="connsiteX2" fmla="*/ 5230119 w 10323446"/>
              <a:gd name="connsiteY2" fmla="*/ 574134 h 1428713"/>
              <a:gd name="connsiteX3" fmla="*/ 8383517 w 10323446"/>
              <a:gd name="connsiteY3" fmla="*/ 1138156 h 1428713"/>
              <a:gd name="connsiteX4" fmla="*/ 10323412 w 10323446"/>
              <a:gd name="connsiteY4" fmla="*/ 1566 h 1428713"/>
              <a:gd name="connsiteX5" fmla="*/ 8426246 w 10323446"/>
              <a:gd name="connsiteY5" fmla="*/ 1428713 h 1428713"/>
              <a:gd name="connsiteX0" fmla="*/ 93 w 10323412"/>
              <a:gd name="connsiteY0" fmla="*/ 796325 h 1174521"/>
              <a:gd name="connsiteX1" fmla="*/ 2478373 w 10323412"/>
              <a:gd name="connsiteY1" fmla="*/ 1172340 h 1174521"/>
              <a:gd name="connsiteX2" fmla="*/ 5230119 w 10323412"/>
              <a:gd name="connsiteY2" fmla="*/ 574134 h 1174521"/>
              <a:gd name="connsiteX3" fmla="*/ 8383517 w 10323412"/>
              <a:gd name="connsiteY3" fmla="*/ 1138156 h 1174521"/>
              <a:gd name="connsiteX4" fmla="*/ 10323412 w 10323412"/>
              <a:gd name="connsiteY4" fmla="*/ 1566 h 117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23412" h="1174521">
                <a:moveTo>
                  <a:pt x="93" y="796325"/>
                </a:moveTo>
                <a:cubicBezTo>
                  <a:pt x="-14150" y="762142"/>
                  <a:pt x="1606702" y="1209372"/>
                  <a:pt x="2478373" y="1172340"/>
                </a:cubicBezTo>
                <a:cubicBezTo>
                  <a:pt x="3350044" y="1135308"/>
                  <a:pt x="4245928" y="579831"/>
                  <a:pt x="5230119" y="574134"/>
                </a:cubicBezTo>
                <a:cubicBezTo>
                  <a:pt x="6214310" y="568437"/>
                  <a:pt x="7534635" y="1233584"/>
                  <a:pt x="8383517" y="1138156"/>
                </a:cubicBezTo>
                <a:cubicBezTo>
                  <a:pt x="9232399" y="1042728"/>
                  <a:pt x="10316290" y="-46860"/>
                  <a:pt x="10323412" y="1566"/>
                </a:cubicBezTo>
              </a:path>
            </a:pathLst>
          </a:custGeom>
          <a:noFill/>
          <a:ln w="6350">
            <a:solidFill>
              <a:schemeClr val="bg1">
                <a:lumMod val="95000"/>
                <a:alpha val="7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-36512" y="282714"/>
            <a:ext cx="8712967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3000" b="1" dirty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</a:rPr>
              <a:t>美 </a:t>
            </a:r>
            <a:r>
              <a:rPr lang="ko-KR" altLang="en-US" sz="3000" b="1" dirty="0" smtClean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Sandoll 국대떡볶이 02 Bold" pitchFamily="34" charset="-127"/>
                <a:ea typeface="Sandoll 국대떡볶이 02 Bold" pitchFamily="34" charset="-127"/>
              </a:rPr>
              <a:t>금리 인상 조짐에</a:t>
            </a:r>
            <a:r>
              <a:rPr lang="en-US" altLang="ko-KR" sz="3000" b="1" dirty="0" smtClean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Sandoll 국대떡볶이 02 Bold" pitchFamily="34" charset="-127"/>
                <a:ea typeface="Sandoll 국대떡볶이 02 Bold" pitchFamily="34" charset="-127"/>
              </a:rPr>
              <a:t>… </a:t>
            </a:r>
            <a:r>
              <a:rPr lang="ko-KR" altLang="en-US" sz="3000" b="1" dirty="0" smtClean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Sandoll 국대떡볶이 02 Bold" pitchFamily="34" charset="-127"/>
                <a:ea typeface="Sandoll 국대떡볶이 02 Bold" pitchFamily="34" charset="-127"/>
              </a:rPr>
              <a:t>시중</a:t>
            </a:r>
            <a:r>
              <a:rPr lang="ko-KR" altLang="en-US" sz="3000" b="1" dirty="0" smtClean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</a:rPr>
              <a:t>銀</a:t>
            </a:r>
            <a:r>
              <a:rPr lang="en-US" altLang="ko-KR" sz="3000" b="1" dirty="0" smtClean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Sandoll 국대떡볶이 02 Bold" pitchFamily="34" charset="-127"/>
                <a:ea typeface="Sandoll 국대떡볶이 02 Bold" pitchFamily="34" charset="-127"/>
              </a:rPr>
              <a:t>, </a:t>
            </a:r>
            <a:r>
              <a:rPr lang="ko-KR" altLang="en-US" sz="3000" b="1" dirty="0" smtClean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Sandoll 국대떡볶이 02 Bold" pitchFamily="34" charset="-127"/>
                <a:ea typeface="Sandoll 국대떡볶이 02 Bold" pitchFamily="34" charset="-127"/>
              </a:rPr>
              <a:t>중도금대출 심사 강화</a:t>
            </a:r>
            <a:endParaRPr lang="en-US" altLang="ko-KR" sz="3000" b="1" dirty="0">
              <a:ln w="10541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latin typeface="Sandoll 국대떡볶이 02 Bold" pitchFamily="34" charset="-127"/>
              <a:ea typeface="Sandoll 국대떡볶이 02 Bold" pitchFamily="34" charset="-127"/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293440" y="1196752"/>
            <a:ext cx="8496944" cy="4818906"/>
            <a:chOff x="179512" y="1634430"/>
            <a:chExt cx="8767493" cy="4386858"/>
          </a:xfrm>
          <a:solidFill>
            <a:schemeClr val="lt1"/>
          </a:solidFill>
          <a:effectLst/>
        </p:grpSpPr>
        <p:sp>
          <p:nvSpPr>
            <p:cNvPr id="28" name="모서리가 둥근 직사각형 27"/>
            <p:cNvSpPr/>
            <p:nvPr/>
          </p:nvSpPr>
          <p:spPr>
            <a:xfrm>
              <a:off x="179512" y="1634430"/>
              <a:ext cx="4158981" cy="4386858"/>
            </a:xfrm>
            <a:prstGeom prst="roundRect">
              <a:avLst/>
            </a:prstGeom>
            <a:grpFill/>
            <a:ln>
              <a:noFill/>
            </a:ln>
            <a:effectLst>
              <a:softEdge rad="889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lnSpc>
                  <a:spcPct val="200000"/>
                </a:lnSpc>
                <a:buFont typeface="Wingdings" pitchFamily="2" charset="2"/>
                <a:buChar char="v"/>
              </a:pPr>
              <a:endParaRPr lang="en-US" altLang="ko-KR" sz="1400" dirty="0" smtClean="0">
                <a:latin typeface="Sandoll 격동굴림" pitchFamily="34" charset="-127"/>
                <a:ea typeface="Sandoll 격동굴림" pitchFamily="34" charset="-127"/>
              </a:endParaRPr>
            </a:p>
            <a:p>
              <a:pPr marL="285750" indent="-285750">
                <a:lnSpc>
                  <a:spcPct val="200000"/>
                </a:lnSpc>
                <a:buFont typeface="Wingdings" pitchFamily="2" charset="2"/>
                <a:buChar char="v"/>
              </a:pPr>
              <a:r>
                <a:rPr lang="en-US" altLang="ko-KR" sz="1400" dirty="0" smtClean="0">
                  <a:latin typeface="Sandoll 격동굴림" pitchFamily="34" charset="-127"/>
                  <a:ea typeface="Sandoll 격동굴림" pitchFamily="34" charset="-127"/>
                </a:rPr>
                <a:t>9</a:t>
              </a:r>
              <a:r>
                <a:rPr lang="ko-KR" altLang="en-US" sz="1400" dirty="0">
                  <a:latin typeface="Sandoll 격동굴림" pitchFamily="34" charset="-127"/>
                  <a:ea typeface="Sandoll 격동굴림" pitchFamily="34" charset="-127"/>
                </a:rPr>
                <a:t>일 은행권에 따르면 일부 시중은행을 중심으로 최근 집단대출 사전 심사 및 사후 모니터링을 강화하고 있는 </a:t>
              </a:r>
              <a:r>
                <a:rPr lang="ko-KR" altLang="en-US" sz="1400" dirty="0" smtClean="0">
                  <a:latin typeface="Sandoll 격동굴림" pitchFamily="34" charset="-127"/>
                  <a:ea typeface="Sandoll 격동굴림" pitchFamily="34" charset="-127"/>
                </a:rPr>
                <a:t>추세</a:t>
              </a:r>
              <a:endParaRPr lang="en-US" altLang="ko-KR" sz="1400" dirty="0" smtClean="0">
                <a:latin typeface="Sandoll 격동굴림" pitchFamily="34" charset="-127"/>
                <a:ea typeface="Sandoll 격동굴림" pitchFamily="34" charset="-127"/>
              </a:endParaRPr>
            </a:p>
            <a:p>
              <a:pPr marL="285750" indent="-285750">
                <a:lnSpc>
                  <a:spcPct val="200000"/>
                </a:lnSpc>
                <a:buFont typeface="Wingdings" pitchFamily="2" charset="2"/>
                <a:buChar char="v"/>
              </a:pPr>
              <a:r>
                <a:rPr lang="ko-KR" altLang="en-US" sz="1400" dirty="0" smtClean="0">
                  <a:latin typeface="Sandoll 격동굴림" pitchFamily="34" charset="-127"/>
                  <a:ea typeface="Sandoll 격동굴림" pitchFamily="34" charset="-127"/>
                </a:rPr>
                <a:t>금융감독원이 </a:t>
              </a:r>
              <a:r>
                <a:rPr lang="ko-KR" altLang="en-US" sz="1400" dirty="0">
                  <a:latin typeface="Sandoll 격동굴림" pitchFamily="34" charset="-127"/>
                  <a:ea typeface="Sandoll 격동굴림" pitchFamily="34" charset="-127"/>
                </a:rPr>
                <a:t>최근 은행들의 집단대출 실태점검 조사를 나선 것과 궤를 맞춰 은행들도 선제적인 조치를 취하고 있는 것으로 </a:t>
              </a:r>
              <a:r>
                <a:rPr lang="ko-KR" altLang="en-US" sz="1400" dirty="0" smtClean="0">
                  <a:latin typeface="Sandoll 격동굴림" pitchFamily="34" charset="-127"/>
                  <a:ea typeface="Sandoll 격동굴림" pitchFamily="34" charset="-127"/>
                </a:rPr>
                <a:t>풀이</a:t>
              </a:r>
              <a:endParaRPr lang="en-US" altLang="ko-KR" sz="1400" dirty="0" smtClean="0">
                <a:latin typeface="Sandoll 격동굴림" pitchFamily="34" charset="-127"/>
                <a:ea typeface="Sandoll 격동굴림" pitchFamily="34" charset="-127"/>
              </a:endParaRPr>
            </a:p>
            <a:p>
              <a:pPr marL="285750" indent="-285750">
                <a:lnSpc>
                  <a:spcPct val="200000"/>
                </a:lnSpc>
                <a:buFont typeface="Wingdings" pitchFamily="2" charset="2"/>
                <a:buChar char="v"/>
              </a:pPr>
              <a:endParaRPr lang="en-US" altLang="ko-KR" sz="1400" b="1" dirty="0" smtClean="0">
                <a:latin typeface="Sandoll 격동굴림" pitchFamily="34" charset="-127"/>
                <a:ea typeface="Sandoll 격동굴림" pitchFamily="34" charset="-127"/>
              </a:endParaRPr>
            </a:p>
          </p:txBody>
        </p:sp>
        <p:sp>
          <p:nvSpPr>
            <p:cNvPr id="29" name="모서리가 둥근 직사각형 28"/>
            <p:cNvSpPr/>
            <p:nvPr/>
          </p:nvSpPr>
          <p:spPr>
            <a:xfrm>
              <a:off x="4788024" y="1634430"/>
              <a:ext cx="4158981" cy="4386858"/>
            </a:xfrm>
            <a:prstGeom prst="roundRect">
              <a:avLst/>
            </a:prstGeom>
            <a:grpFill/>
            <a:ln>
              <a:noFill/>
            </a:ln>
            <a:effectLst>
              <a:softEdge rad="7747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lnSpc>
                  <a:spcPct val="200000"/>
                </a:lnSpc>
                <a:buFont typeface="Wingdings" pitchFamily="2" charset="2"/>
                <a:buChar char="v"/>
              </a:pPr>
              <a:endParaRPr lang="en-US" altLang="ko-KR" sz="1400" dirty="0" smtClean="0">
                <a:solidFill>
                  <a:schemeClr val="tx1"/>
                </a:solidFill>
                <a:latin typeface="Sandoll 격동굴림" pitchFamily="34" charset="-127"/>
                <a:ea typeface="Sandoll 격동굴림" pitchFamily="34" charset="-127"/>
              </a:endParaRPr>
            </a:p>
            <a:p>
              <a:pPr marL="285750" indent="-285750">
                <a:lnSpc>
                  <a:spcPct val="200000"/>
                </a:lnSpc>
                <a:buFont typeface="Wingdings" pitchFamily="2" charset="2"/>
                <a:buChar char="v"/>
              </a:pPr>
              <a:r>
                <a:rPr lang="ko-KR" altLang="en-US" sz="1400" dirty="0" smtClean="0">
                  <a:solidFill>
                    <a:schemeClr val="tx1"/>
                  </a:solidFill>
                  <a:latin typeface="Sandoll 격동굴림" pitchFamily="34" charset="-127"/>
                  <a:ea typeface="Sandoll 격동굴림" pitchFamily="34" charset="-127"/>
                </a:rPr>
                <a:t>집단대출이란 </a:t>
              </a:r>
              <a:r>
                <a:rPr lang="ko-KR" altLang="en-US" sz="1400" dirty="0">
                  <a:solidFill>
                    <a:schemeClr val="tx1"/>
                  </a:solidFill>
                  <a:latin typeface="Sandoll 격동굴림" pitchFamily="34" charset="-127"/>
                  <a:ea typeface="Sandoll 격동굴림" pitchFamily="34" charset="-127"/>
                </a:rPr>
                <a:t>신규 아파트를 분양할 때 </a:t>
              </a:r>
              <a:r>
                <a:rPr lang="ko-KR" altLang="en-US" sz="1400" dirty="0" err="1">
                  <a:solidFill>
                    <a:schemeClr val="tx1"/>
                  </a:solidFill>
                  <a:latin typeface="Sandoll 격동굴림" pitchFamily="34" charset="-127"/>
                  <a:ea typeface="Sandoll 격동굴림" pitchFamily="34" charset="-127"/>
                </a:rPr>
                <a:t>시공사가</a:t>
              </a:r>
              <a:r>
                <a:rPr lang="ko-KR" altLang="en-US" sz="1400" dirty="0">
                  <a:solidFill>
                    <a:schemeClr val="tx1"/>
                  </a:solidFill>
                  <a:latin typeface="Sandoll 격동굴림" pitchFamily="34" charset="-127"/>
                  <a:ea typeface="Sandoll 격동굴림" pitchFamily="34" charset="-127"/>
                </a:rPr>
                <a:t> 보증하고</a:t>
              </a:r>
              <a:r>
                <a:rPr lang="en-US" altLang="ko-KR" sz="1400" dirty="0">
                  <a:solidFill>
                    <a:schemeClr val="tx1"/>
                  </a:solidFill>
                  <a:latin typeface="Sandoll 격동굴림" pitchFamily="34" charset="-127"/>
                  <a:ea typeface="Sandoll 격동굴림" pitchFamily="34" charset="-127"/>
                </a:rPr>
                <a:t>, </a:t>
              </a:r>
              <a:r>
                <a:rPr lang="ko-KR" altLang="en-US" sz="1400" dirty="0">
                  <a:solidFill>
                    <a:schemeClr val="tx1"/>
                  </a:solidFill>
                  <a:latin typeface="Sandoll 격동굴림" pitchFamily="34" charset="-127"/>
                  <a:ea typeface="Sandoll 격동굴림" pitchFamily="34" charset="-127"/>
                </a:rPr>
                <a:t>대출자에 대한 별도 소득심사 없이 중도금 또는 잔금을 분양가의 </a:t>
              </a:r>
              <a:r>
                <a:rPr lang="en-US" altLang="ko-KR" sz="1400" dirty="0">
                  <a:solidFill>
                    <a:schemeClr val="tx1"/>
                  </a:solidFill>
                  <a:latin typeface="Sandoll 격동굴림" pitchFamily="34" charset="-127"/>
                  <a:ea typeface="Sandoll 격동굴림" pitchFamily="34" charset="-127"/>
                </a:rPr>
                <a:t>60∼70% </a:t>
              </a:r>
              <a:r>
                <a:rPr lang="ko-KR" altLang="en-US" sz="1400" dirty="0">
                  <a:solidFill>
                    <a:schemeClr val="tx1"/>
                  </a:solidFill>
                  <a:latin typeface="Sandoll 격동굴림" pitchFamily="34" charset="-127"/>
                  <a:ea typeface="Sandoll 격동굴림" pitchFamily="34" charset="-127"/>
                </a:rPr>
                <a:t>수준까지 빌려주는 </a:t>
              </a:r>
              <a:r>
                <a:rPr lang="ko-KR" altLang="en-US" sz="1400" dirty="0" smtClean="0">
                  <a:solidFill>
                    <a:schemeClr val="tx1"/>
                  </a:solidFill>
                  <a:latin typeface="Sandoll 격동굴림" pitchFamily="34" charset="-127"/>
                  <a:ea typeface="Sandoll 격동굴림" pitchFamily="34" charset="-127"/>
                </a:rPr>
                <a:t>것을 의미</a:t>
              </a:r>
              <a:endParaRPr lang="en-US" altLang="ko-KR" sz="1400" dirty="0" smtClean="0">
                <a:solidFill>
                  <a:schemeClr val="tx1"/>
                </a:solidFill>
                <a:latin typeface="Sandoll 격동굴림" pitchFamily="34" charset="-127"/>
                <a:ea typeface="Sandoll 격동굴림" pitchFamily="34" charset="-127"/>
              </a:endParaRPr>
            </a:p>
            <a:p>
              <a:pPr marL="285750" indent="-285750">
                <a:lnSpc>
                  <a:spcPct val="200000"/>
                </a:lnSpc>
                <a:buFont typeface="Wingdings" pitchFamily="2" charset="2"/>
                <a:buChar char="v"/>
              </a:pPr>
              <a:r>
                <a:rPr lang="ko-KR" altLang="en-US" sz="1400" dirty="0" smtClean="0">
                  <a:solidFill>
                    <a:schemeClr val="tx1"/>
                  </a:solidFill>
                  <a:latin typeface="Sandoll 격동굴림" pitchFamily="34" charset="-127"/>
                  <a:ea typeface="Sandoll 격동굴림" pitchFamily="34" charset="-127"/>
                </a:rPr>
                <a:t>은행 </a:t>
              </a:r>
              <a:r>
                <a:rPr lang="ko-KR" altLang="en-US" sz="1400" dirty="0">
                  <a:solidFill>
                    <a:schemeClr val="tx1"/>
                  </a:solidFill>
                  <a:latin typeface="Sandoll 격동굴림" pitchFamily="34" charset="-127"/>
                  <a:ea typeface="Sandoll 격동굴림" pitchFamily="34" charset="-127"/>
                </a:rPr>
                <a:t>입장에서는 개별 영업 없이 대규모 대출을 유치할 수 있으나 대출자의 상환 능력에 대한 고려가 없어 일반 가계대출 대비 부실 위험이 </a:t>
              </a:r>
              <a:r>
                <a:rPr lang="ko-KR" altLang="en-US" sz="1400" dirty="0" smtClean="0">
                  <a:solidFill>
                    <a:schemeClr val="tx1"/>
                  </a:solidFill>
                  <a:latin typeface="Sandoll 격동굴림" pitchFamily="34" charset="-127"/>
                  <a:ea typeface="Sandoll 격동굴림" pitchFamily="34" charset="-127"/>
                </a:rPr>
                <a:t>증가</a:t>
              </a:r>
              <a:endParaRPr lang="en-US" altLang="ko-KR" sz="1400" b="1" dirty="0" smtClean="0">
                <a:solidFill>
                  <a:schemeClr val="tx1"/>
                </a:solidFill>
                <a:latin typeface="Sandoll 격동굴림" pitchFamily="34" charset="-127"/>
                <a:ea typeface="Sandoll 격동굴림" pitchFamily="34" charset="-127"/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5652120" y="1743199"/>
              <a:ext cx="2448272" cy="42027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2400" b="1" dirty="0" smtClean="0">
                  <a:ln w="10541" cmpd="sng">
                    <a:noFill/>
                    <a:prstDash val="solid"/>
                  </a:ln>
                  <a:solidFill>
                    <a:schemeClr val="accent6">
                      <a:lumMod val="50000"/>
                    </a:schemeClr>
                  </a:solidFill>
                  <a:latin typeface="Sandoll 격동굴림" pitchFamily="34" charset="-127"/>
                  <a:ea typeface="Sandoll 격동굴림" pitchFamily="34" charset="-127"/>
                </a:rPr>
                <a:t>집단대출이란</a:t>
              </a:r>
              <a:r>
                <a:rPr lang="en-US" altLang="ko-KR" sz="2400" b="1" dirty="0" smtClean="0">
                  <a:ln w="10541" cmpd="sng">
                    <a:noFill/>
                    <a:prstDash val="solid"/>
                  </a:ln>
                  <a:solidFill>
                    <a:schemeClr val="accent6">
                      <a:lumMod val="50000"/>
                    </a:schemeClr>
                  </a:solidFill>
                  <a:latin typeface="Sandoll 격동굴림" pitchFamily="34" charset="-127"/>
                  <a:ea typeface="Sandoll 격동굴림" pitchFamily="34" charset="-127"/>
                </a:rPr>
                <a:t>?</a:t>
              </a:r>
              <a:endParaRPr lang="en-US" altLang="ko-KR" sz="2400" b="1" dirty="0">
                <a:ln w="10541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ndoll 격동굴림" pitchFamily="34" charset="-127"/>
                <a:ea typeface="Sandoll 격동굴림" pitchFamily="34" charset="-127"/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911769" y="1743199"/>
              <a:ext cx="2679882" cy="42027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2400" b="1" dirty="0" smtClean="0">
                  <a:ln w="10541" cmpd="sng">
                    <a:noFill/>
                    <a:prstDash val="solid"/>
                  </a:ln>
                  <a:solidFill>
                    <a:schemeClr val="accent6">
                      <a:lumMod val="50000"/>
                    </a:schemeClr>
                  </a:solidFill>
                  <a:latin typeface="Sandoll 격동굴림" pitchFamily="34" charset="-127"/>
                  <a:ea typeface="Sandoll 격동굴림" pitchFamily="34" charset="-127"/>
                </a:rPr>
                <a:t>심사 강화의 원인</a:t>
              </a:r>
              <a:endParaRPr lang="en-US" altLang="ko-KR" sz="2400" b="1" dirty="0">
                <a:ln w="10541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ndoll 격동굴림" pitchFamily="34" charset="-127"/>
                <a:ea typeface="Sandoll 격동굴림" pitchFamily="34" charset="-127"/>
              </a:endParaRPr>
            </a:p>
          </p:txBody>
        </p:sp>
      </p:grpSp>
      <p:sp>
        <p:nvSpPr>
          <p:cNvPr id="19" name="슬라이드 번호 개체 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8E76-0A53-4C39-A2AC-A27C19ED0D27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411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자유형 15"/>
          <p:cNvSpPr/>
          <p:nvPr/>
        </p:nvSpPr>
        <p:spPr>
          <a:xfrm>
            <a:off x="-5943" y="1556792"/>
            <a:ext cx="9145012" cy="576064"/>
          </a:xfrm>
          <a:custGeom>
            <a:avLst/>
            <a:gdLst>
              <a:gd name="connsiteX0" fmla="*/ 93 w 10323446"/>
              <a:gd name="connsiteY0" fmla="*/ 796325 h 1445193"/>
              <a:gd name="connsiteX1" fmla="*/ 2478373 w 10323446"/>
              <a:gd name="connsiteY1" fmla="*/ 1172340 h 1445193"/>
              <a:gd name="connsiteX2" fmla="*/ 5230119 w 10323446"/>
              <a:gd name="connsiteY2" fmla="*/ 574134 h 1445193"/>
              <a:gd name="connsiteX3" fmla="*/ 8383517 w 10323446"/>
              <a:gd name="connsiteY3" fmla="*/ 1138156 h 1445193"/>
              <a:gd name="connsiteX4" fmla="*/ 10323412 w 10323446"/>
              <a:gd name="connsiteY4" fmla="*/ 1566 h 1445193"/>
              <a:gd name="connsiteX5" fmla="*/ 8426246 w 10323446"/>
              <a:gd name="connsiteY5" fmla="*/ 1428713 h 1445193"/>
              <a:gd name="connsiteX6" fmla="*/ 5401035 w 10323446"/>
              <a:gd name="connsiteY6" fmla="*/ 813416 h 1445193"/>
              <a:gd name="connsiteX7" fmla="*/ 2563831 w 10323446"/>
              <a:gd name="connsiteY7" fmla="*/ 1377439 h 1445193"/>
              <a:gd name="connsiteX8" fmla="*/ 93 w 10323446"/>
              <a:gd name="connsiteY8" fmla="*/ 796325 h 1445193"/>
              <a:gd name="connsiteX0" fmla="*/ 93 w 10323446"/>
              <a:gd name="connsiteY0" fmla="*/ 796325 h 1445193"/>
              <a:gd name="connsiteX1" fmla="*/ 2478373 w 10323446"/>
              <a:gd name="connsiteY1" fmla="*/ 1172340 h 1445193"/>
              <a:gd name="connsiteX2" fmla="*/ 5230119 w 10323446"/>
              <a:gd name="connsiteY2" fmla="*/ 574134 h 1445193"/>
              <a:gd name="connsiteX3" fmla="*/ 8383517 w 10323446"/>
              <a:gd name="connsiteY3" fmla="*/ 1138156 h 1445193"/>
              <a:gd name="connsiteX4" fmla="*/ 10323412 w 10323446"/>
              <a:gd name="connsiteY4" fmla="*/ 1566 h 1445193"/>
              <a:gd name="connsiteX5" fmla="*/ 8426246 w 10323446"/>
              <a:gd name="connsiteY5" fmla="*/ 1428713 h 1445193"/>
              <a:gd name="connsiteX6" fmla="*/ 5401035 w 10323446"/>
              <a:gd name="connsiteY6" fmla="*/ 813416 h 1445193"/>
              <a:gd name="connsiteX7" fmla="*/ 2563831 w 10323446"/>
              <a:gd name="connsiteY7" fmla="*/ 1377439 h 1445193"/>
              <a:gd name="connsiteX8" fmla="*/ 91533 w 10323446"/>
              <a:gd name="connsiteY8" fmla="*/ 887765 h 1445193"/>
              <a:gd name="connsiteX0" fmla="*/ 93 w 10323446"/>
              <a:gd name="connsiteY0" fmla="*/ 796325 h 1446916"/>
              <a:gd name="connsiteX1" fmla="*/ 2478373 w 10323446"/>
              <a:gd name="connsiteY1" fmla="*/ 1172340 h 1446916"/>
              <a:gd name="connsiteX2" fmla="*/ 5230119 w 10323446"/>
              <a:gd name="connsiteY2" fmla="*/ 574134 h 1446916"/>
              <a:gd name="connsiteX3" fmla="*/ 8383517 w 10323446"/>
              <a:gd name="connsiteY3" fmla="*/ 1138156 h 1446916"/>
              <a:gd name="connsiteX4" fmla="*/ 10323412 w 10323446"/>
              <a:gd name="connsiteY4" fmla="*/ 1566 h 1446916"/>
              <a:gd name="connsiteX5" fmla="*/ 8426246 w 10323446"/>
              <a:gd name="connsiteY5" fmla="*/ 1428713 h 1446916"/>
              <a:gd name="connsiteX6" fmla="*/ 5401035 w 10323446"/>
              <a:gd name="connsiteY6" fmla="*/ 813416 h 1446916"/>
              <a:gd name="connsiteX7" fmla="*/ 91533 w 10323446"/>
              <a:gd name="connsiteY7" fmla="*/ 887765 h 1446916"/>
              <a:gd name="connsiteX0" fmla="*/ 93 w 10323446"/>
              <a:gd name="connsiteY0" fmla="*/ 796325 h 1446916"/>
              <a:gd name="connsiteX1" fmla="*/ 2478373 w 10323446"/>
              <a:gd name="connsiteY1" fmla="*/ 1172340 h 1446916"/>
              <a:gd name="connsiteX2" fmla="*/ 5230119 w 10323446"/>
              <a:gd name="connsiteY2" fmla="*/ 574134 h 1446916"/>
              <a:gd name="connsiteX3" fmla="*/ 8383517 w 10323446"/>
              <a:gd name="connsiteY3" fmla="*/ 1138156 h 1446916"/>
              <a:gd name="connsiteX4" fmla="*/ 10323412 w 10323446"/>
              <a:gd name="connsiteY4" fmla="*/ 1566 h 1446916"/>
              <a:gd name="connsiteX5" fmla="*/ 8426246 w 10323446"/>
              <a:gd name="connsiteY5" fmla="*/ 1428713 h 1446916"/>
              <a:gd name="connsiteX6" fmla="*/ 5401035 w 10323446"/>
              <a:gd name="connsiteY6" fmla="*/ 813416 h 1446916"/>
              <a:gd name="connsiteX0" fmla="*/ 93 w 10323446"/>
              <a:gd name="connsiteY0" fmla="*/ 796325 h 1428713"/>
              <a:gd name="connsiteX1" fmla="*/ 2478373 w 10323446"/>
              <a:gd name="connsiteY1" fmla="*/ 1172340 h 1428713"/>
              <a:gd name="connsiteX2" fmla="*/ 5230119 w 10323446"/>
              <a:gd name="connsiteY2" fmla="*/ 574134 h 1428713"/>
              <a:gd name="connsiteX3" fmla="*/ 8383517 w 10323446"/>
              <a:gd name="connsiteY3" fmla="*/ 1138156 h 1428713"/>
              <a:gd name="connsiteX4" fmla="*/ 10323412 w 10323446"/>
              <a:gd name="connsiteY4" fmla="*/ 1566 h 1428713"/>
              <a:gd name="connsiteX5" fmla="*/ 8426246 w 10323446"/>
              <a:gd name="connsiteY5" fmla="*/ 1428713 h 1428713"/>
              <a:gd name="connsiteX0" fmla="*/ 93 w 10323412"/>
              <a:gd name="connsiteY0" fmla="*/ 796325 h 1174521"/>
              <a:gd name="connsiteX1" fmla="*/ 2478373 w 10323412"/>
              <a:gd name="connsiteY1" fmla="*/ 1172340 h 1174521"/>
              <a:gd name="connsiteX2" fmla="*/ 5230119 w 10323412"/>
              <a:gd name="connsiteY2" fmla="*/ 574134 h 1174521"/>
              <a:gd name="connsiteX3" fmla="*/ 8383517 w 10323412"/>
              <a:gd name="connsiteY3" fmla="*/ 1138156 h 1174521"/>
              <a:gd name="connsiteX4" fmla="*/ 10323412 w 10323412"/>
              <a:gd name="connsiteY4" fmla="*/ 1566 h 117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23412" h="1174521">
                <a:moveTo>
                  <a:pt x="93" y="796325"/>
                </a:moveTo>
                <a:cubicBezTo>
                  <a:pt x="-14150" y="762142"/>
                  <a:pt x="1606702" y="1209372"/>
                  <a:pt x="2478373" y="1172340"/>
                </a:cubicBezTo>
                <a:cubicBezTo>
                  <a:pt x="3350044" y="1135308"/>
                  <a:pt x="4245928" y="579831"/>
                  <a:pt x="5230119" y="574134"/>
                </a:cubicBezTo>
                <a:cubicBezTo>
                  <a:pt x="6214310" y="568437"/>
                  <a:pt x="7534635" y="1233584"/>
                  <a:pt x="8383517" y="1138156"/>
                </a:cubicBezTo>
                <a:cubicBezTo>
                  <a:pt x="9232399" y="1042728"/>
                  <a:pt x="10316290" y="-46860"/>
                  <a:pt x="10323412" y="1566"/>
                </a:cubicBez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모서리가 둥근 직사각형 5"/>
          <p:cNvSpPr/>
          <p:nvPr/>
        </p:nvSpPr>
        <p:spPr>
          <a:xfrm>
            <a:off x="407582" y="1174973"/>
            <a:ext cx="4158981" cy="1002482"/>
          </a:xfrm>
          <a:prstGeom prst="roundRect">
            <a:avLst/>
          </a:prstGeom>
          <a:ln>
            <a:noFill/>
          </a:ln>
          <a:effectLst>
            <a:softEdge rad="3937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200" dirty="0">
                <a:ln w="10541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ndoll 격동굴림" pitchFamily="34" charset="-127"/>
                <a:ea typeface="Sandoll 격동굴림" pitchFamily="34" charset="-127"/>
              </a:rPr>
              <a:t>대출자 부실 증가 우려</a:t>
            </a:r>
            <a:endParaRPr lang="en-US" altLang="ko-KR" sz="2200" dirty="0">
              <a:ln w="10541" cmpd="sng">
                <a:noFill/>
                <a:prstDash val="solid"/>
              </a:ln>
              <a:solidFill>
                <a:schemeClr val="accent6">
                  <a:lumMod val="50000"/>
                </a:schemeClr>
              </a:solidFill>
              <a:latin typeface="Sandoll 격동굴림" pitchFamily="34" charset="-127"/>
              <a:ea typeface="Sandoll 격동굴림" pitchFamily="34" charset="-127"/>
            </a:endParaRPr>
          </a:p>
          <a:p>
            <a:pPr algn="ctr"/>
            <a:r>
              <a:rPr lang="ko-KR" altLang="en-US" sz="2200" dirty="0">
                <a:ln w="10541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ndoll 격동굴림" pitchFamily="34" charset="-127"/>
                <a:ea typeface="Sandoll 격동굴림" pitchFamily="34" charset="-127"/>
              </a:rPr>
              <a:t>사전</a:t>
            </a:r>
            <a:r>
              <a:rPr lang="en-US" altLang="ko-KR" sz="2200" dirty="0">
                <a:ln w="10541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ndoll 격동굴림" pitchFamily="34" charset="-127"/>
                <a:ea typeface="Sandoll 격동굴림" pitchFamily="34" charset="-127"/>
              </a:rPr>
              <a:t>·</a:t>
            </a:r>
            <a:r>
              <a:rPr lang="ko-KR" altLang="en-US" sz="2200" dirty="0">
                <a:ln w="10541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ndoll 격동굴림" pitchFamily="34" charset="-127"/>
                <a:ea typeface="Sandoll 격동굴림" pitchFamily="34" charset="-127"/>
              </a:rPr>
              <a:t>사후 모니터링 확대</a:t>
            </a:r>
            <a:endParaRPr lang="en-US" altLang="ko-KR" sz="2200" dirty="0">
              <a:ln w="10541" cmpd="sng">
                <a:noFill/>
                <a:prstDash val="solid"/>
              </a:ln>
              <a:solidFill>
                <a:schemeClr val="accent6">
                  <a:lumMod val="50000"/>
                </a:schemeClr>
              </a:solidFill>
              <a:latin typeface="Sandoll 격동굴림" pitchFamily="34" charset="-127"/>
              <a:ea typeface="Sandoll 격동굴림" pitchFamily="34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323528" y="2852936"/>
            <a:ext cx="4464496" cy="3744416"/>
          </a:xfrm>
          <a:prstGeom prst="roundRect">
            <a:avLst/>
          </a:prstGeom>
          <a:ln>
            <a:noFill/>
          </a:ln>
          <a:effectLst>
            <a:softEdge rad="6731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ts val="3100"/>
              </a:lnSpc>
              <a:buFont typeface="Wingdings" pitchFamily="2" charset="2"/>
              <a:buChar char="v"/>
            </a:pPr>
            <a:r>
              <a:rPr lang="ko-KR" altLang="en-US" sz="1600" dirty="0" smtClean="0">
                <a:latin typeface="Sandoll 격동굴림" pitchFamily="34" charset="-127"/>
                <a:ea typeface="Sandoll 격동굴림" pitchFamily="34" charset="-127"/>
              </a:rPr>
              <a:t>한 </a:t>
            </a:r>
            <a:r>
              <a:rPr lang="ko-KR" altLang="en-US" sz="1600" dirty="0">
                <a:latin typeface="Sandoll 격동굴림" pitchFamily="34" charset="-127"/>
                <a:ea typeface="Sandoll 격동굴림" pitchFamily="34" charset="-127"/>
              </a:rPr>
              <a:t>시중은행 </a:t>
            </a:r>
            <a:r>
              <a:rPr lang="ko-KR" altLang="en-US" sz="1600" dirty="0" err="1">
                <a:latin typeface="Sandoll 격동굴림" pitchFamily="34" charset="-127"/>
                <a:ea typeface="Sandoll 격동굴림" pitchFamily="34" charset="-127"/>
              </a:rPr>
              <a:t>부행장은</a:t>
            </a:r>
            <a:r>
              <a:rPr lang="ko-KR" altLang="en-US" sz="1600" dirty="0">
                <a:latin typeface="Sandoll 격동굴림" pitchFamily="34" charset="-127"/>
                <a:ea typeface="Sandoll 격동굴림" pitchFamily="34" charset="-127"/>
              </a:rPr>
              <a:t> </a:t>
            </a:r>
            <a:r>
              <a:rPr lang="en-US" altLang="ko-KR" sz="1600" dirty="0">
                <a:latin typeface="Sandoll 격동굴림" pitchFamily="34" charset="-127"/>
                <a:ea typeface="Sandoll 격동굴림" pitchFamily="34" charset="-127"/>
              </a:rPr>
              <a:t>"</a:t>
            </a:r>
            <a:r>
              <a:rPr lang="ko-KR" altLang="en-US" sz="1600" dirty="0" err="1">
                <a:latin typeface="Sandoll 격동굴림" pitchFamily="34" charset="-127"/>
                <a:ea typeface="Sandoll 격동굴림" pitchFamily="34" charset="-127"/>
              </a:rPr>
              <a:t>금감원</a:t>
            </a:r>
            <a:r>
              <a:rPr lang="ko-KR" altLang="en-US" sz="1600" dirty="0">
                <a:latin typeface="Sandoll 격동굴림" pitchFamily="34" charset="-127"/>
                <a:ea typeface="Sandoll 격동굴림" pitchFamily="34" charset="-127"/>
              </a:rPr>
              <a:t> 조사 이전인 지난 </a:t>
            </a:r>
            <a:r>
              <a:rPr lang="en-US" altLang="ko-KR" sz="1600" dirty="0">
                <a:latin typeface="Sandoll 격동굴림" pitchFamily="34" charset="-127"/>
                <a:ea typeface="Sandoll 격동굴림" pitchFamily="34" charset="-127"/>
              </a:rPr>
              <a:t>9</a:t>
            </a:r>
            <a:r>
              <a:rPr lang="ko-KR" altLang="en-US" sz="1600" dirty="0">
                <a:latin typeface="Sandoll 격동굴림" pitchFamily="34" charset="-127"/>
                <a:ea typeface="Sandoll 격동굴림" pitchFamily="34" charset="-127"/>
              </a:rPr>
              <a:t>월부터 집단대출 심사를 강화하는 쪽으로 방향을 잡고 업무를 처리하고 있다</a:t>
            </a:r>
            <a:r>
              <a:rPr lang="en-US" altLang="ko-KR" sz="1600" dirty="0">
                <a:latin typeface="Sandoll 격동굴림" pitchFamily="34" charset="-127"/>
                <a:ea typeface="Sandoll 격동굴림" pitchFamily="34" charset="-127"/>
              </a:rPr>
              <a:t>"</a:t>
            </a:r>
            <a:r>
              <a:rPr lang="ko-KR" altLang="en-US" sz="1600" dirty="0">
                <a:latin typeface="Sandoll 격동굴림" pitchFamily="34" charset="-127"/>
                <a:ea typeface="Sandoll 격동굴림" pitchFamily="34" charset="-127"/>
              </a:rPr>
              <a:t>며 </a:t>
            </a:r>
            <a:r>
              <a:rPr lang="en-US" altLang="ko-KR" sz="1600" dirty="0">
                <a:latin typeface="Sandoll 격동굴림" pitchFamily="34" charset="-127"/>
                <a:ea typeface="Sandoll 격동굴림" pitchFamily="34" charset="-127"/>
              </a:rPr>
              <a:t>"</a:t>
            </a:r>
            <a:r>
              <a:rPr lang="ko-KR" altLang="en-US" sz="1600" dirty="0">
                <a:latin typeface="Sandoll 격동굴림" pitchFamily="34" charset="-127"/>
                <a:ea typeface="Sandoll 격동굴림" pitchFamily="34" charset="-127"/>
              </a:rPr>
              <a:t>최근 신규분양 아파트 공급이 인구구조에 </a:t>
            </a:r>
            <a:r>
              <a:rPr lang="ko-KR" altLang="en-US" sz="1600" dirty="0" err="1">
                <a:latin typeface="Sandoll 격동굴림" pitchFamily="34" charset="-127"/>
                <a:ea typeface="Sandoll 격동굴림" pitchFamily="34" charset="-127"/>
              </a:rPr>
              <a:t>기반를</a:t>
            </a:r>
            <a:r>
              <a:rPr lang="ko-KR" altLang="en-US" sz="1600" dirty="0">
                <a:latin typeface="Sandoll 격동굴림" pitchFamily="34" charset="-127"/>
                <a:ea typeface="Sandoll 격동굴림" pitchFamily="34" charset="-127"/>
              </a:rPr>
              <a:t> 둔 주택수요에 비해 많다는 학계 의견과 현장에서 감지되는 분위기를 고려해 분양시장에 위험 요인이 있다고 판단했다</a:t>
            </a:r>
            <a:r>
              <a:rPr lang="en-US" altLang="ko-KR" sz="1600" dirty="0">
                <a:latin typeface="Sandoll 격동굴림" pitchFamily="34" charset="-127"/>
                <a:ea typeface="Sandoll 격동굴림" pitchFamily="34" charset="-127"/>
              </a:rPr>
              <a:t>"</a:t>
            </a:r>
            <a:r>
              <a:rPr lang="ko-KR" altLang="en-US" sz="1600" dirty="0">
                <a:latin typeface="Sandoll 격동굴림" pitchFamily="34" charset="-127"/>
                <a:ea typeface="Sandoll 격동굴림" pitchFamily="34" charset="-127"/>
              </a:rPr>
              <a:t>고 </a:t>
            </a:r>
            <a:r>
              <a:rPr lang="ko-KR" altLang="en-US" sz="1600" dirty="0" smtClean="0">
                <a:latin typeface="Sandoll 격동굴림" pitchFamily="34" charset="-127"/>
                <a:ea typeface="Sandoll 격동굴림" pitchFamily="34" charset="-127"/>
              </a:rPr>
              <a:t>언</a:t>
            </a:r>
            <a:r>
              <a:rPr lang="ko-KR" altLang="en-US" sz="1600" dirty="0">
                <a:latin typeface="Sandoll 격동굴림" pitchFamily="34" charset="-127"/>
                <a:ea typeface="Sandoll 격동굴림" pitchFamily="34" charset="-127"/>
              </a:rPr>
              <a:t>급</a:t>
            </a:r>
            <a:endParaRPr lang="en-US" altLang="ko-KR" sz="1600" b="1" dirty="0" smtClean="0">
              <a:latin typeface="Sandoll 격동굴림" pitchFamily="34" charset="-127"/>
              <a:ea typeface="Sandoll 격동굴림" pitchFamily="34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4932040" y="1700808"/>
            <a:ext cx="3960440" cy="4896544"/>
          </a:xfrm>
          <a:prstGeom prst="roundRect">
            <a:avLst/>
          </a:prstGeom>
          <a:ln>
            <a:noFill/>
          </a:ln>
          <a:effectLst>
            <a:softEdge rad="571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ts val="3100"/>
              </a:lnSpc>
              <a:buFont typeface="Wingdings" pitchFamily="2" charset="2"/>
              <a:buChar char="v"/>
            </a:pPr>
            <a:r>
              <a:rPr lang="ko-KR" altLang="en-US" sz="1600" dirty="0" smtClean="0">
                <a:latin typeface="Sandoll 격동굴림" pitchFamily="34" charset="-127"/>
                <a:ea typeface="Sandoll 격동굴림" pitchFamily="34" charset="-127"/>
              </a:rPr>
              <a:t>시중은행들이 </a:t>
            </a:r>
            <a:r>
              <a:rPr lang="ko-KR" altLang="en-US" sz="1600" dirty="0">
                <a:latin typeface="Sandoll 격동굴림" pitchFamily="34" charset="-127"/>
                <a:ea typeface="Sandoll 격동굴림" pitchFamily="34" charset="-127"/>
              </a:rPr>
              <a:t>내년도로 예상된 미국 금리 인상을 앞두고 가계 주택담보대출 증가세를 견인하고 있는 중도금대출</a:t>
            </a:r>
            <a:r>
              <a:rPr lang="en-US" altLang="ko-KR" sz="1600" dirty="0">
                <a:latin typeface="Sandoll 격동굴림" pitchFamily="34" charset="-127"/>
                <a:ea typeface="Sandoll 격동굴림" pitchFamily="34" charset="-127"/>
              </a:rPr>
              <a:t>(</a:t>
            </a:r>
            <a:r>
              <a:rPr lang="ko-KR" altLang="en-US" sz="1600" dirty="0">
                <a:latin typeface="Sandoll 격동굴림" pitchFamily="34" charset="-127"/>
                <a:ea typeface="Sandoll 격동굴림" pitchFamily="34" charset="-127"/>
              </a:rPr>
              <a:t>집단대출</a:t>
            </a:r>
            <a:r>
              <a:rPr lang="en-US" altLang="ko-KR" sz="1600" dirty="0">
                <a:latin typeface="Sandoll 격동굴림" pitchFamily="34" charset="-127"/>
                <a:ea typeface="Sandoll 격동굴림" pitchFamily="34" charset="-127"/>
              </a:rPr>
              <a:t>)</a:t>
            </a:r>
            <a:r>
              <a:rPr lang="ko-KR" altLang="en-US" sz="1600" dirty="0">
                <a:latin typeface="Sandoll 격동굴림" pitchFamily="34" charset="-127"/>
                <a:ea typeface="Sandoll 격동굴림" pitchFamily="34" charset="-127"/>
              </a:rPr>
              <a:t>에 대한 </a:t>
            </a:r>
            <a:r>
              <a:rPr lang="ko-KR" altLang="en-US" sz="1600" dirty="0" smtClean="0">
                <a:latin typeface="Sandoll 격동굴림" pitchFamily="34" charset="-127"/>
                <a:ea typeface="Sandoll 격동굴림" pitchFamily="34" charset="-127"/>
              </a:rPr>
              <a:t>심사 강화</a:t>
            </a:r>
            <a:endParaRPr lang="en-US" altLang="ko-KR" sz="1600" dirty="0" smtClean="0">
              <a:latin typeface="Sandoll 격동굴림" pitchFamily="34" charset="-127"/>
              <a:ea typeface="Sandoll 격동굴림" pitchFamily="34" charset="-127"/>
            </a:endParaRPr>
          </a:p>
          <a:p>
            <a:pPr>
              <a:lnSpc>
                <a:spcPts val="3100"/>
              </a:lnSpc>
            </a:pPr>
            <a:endParaRPr lang="en-US" altLang="ko-KR" sz="1600" dirty="0" smtClean="0">
              <a:latin typeface="Sandoll 격동굴림" pitchFamily="34" charset="-127"/>
              <a:ea typeface="Sandoll 격동굴림" pitchFamily="34" charset="-127"/>
            </a:endParaRPr>
          </a:p>
          <a:p>
            <a:pPr marL="285750" indent="-285750">
              <a:lnSpc>
                <a:spcPts val="3100"/>
              </a:lnSpc>
              <a:buFont typeface="Wingdings" pitchFamily="2" charset="2"/>
              <a:buChar char="v"/>
            </a:pPr>
            <a:r>
              <a:rPr lang="ko-KR" altLang="en-US" sz="1600" dirty="0" smtClean="0">
                <a:latin typeface="Sandoll 격동굴림" pitchFamily="34" charset="-127"/>
                <a:ea typeface="Sandoll 격동굴림" pitchFamily="34" charset="-127"/>
              </a:rPr>
              <a:t>최근 </a:t>
            </a:r>
            <a:r>
              <a:rPr lang="ko-KR" altLang="en-US" sz="1600" dirty="0">
                <a:latin typeface="Sandoll 격동굴림" pitchFamily="34" charset="-127"/>
                <a:ea typeface="Sandoll 격동굴림" pitchFamily="34" charset="-127"/>
              </a:rPr>
              <a:t>주택공급 물량이 늘면서 집단대출이 늘고 있는 가운데 향후 미국 금리 인상 여파로 국내 은행 금리가 오르면 대출자의 </a:t>
            </a:r>
            <a:r>
              <a:rPr lang="ko-KR" altLang="en-US" sz="1600" dirty="0" smtClean="0">
                <a:latin typeface="Sandoll 격동굴림" pitchFamily="34" charset="-127"/>
                <a:ea typeface="Sandoll 격동굴림" pitchFamily="34" charset="-127"/>
              </a:rPr>
              <a:t>부실 증가 우려에 기인한 조치</a:t>
            </a:r>
            <a:endParaRPr lang="ko-KR" altLang="en-US" sz="1600" dirty="0">
              <a:latin typeface="Sandoll 격동굴림" pitchFamily="34" charset="-127"/>
              <a:ea typeface="Sandoll 격동굴림" pitchFamily="34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-36512" y="282714"/>
            <a:ext cx="8712967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3000" b="1" dirty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</a:rPr>
              <a:t>美 </a:t>
            </a:r>
            <a:r>
              <a:rPr lang="ko-KR" altLang="en-US" sz="3000" b="1" dirty="0" smtClean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Sandoll 국대떡볶이 02 Bold" pitchFamily="34" charset="-127"/>
                <a:ea typeface="Sandoll 국대떡볶이 02 Bold" pitchFamily="34" charset="-127"/>
              </a:rPr>
              <a:t>금리 인상 조짐에</a:t>
            </a:r>
            <a:r>
              <a:rPr lang="en-US" altLang="ko-KR" sz="3000" b="1" dirty="0" smtClean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Sandoll 국대떡볶이 02 Bold" pitchFamily="34" charset="-127"/>
                <a:ea typeface="Sandoll 국대떡볶이 02 Bold" pitchFamily="34" charset="-127"/>
              </a:rPr>
              <a:t>… </a:t>
            </a:r>
            <a:r>
              <a:rPr lang="ko-KR" altLang="en-US" sz="3000" b="1" dirty="0" smtClean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Sandoll 국대떡볶이 02 Bold" pitchFamily="34" charset="-127"/>
                <a:ea typeface="Sandoll 국대떡볶이 02 Bold" pitchFamily="34" charset="-127"/>
              </a:rPr>
              <a:t>시중</a:t>
            </a:r>
            <a:r>
              <a:rPr lang="ko-KR" altLang="en-US" sz="3000" b="1" dirty="0" smtClean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</a:rPr>
              <a:t>銀</a:t>
            </a:r>
            <a:r>
              <a:rPr lang="en-US" altLang="ko-KR" sz="3000" b="1" dirty="0" smtClean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Sandoll 국대떡볶이 02 Bold" pitchFamily="34" charset="-127"/>
                <a:ea typeface="Sandoll 국대떡볶이 02 Bold" pitchFamily="34" charset="-127"/>
              </a:rPr>
              <a:t>, </a:t>
            </a:r>
            <a:r>
              <a:rPr lang="ko-KR" altLang="en-US" sz="3000" b="1" dirty="0" smtClean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Sandoll 국대떡볶이 02 Bold" pitchFamily="34" charset="-127"/>
                <a:ea typeface="Sandoll 국대떡볶이 02 Bold" pitchFamily="34" charset="-127"/>
              </a:rPr>
              <a:t>중도금대출 심사 강화</a:t>
            </a:r>
            <a:endParaRPr lang="en-US" altLang="ko-KR" sz="3000" b="1" dirty="0">
              <a:ln w="10541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latin typeface="Sandoll 국대떡볶이 02 Bold" pitchFamily="34" charset="-127"/>
              <a:ea typeface="Sandoll 국대떡볶이 02 Bold" pitchFamily="34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8E76-0A53-4C39-A2AC-A27C19ED0D27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504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611560" y="1130374"/>
            <a:ext cx="2880320" cy="504056"/>
          </a:xfrm>
          <a:prstGeom prst="roundRect">
            <a:avLst/>
          </a:prstGeom>
          <a:ln>
            <a:noFill/>
          </a:ln>
          <a:effectLst>
            <a:softEdge rad="10922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800" b="1" dirty="0">
                <a:ln w="10541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ndoll 격동굴림" pitchFamily="34" charset="-127"/>
                <a:ea typeface="Sandoll 격동굴림" pitchFamily="34" charset="-127"/>
              </a:rPr>
              <a:t>집단대출 규모</a:t>
            </a:r>
            <a:endParaRPr lang="en-US" altLang="ko-KR" sz="2800" b="1" dirty="0">
              <a:ln w="10541" cmpd="sng">
                <a:noFill/>
                <a:prstDash val="solid"/>
              </a:ln>
              <a:solidFill>
                <a:schemeClr val="accent6">
                  <a:lumMod val="50000"/>
                </a:schemeClr>
              </a:solidFill>
              <a:latin typeface="Sandoll 격동굴림" pitchFamily="34" charset="-127"/>
              <a:ea typeface="Sandoll 격동굴림" pitchFamily="34" charset="-127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4752528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모서리가 둥근 직사각형 3"/>
          <p:cNvSpPr/>
          <p:nvPr/>
        </p:nvSpPr>
        <p:spPr>
          <a:xfrm>
            <a:off x="179512" y="5085184"/>
            <a:ext cx="4752528" cy="1224136"/>
          </a:xfrm>
          <a:prstGeom prst="roundRect">
            <a:avLst/>
          </a:prstGeom>
          <a:ln>
            <a:noFill/>
          </a:ln>
          <a:effectLst>
            <a:softEdge rad="3302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ko-KR" altLang="en-US" sz="1400" dirty="0" smtClean="0">
                <a:latin typeface="Sandoll 격동굴림" pitchFamily="34" charset="-127"/>
                <a:ea typeface="Sandoll 격동굴림" pitchFamily="34" charset="-127"/>
              </a:rPr>
              <a:t>부동산 </a:t>
            </a:r>
            <a:r>
              <a:rPr lang="ko-KR" altLang="en-US" sz="1400" dirty="0">
                <a:latin typeface="Sandoll 격동굴림" pitchFamily="34" charset="-127"/>
                <a:ea typeface="Sandoll 격동굴림" pitchFamily="34" charset="-127"/>
              </a:rPr>
              <a:t>공급 증가로 중도금도 올해 </a:t>
            </a:r>
            <a:r>
              <a:rPr lang="en-US" altLang="ko-KR" sz="1400" dirty="0">
                <a:latin typeface="Sandoll 격동굴림" pitchFamily="34" charset="-127"/>
                <a:ea typeface="Sandoll 격동굴림" pitchFamily="34" charset="-127"/>
              </a:rPr>
              <a:t>1~9</a:t>
            </a:r>
            <a:r>
              <a:rPr lang="ko-KR" altLang="en-US" sz="1400" dirty="0">
                <a:latin typeface="Sandoll 격동굴림" pitchFamily="34" charset="-127"/>
                <a:ea typeface="Sandoll 격동굴림" pitchFamily="34" charset="-127"/>
              </a:rPr>
              <a:t>월 대출 증가액</a:t>
            </a:r>
            <a:r>
              <a:rPr lang="en-US" altLang="ko-KR" sz="1400" dirty="0">
                <a:latin typeface="Sandoll 격동굴림" pitchFamily="34" charset="-127"/>
                <a:ea typeface="Sandoll 격동굴림" pitchFamily="34" charset="-127"/>
              </a:rPr>
              <a:t>(9</a:t>
            </a:r>
            <a:r>
              <a:rPr lang="ko-KR" altLang="en-US" sz="1400" dirty="0">
                <a:latin typeface="Sandoll 격동굴림" pitchFamily="34" charset="-127"/>
                <a:ea typeface="Sandoll 격동굴림" pitchFamily="34" charset="-127"/>
              </a:rPr>
              <a:t>조</a:t>
            </a:r>
            <a:r>
              <a:rPr lang="en-US" altLang="ko-KR" sz="1400" dirty="0">
                <a:latin typeface="Sandoll 격동굴림" pitchFamily="34" charset="-127"/>
                <a:ea typeface="Sandoll 격동굴림" pitchFamily="34" charset="-127"/>
              </a:rPr>
              <a:t>1000</a:t>
            </a:r>
            <a:r>
              <a:rPr lang="ko-KR" altLang="en-US" sz="1400" dirty="0" err="1">
                <a:latin typeface="Sandoll 격동굴림" pitchFamily="34" charset="-127"/>
                <a:ea typeface="Sandoll 격동굴림" pitchFamily="34" charset="-127"/>
              </a:rPr>
              <a:t>억원</a:t>
            </a:r>
            <a:r>
              <a:rPr lang="en-US" altLang="ko-KR" sz="1400" dirty="0">
                <a:latin typeface="Sandoll 격동굴림" pitchFamily="34" charset="-127"/>
                <a:ea typeface="Sandoll 격동굴림" pitchFamily="34" charset="-127"/>
              </a:rPr>
              <a:t>)</a:t>
            </a:r>
            <a:r>
              <a:rPr lang="ko-KR" altLang="en-US" sz="1400" dirty="0">
                <a:latin typeface="Sandoll 격동굴림" pitchFamily="34" charset="-127"/>
                <a:ea typeface="Sandoll 격동굴림" pitchFamily="34" charset="-127"/>
              </a:rPr>
              <a:t>이 </a:t>
            </a:r>
            <a:r>
              <a:rPr lang="en-US" altLang="ko-KR" sz="1400" dirty="0">
                <a:latin typeface="Sandoll 격동굴림" pitchFamily="34" charset="-127"/>
                <a:ea typeface="Sandoll 격동굴림" pitchFamily="34" charset="-127"/>
              </a:rPr>
              <a:t>2014</a:t>
            </a:r>
            <a:r>
              <a:rPr lang="ko-KR" altLang="en-US" sz="1400" dirty="0">
                <a:latin typeface="Sandoll 격동굴림" pitchFamily="34" charset="-127"/>
                <a:ea typeface="Sandoll 격동굴림" pitchFamily="34" charset="-127"/>
              </a:rPr>
              <a:t>년 증가액</a:t>
            </a:r>
            <a:r>
              <a:rPr lang="en-US" altLang="ko-KR" sz="1400" dirty="0">
                <a:latin typeface="Sandoll 격동굴림" pitchFamily="34" charset="-127"/>
                <a:ea typeface="Sandoll 격동굴림" pitchFamily="34" charset="-127"/>
              </a:rPr>
              <a:t>(3</a:t>
            </a:r>
            <a:r>
              <a:rPr lang="ko-KR" altLang="en-US" sz="1400" dirty="0">
                <a:latin typeface="Sandoll 격동굴림" pitchFamily="34" charset="-127"/>
                <a:ea typeface="Sandoll 격동굴림" pitchFamily="34" charset="-127"/>
              </a:rPr>
              <a:t>조</a:t>
            </a:r>
            <a:r>
              <a:rPr lang="en-US" altLang="ko-KR" sz="1400" dirty="0">
                <a:latin typeface="Sandoll 격동굴림" pitchFamily="34" charset="-127"/>
                <a:ea typeface="Sandoll 격동굴림" pitchFamily="34" charset="-127"/>
              </a:rPr>
              <a:t>1000</a:t>
            </a:r>
            <a:r>
              <a:rPr lang="ko-KR" altLang="en-US" sz="1400" dirty="0" err="1">
                <a:latin typeface="Sandoll 격동굴림" pitchFamily="34" charset="-127"/>
                <a:ea typeface="Sandoll 격동굴림" pitchFamily="34" charset="-127"/>
              </a:rPr>
              <a:t>억원</a:t>
            </a:r>
            <a:r>
              <a:rPr lang="en-US" altLang="ko-KR" sz="1400" dirty="0">
                <a:latin typeface="Sandoll 격동굴림" pitchFamily="34" charset="-127"/>
                <a:ea typeface="Sandoll 격동굴림" pitchFamily="34" charset="-127"/>
              </a:rPr>
              <a:t>)</a:t>
            </a:r>
            <a:r>
              <a:rPr lang="ko-KR" altLang="en-US" sz="1400" dirty="0">
                <a:latin typeface="Sandoll 격동굴림" pitchFamily="34" charset="-127"/>
                <a:ea typeface="Sandoll 격동굴림" pitchFamily="34" charset="-127"/>
              </a:rPr>
              <a:t>의 </a:t>
            </a:r>
            <a:r>
              <a:rPr lang="en-US" altLang="ko-KR" sz="1400" dirty="0">
                <a:latin typeface="Sandoll 격동굴림" pitchFamily="34" charset="-127"/>
                <a:ea typeface="Sandoll 격동굴림" pitchFamily="34" charset="-127"/>
              </a:rPr>
              <a:t>3</a:t>
            </a:r>
            <a:r>
              <a:rPr lang="ko-KR" altLang="en-US" sz="1400" dirty="0">
                <a:latin typeface="Sandoll 격동굴림" pitchFamily="34" charset="-127"/>
                <a:ea typeface="Sandoll 격동굴림" pitchFamily="34" charset="-127"/>
              </a:rPr>
              <a:t>배에 육박한 </a:t>
            </a:r>
            <a:r>
              <a:rPr lang="ko-KR" altLang="en-US" sz="1400" dirty="0" smtClean="0">
                <a:latin typeface="Sandoll 격동굴림" pitchFamily="34" charset="-127"/>
                <a:ea typeface="Sandoll 격동굴림" pitchFamily="34" charset="-127"/>
              </a:rPr>
              <a:t>수준</a:t>
            </a:r>
            <a:endParaRPr lang="en-US" altLang="ko-KR" sz="1400" b="1" dirty="0" smtClean="0">
              <a:latin typeface="Sandoll 격동굴림" pitchFamily="34" charset="-127"/>
              <a:ea typeface="Sandoll 격동굴림" pitchFamily="34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148063" y="1484784"/>
            <a:ext cx="3798941" cy="4962922"/>
          </a:xfrm>
          <a:prstGeom prst="roundRect">
            <a:avLst/>
          </a:prstGeom>
          <a:ln>
            <a:noFill/>
          </a:ln>
          <a:effectLst>
            <a:softEdge rad="5588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ko-KR" altLang="en-US" sz="1400" dirty="0">
                <a:latin typeface="Sandoll 격동굴림" pitchFamily="34" charset="-127"/>
                <a:ea typeface="Sandoll 격동굴림" pitchFamily="34" charset="-127"/>
              </a:rPr>
              <a:t>금융위원회에 따르면 올 </a:t>
            </a:r>
            <a:r>
              <a:rPr lang="en-US" altLang="ko-KR" sz="1400" dirty="0">
                <a:latin typeface="Sandoll 격동굴림" pitchFamily="34" charset="-127"/>
                <a:ea typeface="Sandoll 격동굴림" pitchFamily="34" charset="-127"/>
              </a:rPr>
              <a:t>9</a:t>
            </a:r>
            <a:r>
              <a:rPr lang="ko-KR" altLang="en-US" sz="1400" dirty="0">
                <a:latin typeface="Sandoll 격동굴림" pitchFamily="34" charset="-127"/>
                <a:ea typeface="Sandoll 격동굴림" pitchFamily="34" charset="-127"/>
              </a:rPr>
              <a:t>월까지 주택담보대출 비중 총액</a:t>
            </a:r>
            <a:r>
              <a:rPr lang="en-US" altLang="ko-KR" sz="1400" dirty="0">
                <a:latin typeface="Sandoll 격동굴림" pitchFamily="34" charset="-127"/>
                <a:ea typeface="Sandoll 격동굴림" pitchFamily="34" charset="-127"/>
              </a:rPr>
              <a:t>(383</a:t>
            </a:r>
            <a:r>
              <a:rPr lang="ko-KR" altLang="en-US" sz="1400" dirty="0">
                <a:latin typeface="Sandoll 격동굴림" pitchFamily="34" charset="-127"/>
                <a:ea typeface="Sandoll 격동굴림" pitchFamily="34" charset="-127"/>
              </a:rPr>
              <a:t>조</a:t>
            </a:r>
            <a:r>
              <a:rPr lang="en-US" altLang="ko-KR" sz="1400" dirty="0">
                <a:latin typeface="Sandoll 격동굴림" pitchFamily="34" charset="-127"/>
                <a:ea typeface="Sandoll 격동굴림" pitchFamily="34" charset="-127"/>
              </a:rPr>
              <a:t>3000</a:t>
            </a:r>
            <a:r>
              <a:rPr lang="ko-KR" altLang="en-US" sz="1400" dirty="0" err="1">
                <a:latin typeface="Sandoll 격동굴림" pitchFamily="34" charset="-127"/>
                <a:ea typeface="Sandoll 격동굴림" pitchFamily="34" charset="-127"/>
              </a:rPr>
              <a:t>억원</a:t>
            </a:r>
            <a:r>
              <a:rPr lang="en-US" altLang="ko-KR" sz="1400" dirty="0">
                <a:latin typeface="Sandoll 격동굴림" pitchFamily="34" charset="-127"/>
                <a:ea typeface="Sandoll 격동굴림" pitchFamily="34" charset="-127"/>
              </a:rPr>
              <a:t>)</a:t>
            </a:r>
            <a:r>
              <a:rPr lang="ko-KR" altLang="en-US" sz="1400" dirty="0">
                <a:latin typeface="Sandoll 격동굴림" pitchFamily="34" charset="-127"/>
                <a:ea typeface="Sandoll 격동굴림" pitchFamily="34" charset="-127"/>
              </a:rPr>
              <a:t>에서 집단대출이 차지하는 비중은 </a:t>
            </a:r>
            <a:r>
              <a:rPr lang="en-US" altLang="ko-KR" sz="1400" dirty="0">
                <a:latin typeface="Sandoll 격동굴림" pitchFamily="34" charset="-127"/>
                <a:ea typeface="Sandoll 격동굴림" pitchFamily="34" charset="-127"/>
              </a:rPr>
              <a:t>27.3%(104</a:t>
            </a:r>
            <a:r>
              <a:rPr lang="ko-KR" altLang="en-US" sz="1400" dirty="0">
                <a:latin typeface="Sandoll 격동굴림" pitchFamily="34" charset="-127"/>
                <a:ea typeface="Sandoll 격동굴림" pitchFamily="34" charset="-127"/>
              </a:rPr>
              <a:t>조</a:t>
            </a:r>
            <a:r>
              <a:rPr lang="en-US" altLang="ko-KR" sz="1400" dirty="0">
                <a:latin typeface="Sandoll 격동굴림" pitchFamily="34" charset="-127"/>
                <a:ea typeface="Sandoll 격동굴림" pitchFamily="34" charset="-127"/>
              </a:rPr>
              <a:t>6000</a:t>
            </a:r>
            <a:r>
              <a:rPr lang="ko-KR" altLang="en-US" sz="1400" dirty="0" err="1">
                <a:latin typeface="Sandoll 격동굴림" pitchFamily="34" charset="-127"/>
                <a:ea typeface="Sandoll 격동굴림" pitchFamily="34" charset="-127"/>
              </a:rPr>
              <a:t>억원</a:t>
            </a:r>
            <a:r>
              <a:rPr lang="en-US" altLang="ko-KR" sz="1400" dirty="0">
                <a:latin typeface="Sandoll 격동굴림" pitchFamily="34" charset="-127"/>
                <a:ea typeface="Sandoll 격동굴림" pitchFamily="34" charset="-127"/>
              </a:rPr>
              <a:t>)</a:t>
            </a:r>
            <a:r>
              <a:rPr lang="ko-KR" altLang="en-US" sz="1400" dirty="0">
                <a:latin typeface="Sandoll 격동굴림" pitchFamily="34" charset="-127"/>
                <a:ea typeface="Sandoll 격동굴림" pitchFamily="34" charset="-127"/>
              </a:rPr>
              <a:t>으로 </a:t>
            </a:r>
            <a:r>
              <a:rPr lang="ko-KR" altLang="en-US" sz="1400" dirty="0" err="1">
                <a:latin typeface="Sandoll 격동굴림" pitchFamily="34" charset="-127"/>
                <a:ea typeface="Sandoll 격동굴림" pitchFamily="34" charset="-127"/>
              </a:rPr>
              <a:t>올들어</a:t>
            </a:r>
            <a:r>
              <a:rPr lang="ko-KR" altLang="en-US" sz="1400" dirty="0">
                <a:latin typeface="Sandoll 격동굴림" pitchFamily="34" charset="-127"/>
                <a:ea typeface="Sandoll 격동굴림" pitchFamily="34" charset="-127"/>
              </a:rPr>
              <a:t> 빠르게 </a:t>
            </a:r>
            <a:r>
              <a:rPr lang="ko-KR" altLang="en-US" sz="1400" dirty="0" smtClean="0">
                <a:latin typeface="Sandoll 격동굴림" pitchFamily="34" charset="-127"/>
                <a:ea typeface="Sandoll 격동굴림" pitchFamily="34" charset="-127"/>
              </a:rPr>
              <a:t>증가</a:t>
            </a:r>
            <a:endParaRPr lang="en-US" altLang="ko-KR" sz="1400" dirty="0" smtClean="0">
              <a:latin typeface="Sandoll 격동굴림" pitchFamily="34" charset="-127"/>
              <a:ea typeface="Sandoll 격동굴림" pitchFamily="34" charset="-127"/>
            </a:endParaRPr>
          </a:p>
          <a:p>
            <a:pPr>
              <a:lnSpc>
                <a:spcPct val="150000"/>
              </a:lnSpc>
            </a:pPr>
            <a:endParaRPr lang="en-US" altLang="ko-KR" sz="1400" dirty="0" smtClean="0">
              <a:latin typeface="Sandoll 격동굴림" pitchFamily="34" charset="-127"/>
              <a:ea typeface="Sandoll 격동굴림" pitchFamily="34" charset="-127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ko-KR" altLang="en-US" sz="1400" dirty="0">
                <a:latin typeface="Sandoll 격동굴림" pitchFamily="34" charset="-127"/>
                <a:ea typeface="Sandoll 격동굴림" pitchFamily="34" charset="-127"/>
              </a:rPr>
              <a:t>집단대출 잔액은 </a:t>
            </a:r>
            <a:r>
              <a:rPr lang="en-US" altLang="ko-KR" sz="1400" dirty="0">
                <a:latin typeface="Sandoll 격동굴림" pitchFamily="34" charset="-127"/>
                <a:ea typeface="Sandoll 격동굴림" pitchFamily="34" charset="-127"/>
              </a:rPr>
              <a:t>2011</a:t>
            </a:r>
            <a:r>
              <a:rPr lang="ko-KR" altLang="en-US" sz="1400" dirty="0">
                <a:latin typeface="Sandoll 격동굴림" pitchFamily="34" charset="-127"/>
                <a:ea typeface="Sandoll 격동굴림" pitchFamily="34" charset="-127"/>
              </a:rPr>
              <a:t>년 </a:t>
            </a:r>
            <a:r>
              <a:rPr lang="en-US" altLang="ko-KR" sz="1400" dirty="0">
                <a:latin typeface="Sandoll 격동굴림" pitchFamily="34" charset="-127"/>
                <a:ea typeface="Sandoll 격동굴림" pitchFamily="34" charset="-127"/>
              </a:rPr>
              <a:t>102</a:t>
            </a:r>
            <a:r>
              <a:rPr lang="ko-KR" altLang="en-US" sz="1400" dirty="0">
                <a:latin typeface="Sandoll 격동굴림" pitchFamily="34" charset="-127"/>
                <a:ea typeface="Sandoll 격동굴림" pitchFamily="34" charset="-127"/>
              </a:rPr>
              <a:t>조</a:t>
            </a:r>
            <a:r>
              <a:rPr lang="en-US" altLang="ko-KR" sz="1400" dirty="0">
                <a:latin typeface="Sandoll 격동굴림" pitchFamily="34" charset="-127"/>
                <a:ea typeface="Sandoll 격동굴림" pitchFamily="34" charset="-127"/>
              </a:rPr>
              <a:t>4000</a:t>
            </a:r>
            <a:r>
              <a:rPr lang="ko-KR" altLang="en-US" sz="1400" dirty="0" err="1">
                <a:latin typeface="Sandoll 격동굴림" pitchFamily="34" charset="-127"/>
                <a:ea typeface="Sandoll 격동굴림" pitchFamily="34" charset="-127"/>
              </a:rPr>
              <a:t>억원</a:t>
            </a:r>
            <a:r>
              <a:rPr lang="en-US" altLang="ko-KR" sz="1400" dirty="0">
                <a:latin typeface="Sandoll 격동굴림" pitchFamily="34" charset="-127"/>
                <a:ea typeface="Sandoll 격동굴림" pitchFamily="34" charset="-127"/>
              </a:rPr>
              <a:t>, 2012</a:t>
            </a:r>
            <a:r>
              <a:rPr lang="ko-KR" altLang="en-US" sz="1400" dirty="0">
                <a:latin typeface="Sandoll 격동굴림" pitchFamily="34" charset="-127"/>
                <a:ea typeface="Sandoll 격동굴림" pitchFamily="34" charset="-127"/>
              </a:rPr>
              <a:t>년 </a:t>
            </a:r>
            <a:r>
              <a:rPr lang="en-US" altLang="ko-KR" sz="1400" dirty="0">
                <a:latin typeface="Sandoll 격동굴림" pitchFamily="34" charset="-127"/>
                <a:ea typeface="Sandoll 격동굴림" pitchFamily="34" charset="-127"/>
              </a:rPr>
              <a:t>104</a:t>
            </a:r>
            <a:r>
              <a:rPr lang="ko-KR" altLang="en-US" sz="1400" dirty="0">
                <a:latin typeface="Sandoll 격동굴림" pitchFamily="34" charset="-127"/>
                <a:ea typeface="Sandoll 격동굴림" pitchFamily="34" charset="-127"/>
              </a:rPr>
              <a:t>조원으로 증가세를 보이다 부동산 경기 침체로 </a:t>
            </a:r>
            <a:r>
              <a:rPr lang="en-US" altLang="ko-KR" sz="1400" dirty="0">
                <a:latin typeface="Sandoll 격동굴림" pitchFamily="34" charset="-127"/>
                <a:ea typeface="Sandoll 격동굴림" pitchFamily="34" charset="-127"/>
              </a:rPr>
              <a:t>2013</a:t>
            </a:r>
            <a:r>
              <a:rPr lang="ko-KR" altLang="en-US" sz="1400" dirty="0">
                <a:latin typeface="Sandoll 격동굴림" pitchFamily="34" charset="-127"/>
                <a:ea typeface="Sandoll 격동굴림" pitchFamily="34" charset="-127"/>
              </a:rPr>
              <a:t>년에 </a:t>
            </a:r>
            <a:r>
              <a:rPr lang="en-US" altLang="ko-KR" sz="1400" dirty="0">
                <a:latin typeface="Sandoll 격동굴림" pitchFamily="34" charset="-127"/>
                <a:ea typeface="Sandoll 격동굴림" pitchFamily="34" charset="-127"/>
              </a:rPr>
              <a:t>100</a:t>
            </a:r>
            <a:r>
              <a:rPr lang="ko-KR" altLang="en-US" sz="1400" dirty="0">
                <a:latin typeface="Sandoll 격동굴림" pitchFamily="34" charset="-127"/>
                <a:ea typeface="Sandoll 격동굴림" pitchFamily="34" charset="-127"/>
              </a:rPr>
              <a:t>조</a:t>
            </a:r>
            <a:r>
              <a:rPr lang="en-US" altLang="ko-KR" sz="1400" dirty="0">
                <a:latin typeface="Sandoll 격동굴림" pitchFamily="34" charset="-127"/>
                <a:ea typeface="Sandoll 격동굴림" pitchFamily="34" charset="-127"/>
              </a:rPr>
              <a:t>6000</a:t>
            </a:r>
            <a:r>
              <a:rPr lang="ko-KR" altLang="en-US" sz="1400" dirty="0" err="1">
                <a:latin typeface="Sandoll 격동굴림" pitchFamily="34" charset="-127"/>
                <a:ea typeface="Sandoll 격동굴림" pitchFamily="34" charset="-127"/>
              </a:rPr>
              <a:t>억원</a:t>
            </a:r>
            <a:r>
              <a:rPr lang="en-US" altLang="ko-KR" sz="1400" dirty="0">
                <a:latin typeface="Sandoll 격동굴림" pitchFamily="34" charset="-127"/>
                <a:ea typeface="Sandoll 격동굴림" pitchFamily="34" charset="-127"/>
              </a:rPr>
              <a:t>, 2013</a:t>
            </a:r>
            <a:r>
              <a:rPr lang="ko-KR" altLang="en-US" sz="1400" dirty="0">
                <a:latin typeface="Sandoll 격동굴림" pitchFamily="34" charset="-127"/>
                <a:ea typeface="Sandoll 격동굴림" pitchFamily="34" charset="-127"/>
              </a:rPr>
              <a:t>년에 </a:t>
            </a:r>
            <a:r>
              <a:rPr lang="en-US" altLang="ko-KR" sz="1400" dirty="0">
                <a:latin typeface="Sandoll 격동굴림" pitchFamily="34" charset="-127"/>
                <a:ea typeface="Sandoll 격동굴림" pitchFamily="34" charset="-127"/>
              </a:rPr>
              <a:t>101</a:t>
            </a:r>
            <a:r>
              <a:rPr lang="ko-KR" altLang="en-US" sz="1400" dirty="0">
                <a:latin typeface="Sandoll 격동굴림" pitchFamily="34" charset="-127"/>
                <a:ea typeface="Sandoll 격동굴림" pitchFamily="34" charset="-127"/>
              </a:rPr>
              <a:t>조</a:t>
            </a:r>
            <a:r>
              <a:rPr lang="en-US" altLang="ko-KR" sz="1400" dirty="0">
                <a:latin typeface="Sandoll 격동굴림" pitchFamily="34" charset="-127"/>
                <a:ea typeface="Sandoll 격동굴림" pitchFamily="34" charset="-127"/>
              </a:rPr>
              <a:t>5000</a:t>
            </a:r>
            <a:r>
              <a:rPr lang="ko-KR" altLang="en-US" sz="1400" dirty="0" err="1">
                <a:latin typeface="Sandoll 격동굴림" pitchFamily="34" charset="-127"/>
                <a:ea typeface="Sandoll 격동굴림" pitchFamily="34" charset="-127"/>
              </a:rPr>
              <a:t>억원</a:t>
            </a:r>
            <a:r>
              <a:rPr lang="ko-KR" altLang="en-US" sz="1400" dirty="0">
                <a:latin typeface="Sandoll 격동굴림" pitchFamily="34" charset="-127"/>
                <a:ea typeface="Sandoll 격동굴림" pitchFamily="34" charset="-127"/>
              </a:rPr>
              <a:t> </a:t>
            </a:r>
            <a:r>
              <a:rPr lang="ko-KR" altLang="en-US" sz="1400" dirty="0" smtClean="0">
                <a:latin typeface="Sandoll 격동굴림" pitchFamily="34" charset="-127"/>
                <a:ea typeface="Sandoll 격동굴림" pitchFamily="34" charset="-127"/>
              </a:rPr>
              <a:t>수준</a:t>
            </a:r>
            <a:endParaRPr lang="en-US" altLang="ko-KR" sz="1400" dirty="0" smtClean="0">
              <a:latin typeface="Sandoll 격동굴림" pitchFamily="34" charset="-127"/>
              <a:ea typeface="Sandoll 격동굴림" pitchFamily="34" charset="-127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endParaRPr lang="en-US" altLang="ko-KR" sz="1400" dirty="0" smtClean="0">
              <a:latin typeface="Sandoll 격동굴림" pitchFamily="34" charset="-127"/>
              <a:ea typeface="Sandoll 격동굴림" pitchFamily="34" charset="-127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ko-KR" altLang="en-US" sz="1400" dirty="0" smtClean="0">
                <a:latin typeface="Sandoll 격동굴림" pitchFamily="34" charset="-127"/>
                <a:ea typeface="Sandoll 격동굴림" pitchFamily="34" charset="-127"/>
              </a:rPr>
              <a:t>올 </a:t>
            </a:r>
            <a:r>
              <a:rPr lang="ko-KR" altLang="en-US" sz="1400" dirty="0">
                <a:latin typeface="Sandoll 격동굴림" pitchFamily="34" charset="-127"/>
                <a:ea typeface="Sandoll 격동굴림" pitchFamily="34" charset="-127"/>
              </a:rPr>
              <a:t>들어 </a:t>
            </a:r>
            <a:r>
              <a:rPr lang="en-US" altLang="ko-KR" sz="1400" dirty="0">
                <a:latin typeface="Sandoll 격동굴림" pitchFamily="34" charset="-127"/>
                <a:ea typeface="Sandoll 격동굴림" pitchFamily="34" charset="-127"/>
              </a:rPr>
              <a:t>9</a:t>
            </a:r>
            <a:r>
              <a:rPr lang="ko-KR" altLang="en-US" sz="1400" dirty="0">
                <a:latin typeface="Sandoll 격동굴림" pitchFamily="34" charset="-127"/>
                <a:ea typeface="Sandoll 격동굴림" pitchFamily="34" charset="-127"/>
              </a:rPr>
              <a:t>월에 이미 </a:t>
            </a:r>
            <a:r>
              <a:rPr lang="en-US" altLang="ko-KR" sz="1400" dirty="0">
                <a:latin typeface="Sandoll 격동굴림" pitchFamily="34" charset="-127"/>
                <a:ea typeface="Sandoll 격동굴림" pitchFamily="34" charset="-127"/>
              </a:rPr>
              <a:t>104</a:t>
            </a:r>
            <a:r>
              <a:rPr lang="ko-KR" altLang="en-US" sz="1400" dirty="0">
                <a:latin typeface="Sandoll 격동굴림" pitchFamily="34" charset="-127"/>
                <a:ea typeface="Sandoll 격동굴림" pitchFamily="34" charset="-127"/>
              </a:rPr>
              <a:t>조</a:t>
            </a:r>
            <a:r>
              <a:rPr lang="en-US" altLang="ko-KR" sz="1400" dirty="0">
                <a:latin typeface="Sandoll 격동굴림" pitchFamily="34" charset="-127"/>
                <a:ea typeface="Sandoll 격동굴림" pitchFamily="34" charset="-127"/>
              </a:rPr>
              <a:t>6000</a:t>
            </a:r>
            <a:r>
              <a:rPr lang="ko-KR" altLang="en-US" sz="1400" dirty="0" err="1">
                <a:latin typeface="Sandoll 격동굴림" pitchFamily="34" charset="-127"/>
                <a:ea typeface="Sandoll 격동굴림" pitchFamily="34" charset="-127"/>
              </a:rPr>
              <a:t>억원으로</a:t>
            </a:r>
            <a:r>
              <a:rPr lang="ko-KR" altLang="en-US" sz="1400" dirty="0">
                <a:latin typeface="Sandoll 격동굴림" pitchFamily="34" charset="-127"/>
                <a:ea typeface="Sandoll 격동굴림" pitchFamily="34" charset="-127"/>
              </a:rPr>
              <a:t> 최근 </a:t>
            </a:r>
            <a:r>
              <a:rPr lang="en-US" altLang="ko-KR" sz="1400" dirty="0">
                <a:latin typeface="Sandoll 격동굴림" pitchFamily="34" charset="-127"/>
                <a:ea typeface="Sandoll 격동굴림" pitchFamily="34" charset="-127"/>
              </a:rPr>
              <a:t>5</a:t>
            </a:r>
            <a:r>
              <a:rPr lang="ko-KR" altLang="en-US" sz="1400" dirty="0">
                <a:latin typeface="Sandoll 격동굴림" pitchFamily="34" charset="-127"/>
                <a:ea typeface="Sandoll 격동굴림" pitchFamily="34" charset="-127"/>
              </a:rPr>
              <a:t>년 새 최고치를 </a:t>
            </a:r>
            <a:r>
              <a:rPr lang="ko-KR" altLang="en-US" sz="1400" dirty="0" smtClean="0">
                <a:latin typeface="Sandoll 격동굴림" pitchFamily="34" charset="-127"/>
                <a:ea typeface="Sandoll 격동굴림" pitchFamily="34" charset="-127"/>
              </a:rPr>
              <a:t>경신</a:t>
            </a:r>
            <a:endParaRPr lang="en-US" altLang="ko-KR" sz="1400" dirty="0" smtClean="0">
              <a:latin typeface="Sandoll 격동굴림" pitchFamily="34" charset="-127"/>
              <a:ea typeface="Sandoll 격동굴림" pitchFamily="34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-36512" y="282714"/>
            <a:ext cx="8712967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3000" b="1" dirty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</a:rPr>
              <a:t>美 </a:t>
            </a:r>
            <a:r>
              <a:rPr lang="ko-KR" altLang="en-US" sz="3000" b="1" dirty="0" smtClean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Sandoll 국대떡볶이 02 Bold" pitchFamily="34" charset="-127"/>
                <a:ea typeface="Sandoll 국대떡볶이 02 Bold" pitchFamily="34" charset="-127"/>
              </a:rPr>
              <a:t>금리 인상 조짐에</a:t>
            </a:r>
            <a:r>
              <a:rPr lang="en-US" altLang="ko-KR" sz="3000" b="1" dirty="0" smtClean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Sandoll 국대떡볶이 02 Bold" pitchFamily="34" charset="-127"/>
                <a:ea typeface="Sandoll 국대떡볶이 02 Bold" pitchFamily="34" charset="-127"/>
              </a:rPr>
              <a:t>… </a:t>
            </a:r>
            <a:r>
              <a:rPr lang="ko-KR" altLang="en-US" sz="3000" b="1" dirty="0" smtClean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Sandoll 국대떡볶이 02 Bold" pitchFamily="34" charset="-127"/>
                <a:ea typeface="Sandoll 국대떡볶이 02 Bold" pitchFamily="34" charset="-127"/>
              </a:rPr>
              <a:t>시중</a:t>
            </a:r>
            <a:r>
              <a:rPr lang="ko-KR" altLang="en-US" sz="3000" b="1" dirty="0" smtClean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</a:rPr>
              <a:t>銀</a:t>
            </a:r>
            <a:r>
              <a:rPr lang="en-US" altLang="ko-KR" sz="3000" b="1" dirty="0" smtClean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Sandoll 국대떡볶이 02 Bold" pitchFamily="34" charset="-127"/>
                <a:ea typeface="Sandoll 국대떡볶이 02 Bold" pitchFamily="34" charset="-127"/>
              </a:rPr>
              <a:t>, </a:t>
            </a:r>
            <a:r>
              <a:rPr lang="ko-KR" altLang="en-US" sz="3000" b="1" dirty="0" smtClean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Sandoll 국대떡볶이 02 Bold" pitchFamily="34" charset="-127"/>
                <a:ea typeface="Sandoll 국대떡볶이 02 Bold" pitchFamily="34" charset="-127"/>
              </a:rPr>
              <a:t>중도금대출 심사 강화</a:t>
            </a:r>
            <a:endParaRPr lang="en-US" altLang="ko-KR" sz="3000" b="1" dirty="0">
              <a:ln w="10541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latin typeface="Sandoll 국대떡볶이 02 Bold" pitchFamily="34" charset="-127"/>
              <a:ea typeface="Sandoll 국대떡볶이 02 Bold" pitchFamily="34" charset="-127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8E76-0A53-4C39-A2AC-A27C19ED0D27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067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36512" y="282714"/>
            <a:ext cx="8712967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3000" b="1" dirty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</a:rPr>
              <a:t>美 </a:t>
            </a:r>
            <a:r>
              <a:rPr lang="ko-KR" altLang="en-US" sz="3000" b="1" dirty="0" smtClean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Sandoll 국대떡볶이 02 Bold" pitchFamily="34" charset="-127"/>
                <a:ea typeface="Sandoll 국대떡볶이 02 Bold" pitchFamily="34" charset="-127"/>
              </a:rPr>
              <a:t>금리 인상 조짐에</a:t>
            </a:r>
            <a:r>
              <a:rPr lang="en-US" altLang="ko-KR" sz="3000" b="1" dirty="0" smtClean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Sandoll 국대떡볶이 02 Bold" pitchFamily="34" charset="-127"/>
                <a:ea typeface="Sandoll 국대떡볶이 02 Bold" pitchFamily="34" charset="-127"/>
              </a:rPr>
              <a:t>… </a:t>
            </a:r>
            <a:r>
              <a:rPr lang="ko-KR" altLang="en-US" sz="3000" b="1" dirty="0" smtClean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Sandoll 국대떡볶이 02 Bold" pitchFamily="34" charset="-127"/>
                <a:ea typeface="Sandoll 국대떡볶이 02 Bold" pitchFamily="34" charset="-127"/>
              </a:rPr>
              <a:t>시중</a:t>
            </a:r>
            <a:r>
              <a:rPr lang="ko-KR" altLang="en-US" sz="3000" b="1" dirty="0" smtClean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</a:rPr>
              <a:t>銀</a:t>
            </a:r>
            <a:r>
              <a:rPr lang="en-US" altLang="ko-KR" sz="3000" b="1" dirty="0" smtClean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Sandoll 국대떡볶이 02 Bold" pitchFamily="34" charset="-127"/>
                <a:ea typeface="Sandoll 국대떡볶이 02 Bold" pitchFamily="34" charset="-127"/>
              </a:rPr>
              <a:t>, </a:t>
            </a:r>
            <a:r>
              <a:rPr lang="ko-KR" altLang="en-US" sz="3000" b="1" dirty="0" smtClean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Sandoll 국대떡볶이 02 Bold" pitchFamily="34" charset="-127"/>
                <a:ea typeface="Sandoll 국대떡볶이 02 Bold" pitchFamily="34" charset="-127"/>
              </a:rPr>
              <a:t>중도금대출 심사 강화</a:t>
            </a:r>
            <a:endParaRPr lang="en-US" altLang="ko-KR" sz="3000" b="1" dirty="0">
              <a:ln w="10541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latin typeface="Sandoll 국대떡볶이 02 Bold" pitchFamily="34" charset="-127"/>
              <a:ea typeface="Sandoll 국대떡볶이 02 Bold" pitchFamily="34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23528" y="1109935"/>
            <a:ext cx="331236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2400" dirty="0" smtClean="0">
                <a:ln w="10541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ndoll 격동굴림" pitchFamily="34" charset="-127"/>
                <a:ea typeface="Sandoll 격동굴림" pitchFamily="34" charset="-127"/>
              </a:rPr>
              <a:t>향후 동향에 대한 의견</a:t>
            </a:r>
            <a:endParaRPr lang="en-US" altLang="ko-KR" sz="2400" dirty="0">
              <a:ln w="10541" cmpd="sng">
                <a:noFill/>
                <a:prstDash val="solid"/>
              </a:ln>
              <a:solidFill>
                <a:schemeClr val="accent6">
                  <a:lumMod val="50000"/>
                </a:schemeClr>
              </a:solidFill>
              <a:latin typeface="Sandoll 격동굴림" pitchFamily="34" charset="-127"/>
              <a:ea typeface="Sandoll 격동굴림" pitchFamily="34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323528" y="1601416"/>
            <a:ext cx="8568978" cy="3600400"/>
          </a:xfrm>
          <a:prstGeom prst="roundRect">
            <a:avLst/>
          </a:prstGeom>
          <a:ln>
            <a:noFill/>
          </a:ln>
          <a:effectLst>
            <a:softEdge rad="2794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ts val="2800"/>
              </a:lnSpc>
              <a:buFont typeface="Wingdings" pitchFamily="2" charset="2"/>
              <a:buChar char="v"/>
            </a:pPr>
            <a:r>
              <a:rPr lang="ko-KR" altLang="en-US" sz="1600" dirty="0" err="1">
                <a:latin typeface="Sandoll 격동굴림" pitchFamily="34" charset="-127"/>
                <a:ea typeface="Sandoll 격동굴림" pitchFamily="34" charset="-127"/>
              </a:rPr>
              <a:t>임종룡</a:t>
            </a:r>
            <a:r>
              <a:rPr lang="ko-KR" altLang="en-US" sz="1600" dirty="0">
                <a:latin typeface="Sandoll 격동굴림" pitchFamily="34" charset="-127"/>
                <a:ea typeface="Sandoll 격동굴림" pitchFamily="34" charset="-127"/>
              </a:rPr>
              <a:t> 금융위원장은 최근 기자간담회에서 </a:t>
            </a:r>
            <a:r>
              <a:rPr lang="en-US" altLang="ko-KR" sz="1600" dirty="0">
                <a:latin typeface="Sandoll 격동굴림" pitchFamily="34" charset="-127"/>
                <a:ea typeface="Sandoll 격동굴림" pitchFamily="34" charset="-127"/>
              </a:rPr>
              <a:t>"</a:t>
            </a:r>
            <a:r>
              <a:rPr lang="ko-KR" altLang="en-US" sz="1600" dirty="0">
                <a:latin typeface="Sandoll 격동굴림" pitchFamily="34" charset="-127"/>
                <a:ea typeface="Sandoll 격동굴림" pitchFamily="34" charset="-127"/>
              </a:rPr>
              <a:t>집단대출 관련 추가적인 규제강화는 검토하지 않고 있다</a:t>
            </a:r>
            <a:r>
              <a:rPr lang="en-US" altLang="ko-KR" sz="1600" dirty="0">
                <a:latin typeface="Sandoll 격동굴림" pitchFamily="34" charset="-127"/>
                <a:ea typeface="Sandoll 격동굴림" pitchFamily="34" charset="-127"/>
              </a:rPr>
              <a:t>"</a:t>
            </a:r>
            <a:r>
              <a:rPr lang="ko-KR" altLang="en-US" sz="1600" dirty="0">
                <a:latin typeface="Sandoll 격동굴림" pitchFamily="34" charset="-127"/>
                <a:ea typeface="Sandoll 격동굴림" pitchFamily="34" charset="-127"/>
              </a:rPr>
              <a:t>면서도 </a:t>
            </a:r>
            <a:r>
              <a:rPr lang="en-US" altLang="ko-KR" sz="1600" dirty="0">
                <a:latin typeface="Sandoll 격동굴림" pitchFamily="34" charset="-127"/>
                <a:ea typeface="Sandoll 격동굴림" pitchFamily="34" charset="-127"/>
              </a:rPr>
              <a:t>"</a:t>
            </a:r>
            <a:r>
              <a:rPr lang="ko-KR" altLang="en-US" sz="1600" dirty="0">
                <a:latin typeface="Sandoll 격동굴림" pitchFamily="34" charset="-127"/>
                <a:ea typeface="Sandoll 격동굴림" pitchFamily="34" charset="-127"/>
              </a:rPr>
              <a:t>은행 차원에서 스스로 </a:t>
            </a:r>
            <a:r>
              <a:rPr lang="ko-KR" altLang="en-US" sz="1600" dirty="0" err="1">
                <a:latin typeface="Sandoll 격동굴림" pitchFamily="34" charset="-127"/>
                <a:ea typeface="Sandoll 격동굴림" pitchFamily="34" charset="-127"/>
              </a:rPr>
              <a:t>리스크</a:t>
            </a:r>
            <a:r>
              <a:rPr lang="ko-KR" altLang="en-US" sz="1600" dirty="0">
                <a:latin typeface="Sandoll 격동굴림" pitchFamily="34" charset="-127"/>
                <a:ea typeface="Sandoll 격동굴림" pitchFamily="34" charset="-127"/>
              </a:rPr>
              <a:t> 관리를 적정하게 해야 할 것</a:t>
            </a:r>
            <a:r>
              <a:rPr lang="en-US" altLang="ko-KR" sz="1600" dirty="0">
                <a:latin typeface="Sandoll 격동굴림" pitchFamily="34" charset="-127"/>
                <a:ea typeface="Sandoll 격동굴림" pitchFamily="34" charset="-127"/>
              </a:rPr>
              <a:t>"</a:t>
            </a:r>
            <a:r>
              <a:rPr lang="ko-KR" altLang="en-US" sz="1600" dirty="0">
                <a:latin typeface="Sandoll 격동굴림" pitchFamily="34" charset="-127"/>
                <a:ea typeface="Sandoll 격동굴림" pitchFamily="34" charset="-127"/>
              </a:rPr>
              <a:t>이라고 </a:t>
            </a:r>
            <a:r>
              <a:rPr lang="ko-KR" altLang="en-US" sz="1600" dirty="0" smtClean="0">
                <a:latin typeface="Sandoll 격동굴림" pitchFamily="34" charset="-127"/>
                <a:ea typeface="Sandoll 격동굴림" pitchFamily="34" charset="-127"/>
              </a:rPr>
              <a:t>언급</a:t>
            </a:r>
            <a:endParaRPr lang="en-US" altLang="ko-KR" sz="1600" dirty="0" smtClean="0">
              <a:latin typeface="Sandoll 격동굴림" pitchFamily="34" charset="-127"/>
              <a:ea typeface="Sandoll 격동굴림" pitchFamily="34" charset="-127"/>
            </a:endParaRPr>
          </a:p>
          <a:p>
            <a:pPr marL="285750" indent="-285750">
              <a:lnSpc>
                <a:spcPts val="2800"/>
              </a:lnSpc>
              <a:buFont typeface="Wingdings" pitchFamily="2" charset="2"/>
              <a:buChar char="v"/>
            </a:pPr>
            <a:r>
              <a:rPr lang="ko-KR" altLang="en-US" sz="1600" dirty="0">
                <a:latin typeface="Sandoll 격동굴림" pitchFamily="34" charset="-127"/>
                <a:ea typeface="Sandoll 격동굴림" pitchFamily="34" charset="-127"/>
              </a:rPr>
              <a:t>시중은행들도 이에 발맞춰 집단대출 규모와 미국 금리 인상 등 대외 변수에 대한 모니터링을 </a:t>
            </a:r>
            <a:r>
              <a:rPr lang="ko-KR" altLang="en-US" sz="1600" dirty="0" smtClean="0">
                <a:latin typeface="Sandoll 격동굴림" pitchFamily="34" charset="-127"/>
                <a:ea typeface="Sandoll 격동굴림" pitchFamily="34" charset="-127"/>
              </a:rPr>
              <a:t>강화하는 추세</a:t>
            </a:r>
            <a:endParaRPr lang="en-US" altLang="ko-KR" sz="1600" dirty="0" smtClean="0">
              <a:latin typeface="Sandoll 격동굴림" pitchFamily="34" charset="-127"/>
              <a:ea typeface="Sandoll 격동굴림" pitchFamily="34" charset="-127"/>
            </a:endParaRPr>
          </a:p>
          <a:p>
            <a:pPr marL="285750" indent="-285750">
              <a:lnSpc>
                <a:spcPts val="2800"/>
              </a:lnSpc>
              <a:buFont typeface="Wingdings" pitchFamily="2" charset="2"/>
              <a:buChar char="v"/>
            </a:pPr>
            <a:r>
              <a:rPr lang="ko-KR" altLang="en-US" sz="1600" dirty="0">
                <a:latin typeface="Sandoll 격동굴림" pitchFamily="34" charset="-127"/>
                <a:ea typeface="Sandoll 격동굴림" pitchFamily="34" charset="-127"/>
              </a:rPr>
              <a:t>한 시중은행 관계자는 </a:t>
            </a:r>
            <a:r>
              <a:rPr lang="en-US" altLang="ko-KR" sz="1600" dirty="0">
                <a:latin typeface="Sandoll 격동굴림" pitchFamily="34" charset="-127"/>
                <a:ea typeface="Sandoll 격동굴림" pitchFamily="34" charset="-127"/>
              </a:rPr>
              <a:t>"</a:t>
            </a:r>
            <a:r>
              <a:rPr lang="ko-KR" altLang="en-US" sz="1600" dirty="0">
                <a:latin typeface="Sandoll 격동굴림" pitchFamily="34" charset="-127"/>
                <a:ea typeface="Sandoll 격동굴림" pitchFamily="34" charset="-127"/>
              </a:rPr>
              <a:t>집단 대출 심사를 강화하는 방향으로 가고 있다</a:t>
            </a:r>
            <a:r>
              <a:rPr lang="en-US" altLang="ko-KR" sz="1600" dirty="0">
                <a:latin typeface="Sandoll 격동굴림" pitchFamily="34" charset="-127"/>
                <a:ea typeface="Sandoll 격동굴림" pitchFamily="34" charset="-127"/>
              </a:rPr>
              <a:t>"</a:t>
            </a:r>
            <a:r>
              <a:rPr lang="ko-KR" altLang="en-US" sz="1600" dirty="0">
                <a:latin typeface="Sandoll 격동굴림" pitchFamily="34" charset="-127"/>
                <a:ea typeface="Sandoll 격동굴림" pitchFamily="34" charset="-127"/>
              </a:rPr>
              <a:t>며 </a:t>
            </a:r>
            <a:r>
              <a:rPr lang="en-US" altLang="ko-KR" sz="1600" dirty="0">
                <a:latin typeface="Sandoll 격동굴림" pitchFamily="34" charset="-127"/>
                <a:ea typeface="Sandoll 격동굴림" pitchFamily="34" charset="-127"/>
              </a:rPr>
              <a:t>" </a:t>
            </a:r>
            <a:r>
              <a:rPr lang="ko-KR" altLang="en-US" sz="1600" dirty="0">
                <a:latin typeface="Sandoll 격동굴림" pitchFamily="34" charset="-127"/>
                <a:ea typeface="Sandoll 격동굴림" pitchFamily="34" charset="-127"/>
              </a:rPr>
              <a:t>분양계약자들이 중도금이나 잔금을 </a:t>
            </a:r>
            <a:r>
              <a:rPr lang="ko-KR" altLang="en-US" sz="1600" dirty="0" err="1">
                <a:latin typeface="Sandoll 격동굴림" pitchFamily="34" charset="-127"/>
                <a:ea typeface="Sandoll 격동굴림" pitchFamily="34" charset="-127"/>
              </a:rPr>
              <a:t>안냈을</a:t>
            </a:r>
            <a:r>
              <a:rPr lang="ko-KR" altLang="en-US" sz="1600" dirty="0">
                <a:latin typeface="Sandoll 격동굴림" pitchFamily="34" charset="-127"/>
                <a:ea typeface="Sandoll 격동굴림" pitchFamily="34" charset="-127"/>
              </a:rPr>
              <a:t> 경우에 감당할 수 있는지 점검을 하는 방식으로 하고 있다</a:t>
            </a:r>
            <a:r>
              <a:rPr lang="en-US" altLang="ko-KR" sz="1600" dirty="0">
                <a:latin typeface="Sandoll 격동굴림" pitchFamily="34" charset="-127"/>
                <a:ea typeface="Sandoll 격동굴림" pitchFamily="34" charset="-127"/>
              </a:rPr>
              <a:t>"</a:t>
            </a:r>
            <a:r>
              <a:rPr lang="ko-KR" altLang="en-US" sz="1600" dirty="0">
                <a:latin typeface="Sandoll 격동굴림" pitchFamily="34" charset="-127"/>
                <a:ea typeface="Sandoll 격동굴림" pitchFamily="34" charset="-127"/>
              </a:rPr>
              <a:t>고 </a:t>
            </a:r>
            <a:r>
              <a:rPr lang="ko-KR" altLang="en-US" sz="1600" dirty="0" smtClean="0">
                <a:latin typeface="Sandoll 격동굴림" pitchFamily="34" charset="-127"/>
                <a:ea typeface="Sandoll 격동굴림" pitchFamily="34" charset="-127"/>
              </a:rPr>
              <a:t>설명</a:t>
            </a:r>
            <a:endParaRPr lang="en-US" altLang="ko-KR" sz="1600" dirty="0" smtClean="0">
              <a:latin typeface="Sandoll 격동굴림" pitchFamily="34" charset="-127"/>
              <a:ea typeface="Sandoll 격동굴림" pitchFamily="34" charset="-127"/>
            </a:endParaRPr>
          </a:p>
          <a:p>
            <a:pPr marL="285750" indent="-285750">
              <a:lnSpc>
                <a:spcPts val="2800"/>
              </a:lnSpc>
              <a:buFont typeface="Wingdings" pitchFamily="2" charset="2"/>
              <a:buChar char="v"/>
            </a:pPr>
            <a:r>
              <a:rPr lang="ko-KR" altLang="en-US" sz="1600" dirty="0">
                <a:latin typeface="Sandoll 격동굴림" pitchFamily="34" charset="-127"/>
                <a:ea typeface="Sandoll 격동굴림" pitchFamily="34" charset="-127"/>
              </a:rPr>
              <a:t>미국 금리 인상으로 인해 집단대출이 가계부채의 또 다른 뇌관이 될지에 대해서 </a:t>
            </a:r>
            <a:r>
              <a:rPr lang="ko-KR" altLang="en-US" sz="1600" dirty="0" smtClean="0">
                <a:latin typeface="Sandoll 격동굴림" pitchFamily="34" charset="-127"/>
                <a:ea typeface="Sandoll 격동굴림" pitchFamily="34" charset="-127"/>
              </a:rPr>
              <a:t>은행      </a:t>
            </a:r>
            <a:endParaRPr lang="en-US" altLang="ko-KR" sz="1600" dirty="0">
              <a:latin typeface="Sandoll 격동굴림" pitchFamily="34" charset="-127"/>
              <a:ea typeface="Sandoll 격동굴림" pitchFamily="34" charset="-127"/>
            </a:endParaRPr>
          </a:p>
          <a:p>
            <a:pPr>
              <a:lnSpc>
                <a:spcPts val="2800"/>
              </a:lnSpc>
            </a:pPr>
            <a:r>
              <a:rPr lang="en-US" altLang="ko-KR" sz="1600" dirty="0" smtClean="0">
                <a:latin typeface="Sandoll 격동굴림" pitchFamily="34" charset="-127"/>
                <a:ea typeface="Sandoll 격동굴림" pitchFamily="34" charset="-127"/>
              </a:rPr>
              <a:t>     </a:t>
            </a:r>
            <a:r>
              <a:rPr lang="ko-KR" altLang="en-US" sz="1600" dirty="0" smtClean="0">
                <a:latin typeface="Sandoll 격동굴림" pitchFamily="34" charset="-127"/>
                <a:ea typeface="Sandoll 격동굴림" pitchFamily="34" charset="-127"/>
              </a:rPr>
              <a:t>들은 </a:t>
            </a:r>
            <a:r>
              <a:rPr lang="ko-KR" altLang="en-US" sz="1600" dirty="0">
                <a:latin typeface="Sandoll 격동굴림" pitchFamily="34" charset="-127"/>
                <a:ea typeface="Sandoll 격동굴림" pitchFamily="34" charset="-127"/>
              </a:rPr>
              <a:t>사전 대응책을 마련해 여파를 줄인다는 </a:t>
            </a:r>
            <a:r>
              <a:rPr lang="ko-KR" altLang="en-US" sz="1600" dirty="0" smtClean="0">
                <a:latin typeface="Sandoll 격동굴림" pitchFamily="34" charset="-127"/>
                <a:ea typeface="Sandoll 격동굴림" pitchFamily="34" charset="-127"/>
              </a:rPr>
              <a:t>방침</a:t>
            </a:r>
            <a:endParaRPr lang="ko-KR" altLang="en-US" sz="1600" dirty="0">
              <a:latin typeface="Sandoll 격동굴림" pitchFamily="34" charset="-127"/>
              <a:ea typeface="Sandoll 격동굴림" pitchFamily="34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395536" y="5301208"/>
            <a:ext cx="8748464" cy="1656184"/>
          </a:xfrm>
          <a:prstGeom prst="roundRect">
            <a:avLst/>
          </a:prstGeom>
          <a:ln>
            <a:noFill/>
          </a:ln>
          <a:effectLst>
            <a:softEdge rad="317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ko-KR" altLang="en-US" sz="1600" dirty="0" smtClean="0">
                <a:latin typeface="Sandoll 격동굴림" pitchFamily="34" charset="-127"/>
                <a:ea typeface="Sandoll 격동굴림" pitchFamily="34" charset="-127"/>
              </a:rPr>
              <a:t>또 </a:t>
            </a:r>
            <a:r>
              <a:rPr lang="ko-KR" altLang="en-US" sz="1600" dirty="0">
                <a:latin typeface="Sandoll 격동굴림" pitchFamily="34" charset="-127"/>
                <a:ea typeface="Sandoll 격동굴림" pitchFamily="34" charset="-127"/>
              </a:rPr>
              <a:t>다른 은행 관계자는 </a:t>
            </a:r>
            <a:r>
              <a:rPr lang="en-US" altLang="ko-KR" sz="1600" dirty="0">
                <a:latin typeface="Sandoll 격동굴림" pitchFamily="34" charset="-127"/>
                <a:ea typeface="Sandoll 격동굴림" pitchFamily="34" charset="-127"/>
              </a:rPr>
              <a:t>"</a:t>
            </a:r>
            <a:r>
              <a:rPr lang="ko-KR" altLang="en-US" sz="1600" dirty="0">
                <a:latin typeface="Sandoll 격동굴림" pitchFamily="34" charset="-127"/>
                <a:ea typeface="Sandoll 격동굴림" pitchFamily="34" charset="-127"/>
              </a:rPr>
              <a:t>미국 금리가 인상되더라도 이미 시장이 예상하고 있어서 한국 금리가 급격히 오르지는 않을 것</a:t>
            </a:r>
            <a:r>
              <a:rPr lang="en-US" altLang="ko-KR" sz="1600" dirty="0">
                <a:latin typeface="Sandoll 격동굴림" pitchFamily="34" charset="-127"/>
                <a:ea typeface="Sandoll 격동굴림" pitchFamily="34" charset="-127"/>
              </a:rPr>
              <a:t>"</a:t>
            </a:r>
            <a:r>
              <a:rPr lang="ko-KR" altLang="en-US" sz="1600" dirty="0">
                <a:latin typeface="Sandoll 격동굴림" pitchFamily="34" charset="-127"/>
                <a:ea typeface="Sandoll 격동굴림" pitchFamily="34" charset="-127"/>
              </a:rPr>
              <a:t>이라며 </a:t>
            </a:r>
            <a:r>
              <a:rPr lang="en-US" altLang="ko-KR" sz="1600" dirty="0">
                <a:latin typeface="Sandoll 격동굴림" pitchFamily="34" charset="-127"/>
                <a:ea typeface="Sandoll 격동굴림" pitchFamily="34" charset="-127"/>
              </a:rPr>
              <a:t>"</a:t>
            </a:r>
            <a:r>
              <a:rPr lang="ko-KR" altLang="en-US" sz="1600" dirty="0">
                <a:latin typeface="Sandoll 격동굴림" pitchFamily="34" charset="-127"/>
                <a:ea typeface="Sandoll 격동굴림" pitchFamily="34" charset="-127"/>
              </a:rPr>
              <a:t>올 들어 은행 대출 금리가 사상최저치를 기록하고 있어 금리가 일정 수준 오르더라도 은행들이 감당할 수 있는 수준으로 본다</a:t>
            </a:r>
            <a:r>
              <a:rPr lang="en-US" altLang="ko-KR" sz="1600" dirty="0">
                <a:latin typeface="Sandoll 격동굴림" pitchFamily="34" charset="-127"/>
                <a:ea typeface="Sandoll 격동굴림" pitchFamily="34" charset="-127"/>
              </a:rPr>
              <a:t>"</a:t>
            </a:r>
            <a:r>
              <a:rPr lang="ko-KR" altLang="en-US" sz="1600" dirty="0">
                <a:latin typeface="Sandoll 격동굴림" pitchFamily="34" charset="-127"/>
                <a:ea typeface="Sandoll 격동굴림" pitchFamily="34" charset="-127"/>
              </a:rPr>
              <a:t>고 </a:t>
            </a:r>
            <a:r>
              <a:rPr lang="ko-KR" altLang="en-US" sz="1600" dirty="0" smtClean="0">
                <a:latin typeface="Sandoll 격동굴림" pitchFamily="34" charset="-127"/>
                <a:ea typeface="Sandoll 격동굴림" pitchFamily="34" charset="-127"/>
              </a:rPr>
              <a:t>언급</a:t>
            </a:r>
            <a:endParaRPr lang="ko-KR" altLang="en-US" sz="1600" dirty="0">
              <a:latin typeface="Sandoll 격동굴림" pitchFamily="34" charset="-127"/>
              <a:ea typeface="Sandoll 격동굴림" pitchFamily="34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8E76-0A53-4C39-A2AC-A27C19ED0D27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056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4"/>
          <p:cNvSpPr txBox="1">
            <a:spLocks/>
          </p:cNvSpPr>
          <p:nvPr/>
        </p:nvSpPr>
        <p:spPr>
          <a:xfrm>
            <a:off x="4427984" y="1700808"/>
            <a:ext cx="4464496" cy="72008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400" b="1" dirty="0">
                <a:effectLst>
                  <a:innerShdw blurRad="38100" dist="25400" dir="18900000">
                    <a:prstClr val="black"/>
                  </a:innerShdw>
                </a:effectLst>
                <a:latin typeface="Arial" panose="020B0604020202020204" pitchFamily="34" charset="0"/>
                <a:ea typeface="MD개성체" panose="02020603020101020101" pitchFamily="18" charset="-127"/>
                <a:cs typeface="Arial" panose="020B0604020202020204" pitchFamily="34" charset="0"/>
              </a:rPr>
              <a:t>Thank You</a:t>
            </a:r>
            <a:endParaRPr lang="ko-KR" altLang="en-US" sz="4400" b="1" dirty="0">
              <a:effectLst>
                <a:innerShdw blurRad="38100" dist="25400" dir="18900000">
                  <a:prstClr val="black"/>
                </a:innerShdw>
              </a:effectLst>
              <a:latin typeface="Arial" panose="020B0604020202020204" pitchFamily="34" charset="0"/>
              <a:ea typeface="MD개성체" panose="020206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8E76-0A53-4C39-A2AC-A27C19ED0D27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356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</TotalTime>
  <Words>498</Words>
  <Application>Microsoft Office PowerPoint</Application>
  <PresentationFormat>화면 슬라이드 쇼(4:3)</PresentationFormat>
  <Paragraphs>44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예스폼 기획팀 김효섭</dc:creator>
  <cp:lastModifiedBy>namhee kim</cp:lastModifiedBy>
  <cp:revision>50</cp:revision>
  <dcterms:created xsi:type="dcterms:W3CDTF">2015-03-18T01:10:12Z</dcterms:created>
  <dcterms:modified xsi:type="dcterms:W3CDTF">2015-11-24T09:00:47Z</dcterms:modified>
</cp:coreProperties>
</file>