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5B3"/>
    <a:srgbClr val="0A0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902F1-F22D-467A-96C9-ED22B71DFF23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A7523-F8E7-42FD-A604-AFF0263F80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2464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A7523-F8E7-42FD-A604-AFF0263F80E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490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A7523-F8E7-42FD-A604-AFF0263F80E3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490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b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376" y="0"/>
            <a:ext cx="9139247" cy="68580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2751" y="2287737"/>
            <a:ext cx="7340600" cy="815975"/>
          </a:xfrm>
          <a:prstGeom prst="rect">
            <a:avLst/>
          </a:prstGeom>
        </p:spPr>
        <p:txBody>
          <a:bodyPr/>
          <a:lstStyle>
            <a:lvl1pPr algn="l">
              <a:lnSpc>
                <a:spcPct val="75000"/>
              </a:lnSpc>
              <a:defRPr sz="5400" i="0">
                <a:latin typeface="Arial" charset="0"/>
                <a:ea typeface="Arial Unicode MS" pitchFamily="50" charset="-127"/>
                <a:cs typeface="Arial Unicode MS" pitchFamily="50" charset="-127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5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 Unicode MS" pitchFamily="50" charset="-127"/>
                <a:cs typeface="Arial Unicode MS" pitchFamily="50" charset="-127"/>
              </a:rPr>
              <a:t>PowerPoint Template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900113" y="1844824"/>
            <a:ext cx="5748338" cy="6492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>
                <a:noFill/>
                <a:latin typeface="Arial" charset="0"/>
                <a:ea typeface="Arial Unicode MS" pitchFamily="50" charset="-127"/>
                <a:cs typeface="Arial Unicode MS" pitchFamily="50" charset="-127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charset="0"/>
                <a:ea typeface="Arial Unicode MS" pitchFamily="50" charset="-127"/>
                <a:cs typeface="Arial Unicode MS" pitchFamily="50" charset="-127"/>
              </a:rPr>
              <a:t>BINCHAEDESIGN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D785-BEDF-4936-8951-8A5FDA785B5B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D785-BEDF-4936-8951-8A5FDA785B5B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페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목차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376" y="0"/>
            <a:ext cx="9139247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D785-BEDF-4936-8951-8A5FDA785B5B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D785-BEDF-4936-8951-8A5FDA785B5B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D785-BEDF-4936-8951-8A5FDA785B5B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D785-BEDF-4936-8951-8A5FDA785B5B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D785-BEDF-4936-8951-8A5FDA785B5B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직사각형 4"/>
          <p:cNvSpPr/>
          <p:nvPr userDrawn="1"/>
        </p:nvSpPr>
        <p:spPr>
          <a:xfrm>
            <a:off x="7956376" y="116632"/>
            <a:ext cx="936104" cy="360040"/>
          </a:xfrm>
          <a:prstGeom prst="rect">
            <a:avLst/>
          </a:prstGeom>
          <a:solidFill>
            <a:srgbClr val="0A04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D785-BEDF-4936-8951-8A5FDA785B5B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D785-BEDF-4936-8951-8A5FDA785B5B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본문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376" y="0"/>
            <a:ext cx="9139247" cy="6858000"/>
          </a:xfrm>
          <a:prstGeom prst="rect">
            <a:avLst/>
          </a:prstGeom>
        </p:spPr>
      </p:pic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78180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DD785-BEDF-4936-8951-8A5FDA785B5B}" type="datetimeFigureOut">
              <a:rPr lang="ko-KR" altLang="en-US" smtClean="0"/>
              <a:t>2015-09-22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Text Box 84"/>
          <p:cNvSpPr txBox="1">
            <a:spLocks noChangeArrowheads="1"/>
          </p:cNvSpPr>
          <p:nvPr userDrawn="1"/>
        </p:nvSpPr>
        <p:spPr bwMode="auto">
          <a:xfrm>
            <a:off x="7524750" y="71438"/>
            <a:ext cx="1428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latinLnBrk="0" hangingPunct="0"/>
            <a:r>
              <a:rPr kumimoji="0" lang="en-US" altLang="ko-KR" sz="2400" b="1" i="0" dirty="0">
                <a:solidFill>
                  <a:schemeClr val="bg1"/>
                </a:solidFill>
              </a:rPr>
              <a:t>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836" y="290445"/>
            <a:ext cx="4001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</a:rPr>
              <a:t>(LTV &amp; DTI)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179512" y="1634430"/>
            <a:ext cx="8767493" cy="3024336"/>
            <a:chOff x="179512" y="2564904"/>
            <a:chExt cx="8767493" cy="3456384"/>
          </a:xfrm>
        </p:grpSpPr>
        <p:sp>
          <p:nvSpPr>
            <p:cNvPr id="7" name="모서리가 둥근 직사각형 6"/>
            <p:cNvSpPr/>
            <p:nvPr/>
          </p:nvSpPr>
          <p:spPr>
            <a:xfrm>
              <a:off x="179512" y="2564904"/>
              <a:ext cx="4158981" cy="3456384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>
                <a:buFont typeface="Wingdings" pitchFamily="2" charset="2"/>
                <a:buChar char="v"/>
              </a:pP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endParaRPr lang="en-US" altLang="ko-KR" sz="1400" dirty="0"/>
            </a:p>
            <a:p>
              <a:pPr marL="285750" indent="-285750">
                <a:buFont typeface="Wingdings" pitchFamily="2" charset="2"/>
                <a:buChar char="v"/>
              </a:pPr>
              <a:r>
                <a:rPr lang="en-US" altLang="ko-KR" sz="1400" dirty="0" smtClean="0"/>
                <a:t>LTV</a:t>
              </a:r>
              <a:r>
                <a:rPr lang="ko-KR" altLang="en-US" sz="1400" dirty="0" smtClean="0"/>
                <a:t>는 집값대비 대출금 비율</a:t>
              </a: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r>
                <a:rPr lang="ko-KR" altLang="en-US" sz="1400" dirty="0" smtClean="0"/>
                <a:t>은행들이 주택을 담보로 대출해 줄 때 적용하는 담보가치 대비 최대 대출가능 한도</a:t>
              </a: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endParaRPr lang="en-US" altLang="ko-KR" sz="1400" dirty="0"/>
            </a:p>
            <a:p>
              <a:pPr marL="285750" indent="-285750">
                <a:buFont typeface="Wingdings" pitchFamily="2" charset="2"/>
                <a:buChar char="v"/>
              </a:pPr>
              <a:r>
                <a:rPr lang="ko-KR" altLang="en-US" sz="1400" dirty="0" smtClean="0"/>
                <a:t>집값이 </a:t>
              </a:r>
              <a:r>
                <a:rPr lang="en-US" altLang="ko-KR" sz="1400" dirty="0" smtClean="0"/>
                <a:t>1</a:t>
              </a:r>
              <a:r>
                <a:rPr lang="ko-KR" altLang="en-US" sz="1400" dirty="0" smtClean="0"/>
                <a:t>억인데 </a:t>
              </a:r>
              <a:r>
                <a:rPr lang="en-US" altLang="ko-KR" sz="1400" dirty="0" smtClean="0"/>
                <a:t>LTV</a:t>
              </a:r>
              <a:r>
                <a:rPr lang="ko-KR" altLang="en-US" sz="1400" dirty="0" smtClean="0"/>
                <a:t>가 </a:t>
              </a:r>
              <a:r>
                <a:rPr lang="en-US" altLang="ko-KR" sz="1400" dirty="0" smtClean="0"/>
                <a:t>70%</a:t>
              </a:r>
              <a:r>
                <a:rPr lang="ko-KR" altLang="en-US" sz="1400" dirty="0" smtClean="0"/>
                <a:t>가</a:t>
              </a:r>
              <a:r>
                <a:rPr lang="en-US" altLang="ko-KR" sz="1400" dirty="0" smtClean="0"/>
                <a:t> </a:t>
              </a:r>
              <a:r>
                <a:rPr lang="ko-KR" altLang="en-US" sz="1400" dirty="0" smtClean="0"/>
                <a:t>적용되면 </a:t>
              </a:r>
              <a:r>
                <a:rPr lang="en-US" altLang="ko-KR" sz="1400" dirty="0" smtClean="0"/>
                <a:t>7</a:t>
              </a:r>
              <a:r>
                <a:rPr lang="ko-KR" altLang="en-US" sz="1400" dirty="0" err="1" smtClean="0"/>
                <a:t>천만원</a:t>
              </a:r>
              <a:r>
                <a:rPr lang="ko-KR" altLang="en-US" sz="1400" dirty="0" smtClean="0"/>
                <a:t> 대출가능</a:t>
              </a: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endParaRPr lang="en-US" altLang="ko-KR" sz="1400" b="1" dirty="0" smtClean="0"/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4788024" y="2564904"/>
              <a:ext cx="4158981" cy="3456384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>
                <a:buFont typeface="Wingdings" pitchFamily="2" charset="2"/>
                <a:buChar char="v"/>
              </a:pP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endParaRPr lang="en-US" altLang="ko-KR" sz="1400" dirty="0"/>
            </a:p>
            <a:p>
              <a:pPr marL="285750" indent="-285750">
                <a:buFont typeface="Wingdings" pitchFamily="2" charset="2"/>
                <a:buChar char="v"/>
              </a:pP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r>
                <a:rPr lang="en-US" altLang="ko-KR" sz="1400" dirty="0" smtClean="0"/>
                <a:t>DTI</a:t>
              </a:r>
              <a:r>
                <a:rPr lang="ko-KR" altLang="en-US" sz="1400" dirty="0" smtClean="0"/>
                <a:t>는 소득대비 </a:t>
              </a:r>
              <a:r>
                <a:rPr lang="ko-KR" altLang="en-US" sz="1400" dirty="0" err="1" smtClean="0"/>
                <a:t>총부채</a:t>
              </a:r>
              <a:r>
                <a:rPr lang="ko-KR" altLang="en-US" sz="1400" dirty="0" smtClean="0"/>
                <a:t> 상환비율</a:t>
              </a: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r>
                <a:rPr lang="ko-KR" altLang="en-US" sz="1400" dirty="0" smtClean="0"/>
                <a:t>주택담보 대출을 받을 시에 채무자의 소득으로 대출상환 능력을 점검하는 제도</a:t>
              </a: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endParaRPr lang="en-US" altLang="ko-KR" sz="1400" dirty="0" smtClean="0"/>
            </a:p>
            <a:p>
              <a:pPr marL="285750" indent="-285750">
                <a:buFont typeface="Wingdings" pitchFamily="2" charset="2"/>
                <a:buChar char="v"/>
              </a:pPr>
              <a:r>
                <a:rPr lang="ko-KR" altLang="en-US" sz="1400" dirty="0" err="1" smtClean="0"/>
                <a:t>연소득이</a:t>
              </a:r>
              <a:r>
                <a:rPr lang="ko-KR" altLang="en-US" sz="1400" dirty="0" smtClean="0"/>
                <a:t> </a:t>
              </a:r>
              <a:r>
                <a:rPr lang="en-US" altLang="ko-KR" sz="1400" dirty="0" smtClean="0"/>
                <a:t>5</a:t>
              </a:r>
              <a:r>
                <a:rPr lang="ko-KR" altLang="en-US" sz="1400" dirty="0" err="1" smtClean="0"/>
                <a:t>천만원일</a:t>
              </a:r>
              <a:r>
                <a:rPr lang="ko-KR" altLang="en-US" sz="1400" dirty="0" smtClean="0"/>
                <a:t> 때 </a:t>
              </a:r>
              <a:r>
                <a:rPr lang="en-US" altLang="ko-KR" sz="1400" dirty="0" smtClean="0"/>
                <a:t>DTI</a:t>
              </a:r>
              <a:r>
                <a:rPr lang="ko-KR" altLang="en-US" sz="1400" dirty="0" smtClean="0"/>
                <a:t>가 </a:t>
              </a:r>
              <a:r>
                <a:rPr lang="en-US" altLang="ko-KR" sz="1400" dirty="0" smtClean="0"/>
                <a:t>60%</a:t>
              </a:r>
              <a:r>
                <a:rPr lang="ko-KR" altLang="en-US" sz="1400" dirty="0" smtClean="0"/>
                <a:t>가 적용되면 연간 원리금상환액이 </a:t>
              </a:r>
              <a:r>
                <a:rPr lang="en-US" altLang="ko-KR" sz="1400" dirty="0" smtClean="0"/>
                <a:t>3</a:t>
              </a:r>
              <a:r>
                <a:rPr lang="ko-KR" altLang="en-US" sz="1400" dirty="0" err="1" smtClean="0"/>
                <a:t>천만원을</a:t>
              </a:r>
              <a:r>
                <a:rPr lang="ko-KR" altLang="en-US" sz="1400" dirty="0" smtClean="0"/>
                <a:t> 넘지 않도록 대출이 제한</a:t>
              </a:r>
              <a:endParaRPr lang="en-US" altLang="ko-KR" sz="1400" b="1" dirty="0" smtClean="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63470" y="2610900"/>
              <a:ext cx="3776482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ko-KR" sz="24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LTV(Loan To Value ratio)</a:t>
              </a:r>
            </a:p>
            <a:p>
              <a:pPr algn="ctr"/>
              <a:r>
                <a:rPr lang="ko-KR" altLang="en-US" sz="24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주택담보인정비율</a:t>
              </a:r>
              <a:endParaRPr lang="en-US" altLang="ko-K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220072" y="2610900"/>
              <a:ext cx="3245697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ko-KR" sz="24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DTI(Debt To Income)</a:t>
              </a:r>
            </a:p>
            <a:p>
              <a:pPr algn="ctr"/>
              <a:r>
                <a:rPr lang="ko-KR" altLang="en-US" sz="2400" b="1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총부채상환비율</a:t>
              </a:r>
              <a:endParaRPr lang="en-US" altLang="ko-K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608004" y="35332"/>
            <a:ext cx="4521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주간 부동산 소식</a:t>
            </a:r>
            <a:r>
              <a:rPr lang="en-US" altLang="ko-KR" b="1" dirty="0" smtClean="0">
                <a:solidFill>
                  <a:schemeClr val="bg1"/>
                </a:solidFill>
              </a:rPr>
              <a:t>__2015.9.16.</a:t>
            </a:r>
            <a:r>
              <a:rPr lang="ko-KR" altLang="en-US" b="1" dirty="0" smtClean="0">
                <a:solidFill>
                  <a:schemeClr val="bg1"/>
                </a:solidFill>
              </a:rPr>
              <a:t>수업자료  </a:t>
            </a:r>
            <a:r>
              <a:rPr lang="en-US" altLang="ko-KR" b="1" dirty="0" smtClean="0">
                <a:solidFill>
                  <a:schemeClr val="bg1"/>
                </a:solidFill>
                <a:latin typeface="HY궁서" pitchFamily="18" charset="-127"/>
                <a:ea typeface="HY궁서" pitchFamily="18" charset="-127"/>
              </a:rPr>
              <a:t>I</a:t>
            </a:r>
            <a:endParaRPr lang="ko-KR" altLang="en-US" b="1" dirty="0">
              <a:solidFill>
                <a:schemeClr val="bg1"/>
              </a:solidFill>
              <a:latin typeface="HY궁서" pitchFamily="18" charset="-127"/>
              <a:ea typeface="HY궁서" pitchFamily="18" charset="-127"/>
            </a:endParaRPr>
          </a:p>
        </p:txBody>
      </p:sp>
      <p:grpSp>
        <p:nvGrpSpPr>
          <p:cNvPr id="18" name="Group 8"/>
          <p:cNvGrpSpPr>
            <a:grpSpLocks/>
          </p:cNvGrpSpPr>
          <p:nvPr/>
        </p:nvGrpSpPr>
        <p:grpSpPr bwMode="auto">
          <a:xfrm>
            <a:off x="3131840" y="4874790"/>
            <a:ext cx="2952328" cy="1506538"/>
            <a:chOff x="2245" y="890"/>
            <a:chExt cx="1088" cy="949"/>
          </a:xfrm>
        </p:grpSpPr>
        <p:sp>
          <p:nvSpPr>
            <p:cNvPr id="19" name="Oval 9"/>
            <p:cNvSpPr>
              <a:spLocks noChangeArrowheads="1"/>
            </p:cNvSpPr>
            <p:nvPr/>
          </p:nvSpPr>
          <p:spPr bwMode="auto">
            <a:xfrm>
              <a:off x="2290" y="890"/>
              <a:ext cx="998" cy="908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  <a:effectLst>
              <a:outerShdw sy="50000" kx="-2453608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ko-KR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</a:endParaRPr>
            </a:p>
          </p:txBody>
        </p:sp>
        <p:grpSp>
          <p:nvGrpSpPr>
            <p:cNvPr id="20" name="Group 10"/>
            <p:cNvGrpSpPr>
              <a:grpSpLocks/>
            </p:cNvGrpSpPr>
            <p:nvPr/>
          </p:nvGrpSpPr>
          <p:grpSpPr bwMode="auto">
            <a:xfrm>
              <a:off x="2245" y="981"/>
              <a:ext cx="1088" cy="858"/>
              <a:chOff x="2245" y="981"/>
              <a:chExt cx="1088" cy="858"/>
            </a:xfrm>
          </p:grpSpPr>
          <p:sp>
            <p:nvSpPr>
              <p:cNvPr id="21" name="Oval 11"/>
              <p:cNvSpPr>
                <a:spLocks noChangeArrowheads="1"/>
              </p:cNvSpPr>
              <p:nvPr/>
            </p:nvSpPr>
            <p:spPr bwMode="auto">
              <a:xfrm>
                <a:off x="2290" y="981"/>
                <a:ext cx="726" cy="68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7C80"/>
                  </a:gs>
                </a:gsLst>
                <a:path path="rect">
                  <a:fillToRect r="100000" b="10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2" name="Rectangle 12"/>
              <p:cNvSpPr>
                <a:spLocks noChangeArrowheads="1"/>
              </p:cNvSpPr>
              <p:nvPr/>
            </p:nvSpPr>
            <p:spPr bwMode="auto">
              <a:xfrm>
                <a:off x="2245" y="981"/>
                <a:ext cx="1088" cy="85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altLang="ko-KR" dirty="0" smtClean="0">
                    <a:solidFill>
                      <a:srgbClr val="FF0000"/>
                    </a:solidFill>
                    <a:latin typeface="HY헤드라인M" pitchFamily="18" charset="-127"/>
                    <a:ea typeface="HY헤드라인M" pitchFamily="18" charset="-127"/>
                  </a:rPr>
                  <a:t>2016.7.31</a:t>
                </a:r>
                <a:r>
                  <a:rPr lang="ko-KR" altLang="en-US" dirty="0" smtClean="0">
                    <a:solidFill>
                      <a:srgbClr val="FF0000"/>
                    </a:solidFill>
                    <a:latin typeface="HY헤드라인M" pitchFamily="18" charset="-127"/>
                    <a:ea typeface="HY헤드라인M" pitchFamily="18" charset="-127"/>
                  </a:rPr>
                  <a:t>까지</a:t>
                </a:r>
                <a:endParaRPr lang="en-US" altLang="ko-KR" dirty="0" smtClean="0">
                  <a:solidFill>
                    <a:srgbClr val="FF0000"/>
                  </a:solidFill>
                  <a:latin typeface="HY헤드라인M" pitchFamily="18" charset="-127"/>
                  <a:ea typeface="HY헤드라인M" pitchFamily="18" charset="-127"/>
                </a:endParaRPr>
              </a:p>
              <a:p>
                <a:pPr algn="ctr">
                  <a:defRPr/>
                </a:pPr>
                <a:endParaRPr lang="en-US" altLang="ko-KR" sz="105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itchFamily="18" charset="-127"/>
                  <a:ea typeface="HY헤드라인M" pitchFamily="18" charset="-127"/>
                </a:endParaRPr>
              </a:p>
              <a:p>
                <a:pPr algn="ctr">
                  <a:defRPr/>
                </a:pPr>
                <a:r>
                  <a:rPr lang="en-US" altLang="ko-KR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헤드라인M" pitchFamily="18" charset="-127"/>
                    <a:ea typeface="HY헤드라인M" pitchFamily="18" charset="-127"/>
                  </a:rPr>
                  <a:t>LTV </a:t>
                </a:r>
                <a:r>
                  <a:rPr lang="en-US" altLang="ko-KR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헤드라인M" pitchFamily="18" charset="-127"/>
                    <a:ea typeface="HY헤드라인M" pitchFamily="18" charset="-127"/>
                  </a:rPr>
                  <a:t>70%</a:t>
                </a:r>
              </a:p>
              <a:p>
                <a:pPr algn="ctr">
                  <a:defRPr/>
                </a:pPr>
                <a:r>
                  <a:rPr lang="en-US" altLang="ko-KR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헤드라인M" pitchFamily="18" charset="-127"/>
                    <a:ea typeface="HY헤드라인M" pitchFamily="18" charset="-127"/>
                  </a:rPr>
                  <a:t>DTI 60%</a:t>
                </a:r>
                <a:endParaRPr lang="ko-KR" alt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itchFamily="18" charset="-127"/>
                  <a:ea typeface="HY헤드라인M" pitchFamily="18" charset="-127"/>
                </a:endParaRPr>
              </a:p>
              <a:p>
                <a:pPr algn="ctr">
                  <a:defRPr/>
                </a:pPr>
                <a:endParaRPr lang="ko-KR" altLang="en-US" dirty="0">
                  <a:solidFill>
                    <a:schemeClr val="bg1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836" y="290445"/>
            <a:ext cx="4001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</a:rPr>
              <a:t>(LTV &amp; DTI)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32040" y="35332"/>
            <a:ext cx="4196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주간 부동산 소식</a:t>
            </a:r>
            <a:r>
              <a:rPr lang="en-US" altLang="ko-KR" b="1" dirty="0" smtClean="0">
                <a:solidFill>
                  <a:schemeClr val="bg1"/>
                </a:solidFill>
              </a:rPr>
              <a:t>__2015.9.16.</a:t>
            </a:r>
            <a:r>
              <a:rPr lang="ko-KR" altLang="en-US" b="1" dirty="0" smtClean="0">
                <a:solidFill>
                  <a:schemeClr val="bg1"/>
                </a:solidFill>
              </a:rPr>
              <a:t>수업자료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251520" y="3140968"/>
            <a:ext cx="3528392" cy="2664296"/>
          </a:xfrm>
          <a:prstGeom prst="rightArrowCallout">
            <a:avLst>
              <a:gd name="adj1" fmla="val 129006"/>
              <a:gd name="adj2" fmla="val 129006"/>
              <a:gd name="adj3" fmla="val 16667"/>
              <a:gd name="adj4" fmla="val 66667"/>
            </a:avLst>
          </a:prstGeom>
          <a:gradFill rotWithShape="0">
            <a:gsLst>
              <a:gs pos="0">
                <a:srgbClr val="FFCC00"/>
              </a:gs>
              <a:gs pos="50000">
                <a:schemeClr val="bg1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ko-KR" altLang="en-US" sz="1400" b="1" dirty="0">
              <a:latin typeface="새굴림" pitchFamily="18" charset="-127"/>
              <a:ea typeface="새굴림" pitchFamily="18" charset="-127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892602" y="2976567"/>
            <a:ext cx="4927870" cy="1676569"/>
          </a:xfrm>
          <a:prstGeom prst="rect">
            <a:avLst/>
          </a:prstGeom>
          <a:noFill/>
          <a:ln w="1905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85750" indent="-285750">
              <a:buFont typeface="Arial" pitchFamily="34" charset="0"/>
              <a:buChar char="•"/>
            </a:pPr>
            <a:endParaRPr lang="en-US" altLang="ko-KR" sz="1400" b="1" dirty="0">
              <a:latin typeface="새굴림" pitchFamily="18" charset="-127"/>
              <a:ea typeface="새굴림" pitchFamily="18" charset="-127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3779912" y="2852936"/>
            <a:ext cx="1753917" cy="28803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 dirty="0" smtClean="0">
                <a:latin typeface="새굴림" pitchFamily="18" charset="-127"/>
                <a:ea typeface="새굴림" pitchFamily="18" charset="-127"/>
              </a:rPr>
              <a:t>찬성입장</a:t>
            </a:r>
            <a:endParaRPr lang="ko-KR" altLang="en-US" sz="1600" b="1" dirty="0">
              <a:latin typeface="새굴림" pitchFamily="18" charset="-127"/>
              <a:ea typeface="새굴림" pitchFamily="18" charset="-127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892602" y="4933307"/>
            <a:ext cx="4927870" cy="1664045"/>
          </a:xfrm>
          <a:prstGeom prst="rect">
            <a:avLst/>
          </a:prstGeom>
          <a:noFill/>
          <a:ln w="1905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 sz="1400" b="1" dirty="0">
              <a:latin typeface="새굴림" pitchFamily="18" charset="-127"/>
              <a:ea typeface="새굴림" pitchFamily="18" charset="-127"/>
            </a:endParaRPr>
          </a:p>
          <a:p>
            <a:r>
              <a:rPr lang="en-US" altLang="ko-KR" sz="1400" b="1" dirty="0" smtClean="0">
                <a:latin typeface="새굴림" pitchFamily="18" charset="-127"/>
                <a:ea typeface="새굴림" pitchFamily="18" charset="-127"/>
              </a:rPr>
              <a:t> </a:t>
            </a:r>
            <a:endParaRPr lang="en-US" altLang="ko-KR" sz="1400" b="1" dirty="0">
              <a:latin typeface="새굴림" pitchFamily="18" charset="-127"/>
              <a:ea typeface="새굴림" pitchFamily="18" charset="-127"/>
            </a:endParaRPr>
          </a:p>
          <a:p>
            <a:endParaRPr lang="ko-KR" altLang="en-US" sz="1400" b="1" dirty="0">
              <a:latin typeface="새굴림" pitchFamily="18" charset="-127"/>
              <a:ea typeface="새굴림" pitchFamily="18" charset="-127"/>
            </a:endParaRPr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3779913" y="4797152"/>
            <a:ext cx="1753916" cy="29811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 dirty="0" smtClean="0">
                <a:latin typeface="새굴림" pitchFamily="18" charset="-127"/>
                <a:ea typeface="새굴림" pitchFamily="18" charset="-127"/>
              </a:rPr>
              <a:t>반대입장</a:t>
            </a:r>
            <a:endParaRPr lang="ko-KR" altLang="en-US" sz="1600" b="1" dirty="0">
              <a:latin typeface="새굴림" pitchFamily="18" charset="-127"/>
              <a:ea typeface="새굴림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3356992"/>
            <a:ext cx="338437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분할상환 관행 정착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상환능력 심사 선진화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상호금융권 </a:t>
            </a:r>
            <a:r>
              <a:rPr lang="ko-KR" altLang="en-US" dirty="0" err="1" smtClean="0"/>
              <a:t>비주택대출</a:t>
            </a:r>
            <a:r>
              <a:rPr lang="ko-KR" altLang="en-US" dirty="0" smtClean="0"/>
              <a:t> 관리강화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가계부채 </a:t>
            </a:r>
            <a:r>
              <a:rPr lang="ko-KR" altLang="en-US" dirty="0"/>
              <a:t>상</a:t>
            </a:r>
            <a:r>
              <a:rPr lang="ko-KR" altLang="en-US" dirty="0" smtClean="0"/>
              <a:t>시 </a:t>
            </a:r>
            <a:r>
              <a:rPr lang="ko-KR" altLang="en-US" dirty="0" err="1" smtClean="0"/>
              <a:t>점검반</a:t>
            </a:r>
            <a:r>
              <a:rPr lang="ko-KR" altLang="en-US" dirty="0" smtClean="0"/>
              <a:t> 구성</a:t>
            </a:r>
            <a:endParaRPr lang="ko-KR" altLang="en-US" dirty="0"/>
          </a:p>
        </p:txBody>
      </p:sp>
      <p:sp>
        <p:nvSpPr>
          <p:cNvPr id="24" name="AutoShape 9"/>
          <p:cNvSpPr>
            <a:spLocks noChangeArrowheads="1"/>
          </p:cNvSpPr>
          <p:nvPr/>
        </p:nvSpPr>
        <p:spPr bwMode="auto">
          <a:xfrm>
            <a:off x="251520" y="2371452"/>
            <a:ext cx="3384376" cy="40947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ko-KR" sz="1600" dirty="0" smtClean="0">
                <a:solidFill>
                  <a:schemeClr val="bg1"/>
                </a:solidFill>
                <a:latin typeface="+mn-ea"/>
              </a:rPr>
              <a:t>7.22 </a:t>
            </a:r>
            <a:r>
              <a:rPr lang="ko-KR" altLang="en-US" sz="1600" dirty="0" smtClean="0">
                <a:solidFill>
                  <a:schemeClr val="bg1"/>
                </a:solidFill>
                <a:latin typeface="+mn-ea"/>
              </a:rPr>
              <a:t>가계부채종합대책 주요 골자</a:t>
            </a:r>
            <a:endParaRPr lang="en-US" altLang="ko-KR" sz="1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23928" y="3140968"/>
            <a:ext cx="4752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/>
              <a:t>규제 완화를 통해 경제 활성화를 기대할 수 있다</a:t>
            </a:r>
            <a:r>
              <a:rPr lang="en-US" altLang="ko-KR" sz="14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제</a:t>
            </a:r>
            <a:r>
              <a:rPr lang="en-US" altLang="ko-KR" sz="1400" dirty="0"/>
              <a:t>2</a:t>
            </a:r>
            <a:r>
              <a:rPr lang="ko-KR" altLang="en-US" sz="1400" dirty="0"/>
              <a:t>금융권에서 대출을 받았던 이들이 제</a:t>
            </a:r>
            <a:r>
              <a:rPr lang="en-US" altLang="ko-KR" sz="1400" dirty="0"/>
              <a:t>1</a:t>
            </a:r>
            <a:r>
              <a:rPr lang="ko-KR" altLang="en-US" sz="1400" dirty="0"/>
              <a:t>금융권으로 옮겨갈 수 있다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1400" dirty="0" smtClean="0"/>
              <a:t>​</a:t>
            </a:r>
            <a:r>
              <a:rPr lang="ko-KR" altLang="en-US" sz="1400" dirty="0"/>
              <a:t>실수요자들이 집을 장만할 수 있다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23928" y="5103475"/>
            <a:ext cx="475252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/>
              <a:t>투기가 우려된다</a:t>
            </a:r>
            <a:r>
              <a:rPr lang="en-US" altLang="ko-KR" sz="14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부자만을 </a:t>
            </a:r>
            <a:r>
              <a:rPr lang="ko-KR" altLang="en-US" sz="1400" dirty="0"/>
              <a:t>위한 정책이다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저소득층의 </a:t>
            </a:r>
            <a:r>
              <a:rPr lang="ko-KR" altLang="en-US" sz="1400" dirty="0"/>
              <a:t>부채 증가를 불러올 것이다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851920" y="923236"/>
            <a:ext cx="5256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/>
              <a:t>&lt;LTV-DTI</a:t>
            </a:r>
            <a:r>
              <a:rPr lang="ko-KR" altLang="en-US" sz="1200" dirty="0"/>
              <a:t>규제완화 </a:t>
            </a:r>
            <a:r>
              <a:rPr lang="en-US" altLang="ko-KR" sz="1200" dirty="0"/>
              <a:t>1</a:t>
            </a:r>
            <a:r>
              <a:rPr lang="ko-KR" altLang="en-US" sz="1200" dirty="0"/>
              <a:t>년 연장 </a:t>
            </a:r>
            <a:r>
              <a:rPr lang="ko-KR" altLang="en-US" sz="1200" dirty="0" smtClean="0"/>
              <a:t>확정</a:t>
            </a:r>
            <a:r>
              <a:rPr lang="en-US" altLang="ko-KR" sz="1200" dirty="0" smtClean="0"/>
              <a:t>&gt;</a:t>
            </a:r>
            <a:endParaRPr lang="ko-KR" altLang="en-US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en-US" altLang="ko-KR" sz="1200" dirty="0"/>
              <a:t>7</a:t>
            </a:r>
            <a:r>
              <a:rPr lang="ko-KR" altLang="en-US" sz="1200" dirty="0"/>
              <a:t>월 말 끝날 예정이던 주택담보인정비율</a:t>
            </a:r>
            <a:r>
              <a:rPr lang="en-US" altLang="ko-KR" sz="1200" dirty="0"/>
              <a:t>(LTV)</a:t>
            </a:r>
            <a:r>
              <a:rPr lang="ko-KR" altLang="en-US" sz="1200" dirty="0"/>
              <a:t>과 </a:t>
            </a:r>
            <a:r>
              <a:rPr lang="ko-KR" altLang="en-US" sz="1200" dirty="0" err="1"/>
              <a:t>총부채상환비율</a:t>
            </a:r>
            <a:r>
              <a:rPr lang="en-US" altLang="ko-KR" sz="1200" dirty="0"/>
              <a:t>(DTI) </a:t>
            </a:r>
            <a:r>
              <a:rPr lang="ko-KR" altLang="en-US" sz="1200" dirty="0"/>
              <a:t>규제 완화 조치가 </a:t>
            </a:r>
            <a:r>
              <a:rPr lang="en-US" altLang="ko-KR" sz="1200" dirty="0"/>
              <a:t>1</a:t>
            </a:r>
            <a:r>
              <a:rPr lang="ko-KR" altLang="en-US" sz="1200" dirty="0"/>
              <a:t>년간 연장된다</a:t>
            </a:r>
            <a:r>
              <a:rPr lang="en-US" altLang="ko-KR" sz="1200" dirty="0" smtClean="0"/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ko-KR" altLang="en-US" sz="1200" dirty="0" smtClean="0"/>
              <a:t>금융위원회는 </a:t>
            </a:r>
            <a:r>
              <a:rPr lang="ko-KR" altLang="en-US" sz="1200" dirty="0"/>
              <a:t>지난해 </a:t>
            </a:r>
            <a:r>
              <a:rPr lang="en-US" altLang="ko-KR" sz="1200" dirty="0"/>
              <a:t>8</a:t>
            </a:r>
            <a:r>
              <a:rPr lang="ko-KR" altLang="en-US" sz="1200" dirty="0"/>
              <a:t>월 </a:t>
            </a:r>
            <a:r>
              <a:rPr lang="en-US" altLang="ko-KR" sz="1200" dirty="0"/>
              <a:t>1</a:t>
            </a:r>
            <a:r>
              <a:rPr lang="ko-KR" altLang="en-US" sz="1200" dirty="0"/>
              <a:t>일 </a:t>
            </a:r>
            <a:r>
              <a:rPr lang="en-US" altLang="ko-KR" sz="1200" dirty="0"/>
              <a:t>LTV</a:t>
            </a:r>
            <a:r>
              <a:rPr lang="ko-KR" altLang="en-US" sz="1200" dirty="0"/>
              <a:t>와 </a:t>
            </a:r>
            <a:r>
              <a:rPr lang="en-US" altLang="ko-KR" sz="1200" dirty="0"/>
              <a:t>DTI</a:t>
            </a:r>
            <a:r>
              <a:rPr lang="ko-KR" altLang="en-US" sz="1200" dirty="0"/>
              <a:t>를 각각 </a:t>
            </a:r>
            <a:r>
              <a:rPr lang="en-US" altLang="ko-KR" sz="1200" dirty="0"/>
              <a:t>70%, 60%</a:t>
            </a:r>
            <a:r>
              <a:rPr lang="ko-KR" altLang="en-US" sz="1200" dirty="0"/>
              <a:t>로 완화한 바 있다</a:t>
            </a:r>
            <a:r>
              <a:rPr lang="en-US" altLang="ko-KR" sz="1200" dirty="0"/>
              <a:t>. </a:t>
            </a:r>
            <a:r>
              <a:rPr lang="ko-KR" altLang="en-US" sz="1200" dirty="0"/>
              <a:t>당시 </a:t>
            </a:r>
            <a:r>
              <a:rPr lang="en-US" altLang="ko-KR" sz="1200" dirty="0"/>
              <a:t>LTV</a:t>
            </a:r>
            <a:r>
              <a:rPr lang="ko-KR" altLang="en-US" sz="1200" dirty="0"/>
              <a:t>는 수도권 </a:t>
            </a:r>
            <a:r>
              <a:rPr lang="en-US" altLang="ko-KR" sz="1200" dirty="0"/>
              <a:t>50%, </a:t>
            </a:r>
            <a:r>
              <a:rPr lang="ko-KR" altLang="en-US" sz="1200" dirty="0" err="1"/>
              <a:t>비수도권</a:t>
            </a:r>
            <a:r>
              <a:rPr lang="ko-KR" altLang="en-US" sz="1200" dirty="0"/>
              <a:t> </a:t>
            </a:r>
            <a:r>
              <a:rPr lang="en-US" altLang="ko-KR" sz="1200" dirty="0"/>
              <a:t>60%</a:t>
            </a:r>
            <a:r>
              <a:rPr lang="ko-KR" altLang="en-US" sz="1200" dirty="0"/>
              <a:t>로 제한돼 있었으며 </a:t>
            </a:r>
            <a:r>
              <a:rPr lang="en-US" altLang="ko-KR" sz="1200" dirty="0"/>
              <a:t>DTI</a:t>
            </a:r>
            <a:r>
              <a:rPr lang="ko-KR" altLang="en-US" sz="1200" dirty="0"/>
              <a:t>는 서울 </a:t>
            </a:r>
            <a:r>
              <a:rPr lang="en-US" altLang="ko-KR" sz="1200" dirty="0"/>
              <a:t>50%, </a:t>
            </a:r>
            <a:r>
              <a:rPr lang="ko-KR" altLang="en-US" sz="1200" dirty="0"/>
              <a:t>경기 및 인천은 </a:t>
            </a:r>
            <a:r>
              <a:rPr lang="en-US" altLang="ko-KR" sz="1200" dirty="0"/>
              <a:t>60%</a:t>
            </a:r>
            <a:r>
              <a:rPr lang="ko-KR" altLang="en-US" sz="1200" dirty="0"/>
              <a:t>였다</a:t>
            </a:r>
            <a:r>
              <a:rPr lang="en-US" altLang="ko-KR" sz="1200" dirty="0" smtClean="0"/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altLang="ko-KR" sz="1200" dirty="0" smtClean="0"/>
              <a:t>4</a:t>
            </a:r>
            <a:r>
              <a:rPr lang="ko-KR" altLang="en-US" sz="1200" dirty="0"/>
              <a:t>월 국내 은행권의 가계대출은 전월보다 </a:t>
            </a:r>
            <a:r>
              <a:rPr lang="en-US" altLang="ko-KR" sz="1200" dirty="0"/>
              <a:t>8</a:t>
            </a:r>
            <a:r>
              <a:rPr lang="ko-KR" altLang="en-US" sz="1200" dirty="0"/>
              <a:t>조</a:t>
            </a:r>
            <a:r>
              <a:rPr lang="en-US" altLang="ko-KR" sz="1200" dirty="0"/>
              <a:t>8000</a:t>
            </a:r>
            <a:r>
              <a:rPr lang="ko-KR" altLang="en-US" sz="1200" dirty="0"/>
              <a:t>억 원 늘어 월별 가계대출 통계가 작성되기 시작한 </a:t>
            </a:r>
            <a:r>
              <a:rPr lang="en-US" altLang="ko-KR" sz="1200" dirty="0"/>
              <a:t>2007</a:t>
            </a:r>
            <a:r>
              <a:rPr lang="ko-KR" altLang="en-US" sz="1200" dirty="0"/>
              <a:t>년 이후 가장 큰 폭으로 증가했다</a:t>
            </a:r>
            <a:r>
              <a:rPr lang="en-US" altLang="ko-KR" sz="1200" dirty="0" smtClean="0"/>
              <a:t>.</a:t>
            </a:r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20404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267</Words>
  <Application>Microsoft Office PowerPoint</Application>
  <PresentationFormat>화면 슬라이드 쇼(4:3)</PresentationFormat>
  <Paragraphs>49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yeonsuklee</dc:creator>
  <cp:lastModifiedBy>namhee kim</cp:lastModifiedBy>
  <cp:revision>51</cp:revision>
  <dcterms:created xsi:type="dcterms:W3CDTF">2011-04-24T06:40:13Z</dcterms:created>
  <dcterms:modified xsi:type="dcterms:W3CDTF">2015-09-22T11:04:30Z</dcterms:modified>
</cp:coreProperties>
</file>