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74" r:id="rId6"/>
    <p:sldId id="263" r:id="rId7"/>
    <p:sldId id="261" r:id="rId8"/>
    <p:sldId id="262" r:id="rId9"/>
    <p:sldId id="275" r:id="rId10"/>
    <p:sldId id="264" r:id="rId11"/>
    <p:sldId id="268" r:id="rId12"/>
    <p:sldId id="273" r:id="rId13"/>
    <p:sldId id="266" r:id="rId14"/>
    <p:sldId id="265" r:id="rId15"/>
    <p:sldId id="267" r:id="rId16"/>
    <p:sldId id="276" r:id="rId17"/>
    <p:sldId id="269" r:id="rId18"/>
    <p:sldId id="277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증가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실험 1</c:v>
                </c:pt>
                <c:pt idx="1">
                  <c:v>실험 2</c:v>
                </c:pt>
                <c:pt idx="2">
                  <c:v>통제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감소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실험 1</c:v>
                </c:pt>
                <c:pt idx="1">
                  <c:v>실험 2</c:v>
                </c:pt>
                <c:pt idx="2">
                  <c:v>통제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전체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실험 1</c:v>
                </c:pt>
                <c:pt idx="1">
                  <c:v>실험 2</c:v>
                </c:pt>
                <c:pt idx="2">
                  <c:v>통제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036928"/>
        <c:axId val="53038464"/>
      </c:barChart>
      <c:catAx>
        <c:axId val="53036928"/>
        <c:scaling>
          <c:orientation val="minMax"/>
        </c:scaling>
        <c:delete val="0"/>
        <c:axPos val="b"/>
        <c:majorTickMark val="out"/>
        <c:minorTickMark val="none"/>
        <c:tickLblPos val="nextTo"/>
        <c:crossAx val="53038464"/>
        <c:crosses val="autoZero"/>
        <c:auto val="1"/>
        <c:lblAlgn val="ctr"/>
        <c:lblOffset val="100"/>
        <c:noMultiLvlLbl val="0"/>
      </c:catAx>
      <c:valAx>
        <c:axId val="53038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036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D5312-B655-486D-81FD-414F934F916B}" type="datetimeFigureOut">
              <a:rPr lang="ko-KR" altLang="en-US" smtClean="0"/>
              <a:t>2015-03-25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BA4CD-7516-45BF-A4DE-363DE05181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82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CD-7516-45BF-A4DE-363DE05181E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541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F2CD-1A2E-499B-99B6-AF9DD2CC1F5C}" type="datetimeFigureOut">
              <a:rPr lang="ko-KR" altLang="en-US" smtClean="0"/>
              <a:t>2015-03-25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1605-014A-4846-9E76-99CB0067B0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88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F2CD-1A2E-499B-99B6-AF9DD2CC1F5C}" type="datetimeFigureOut">
              <a:rPr lang="ko-KR" altLang="en-US" smtClean="0"/>
              <a:t>2015-03-25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1605-014A-4846-9E76-99CB0067B0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347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F2CD-1A2E-499B-99B6-AF9DD2CC1F5C}" type="datetimeFigureOut">
              <a:rPr lang="ko-KR" altLang="en-US" smtClean="0"/>
              <a:t>2015-03-25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1605-014A-4846-9E76-99CB0067B0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53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F2CD-1A2E-499B-99B6-AF9DD2CC1F5C}" type="datetimeFigureOut">
              <a:rPr lang="ko-KR" altLang="en-US" smtClean="0"/>
              <a:t>2015-03-25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1605-014A-4846-9E76-99CB0067B0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4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F2CD-1A2E-499B-99B6-AF9DD2CC1F5C}" type="datetimeFigureOut">
              <a:rPr lang="ko-KR" altLang="en-US" smtClean="0"/>
              <a:t>2015-03-25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1605-014A-4846-9E76-99CB0067B0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99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F2CD-1A2E-499B-99B6-AF9DD2CC1F5C}" type="datetimeFigureOut">
              <a:rPr lang="ko-KR" altLang="en-US" smtClean="0"/>
              <a:t>2015-03-25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1605-014A-4846-9E76-99CB0067B0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017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F2CD-1A2E-499B-99B6-AF9DD2CC1F5C}" type="datetimeFigureOut">
              <a:rPr lang="ko-KR" altLang="en-US" smtClean="0"/>
              <a:t>2015-03-25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1605-014A-4846-9E76-99CB0067B0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7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F2CD-1A2E-499B-99B6-AF9DD2CC1F5C}" type="datetimeFigureOut">
              <a:rPr lang="ko-KR" altLang="en-US" smtClean="0"/>
              <a:t>2015-03-25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1605-014A-4846-9E76-99CB0067B0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673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F2CD-1A2E-499B-99B6-AF9DD2CC1F5C}" type="datetimeFigureOut">
              <a:rPr lang="ko-KR" altLang="en-US" smtClean="0"/>
              <a:t>2015-03-25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1605-014A-4846-9E76-99CB0067B0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998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F2CD-1A2E-499B-99B6-AF9DD2CC1F5C}" type="datetimeFigureOut">
              <a:rPr lang="ko-KR" altLang="en-US" smtClean="0"/>
              <a:t>2015-03-25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1605-014A-4846-9E76-99CB0067B0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940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F2CD-1A2E-499B-99B6-AF9DD2CC1F5C}" type="datetimeFigureOut">
              <a:rPr lang="ko-KR" altLang="en-US" smtClean="0"/>
              <a:t>2015-03-25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1605-014A-4846-9E76-99CB0067B0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679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5F2CD-1A2E-499B-99B6-AF9DD2CC1F5C}" type="datetimeFigureOut">
              <a:rPr lang="ko-KR" altLang="en-US" smtClean="0"/>
              <a:t>2015-03-25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41605-014A-4846-9E76-99CB0067B0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443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584176"/>
          </a:xfrm>
        </p:spPr>
        <p:txBody>
          <a:bodyPr>
            <a:normAutofit/>
          </a:bodyPr>
          <a:lstStyle/>
          <a:p>
            <a:r>
              <a:rPr lang="ko-KR" altLang="en-US" sz="4800" dirty="0" smtClean="0"/>
              <a:t>인지심리학 및 실습</a:t>
            </a:r>
            <a:r>
              <a:rPr lang="en-US" altLang="ko-KR" sz="4800" dirty="0" smtClean="0"/>
              <a:t> </a:t>
            </a:r>
            <a:endParaRPr lang="ko-KR" altLang="en-US" sz="4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923928" y="5733256"/>
            <a:ext cx="6400800" cy="76964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2015. 3 25 (</a:t>
            </a:r>
            <a:r>
              <a:rPr lang="ko-KR" altLang="en-US" dirty="0" smtClean="0">
                <a:solidFill>
                  <a:schemeClr val="tx1"/>
                </a:solidFill>
              </a:rPr>
              <a:t>수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23528" y="3068960"/>
            <a:ext cx="86103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 smtClean="0"/>
              <a:t>Müller-</a:t>
            </a:r>
            <a:r>
              <a:rPr lang="en-US" altLang="ko-KR" sz="4400" dirty="0" err="1" smtClean="0"/>
              <a:t>Lyer</a:t>
            </a:r>
            <a:r>
              <a:rPr lang="en-US" altLang="ko-KR" sz="4400" dirty="0" smtClean="0"/>
              <a:t> (</a:t>
            </a:r>
            <a:r>
              <a:rPr lang="ko-KR" altLang="en-US" sz="4400" dirty="0" err="1" smtClean="0"/>
              <a:t>뮐러</a:t>
            </a:r>
            <a:r>
              <a:rPr lang="en-US" altLang="ko-KR" sz="4400" dirty="0" smtClean="0"/>
              <a:t>-</a:t>
            </a:r>
            <a:r>
              <a:rPr lang="ko-KR" altLang="en-US" sz="4400" dirty="0" err="1" smtClean="0"/>
              <a:t>라이어</a:t>
            </a:r>
            <a:r>
              <a:rPr lang="en-US" altLang="ko-KR" sz="4400" dirty="0" smtClean="0"/>
              <a:t>) illusion</a:t>
            </a:r>
            <a:endParaRPr lang="ko-KR" altLang="en-US" sz="4400" dirty="0"/>
          </a:p>
        </p:txBody>
      </p:sp>
      <p:sp>
        <p:nvSpPr>
          <p:cNvPr id="5" name="직사각형 4"/>
          <p:cNvSpPr/>
          <p:nvPr/>
        </p:nvSpPr>
        <p:spPr>
          <a:xfrm>
            <a:off x="4025824" y="4881354"/>
            <a:ext cx="4650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smtClean="0">
                <a:solidFill>
                  <a:srgbClr val="FF0000"/>
                </a:solidFill>
              </a:rPr>
              <a:t>착시현상 실험 과제</a:t>
            </a:r>
            <a:endParaRPr lang="ko-KR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05663" y="385500"/>
            <a:ext cx="5778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/>
              <a:t>Müller-</a:t>
            </a:r>
            <a:r>
              <a:rPr lang="en-US" altLang="ko-KR" sz="2800" b="1" dirty="0" err="1" smtClean="0"/>
              <a:t>Lyer</a:t>
            </a:r>
            <a:r>
              <a:rPr lang="en-US" altLang="ko-KR" sz="2800" b="1" dirty="0" smtClean="0"/>
              <a:t> (</a:t>
            </a:r>
            <a:r>
              <a:rPr lang="ko-KR" altLang="en-US" sz="2800" b="1" dirty="0" err="1" smtClean="0"/>
              <a:t>뮐러</a:t>
            </a:r>
            <a:r>
              <a:rPr lang="en-US" altLang="ko-KR" sz="2800" b="1" dirty="0" smtClean="0"/>
              <a:t>-</a:t>
            </a:r>
            <a:r>
              <a:rPr lang="ko-KR" altLang="en-US" sz="2800" b="1" dirty="0" err="1" smtClean="0"/>
              <a:t>라이어</a:t>
            </a:r>
            <a:r>
              <a:rPr lang="en-US" altLang="ko-KR" sz="2800" b="1" dirty="0" smtClean="0"/>
              <a:t>) illusion</a:t>
            </a:r>
            <a:endParaRPr lang="ko-KR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39361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3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실험 방법</a:t>
            </a:r>
            <a:endParaRPr lang="ko-KR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13285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dirty="0" smtClean="0"/>
              <a:t> </a:t>
            </a:r>
            <a:r>
              <a:rPr lang="ko-KR" altLang="en-US" dirty="0" smtClean="0"/>
              <a:t>개인실험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70892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dirty="0" smtClean="0"/>
              <a:t> </a:t>
            </a:r>
            <a:r>
              <a:rPr lang="ko-KR" altLang="en-US" dirty="0" smtClean="0"/>
              <a:t>피험자는 </a:t>
            </a:r>
            <a:r>
              <a:rPr lang="en-US" altLang="ko-KR" dirty="0" smtClean="0"/>
              <a:t>1</a:t>
            </a:r>
            <a:r>
              <a:rPr lang="ko-KR" altLang="en-US" dirty="0" smtClean="0"/>
              <a:t>명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335699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dirty="0" smtClean="0"/>
              <a:t> </a:t>
            </a:r>
            <a:r>
              <a:rPr lang="ko-KR" altLang="en-US" dirty="0" smtClean="0"/>
              <a:t>실험조건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통제조건 </a:t>
            </a:r>
            <a:r>
              <a:rPr lang="en-US" altLang="ko-KR" dirty="0" smtClean="0"/>
              <a:t>1</a:t>
            </a:r>
            <a:r>
              <a:rPr lang="ko-KR" altLang="en-US" dirty="0" smtClean="0"/>
              <a:t>개로 나누어 실험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75656" y="386104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실험 조건 </a:t>
            </a:r>
            <a:r>
              <a:rPr lang="ko-KR" altLang="en-US" dirty="0" smtClean="0">
                <a:latin typeface="맑은 고딕"/>
                <a:ea typeface="맑은 고딕"/>
              </a:rPr>
              <a:t>① </a:t>
            </a:r>
            <a:r>
              <a:rPr lang="en-US" altLang="ko-KR" dirty="0" smtClean="0">
                <a:latin typeface="맑은 고딕"/>
                <a:ea typeface="맑은 고딕"/>
              </a:rPr>
              <a:t>: </a:t>
            </a:r>
            <a:r>
              <a:rPr lang="ko-KR" altLang="en-US" dirty="0" smtClean="0">
                <a:latin typeface="맑은 고딕"/>
                <a:ea typeface="맑은 고딕"/>
              </a:rPr>
              <a:t>날개의 각도가 </a:t>
            </a:r>
            <a:r>
              <a:rPr lang="en-US" altLang="ko-KR" dirty="0" smtClean="0">
                <a:latin typeface="맑은 고딕"/>
                <a:ea typeface="맑은 고딕"/>
              </a:rPr>
              <a:t>30</a:t>
            </a:r>
            <a:r>
              <a:rPr lang="ko-KR" altLang="en-US" dirty="0" smtClean="0">
                <a:latin typeface="맑은 고딕"/>
                <a:ea typeface="맑은 고딕"/>
              </a:rPr>
              <a:t>도인 경우 </a:t>
            </a:r>
            <a:r>
              <a:rPr lang="en-US" altLang="ko-KR" dirty="0" smtClean="0">
                <a:latin typeface="맑은 고딕"/>
                <a:ea typeface="맑은 고딕"/>
              </a:rPr>
              <a:t>( </a:t>
            </a:r>
            <a:r>
              <a:rPr lang="ko-KR" altLang="en-US" dirty="0" smtClean="0">
                <a:latin typeface="맑은 고딕"/>
                <a:ea typeface="맑은 고딕"/>
              </a:rPr>
              <a:t>증가</a:t>
            </a:r>
            <a:r>
              <a:rPr lang="en-US" altLang="ko-KR" dirty="0" smtClean="0">
                <a:latin typeface="맑은 고딕"/>
                <a:ea typeface="맑은 고딕"/>
              </a:rPr>
              <a:t> / </a:t>
            </a:r>
            <a:r>
              <a:rPr lang="ko-KR" altLang="en-US" dirty="0" smtClean="0">
                <a:latin typeface="맑은 고딕"/>
                <a:ea typeface="맑은 고딕"/>
              </a:rPr>
              <a:t>감소</a:t>
            </a:r>
            <a:r>
              <a:rPr lang="en-US" altLang="ko-KR" dirty="0" smtClean="0">
                <a:latin typeface="맑은 고딕"/>
                <a:ea typeface="맑은 고딕"/>
              </a:rPr>
              <a:t> )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75656" y="425515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실험 조건 </a:t>
            </a:r>
            <a:r>
              <a:rPr lang="ko-KR" altLang="en-US" dirty="0">
                <a:latin typeface="맑은 고딕"/>
                <a:ea typeface="맑은 고딕"/>
              </a:rPr>
              <a:t>②</a:t>
            </a:r>
            <a:r>
              <a:rPr lang="ko-KR" altLang="en-US" dirty="0" smtClean="0">
                <a:latin typeface="맑은 고딕"/>
                <a:ea typeface="맑은 고딕"/>
              </a:rPr>
              <a:t> </a:t>
            </a:r>
            <a:r>
              <a:rPr lang="en-US" altLang="ko-KR" dirty="0" smtClean="0">
                <a:latin typeface="맑은 고딕"/>
                <a:ea typeface="맑은 고딕"/>
              </a:rPr>
              <a:t>: </a:t>
            </a:r>
            <a:r>
              <a:rPr lang="ko-KR" altLang="en-US" dirty="0" smtClean="0">
                <a:latin typeface="맑은 고딕"/>
                <a:ea typeface="맑은 고딕"/>
              </a:rPr>
              <a:t>날개의 각도가 </a:t>
            </a:r>
            <a:r>
              <a:rPr lang="en-US" altLang="ko-KR" dirty="0">
                <a:latin typeface="맑은 고딕"/>
                <a:ea typeface="맑은 고딕"/>
              </a:rPr>
              <a:t>6</a:t>
            </a:r>
            <a:r>
              <a:rPr lang="en-US" altLang="ko-KR" dirty="0" smtClean="0">
                <a:latin typeface="맑은 고딕"/>
                <a:ea typeface="맑은 고딕"/>
              </a:rPr>
              <a:t>0</a:t>
            </a:r>
            <a:r>
              <a:rPr lang="ko-KR" altLang="en-US" dirty="0" smtClean="0">
                <a:latin typeface="맑은 고딕"/>
                <a:ea typeface="맑은 고딕"/>
              </a:rPr>
              <a:t>도인 경우 </a:t>
            </a:r>
            <a:r>
              <a:rPr lang="en-US" altLang="ko-KR" dirty="0" smtClean="0">
                <a:latin typeface="맑은 고딕"/>
                <a:ea typeface="맑은 고딕"/>
              </a:rPr>
              <a:t>( </a:t>
            </a:r>
            <a:r>
              <a:rPr lang="ko-KR" altLang="en-US" dirty="0" smtClean="0">
                <a:latin typeface="맑은 고딕"/>
                <a:ea typeface="맑은 고딕"/>
              </a:rPr>
              <a:t>증가</a:t>
            </a:r>
            <a:r>
              <a:rPr lang="en-US" altLang="ko-KR" dirty="0" smtClean="0">
                <a:latin typeface="맑은 고딕"/>
                <a:ea typeface="맑은 고딕"/>
              </a:rPr>
              <a:t> / </a:t>
            </a:r>
            <a:r>
              <a:rPr lang="ko-KR" altLang="en-US" dirty="0" smtClean="0">
                <a:latin typeface="맑은 고딕"/>
                <a:ea typeface="맑은 고딕"/>
              </a:rPr>
              <a:t>감소</a:t>
            </a:r>
            <a:r>
              <a:rPr lang="en-US" altLang="ko-KR" dirty="0" smtClean="0">
                <a:latin typeface="맑은 고딕"/>
                <a:ea typeface="맑은 고딕"/>
              </a:rPr>
              <a:t> )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465313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통</a:t>
            </a:r>
            <a:r>
              <a:rPr lang="ko-KR" altLang="en-US" dirty="0"/>
              <a:t>제</a:t>
            </a:r>
            <a:r>
              <a:rPr lang="ko-KR" altLang="en-US" dirty="0" smtClean="0"/>
              <a:t> 조건</a:t>
            </a:r>
            <a:r>
              <a:rPr lang="ko-KR" altLang="en-US" dirty="0" smtClean="0">
                <a:latin typeface="맑은 고딕"/>
                <a:ea typeface="맑은 고딕"/>
              </a:rPr>
              <a:t> </a:t>
            </a:r>
            <a:r>
              <a:rPr lang="en-US" altLang="ko-KR" dirty="0" smtClean="0">
                <a:latin typeface="맑은 고딕"/>
                <a:ea typeface="맑은 고딕"/>
              </a:rPr>
              <a:t>: </a:t>
            </a:r>
            <a:r>
              <a:rPr lang="ko-KR" altLang="en-US" dirty="0" smtClean="0">
                <a:latin typeface="맑은 고딕"/>
                <a:ea typeface="맑은 고딕"/>
              </a:rPr>
              <a:t>날개가 없는 경우 </a:t>
            </a:r>
            <a:r>
              <a:rPr lang="en-US" altLang="ko-KR" dirty="0" smtClean="0">
                <a:latin typeface="맑은 고딕"/>
                <a:ea typeface="맑은 고딕"/>
              </a:rPr>
              <a:t>(</a:t>
            </a:r>
            <a:r>
              <a:rPr lang="ko-KR" altLang="en-US" dirty="0">
                <a:latin typeface="맑은 고딕"/>
                <a:ea typeface="맑은 고딕"/>
              </a:rPr>
              <a:t> </a:t>
            </a:r>
            <a:r>
              <a:rPr lang="ko-KR" altLang="en-US" dirty="0" smtClean="0">
                <a:latin typeface="맑은 고딕"/>
                <a:ea typeface="맑은 고딕"/>
              </a:rPr>
              <a:t>증</a:t>
            </a:r>
            <a:r>
              <a:rPr lang="ko-KR" altLang="en-US" dirty="0">
                <a:latin typeface="맑은 고딕"/>
                <a:ea typeface="맑은 고딕"/>
              </a:rPr>
              <a:t>가</a:t>
            </a:r>
            <a:r>
              <a:rPr lang="en-US" altLang="ko-KR" dirty="0" smtClean="0">
                <a:latin typeface="맑은 고딕"/>
                <a:ea typeface="맑은 고딕"/>
              </a:rPr>
              <a:t> / </a:t>
            </a:r>
            <a:r>
              <a:rPr lang="ko-KR" altLang="en-US" dirty="0" smtClean="0">
                <a:latin typeface="맑은 고딕"/>
                <a:ea typeface="맑은 고딕"/>
              </a:rPr>
              <a:t>감소</a:t>
            </a:r>
            <a:r>
              <a:rPr lang="en-US" altLang="ko-KR" dirty="0" smtClean="0">
                <a:latin typeface="맑은 고딕"/>
                <a:ea typeface="맑은 고딕"/>
              </a:rPr>
              <a:t> )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530120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dirty="0" smtClean="0"/>
              <a:t> </a:t>
            </a:r>
            <a:r>
              <a:rPr lang="ko-KR" altLang="en-US" dirty="0" smtClean="0"/>
              <a:t>각 조건 별로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번씩 시행 </a:t>
            </a:r>
            <a:r>
              <a:rPr lang="en-US" altLang="ko-KR" dirty="0" smtClean="0"/>
              <a:t>(</a:t>
            </a:r>
            <a:r>
              <a:rPr lang="ko-KR" altLang="en-US" dirty="0" smtClean="0"/>
              <a:t>무작위로</a:t>
            </a:r>
            <a:r>
              <a:rPr lang="en-US" altLang="ko-KR" dirty="0" smtClean="0"/>
              <a:t>!!)</a:t>
            </a:r>
            <a:r>
              <a:rPr lang="ko-KR" altLang="en-US" dirty="0" smtClean="0"/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총 </a:t>
            </a:r>
            <a:r>
              <a:rPr lang="en-US" altLang="ko-KR" dirty="0" smtClean="0">
                <a:sym typeface="Wingdings" panose="05000000000000000000" pitchFamily="2" charset="2"/>
              </a:rPr>
              <a:t>60</a:t>
            </a:r>
            <a:r>
              <a:rPr lang="ko-KR" altLang="en-US" dirty="0" smtClean="0">
                <a:sym typeface="Wingdings" panose="05000000000000000000" pitchFamily="2" charset="2"/>
              </a:rPr>
              <a:t>번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71600" y="587727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dirty="0" smtClean="0"/>
              <a:t> </a:t>
            </a:r>
            <a:r>
              <a:rPr lang="ko-KR" altLang="en-US" dirty="0" smtClean="0"/>
              <a:t>평균과 표준편차 계산해서 결과 내기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82" y="398411"/>
            <a:ext cx="1403240" cy="3337239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8388424" y="949482"/>
            <a:ext cx="27962" cy="2515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>
          <a:xfrm>
            <a:off x="6031618" y="3861048"/>
            <a:ext cx="576064" cy="394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6738414" y="3861048"/>
            <a:ext cx="576064" cy="394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6034549" y="4242766"/>
            <a:ext cx="576064" cy="394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6738414" y="4279924"/>
            <a:ext cx="576064" cy="394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012160" y="3501008"/>
            <a:ext cx="523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10</a:t>
            </a:r>
            <a:r>
              <a:rPr lang="ko-KR" altLang="en-US" sz="1200" dirty="0" smtClean="0">
                <a:solidFill>
                  <a:srgbClr val="FF0000"/>
                </a:solidFill>
              </a:rPr>
              <a:t>번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19058" y="3507689"/>
            <a:ext cx="523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mtClean="0">
                <a:solidFill>
                  <a:srgbClr val="FF0000"/>
                </a:solidFill>
              </a:rPr>
              <a:t>10</a:t>
            </a:r>
            <a:r>
              <a:rPr lang="ko-KR" altLang="en-US" sz="1200" dirty="0" smtClean="0">
                <a:solidFill>
                  <a:srgbClr val="FF0000"/>
                </a:solidFill>
              </a:rPr>
              <a:t>번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81435" y="4745469"/>
            <a:ext cx="523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mtClean="0">
                <a:solidFill>
                  <a:srgbClr val="FF0000"/>
                </a:solidFill>
              </a:rPr>
              <a:t>10</a:t>
            </a:r>
            <a:r>
              <a:rPr lang="ko-KR" altLang="en-US" sz="1200" dirty="0" smtClean="0">
                <a:solidFill>
                  <a:srgbClr val="FF0000"/>
                </a:solidFill>
              </a:rPr>
              <a:t>번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82451" y="4745469"/>
            <a:ext cx="523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10</a:t>
            </a:r>
            <a:r>
              <a:rPr lang="ko-KR" altLang="en-US" sz="1200" dirty="0" smtClean="0">
                <a:solidFill>
                  <a:srgbClr val="FF0000"/>
                </a:solidFill>
              </a:rPr>
              <a:t>번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4701032" y="4653136"/>
            <a:ext cx="576064" cy="394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5415076" y="4655386"/>
            <a:ext cx="576064" cy="394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753582" y="5049490"/>
            <a:ext cx="523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10</a:t>
            </a:r>
            <a:r>
              <a:rPr lang="ko-KR" altLang="en-US" sz="1200" dirty="0" smtClean="0">
                <a:solidFill>
                  <a:srgbClr val="FF0000"/>
                </a:solidFill>
              </a:rPr>
              <a:t>번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8646" y="5049490"/>
            <a:ext cx="523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10</a:t>
            </a:r>
            <a:r>
              <a:rPr lang="ko-KR" altLang="en-US" sz="1200" dirty="0" smtClean="0">
                <a:solidFill>
                  <a:srgbClr val="FF0000"/>
                </a:solidFill>
              </a:rPr>
              <a:t>번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5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05663" y="385500"/>
            <a:ext cx="5778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/>
              <a:t>Müller-</a:t>
            </a:r>
            <a:r>
              <a:rPr lang="en-US" altLang="ko-KR" sz="2800" b="1" dirty="0" err="1" smtClean="0"/>
              <a:t>Lyer</a:t>
            </a:r>
            <a:r>
              <a:rPr lang="en-US" altLang="ko-KR" sz="2800" b="1" dirty="0" smtClean="0"/>
              <a:t> (</a:t>
            </a:r>
            <a:r>
              <a:rPr lang="ko-KR" altLang="en-US" sz="2800" b="1" dirty="0" err="1" smtClean="0"/>
              <a:t>뮐러</a:t>
            </a:r>
            <a:r>
              <a:rPr lang="en-US" altLang="ko-KR" sz="2800" b="1" dirty="0" smtClean="0"/>
              <a:t>-</a:t>
            </a:r>
            <a:r>
              <a:rPr lang="ko-KR" altLang="en-US" sz="2800" b="1" dirty="0" err="1" smtClean="0"/>
              <a:t>라이어</a:t>
            </a:r>
            <a:r>
              <a:rPr lang="en-US" altLang="ko-KR" sz="2800" b="1" dirty="0" smtClean="0"/>
              <a:t>) illusion</a:t>
            </a:r>
            <a:endParaRPr lang="ko-KR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2930" y="139361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4. </a:t>
            </a:r>
            <a:r>
              <a:rPr lang="ko-KR" altLang="en-US" sz="2800" dirty="0" smtClean="0"/>
              <a:t>실험 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실험조건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sp>
        <p:nvSpPr>
          <p:cNvPr id="24" name="오른쪽 화살표 23"/>
          <p:cNvSpPr/>
          <p:nvPr/>
        </p:nvSpPr>
        <p:spPr>
          <a:xfrm>
            <a:off x="602073" y="2858539"/>
            <a:ext cx="648072" cy="5718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오른쪽 화살표 33"/>
          <p:cNvSpPr/>
          <p:nvPr/>
        </p:nvSpPr>
        <p:spPr>
          <a:xfrm rot="10800000">
            <a:off x="539552" y="5518052"/>
            <a:ext cx="648072" cy="5718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아래쪽 화살표 64"/>
          <p:cNvSpPr/>
          <p:nvPr/>
        </p:nvSpPr>
        <p:spPr>
          <a:xfrm>
            <a:off x="4639036" y="1484784"/>
            <a:ext cx="288032" cy="72211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4937578" y="1639310"/>
            <a:ext cx="77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15cm</a:t>
            </a:r>
            <a:endParaRPr lang="ko-KR" altLang="en-US" dirty="0"/>
          </a:p>
        </p:txBody>
      </p:sp>
      <p:sp>
        <p:nvSpPr>
          <p:cNvPr id="67" name="아래쪽 화살표 66"/>
          <p:cNvSpPr/>
          <p:nvPr/>
        </p:nvSpPr>
        <p:spPr>
          <a:xfrm>
            <a:off x="4686048" y="4208544"/>
            <a:ext cx="288032" cy="72211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4984590" y="4363070"/>
            <a:ext cx="77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3cm</a:t>
            </a:r>
            <a:endParaRPr lang="ko-KR" altLang="en-US" dirty="0"/>
          </a:p>
        </p:txBody>
      </p:sp>
      <p:grpSp>
        <p:nvGrpSpPr>
          <p:cNvPr id="46" name="그룹 45"/>
          <p:cNvGrpSpPr/>
          <p:nvPr/>
        </p:nvGrpSpPr>
        <p:grpSpPr>
          <a:xfrm>
            <a:off x="1466169" y="2325085"/>
            <a:ext cx="3537879" cy="1507385"/>
            <a:chOff x="1043608" y="2680342"/>
            <a:chExt cx="3537879" cy="1507385"/>
          </a:xfrm>
        </p:grpSpPr>
        <p:grpSp>
          <p:nvGrpSpPr>
            <p:cNvPr id="53" name="그룹 52"/>
            <p:cNvGrpSpPr/>
            <p:nvPr/>
          </p:nvGrpSpPr>
          <p:grpSpPr>
            <a:xfrm>
              <a:off x="1043608" y="2680342"/>
              <a:ext cx="3537879" cy="1507385"/>
              <a:chOff x="1043608" y="2680342"/>
              <a:chExt cx="3537879" cy="1507385"/>
            </a:xfrm>
          </p:grpSpPr>
          <p:sp>
            <p:nvSpPr>
              <p:cNvPr id="56" name="직사각형 55"/>
              <p:cNvSpPr/>
              <p:nvPr/>
            </p:nvSpPr>
            <p:spPr>
              <a:xfrm>
                <a:off x="1043608" y="2680342"/>
                <a:ext cx="3537879" cy="15073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69" name="직선 연결선 68"/>
              <p:cNvCxnSpPr>
                <a:endCxn id="56" idx="3"/>
              </p:cNvCxnSpPr>
              <p:nvPr/>
            </p:nvCxnSpPr>
            <p:spPr>
              <a:xfrm>
                <a:off x="1561555" y="3423392"/>
                <a:ext cx="3019932" cy="106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직선 연결선 53"/>
            <p:cNvCxnSpPr/>
            <p:nvPr/>
          </p:nvCxnSpPr>
          <p:spPr>
            <a:xfrm>
              <a:off x="1264833" y="3149213"/>
              <a:ext cx="298435" cy="2715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 flipV="1">
              <a:off x="1264833" y="3416578"/>
              <a:ext cx="298435" cy="3045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그룹 69"/>
          <p:cNvGrpSpPr/>
          <p:nvPr/>
        </p:nvGrpSpPr>
        <p:grpSpPr>
          <a:xfrm>
            <a:off x="4778537" y="2289080"/>
            <a:ext cx="3537879" cy="1579393"/>
            <a:chOff x="7671792" y="769487"/>
            <a:chExt cx="3537879" cy="1579393"/>
          </a:xfrm>
        </p:grpSpPr>
        <p:sp>
          <p:nvSpPr>
            <p:cNvPr id="71" name="직사각형 70"/>
            <p:cNvSpPr/>
            <p:nvPr/>
          </p:nvSpPr>
          <p:spPr>
            <a:xfrm>
              <a:off x="7671792" y="769487"/>
              <a:ext cx="3537879" cy="1579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4" name="직선 연결선 73"/>
            <p:cNvCxnSpPr>
              <a:endCxn id="71" idx="1"/>
            </p:cNvCxnSpPr>
            <p:nvPr/>
          </p:nvCxnSpPr>
          <p:spPr>
            <a:xfrm flipH="1">
              <a:off x="7671792" y="1559183"/>
              <a:ext cx="183437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직선 연결선 74"/>
          <p:cNvCxnSpPr/>
          <p:nvPr/>
        </p:nvCxnSpPr>
        <p:spPr>
          <a:xfrm>
            <a:off x="6315748" y="2812534"/>
            <a:ext cx="298435" cy="2715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/>
          <p:cNvCxnSpPr/>
          <p:nvPr/>
        </p:nvCxnSpPr>
        <p:spPr>
          <a:xfrm flipV="1">
            <a:off x="6315748" y="3079899"/>
            <a:ext cx="298435" cy="3045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/>
          <p:nvPr/>
        </p:nvCxnSpPr>
        <p:spPr>
          <a:xfrm flipH="1">
            <a:off x="4788024" y="2829024"/>
            <a:ext cx="288032" cy="2715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/>
          <p:nvPr/>
        </p:nvCxnSpPr>
        <p:spPr>
          <a:xfrm flipH="1" flipV="1">
            <a:off x="4788024" y="3100565"/>
            <a:ext cx="288032" cy="3003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순서도: 처리 22"/>
          <p:cNvSpPr/>
          <p:nvPr/>
        </p:nvSpPr>
        <p:spPr>
          <a:xfrm>
            <a:off x="7020272" y="2636912"/>
            <a:ext cx="1152128" cy="8640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/>
              <a:t>감소법</a:t>
            </a:r>
            <a:endParaRPr lang="ko-KR" altLang="en-US" sz="2800" dirty="0"/>
          </a:p>
        </p:txBody>
      </p:sp>
      <p:grpSp>
        <p:nvGrpSpPr>
          <p:cNvPr id="83" name="그룹 82"/>
          <p:cNvGrpSpPr/>
          <p:nvPr/>
        </p:nvGrpSpPr>
        <p:grpSpPr>
          <a:xfrm>
            <a:off x="3081605" y="5061319"/>
            <a:ext cx="3537879" cy="1507385"/>
            <a:chOff x="1043608" y="2680342"/>
            <a:chExt cx="3537879" cy="1507385"/>
          </a:xfrm>
        </p:grpSpPr>
        <p:grpSp>
          <p:nvGrpSpPr>
            <p:cNvPr id="84" name="그룹 83"/>
            <p:cNvGrpSpPr/>
            <p:nvPr/>
          </p:nvGrpSpPr>
          <p:grpSpPr>
            <a:xfrm>
              <a:off x="1043608" y="2680342"/>
              <a:ext cx="3537879" cy="1507385"/>
              <a:chOff x="1043608" y="2680342"/>
              <a:chExt cx="3537879" cy="1507385"/>
            </a:xfrm>
          </p:grpSpPr>
          <p:sp>
            <p:nvSpPr>
              <p:cNvPr id="87" name="직사각형 86"/>
              <p:cNvSpPr/>
              <p:nvPr/>
            </p:nvSpPr>
            <p:spPr>
              <a:xfrm>
                <a:off x="1043608" y="2680342"/>
                <a:ext cx="3537879" cy="15073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88" name="직선 연결선 87"/>
              <p:cNvCxnSpPr>
                <a:endCxn id="87" idx="3"/>
              </p:cNvCxnSpPr>
              <p:nvPr/>
            </p:nvCxnSpPr>
            <p:spPr>
              <a:xfrm>
                <a:off x="1561555" y="3423392"/>
                <a:ext cx="3019932" cy="106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5" name="직선 연결선 84"/>
            <p:cNvCxnSpPr/>
            <p:nvPr/>
          </p:nvCxnSpPr>
          <p:spPr>
            <a:xfrm>
              <a:off x="1264833" y="3149213"/>
              <a:ext cx="298435" cy="2715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 flipV="1">
              <a:off x="1264833" y="3416578"/>
              <a:ext cx="298435" cy="3045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그룹 88"/>
          <p:cNvGrpSpPr/>
          <p:nvPr/>
        </p:nvGrpSpPr>
        <p:grpSpPr>
          <a:xfrm>
            <a:off x="4850545" y="5017959"/>
            <a:ext cx="3537879" cy="1579393"/>
            <a:chOff x="7671792" y="769487"/>
            <a:chExt cx="3537879" cy="1579393"/>
          </a:xfrm>
        </p:grpSpPr>
        <p:sp>
          <p:nvSpPr>
            <p:cNvPr id="90" name="직사각형 89"/>
            <p:cNvSpPr/>
            <p:nvPr/>
          </p:nvSpPr>
          <p:spPr>
            <a:xfrm>
              <a:off x="7671792" y="769487"/>
              <a:ext cx="3537879" cy="1579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1" name="직선 연결선 90"/>
            <p:cNvCxnSpPr>
              <a:endCxn id="90" idx="1"/>
            </p:cNvCxnSpPr>
            <p:nvPr/>
          </p:nvCxnSpPr>
          <p:spPr>
            <a:xfrm flipH="1">
              <a:off x="7671792" y="1559183"/>
              <a:ext cx="183437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순서도: 처리 91"/>
          <p:cNvSpPr/>
          <p:nvPr/>
        </p:nvSpPr>
        <p:spPr>
          <a:xfrm>
            <a:off x="6938777" y="5279197"/>
            <a:ext cx="1152128" cy="8640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smtClean="0"/>
              <a:t>증가법</a:t>
            </a:r>
            <a:endParaRPr lang="ko-KR" altLang="en-US" sz="2400" dirty="0"/>
          </a:p>
        </p:txBody>
      </p:sp>
      <p:cxnSp>
        <p:nvCxnSpPr>
          <p:cNvPr id="93" name="직선 연결선 92"/>
          <p:cNvCxnSpPr/>
          <p:nvPr/>
        </p:nvCxnSpPr>
        <p:spPr>
          <a:xfrm>
            <a:off x="6378269" y="5534366"/>
            <a:ext cx="298435" cy="2715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93"/>
          <p:cNvCxnSpPr/>
          <p:nvPr/>
        </p:nvCxnSpPr>
        <p:spPr>
          <a:xfrm flipV="1">
            <a:off x="6378269" y="5801731"/>
            <a:ext cx="298435" cy="3045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 flipH="1">
            <a:off x="4850545" y="5522835"/>
            <a:ext cx="288032" cy="2715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/>
          <p:nvPr/>
        </p:nvCxnSpPr>
        <p:spPr>
          <a:xfrm flipH="1" flipV="1">
            <a:off x="4850545" y="5794376"/>
            <a:ext cx="288032" cy="3003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34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14531 -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32 0.00069 L 2.77778E-6 3.7037E-6 " pathEditMode="relative" rAng="0" ptsTypes="AA">
                                      <p:cBhvr>
                                        <p:cTn id="10" dur="1000" spd="-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오른쪽 화살표 33"/>
          <p:cNvSpPr/>
          <p:nvPr/>
        </p:nvSpPr>
        <p:spPr>
          <a:xfrm>
            <a:off x="611560" y="2901969"/>
            <a:ext cx="648072" cy="5718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오른쪽 화살표 34"/>
          <p:cNvSpPr/>
          <p:nvPr/>
        </p:nvSpPr>
        <p:spPr>
          <a:xfrm rot="10800000">
            <a:off x="467544" y="5450827"/>
            <a:ext cx="648072" cy="5718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532930" y="139361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4. </a:t>
            </a:r>
            <a:r>
              <a:rPr lang="ko-KR" altLang="en-US" sz="2800" dirty="0" smtClean="0"/>
              <a:t>실험 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통</a:t>
            </a:r>
            <a:r>
              <a:rPr lang="ko-KR" altLang="en-US" sz="2800" dirty="0"/>
              <a:t>제</a:t>
            </a:r>
            <a:r>
              <a:rPr lang="ko-KR" altLang="en-US" sz="2800" dirty="0" smtClean="0"/>
              <a:t>조건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sp>
        <p:nvSpPr>
          <p:cNvPr id="56" name="직사각형 55"/>
          <p:cNvSpPr/>
          <p:nvPr/>
        </p:nvSpPr>
        <p:spPr>
          <a:xfrm>
            <a:off x="305663" y="385500"/>
            <a:ext cx="5778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/>
              <a:t>Müller-</a:t>
            </a:r>
            <a:r>
              <a:rPr lang="en-US" altLang="ko-KR" sz="2800" b="1" dirty="0" err="1" smtClean="0"/>
              <a:t>Lyer</a:t>
            </a:r>
            <a:r>
              <a:rPr lang="en-US" altLang="ko-KR" sz="2800" b="1" dirty="0" smtClean="0"/>
              <a:t> (</a:t>
            </a:r>
            <a:r>
              <a:rPr lang="ko-KR" altLang="en-US" sz="2800" b="1" dirty="0" err="1" smtClean="0"/>
              <a:t>뮐러</a:t>
            </a:r>
            <a:r>
              <a:rPr lang="en-US" altLang="ko-KR" sz="2800" b="1" dirty="0" smtClean="0"/>
              <a:t>-</a:t>
            </a:r>
            <a:r>
              <a:rPr lang="ko-KR" altLang="en-US" sz="2800" b="1" dirty="0" err="1" smtClean="0"/>
              <a:t>라이어</a:t>
            </a:r>
            <a:r>
              <a:rPr lang="en-US" altLang="ko-KR" sz="2800" b="1" dirty="0" smtClean="0"/>
              <a:t>) illusion</a:t>
            </a:r>
            <a:endParaRPr lang="ko-KR" altLang="en-US" sz="2800" b="1" dirty="0"/>
          </a:p>
        </p:txBody>
      </p:sp>
      <p:sp>
        <p:nvSpPr>
          <p:cNvPr id="69" name="아래쪽 화살표 68"/>
          <p:cNvSpPr/>
          <p:nvPr/>
        </p:nvSpPr>
        <p:spPr>
          <a:xfrm>
            <a:off x="4865570" y="1546282"/>
            <a:ext cx="288032" cy="72211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5164112" y="1700808"/>
            <a:ext cx="77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15cm</a:t>
            </a:r>
            <a:endParaRPr lang="ko-KR" altLang="en-US" dirty="0"/>
          </a:p>
        </p:txBody>
      </p:sp>
      <p:grpSp>
        <p:nvGrpSpPr>
          <p:cNvPr id="38" name="그룹 37"/>
          <p:cNvGrpSpPr/>
          <p:nvPr/>
        </p:nvGrpSpPr>
        <p:grpSpPr>
          <a:xfrm>
            <a:off x="1691680" y="2533684"/>
            <a:ext cx="3537879" cy="1507385"/>
            <a:chOff x="1043608" y="2680342"/>
            <a:chExt cx="3537879" cy="1507385"/>
          </a:xfrm>
        </p:grpSpPr>
        <p:sp>
          <p:nvSpPr>
            <p:cNvPr id="39" name="직사각형 38"/>
            <p:cNvSpPr/>
            <p:nvPr/>
          </p:nvSpPr>
          <p:spPr>
            <a:xfrm>
              <a:off x="1043608" y="2680342"/>
              <a:ext cx="3537879" cy="15073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0" name="직선 연결선 39"/>
            <p:cNvCxnSpPr>
              <a:endCxn id="39" idx="3"/>
            </p:cNvCxnSpPr>
            <p:nvPr/>
          </p:nvCxnSpPr>
          <p:spPr>
            <a:xfrm>
              <a:off x="1561555" y="3423392"/>
              <a:ext cx="3019932" cy="106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그룹 41"/>
          <p:cNvGrpSpPr/>
          <p:nvPr/>
        </p:nvGrpSpPr>
        <p:grpSpPr>
          <a:xfrm>
            <a:off x="5004048" y="2497679"/>
            <a:ext cx="3537879" cy="1579393"/>
            <a:chOff x="7671792" y="769487"/>
            <a:chExt cx="3537879" cy="1579393"/>
          </a:xfrm>
        </p:grpSpPr>
        <p:sp>
          <p:nvSpPr>
            <p:cNvPr id="43" name="직사각형 42"/>
            <p:cNvSpPr/>
            <p:nvPr/>
          </p:nvSpPr>
          <p:spPr>
            <a:xfrm>
              <a:off x="7671792" y="769487"/>
              <a:ext cx="3537879" cy="1579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6" name="직선 연결선 45"/>
            <p:cNvCxnSpPr>
              <a:endCxn id="43" idx="1"/>
            </p:cNvCxnSpPr>
            <p:nvPr/>
          </p:nvCxnSpPr>
          <p:spPr>
            <a:xfrm flipH="1">
              <a:off x="7671792" y="1559183"/>
              <a:ext cx="183437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순서도: 처리 47"/>
          <p:cNvSpPr/>
          <p:nvPr/>
        </p:nvSpPr>
        <p:spPr>
          <a:xfrm>
            <a:off x="7092280" y="2850294"/>
            <a:ext cx="1152128" cy="8640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/>
              <a:t>감소법</a:t>
            </a:r>
            <a:endParaRPr lang="ko-KR" altLang="en-US" sz="2400" dirty="0"/>
          </a:p>
        </p:txBody>
      </p:sp>
      <p:grpSp>
        <p:nvGrpSpPr>
          <p:cNvPr id="49" name="그룹 48"/>
          <p:cNvGrpSpPr/>
          <p:nvPr/>
        </p:nvGrpSpPr>
        <p:grpSpPr>
          <a:xfrm>
            <a:off x="3275856" y="4623640"/>
            <a:ext cx="3537879" cy="1507385"/>
            <a:chOff x="1043608" y="2680342"/>
            <a:chExt cx="3537879" cy="1507385"/>
          </a:xfrm>
        </p:grpSpPr>
        <p:sp>
          <p:nvSpPr>
            <p:cNvPr id="52" name="직사각형 51"/>
            <p:cNvSpPr/>
            <p:nvPr/>
          </p:nvSpPr>
          <p:spPr>
            <a:xfrm>
              <a:off x="1043608" y="2680342"/>
              <a:ext cx="3537879" cy="15073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7" name="직선 연결선 56"/>
            <p:cNvCxnSpPr>
              <a:endCxn id="52" idx="3"/>
            </p:cNvCxnSpPr>
            <p:nvPr/>
          </p:nvCxnSpPr>
          <p:spPr>
            <a:xfrm>
              <a:off x="1561555" y="3423392"/>
              <a:ext cx="3019932" cy="106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그룹 57"/>
          <p:cNvGrpSpPr/>
          <p:nvPr/>
        </p:nvGrpSpPr>
        <p:grpSpPr>
          <a:xfrm>
            <a:off x="5009231" y="4581128"/>
            <a:ext cx="3537879" cy="1579393"/>
            <a:chOff x="7671792" y="769487"/>
            <a:chExt cx="3537879" cy="1579393"/>
          </a:xfrm>
        </p:grpSpPr>
        <p:sp>
          <p:nvSpPr>
            <p:cNvPr id="65" name="직사각형 64"/>
            <p:cNvSpPr/>
            <p:nvPr/>
          </p:nvSpPr>
          <p:spPr>
            <a:xfrm>
              <a:off x="7671792" y="769487"/>
              <a:ext cx="3537879" cy="1579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6" name="직선 연결선 65"/>
            <p:cNvCxnSpPr>
              <a:endCxn id="65" idx="1"/>
            </p:cNvCxnSpPr>
            <p:nvPr/>
          </p:nvCxnSpPr>
          <p:spPr>
            <a:xfrm flipH="1">
              <a:off x="7671792" y="1559183"/>
              <a:ext cx="183437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순서도: 처리 70"/>
          <p:cNvSpPr/>
          <p:nvPr/>
        </p:nvSpPr>
        <p:spPr>
          <a:xfrm>
            <a:off x="7097463" y="4842366"/>
            <a:ext cx="1152128" cy="8640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/>
              <a:t>증가법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6050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28697 -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1908 3.7037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05663" y="385500"/>
            <a:ext cx="5778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/>
              <a:t>Müller-</a:t>
            </a:r>
            <a:r>
              <a:rPr lang="en-US" altLang="ko-KR" sz="2800" b="1" dirty="0" err="1" smtClean="0"/>
              <a:t>Lyer</a:t>
            </a:r>
            <a:r>
              <a:rPr lang="en-US" altLang="ko-KR" sz="2800" b="1" dirty="0" smtClean="0"/>
              <a:t> (</a:t>
            </a:r>
            <a:r>
              <a:rPr lang="ko-KR" altLang="en-US" sz="2800" b="1" dirty="0" err="1" smtClean="0"/>
              <a:t>뮐러</a:t>
            </a:r>
            <a:r>
              <a:rPr lang="en-US" altLang="ko-KR" sz="2800" b="1" dirty="0" smtClean="0"/>
              <a:t>-</a:t>
            </a:r>
            <a:r>
              <a:rPr lang="ko-KR" altLang="en-US" sz="2800" b="1" dirty="0" err="1" smtClean="0"/>
              <a:t>라이어</a:t>
            </a:r>
            <a:r>
              <a:rPr lang="en-US" altLang="ko-KR" sz="2800" b="1" dirty="0" smtClean="0"/>
              <a:t>) illusion</a:t>
            </a:r>
            <a:endParaRPr lang="ko-KR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39361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5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보고서 작성 방법</a:t>
            </a:r>
            <a:endParaRPr lang="ko-KR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132112"/>
            <a:ext cx="4752528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/>
              <a:t>서론</a:t>
            </a:r>
            <a:endParaRPr lang="en-US" altLang="ko-KR" dirty="0" smtClean="0"/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 smtClean="0"/>
              <a:t>방법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- </a:t>
            </a:r>
            <a:r>
              <a:rPr lang="ko-KR" altLang="en-US" dirty="0" smtClean="0"/>
              <a:t>피험자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- </a:t>
            </a:r>
            <a:r>
              <a:rPr lang="ko-KR" altLang="en-US" dirty="0" smtClean="0"/>
              <a:t>측정도구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- </a:t>
            </a:r>
            <a:r>
              <a:rPr lang="ko-KR" altLang="en-US" dirty="0" smtClean="0"/>
              <a:t>실험절차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- </a:t>
            </a:r>
            <a:r>
              <a:rPr lang="ko-KR" altLang="en-US" dirty="0" smtClean="0"/>
              <a:t>분석방법</a:t>
            </a:r>
            <a:endParaRPr lang="en-US" altLang="ko-KR" dirty="0" smtClean="0"/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 smtClean="0"/>
              <a:t>결과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- </a:t>
            </a:r>
            <a:r>
              <a:rPr lang="ko-KR" altLang="en-US" dirty="0" smtClean="0"/>
              <a:t>결과 제시 </a:t>
            </a:r>
            <a:r>
              <a:rPr lang="en-US" altLang="ko-KR" dirty="0" smtClean="0"/>
              <a:t>&amp; </a:t>
            </a:r>
            <a:r>
              <a:rPr lang="ko-KR" altLang="en-US" dirty="0" smtClean="0"/>
              <a:t>결과 기술 </a:t>
            </a:r>
            <a:r>
              <a:rPr lang="en-US" altLang="ko-KR" dirty="0" smtClean="0"/>
              <a:t>( </a:t>
            </a:r>
            <a:r>
              <a:rPr lang="ko-KR" altLang="en-US" dirty="0" smtClean="0"/>
              <a:t>표 </a:t>
            </a:r>
            <a:r>
              <a:rPr lang="en-US" altLang="ko-KR" dirty="0" smtClean="0"/>
              <a:t>/ </a:t>
            </a:r>
            <a:r>
              <a:rPr lang="ko-KR" altLang="en-US" dirty="0" smtClean="0"/>
              <a:t>그래프 </a:t>
            </a:r>
            <a:r>
              <a:rPr lang="en-US" altLang="ko-KR" dirty="0" smtClean="0"/>
              <a:t>)</a:t>
            </a:r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 smtClean="0"/>
              <a:t>논의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- </a:t>
            </a:r>
            <a:r>
              <a:rPr lang="ko-KR" altLang="en-US" dirty="0" smtClean="0"/>
              <a:t>결과에</a:t>
            </a:r>
            <a:r>
              <a:rPr lang="en-US" altLang="ko-KR" dirty="0"/>
              <a:t> </a:t>
            </a:r>
            <a:r>
              <a:rPr lang="ko-KR" altLang="en-US" dirty="0" smtClean="0"/>
              <a:t>대한 설명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참고문</a:t>
            </a:r>
            <a:r>
              <a:rPr lang="ko-KR" altLang="en-US" dirty="0"/>
              <a:t>헌</a:t>
            </a:r>
            <a:endParaRPr lang="en-US" altLang="ko-KR" dirty="0" smtClean="0"/>
          </a:p>
        </p:txBody>
      </p:sp>
      <p:sp>
        <p:nvSpPr>
          <p:cNvPr id="7" name="타원 6"/>
          <p:cNvSpPr/>
          <p:nvPr/>
        </p:nvSpPr>
        <p:spPr>
          <a:xfrm>
            <a:off x="899592" y="2132112"/>
            <a:ext cx="1224136" cy="4327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/>
          <p:cNvCxnSpPr>
            <a:stCxn id="7" idx="6"/>
          </p:cNvCxnSpPr>
          <p:nvPr/>
        </p:nvCxnSpPr>
        <p:spPr>
          <a:xfrm flipV="1">
            <a:off x="2123728" y="1393612"/>
            <a:ext cx="3960440" cy="9548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4860032" y="1092555"/>
            <a:ext cx="4176464" cy="8242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착시가 무엇인지</a:t>
            </a:r>
            <a:r>
              <a:rPr lang="en-US" altLang="ko-KR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뮐러</a:t>
            </a:r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r>
              <a:rPr lang="ko-KR" altLang="en-US" dirty="0" err="1" smtClean="0">
                <a:solidFill>
                  <a:schemeClr val="tx1"/>
                </a:solidFill>
              </a:rPr>
              <a:t>라이어</a:t>
            </a:r>
            <a:r>
              <a:rPr lang="ko-KR" altLang="en-US" dirty="0" smtClean="0">
                <a:solidFill>
                  <a:schemeClr val="tx1"/>
                </a:solidFill>
              </a:rPr>
              <a:t> 착시가 어떤 것인지 등등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755576" y="2564904"/>
            <a:ext cx="2376264" cy="162830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3059832" y="2780928"/>
            <a:ext cx="1368152" cy="36004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4139952" y="2388699"/>
            <a:ext cx="4176464" cy="125632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최대한 자세하게</a:t>
            </a:r>
            <a:r>
              <a:rPr lang="en-US" altLang="ko-KR" b="1" dirty="0" smtClean="0">
                <a:solidFill>
                  <a:schemeClr val="tx1"/>
                </a:solidFill>
              </a:rPr>
              <a:t>…</a:t>
            </a:r>
            <a:br>
              <a:rPr lang="en-US" altLang="ko-KR" b="1" dirty="0" smtClean="0">
                <a:solidFill>
                  <a:schemeClr val="tx1"/>
                </a:solidFill>
              </a:rPr>
            </a:br>
            <a:r>
              <a:rPr lang="en-US" altLang="ko-KR" sz="1600" dirty="0" smtClean="0">
                <a:solidFill>
                  <a:schemeClr val="tx1"/>
                </a:solidFill>
              </a:rPr>
              <a:t> EX) </a:t>
            </a:r>
            <a:r>
              <a:rPr lang="ko-KR" altLang="en-US" sz="1600" dirty="0" smtClean="0">
                <a:solidFill>
                  <a:schemeClr val="tx1"/>
                </a:solidFill>
              </a:rPr>
              <a:t>대구대학교 심리학과 </a:t>
            </a:r>
            <a:r>
              <a:rPr lang="en-US" altLang="ko-KR" sz="1600" dirty="0" smtClean="0">
                <a:solidFill>
                  <a:schemeClr val="tx1"/>
                </a:solidFill>
              </a:rPr>
              <a:t>2</a:t>
            </a:r>
            <a:r>
              <a:rPr lang="ko-KR" altLang="en-US" sz="1600" dirty="0" smtClean="0">
                <a:solidFill>
                  <a:schemeClr val="tx1"/>
                </a:solidFill>
              </a:rPr>
              <a:t>학년에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재학중인 조아라를 대상으로 실험을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진행하였다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3923928" y="4365104"/>
            <a:ext cx="1800200" cy="93610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연결선 17"/>
          <p:cNvCxnSpPr/>
          <p:nvPr/>
        </p:nvCxnSpPr>
        <p:spPr>
          <a:xfrm flipV="1">
            <a:off x="5580112" y="4509120"/>
            <a:ext cx="684076" cy="7200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6156176" y="4044883"/>
            <a:ext cx="2880320" cy="89628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표 </a:t>
            </a:r>
            <a:r>
              <a:rPr lang="en-US" altLang="ko-KR" b="1" dirty="0" smtClean="0">
                <a:solidFill>
                  <a:schemeClr val="tx1"/>
                </a:solidFill>
              </a:rPr>
              <a:t>: </a:t>
            </a:r>
            <a:r>
              <a:rPr lang="ko-KR" altLang="en-US" b="1" dirty="0" smtClean="0">
                <a:solidFill>
                  <a:schemeClr val="tx1"/>
                </a:solidFill>
              </a:rPr>
              <a:t>평균</a:t>
            </a:r>
            <a:r>
              <a:rPr lang="en-US" altLang="ko-KR" b="1" dirty="0" smtClean="0">
                <a:solidFill>
                  <a:schemeClr val="tx1"/>
                </a:solidFill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</a:rPr>
              <a:t>표준편차</a:t>
            </a:r>
            <a:r>
              <a:rPr lang="en-US" altLang="ko-KR" b="1" dirty="0" smtClean="0">
                <a:solidFill>
                  <a:schemeClr val="tx1"/>
                </a:solidFill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</a:rPr>
              <a:t>전체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그래프 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: 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막대그래프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971600" y="4869160"/>
            <a:ext cx="2664296" cy="122413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3635896" y="5445224"/>
            <a:ext cx="2376264" cy="43204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6012160" y="5413035"/>
            <a:ext cx="2880320" cy="89628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왜 이런 결과가 나왔는지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?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5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6" grpId="0" animBg="1"/>
      <p:bldP spid="17" grpId="0" animBg="1"/>
      <p:bldP spid="20" grpId="0" animBg="1"/>
      <p:bldP spid="21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787593"/>
              </p:ext>
            </p:extLst>
          </p:nvPr>
        </p:nvGraphicFramePr>
        <p:xfrm>
          <a:off x="467544" y="2154906"/>
          <a:ext cx="8208910" cy="228220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820891"/>
                <a:gridCol w="820891"/>
                <a:gridCol w="820891"/>
                <a:gridCol w="820891"/>
                <a:gridCol w="820891"/>
                <a:gridCol w="820891"/>
                <a:gridCol w="820891"/>
                <a:gridCol w="820891"/>
                <a:gridCol w="820891"/>
                <a:gridCol w="820891"/>
              </a:tblGrid>
              <a:tr h="634014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실험조건 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실험조건 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통제조건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4098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증가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감소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전체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증가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감소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전체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증가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감소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전체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0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평균</a:t>
                      </a:r>
                      <a:endParaRPr lang="ko-KR" alt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0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표준편차</a:t>
                      </a:r>
                      <a:endParaRPr lang="ko-KR" alt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154750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표 </a:t>
            </a:r>
            <a:r>
              <a:rPr lang="en-US" altLang="ko-KR" dirty="0" smtClean="0"/>
              <a:t>1. </a:t>
            </a:r>
            <a:r>
              <a:rPr lang="ko-KR" altLang="en-US" dirty="0" smtClean="0"/>
              <a:t>평균과 표준편차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19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차트 3"/>
          <p:cNvGraphicFramePr/>
          <p:nvPr>
            <p:extLst>
              <p:ext uri="{D42A27DB-BD31-4B8C-83A1-F6EECF244321}">
                <p14:modId xmlns:p14="http://schemas.microsoft.com/office/powerpoint/2010/main" val="412567946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15816" y="566124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그</a:t>
            </a:r>
            <a:r>
              <a:rPr lang="ko-KR" altLang="en-US" dirty="0"/>
              <a:t>림</a:t>
            </a:r>
            <a:r>
              <a:rPr lang="ko-KR" altLang="en-US" dirty="0" smtClean="0"/>
              <a:t> </a:t>
            </a:r>
            <a:r>
              <a:rPr lang="en-US" altLang="ko-KR" dirty="0" smtClean="0"/>
              <a:t>1. </a:t>
            </a:r>
            <a:r>
              <a:rPr lang="ko-KR" altLang="en-US" dirty="0" smtClean="0"/>
              <a:t>평균과 표준편차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154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083513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/>
              <a:t>과제 제출일 </a:t>
            </a:r>
            <a:r>
              <a:rPr lang="en-US" altLang="ko-KR" sz="4800" dirty="0" smtClean="0"/>
              <a:t>: </a:t>
            </a:r>
            <a:r>
              <a:rPr lang="en-US" altLang="ko-KR" sz="4800" dirty="0" smtClean="0">
                <a:solidFill>
                  <a:srgbClr val="FF0000"/>
                </a:solidFill>
              </a:rPr>
              <a:t>4</a:t>
            </a:r>
            <a:r>
              <a:rPr lang="ko-KR" altLang="en-US" sz="4800" dirty="0" smtClean="0">
                <a:solidFill>
                  <a:srgbClr val="FF0000"/>
                </a:solidFill>
              </a:rPr>
              <a:t>월 </a:t>
            </a:r>
            <a:r>
              <a:rPr lang="en-US" altLang="ko-KR" sz="4800" dirty="0" smtClean="0">
                <a:solidFill>
                  <a:srgbClr val="FF0000"/>
                </a:solidFill>
              </a:rPr>
              <a:t>8</a:t>
            </a:r>
            <a:r>
              <a:rPr lang="ko-KR" altLang="en-US" sz="4800" dirty="0" smtClean="0">
                <a:solidFill>
                  <a:srgbClr val="FF0000"/>
                </a:solidFill>
              </a:rPr>
              <a:t>일 </a:t>
            </a:r>
            <a:r>
              <a:rPr lang="en-US" altLang="ko-KR" sz="4800" dirty="0" smtClean="0">
                <a:solidFill>
                  <a:srgbClr val="FF0000"/>
                </a:solidFill>
              </a:rPr>
              <a:t>(</a:t>
            </a:r>
            <a:r>
              <a:rPr lang="ko-KR" altLang="en-US" sz="4800" dirty="0" smtClean="0">
                <a:solidFill>
                  <a:srgbClr val="FF0000"/>
                </a:solidFill>
              </a:rPr>
              <a:t>수</a:t>
            </a:r>
            <a:r>
              <a:rPr lang="en-US" altLang="ko-KR" sz="4800" dirty="0" smtClean="0">
                <a:solidFill>
                  <a:srgbClr val="FF0000"/>
                </a:solidFill>
              </a:rPr>
              <a:t>)</a:t>
            </a:r>
            <a:r>
              <a:rPr lang="en-US" altLang="ko-KR" sz="4800" dirty="0" smtClean="0">
                <a:solidFill>
                  <a:srgbClr val="FF0000"/>
                </a:solidFill>
              </a:rPr>
              <a:t> 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3916213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              수업시간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또는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    2405a </a:t>
            </a:r>
            <a:r>
              <a:rPr lang="ko-KR" altLang="en-US" sz="2800" dirty="0" err="1" smtClean="0"/>
              <a:t>심리실험준비실로</a:t>
            </a:r>
            <a:r>
              <a:rPr lang="ko-KR" altLang="en-US" sz="2800" dirty="0" smtClean="0"/>
              <a:t> 제출</a:t>
            </a:r>
            <a:endParaRPr lang="ko-KR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2823319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u="sng" dirty="0" smtClean="0">
                <a:latin typeface="맑은 고딕"/>
                <a:ea typeface="맑은 고딕"/>
              </a:rPr>
              <a:t>★ </a:t>
            </a:r>
            <a:r>
              <a:rPr lang="ko-KR" altLang="en-US" sz="2400" u="sng" dirty="0" smtClean="0"/>
              <a:t>보고서 </a:t>
            </a:r>
            <a:r>
              <a:rPr lang="en-US" altLang="ko-KR" sz="2400" u="sng" dirty="0" smtClean="0"/>
              <a:t>+ </a:t>
            </a:r>
            <a:r>
              <a:rPr lang="ko-KR" altLang="en-US" sz="2400" u="sng" dirty="0" smtClean="0"/>
              <a:t>자기가 만든 </a:t>
            </a:r>
            <a:r>
              <a:rPr lang="ko-KR" altLang="en-US" sz="2400" u="sng" dirty="0" err="1" smtClean="0"/>
              <a:t>착시계</a:t>
            </a:r>
            <a:r>
              <a:rPr lang="ko-KR" altLang="en-US" sz="2400" u="sng" dirty="0" smtClean="0"/>
              <a:t> 첨부</a:t>
            </a:r>
            <a:endParaRPr lang="ko-KR" alt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5859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206084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dirty="0" smtClean="0"/>
              <a:t>조아라</a:t>
            </a:r>
            <a:endParaRPr lang="ko-KR" alt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76470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과제 관련 질문</a:t>
            </a:r>
            <a:endParaRPr lang="ko-KR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3591704"/>
            <a:ext cx="496855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/>
              <a:t>010 – 2436 – 6867 </a:t>
            </a:r>
          </a:p>
          <a:p>
            <a:pPr algn="ctr"/>
            <a:endParaRPr lang="en-US" altLang="ko-KR" sz="2800" dirty="0"/>
          </a:p>
          <a:p>
            <a:pPr algn="ctr"/>
            <a:r>
              <a:rPr lang="en-US" altLang="ko-KR" sz="2800" dirty="0" smtClean="0"/>
              <a:t>       </a:t>
            </a:r>
          </a:p>
          <a:p>
            <a:pPr algn="ctr"/>
            <a:r>
              <a:rPr lang="ko-KR" altLang="en-US" sz="2800" dirty="0" smtClean="0"/>
              <a:t>사회과학대학 </a:t>
            </a:r>
            <a:r>
              <a:rPr lang="en-US" altLang="ko-KR" sz="2800" dirty="0" smtClean="0"/>
              <a:t>2</a:t>
            </a:r>
            <a:r>
              <a:rPr lang="ko-KR" altLang="en-US" sz="2800" dirty="0" smtClean="0"/>
              <a:t>호관 </a:t>
            </a:r>
            <a:r>
              <a:rPr lang="en-US" altLang="ko-KR" sz="2800" dirty="0" smtClean="0"/>
              <a:t>2405a (</a:t>
            </a:r>
            <a:r>
              <a:rPr lang="ko-KR" altLang="en-US" sz="2800" dirty="0" smtClean="0"/>
              <a:t>심리실험준비실</a:t>
            </a:r>
            <a:r>
              <a:rPr lang="en-US" altLang="ko-KR" sz="2800" dirty="0" smtClean="0"/>
              <a:t>) 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0862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056780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 smtClean="0"/>
              <a:t>PPT </a:t>
            </a:r>
            <a:r>
              <a:rPr lang="ko-KR" altLang="en-US" sz="4800" dirty="0" smtClean="0"/>
              <a:t>파일 </a:t>
            </a:r>
            <a:r>
              <a:rPr lang="en-US" altLang="ko-KR" sz="4800" dirty="0" smtClean="0"/>
              <a:t>&amp; </a:t>
            </a:r>
            <a:r>
              <a:rPr lang="ko-KR" altLang="en-US" sz="4800" dirty="0" err="1" smtClean="0"/>
              <a:t>착시계</a:t>
            </a:r>
            <a:r>
              <a:rPr lang="ko-KR" altLang="en-US" sz="4800" dirty="0" smtClean="0"/>
              <a:t> 도안</a:t>
            </a:r>
            <a:endParaRPr lang="en-US" altLang="ko-KR" sz="4800" dirty="0" smtClean="0"/>
          </a:p>
          <a:p>
            <a:endParaRPr lang="en-US" altLang="ko-KR" sz="4800" dirty="0" smtClean="0"/>
          </a:p>
          <a:p>
            <a:r>
              <a:rPr lang="en-US" altLang="ko-KR" sz="4800" dirty="0" smtClean="0">
                <a:sym typeface="Wingdings" panose="05000000000000000000" pitchFamily="2" charset="2"/>
              </a:rPr>
              <a:t> </a:t>
            </a:r>
            <a:r>
              <a:rPr lang="ko-KR" altLang="en-US" sz="4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심리학과 자유게시판</a:t>
            </a:r>
            <a:r>
              <a:rPr lang="ko-KR" altLang="en-US" sz="4800" dirty="0" smtClean="0">
                <a:sym typeface="Wingdings" panose="05000000000000000000" pitchFamily="2" charset="2"/>
              </a:rPr>
              <a:t>에</a:t>
            </a:r>
            <a:r>
              <a:rPr lang="en-US" altLang="ko-KR" sz="4800" dirty="0" smtClean="0">
                <a:sym typeface="Wingdings" panose="05000000000000000000" pitchFamily="2" charset="2"/>
              </a:rPr>
              <a:t>!</a:t>
            </a:r>
            <a:endParaRPr lang="en-US" altLang="ko-KR" sz="4800" dirty="0"/>
          </a:p>
        </p:txBody>
      </p:sp>
    </p:spTree>
    <p:extLst>
      <p:ext uri="{BB962C8B-B14F-4D97-AF65-F5344CB8AC3E}">
        <p14:creationId xmlns:p14="http://schemas.microsoft.com/office/powerpoint/2010/main" val="30046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7994" y="385500"/>
            <a:ext cx="5778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/>
              <a:t>Müller-</a:t>
            </a:r>
            <a:r>
              <a:rPr lang="en-US" altLang="ko-KR" sz="2800" b="1" dirty="0" err="1" smtClean="0"/>
              <a:t>Lyer</a:t>
            </a:r>
            <a:r>
              <a:rPr lang="en-US" altLang="ko-KR" sz="2800" b="1" dirty="0" smtClean="0"/>
              <a:t> (</a:t>
            </a:r>
            <a:r>
              <a:rPr lang="ko-KR" altLang="en-US" sz="2800" b="1" dirty="0" err="1" smtClean="0"/>
              <a:t>뮐러</a:t>
            </a:r>
            <a:r>
              <a:rPr lang="en-US" altLang="ko-KR" sz="2800" b="1" dirty="0" smtClean="0"/>
              <a:t>-</a:t>
            </a:r>
            <a:r>
              <a:rPr lang="ko-KR" altLang="en-US" sz="2800" b="1" dirty="0" err="1" smtClean="0"/>
              <a:t>라이어</a:t>
            </a:r>
            <a:r>
              <a:rPr lang="en-US" altLang="ko-KR" sz="2800" b="1" dirty="0" smtClean="0"/>
              <a:t>) illusion</a:t>
            </a:r>
            <a:endParaRPr lang="ko-KR" alt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80649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1. </a:t>
            </a:r>
            <a:r>
              <a:rPr lang="ko-KR" altLang="en-US" sz="2800" dirty="0" smtClean="0"/>
              <a:t>실험 설명</a:t>
            </a:r>
            <a:endParaRPr lang="ko-KR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59858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2. </a:t>
            </a:r>
            <a:r>
              <a:rPr lang="ko-KR" altLang="en-US" sz="2800" dirty="0" smtClean="0"/>
              <a:t>변인 설명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346268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3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실험</a:t>
            </a:r>
            <a:r>
              <a:rPr lang="ko-KR" altLang="en-US" sz="2800" dirty="0"/>
              <a:t>방</a:t>
            </a:r>
            <a:r>
              <a:rPr lang="ko-KR" altLang="en-US" sz="2800" dirty="0" smtClean="0"/>
              <a:t>법</a:t>
            </a:r>
            <a:endParaRPr lang="ko-KR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72679" y="434594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4. </a:t>
            </a:r>
            <a:r>
              <a:rPr lang="ko-KR" altLang="en-US" sz="2800" dirty="0" smtClean="0"/>
              <a:t>실험</a:t>
            </a:r>
            <a:r>
              <a:rPr lang="en-US" altLang="ko-KR" sz="2800" dirty="0" smtClean="0"/>
              <a:t> </a:t>
            </a:r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72679" y="522920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5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보고서 작성 방법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243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438099" y="764704"/>
            <a:ext cx="74462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 dirty="0" smtClean="0"/>
              <a:t>어떤 선이 더 길어 보이나요</a:t>
            </a:r>
            <a:r>
              <a:rPr lang="en-US" altLang="ko-KR" sz="4400" dirty="0" smtClean="0"/>
              <a:t>?</a:t>
            </a:r>
            <a:endParaRPr lang="ko-KR" altLang="en-US" sz="4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48" y="2254225"/>
            <a:ext cx="5174254" cy="345638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771" y="1966193"/>
            <a:ext cx="5247475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881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6485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/>
              <a:t>착시 </a:t>
            </a:r>
            <a:r>
              <a:rPr lang="en-US" altLang="ko-KR" sz="3600" b="1" dirty="0" smtClean="0"/>
              <a:t>(illusion) </a:t>
            </a:r>
            <a:endParaRPr lang="ko-KR" alt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564904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거리나 망막상의 크기가 동일하더라도 자극에 따라</a:t>
            </a:r>
            <a:endParaRPr lang="en-US" altLang="ko-KR" sz="2400" dirty="0" smtClean="0"/>
          </a:p>
          <a:p>
            <a:r>
              <a:rPr lang="ko-KR" altLang="en-US" sz="2400" dirty="0" smtClean="0"/>
              <a:t>대상을 다르게 지각하는 현상</a:t>
            </a:r>
            <a:endParaRPr lang="en-US" altLang="ko-KR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99592" y="4006805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rgbClr val="FF0000"/>
                </a:solidFill>
              </a:rPr>
              <a:t>왜</a:t>
            </a:r>
            <a:r>
              <a:rPr lang="en-US" altLang="ko-KR" sz="3600" dirty="0" smtClean="0">
                <a:solidFill>
                  <a:srgbClr val="FF0000"/>
                </a:solidFill>
              </a:rPr>
              <a:t>?</a:t>
            </a:r>
            <a:r>
              <a:rPr lang="en-US" altLang="ko-KR" sz="3600" dirty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/>
              <a:t>사람은 </a:t>
            </a:r>
            <a:r>
              <a:rPr lang="ko-KR" altLang="en-US" sz="2400" dirty="0" smtClean="0"/>
              <a:t>항</a:t>
            </a:r>
            <a:r>
              <a:rPr lang="ko-KR" altLang="en-US" sz="2400" dirty="0"/>
              <a:t>상</a:t>
            </a:r>
            <a:r>
              <a:rPr lang="ko-KR" altLang="en-US" sz="2400" dirty="0" smtClean="0"/>
              <a:t>성</a:t>
            </a:r>
            <a:r>
              <a:rPr lang="en-US" altLang="ko-KR" sz="2400" dirty="0" smtClean="0"/>
              <a:t>(constancy)</a:t>
            </a:r>
            <a:r>
              <a:rPr lang="ko-KR" altLang="en-US" sz="2400" dirty="0" smtClean="0"/>
              <a:t>을 </a:t>
            </a:r>
            <a:r>
              <a:rPr lang="ko-KR" altLang="en-US" sz="2400" dirty="0" smtClean="0"/>
              <a:t>유지하기 </a:t>
            </a:r>
            <a:r>
              <a:rPr lang="ko-KR" altLang="en-US" sz="2400" dirty="0" smtClean="0"/>
              <a:t>때문이다</a:t>
            </a:r>
            <a:r>
              <a:rPr lang="en-US" altLang="ko-KR" sz="2400" dirty="0" smtClean="0"/>
              <a:t>.</a:t>
            </a:r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42864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472608" cy="463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3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388843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타원 4"/>
          <p:cNvSpPr/>
          <p:nvPr/>
        </p:nvSpPr>
        <p:spPr>
          <a:xfrm>
            <a:off x="1949744" y="193785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69" y="1052736"/>
            <a:ext cx="388843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타원 6"/>
          <p:cNvSpPr/>
          <p:nvPr/>
        </p:nvSpPr>
        <p:spPr>
          <a:xfrm>
            <a:off x="1918850" y="193785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3419872" y="206084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 flipV="1">
            <a:off x="2350898" y="1463764"/>
            <a:ext cx="3373230" cy="6690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851920" y="2276872"/>
            <a:ext cx="1440160" cy="1296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24128" y="1259468"/>
            <a:ext cx="288032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멀리 있는 것처럼 느껴짐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8" y="3593692"/>
            <a:ext cx="29523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가까</a:t>
            </a:r>
            <a:r>
              <a:rPr lang="ko-KR" altLang="en-US" dirty="0"/>
              <a:t>이</a:t>
            </a:r>
            <a:r>
              <a:rPr lang="ko-KR" altLang="en-US" dirty="0" smtClean="0"/>
              <a:t> 있는 것처럼 느껴짐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218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05663" y="385500"/>
            <a:ext cx="5778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/>
              <a:t>Müller-</a:t>
            </a:r>
            <a:r>
              <a:rPr lang="en-US" altLang="ko-KR" sz="2800" b="1" dirty="0" err="1" smtClean="0"/>
              <a:t>Lyer</a:t>
            </a:r>
            <a:r>
              <a:rPr lang="en-US" altLang="ko-KR" sz="2800" b="1" dirty="0" smtClean="0"/>
              <a:t> (</a:t>
            </a:r>
            <a:r>
              <a:rPr lang="ko-KR" altLang="en-US" sz="2800" b="1" dirty="0" err="1" smtClean="0"/>
              <a:t>뮐러</a:t>
            </a:r>
            <a:r>
              <a:rPr lang="en-US" altLang="ko-KR" sz="2800" b="1" dirty="0" smtClean="0"/>
              <a:t>-</a:t>
            </a:r>
            <a:r>
              <a:rPr lang="ko-KR" altLang="en-US" sz="2800" b="1" dirty="0" err="1" smtClean="0"/>
              <a:t>라이어</a:t>
            </a:r>
            <a:r>
              <a:rPr lang="en-US" altLang="ko-KR" sz="2800" b="1" dirty="0" smtClean="0"/>
              <a:t>) illusion</a:t>
            </a:r>
            <a:endParaRPr lang="ko-KR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39361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1. </a:t>
            </a:r>
            <a:r>
              <a:rPr lang="ko-KR" altLang="en-US" sz="2800" dirty="0" smtClean="0"/>
              <a:t>어떤 실험인가</a:t>
            </a:r>
            <a:r>
              <a:rPr lang="en-US" altLang="ko-KR" sz="2800" dirty="0" smtClean="0"/>
              <a:t>?</a:t>
            </a:r>
            <a:endParaRPr lang="ko-KR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2408689"/>
            <a:ext cx="72728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/>
              <a:t>착시계를</a:t>
            </a:r>
            <a:r>
              <a:rPr lang="ko-KR" altLang="en-US" sz="2800" dirty="0" smtClean="0"/>
              <a:t> 통하여</a:t>
            </a:r>
            <a:r>
              <a:rPr lang="en-US" altLang="ko-KR" sz="2800" dirty="0" smtClean="0"/>
              <a:t>,</a:t>
            </a:r>
            <a:r>
              <a:rPr lang="ko-KR" altLang="en-US" sz="2800" dirty="0" smtClean="0"/>
              <a:t> </a:t>
            </a:r>
            <a:endParaRPr lang="en-US" altLang="ko-KR" sz="2800" dirty="0" smtClean="0"/>
          </a:p>
          <a:p>
            <a:endParaRPr lang="en-US" altLang="ko-KR" sz="2800" dirty="0"/>
          </a:p>
          <a:p>
            <a:r>
              <a:rPr lang="ko-KR" altLang="en-US" sz="2800" dirty="0" smtClean="0"/>
              <a:t>착시 현상이 있는 경우 </a:t>
            </a:r>
            <a:r>
              <a:rPr lang="en-US" altLang="ko-KR" sz="2800" dirty="0" smtClean="0"/>
              <a:t>( </a:t>
            </a:r>
            <a:r>
              <a:rPr lang="ko-KR" altLang="en-US" sz="2800" dirty="0" smtClean="0"/>
              <a:t>실험조건</a:t>
            </a:r>
            <a:r>
              <a:rPr lang="en-US" altLang="ko-KR" sz="2800" dirty="0"/>
              <a:t> </a:t>
            </a:r>
            <a:r>
              <a:rPr lang="en-US" altLang="ko-KR" sz="2800" dirty="0" smtClean="0"/>
              <a:t>) </a:t>
            </a:r>
            <a:r>
              <a:rPr lang="ko-KR" altLang="en-US" sz="2800" dirty="0" smtClean="0"/>
              <a:t>와</a:t>
            </a:r>
            <a:endParaRPr lang="en-US" altLang="ko-KR" sz="2800" dirty="0" smtClean="0"/>
          </a:p>
          <a:p>
            <a:endParaRPr lang="en-US" altLang="ko-KR" sz="2800" dirty="0"/>
          </a:p>
          <a:p>
            <a:r>
              <a:rPr lang="ko-KR" altLang="en-US" sz="2800" dirty="0" smtClean="0"/>
              <a:t>착시 현상이 없는 경우 </a:t>
            </a:r>
            <a:r>
              <a:rPr lang="en-US" altLang="ko-KR" sz="2800" dirty="0" smtClean="0"/>
              <a:t>( </a:t>
            </a:r>
            <a:r>
              <a:rPr lang="ko-KR" altLang="en-US" sz="2800" dirty="0" smtClean="0"/>
              <a:t>통제조건</a:t>
            </a:r>
            <a:r>
              <a:rPr lang="en-US" altLang="ko-KR" sz="2800" dirty="0" smtClean="0"/>
              <a:t>) </a:t>
            </a:r>
            <a:r>
              <a:rPr lang="ko-KR" altLang="en-US" sz="2800" dirty="0" smtClean="0"/>
              <a:t>의 </a:t>
            </a:r>
            <a:endParaRPr lang="en-US" altLang="ko-KR" sz="2800" dirty="0" smtClean="0"/>
          </a:p>
          <a:p>
            <a:endParaRPr lang="en-US" altLang="ko-KR" sz="2800" dirty="0"/>
          </a:p>
          <a:p>
            <a:r>
              <a:rPr lang="ko-KR" altLang="en-US" sz="2800" dirty="0" smtClean="0"/>
              <a:t>차이를 알아봅시다</a:t>
            </a:r>
            <a:r>
              <a:rPr lang="en-US" altLang="ko-KR" sz="2800" dirty="0" smtClean="0"/>
              <a:t>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2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05663" y="385500"/>
            <a:ext cx="5778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/>
              <a:t>Müller-</a:t>
            </a:r>
            <a:r>
              <a:rPr lang="en-US" altLang="ko-KR" sz="2800" b="1" dirty="0" err="1" smtClean="0"/>
              <a:t>Lyer</a:t>
            </a:r>
            <a:r>
              <a:rPr lang="en-US" altLang="ko-KR" sz="2800" b="1" dirty="0" smtClean="0"/>
              <a:t> (</a:t>
            </a:r>
            <a:r>
              <a:rPr lang="ko-KR" altLang="en-US" sz="2800" b="1" dirty="0" err="1" smtClean="0"/>
              <a:t>뮐러</a:t>
            </a:r>
            <a:r>
              <a:rPr lang="en-US" altLang="ko-KR" sz="2800" b="1" dirty="0" smtClean="0"/>
              <a:t>-</a:t>
            </a:r>
            <a:r>
              <a:rPr lang="ko-KR" altLang="en-US" sz="2800" b="1" dirty="0" err="1" smtClean="0"/>
              <a:t>라이어</a:t>
            </a:r>
            <a:r>
              <a:rPr lang="en-US" altLang="ko-KR" sz="2800" b="1" dirty="0" smtClean="0"/>
              <a:t>) illusion</a:t>
            </a:r>
            <a:endParaRPr lang="ko-KR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39361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2. </a:t>
            </a:r>
            <a:r>
              <a:rPr lang="ko-KR" altLang="en-US" sz="2800" dirty="0" smtClean="0"/>
              <a:t>변수</a:t>
            </a:r>
            <a:endParaRPr lang="ko-KR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564904"/>
            <a:ext cx="722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독립변수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실험결과에 영향을 주는 변수 </a:t>
            </a:r>
            <a:endParaRPr lang="ko-KR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3501008"/>
            <a:ext cx="722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종속변수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독립변인에 영향을 받는 변수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4437112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실험통</a:t>
            </a:r>
            <a:r>
              <a:rPr lang="ko-KR" altLang="en-US" sz="2800" dirty="0"/>
              <a:t>제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종속변수에 영향을 주는 변수의 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/>
              <a:t>              </a:t>
            </a:r>
            <a:r>
              <a:rPr lang="ko-KR" altLang="en-US" sz="2800" dirty="0" smtClean="0"/>
              <a:t>영향력을 없애거나 모든 실험 조건에 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/>
              <a:t>              </a:t>
            </a:r>
            <a:r>
              <a:rPr lang="ko-KR" altLang="en-US" sz="2800" dirty="0" smtClean="0"/>
              <a:t>동등하게 유지하는 것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770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05663" y="385500"/>
            <a:ext cx="5778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/>
              <a:t>Müller-</a:t>
            </a:r>
            <a:r>
              <a:rPr lang="en-US" altLang="ko-KR" sz="2800" b="1" dirty="0" err="1" smtClean="0"/>
              <a:t>Lyer</a:t>
            </a:r>
            <a:r>
              <a:rPr lang="en-US" altLang="ko-KR" sz="2800" b="1" dirty="0" smtClean="0"/>
              <a:t> (</a:t>
            </a:r>
            <a:r>
              <a:rPr lang="ko-KR" altLang="en-US" sz="2800" b="1" dirty="0" err="1" smtClean="0"/>
              <a:t>뮐러</a:t>
            </a:r>
            <a:r>
              <a:rPr lang="en-US" altLang="ko-KR" sz="2800" b="1" dirty="0" smtClean="0"/>
              <a:t>-</a:t>
            </a:r>
            <a:r>
              <a:rPr lang="ko-KR" altLang="en-US" sz="2800" b="1" dirty="0" err="1" smtClean="0"/>
              <a:t>라이어</a:t>
            </a:r>
            <a:r>
              <a:rPr lang="en-US" altLang="ko-KR" sz="2800" b="1" dirty="0" smtClean="0"/>
              <a:t>) illusion</a:t>
            </a:r>
            <a:endParaRPr lang="ko-KR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39361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2. </a:t>
            </a:r>
            <a:r>
              <a:rPr lang="ko-KR" altLang="en-US" sz="2800" dirty="0" smtClean="0"/>
              <a:t>변수</a:t>
            </a:r>
            <a:endParaRPr lang="ko-KR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564904"/>
            <a:ext cx="722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독립변수 </a:t>
            </a:r>
            <a:r>
              <a:rPr lang="en-US" altLang="ko-KR" sz="2800" dirty="0" smtClean="0"/>
              <a:t>: </a:t>
            </a:r>
            <a:endParaRPr lang="ko-KR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3501008"/>
            <a:ext cx="722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종속변수 </a:t>
            </a:r>
            <a:r>
              <a:rPr lang="en-US" altLang="ko-KR" sz="2800" dirty="0" smtClean="0"/>
              <a:t>: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443711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통제변수 </a:t>
            </a:r>
            <a:r>
              <a:rPr lang="en-US" altLang="ko-KR" sz="2800" dirty="0" smtClean="0"/>
              <a:t>:</a:t>
            </a:r>
            <a:endParaRPr lang="ko-KR" altLang="en-US" sz="2800" dirty="0"/>
          </a:p>
        </p:txBody>
      </p:sp>
      <p:sp>
        <p:nvSpPr>
          <p:cNvPr id="10" name="구름 모양 설명선 9"/>
          <p:cNvSpPr/>
          <p:nvPr/>
        </p:nvSpPr>
        <p:spPr>
          <a:xfrm>
            <a:off x="3491880" y="2080012"/>
            <a:ext cx="4248472" cy="2016224"/>
          </a:xfrm>
          <a:prstGeom prst="cloudCallout">
            <a:avLst>
              <a:gd name="adj1" fmla="val -29986"/>
              <a:gd name="adj2" fmla="val 7396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</a:rPr>
              <a:t>찾아봅시다</a:t>
            </a:r>
            <a:r>
              <a:rPr lang="en-US" altLang="ko-KR" sz="2800" dirty="0" smtClean="0">
                <a:solidFill>
                  <a:schemeClr val="tx1"/>
                </a:solidFill>
              </a:rPr>
              <a:t>!!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415</Words>
  <Application>Microsoft Office PowerPoint</Application>
  <PresentationFormat>화면 슬라이드 쇼(4:3)</PresentationFormat>
  <Paragraphs>114</Paragraphs>
  <Slides>18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인지심리학 및 실습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인지심리학 및 실습</dc:title>
  <dc:creator>ARA</dc:creator>
  <cp:lastModifiedBy>ARA</cp:lastModifiedBy>
  <cp:revision>30</cp:revision>
  <dcterms:created xsi:type="dcterms:W3CDTF">2015-03-22T10:19:46Z</dcterms:created>
  <dcterms:modified xsi:type="dcterms:W3CDTF">2015-03-25T02:44:14Z</dcterms:modified>
</cp:coreProperties>
</file>