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9" r:id="rId3"/>
    <p:sldId id="270" r:id="rId4"/>
    <p:sldId id="26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2" r:id="rId13"/>
    <p:sldId id="267" r:id="rId14"/>
    <p:sldId id="268" r:id="rId15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23" autoAdjust="0"/>
    <p:restoredTop sz="94660"/>
  </p:normalViewPr>
  <p:slideViewPr>
    <p:cSldViewPr>
      <p:cViewPr>
        <p:scale>
          <a:sx n="75" d="100"/>
          <a:sy n="75" d="100"/>
        </p:scale>
        <p:origin x="-870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32020B-978E-498A-853F-AF89CD8519CB}" type="datetimeFigureOut">
              <a:rPr lang="ko-KR" altLang="en-US" smtClean="0"/>
              <a:pPr/>
              <a:t>2014-09-30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7C9385-6410-4F45-B90F-3DC56AEA72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51D67-0C14-4576-BCC5-A508196B7BB5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37218-1E8A-4C26-A431-BE1E7C6844F2}" type="datetimeFigureOut">
              <a:rPr lang="ko-KR" altLang="en-US" smtClean="0"/>
              <a:pPr/>
              <a:t>2014-09-30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DE8EB-B2DC-4144-868A-AFACE31C5D8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37218-1E8A-4C26-A431-BE1E7C6844F2}" type="datetimeFigureOut">
              <a:rPr lang="ko-KR" altLang="en-US" smtClean="0"/>
              <a:pPr/>
              <a:t>2014-09-30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DE8EB-B2DC-4144-868A-AFACE31C5D8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37218-1E8A-4C26-A431-BE1E7C6844F2}" type="datetimeFigureOut">
              <a:rPr lang="ko-KR" altLang="en-US" smtClean="0"/>
              <a:pPr/>
              <a:t>2014-09-30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DE8EB-B2DC-4144-868A-AFACE31C5D8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37218-1E8A-4C26-A431-BE1E7C6844F2}" type="datetimeFigureOut">
              <a:rPr lang="ko-KR" altLang="en-US" smtClean="0"/>
              <a:pPr/>
              <a:t>2014-09-30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DE8EB-B2DC-4144-868A-AFACE31C5D8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37218-1E8A-4C26-A431-BE1E7C6844F2}" type="datetimeFigureOut">
              <a:rPr lang="ko-KR" altLang="en-US" smtClean="0"/>
              <a:pPr/>
              <a:t>2014-09-30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DE8EB-B2DC-4144-868A-AFACE31C5D8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37218-1E8A-4C26-A431-BE1E7C6844F2}" type="datetimeFigureOut">
              <a:rPr lang="ko-KR" altLang="en-US" smtClean="0"/>
              <a:pPr/>
              <a:t>2014-09-30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DE8EB-B2DC-4144-868A-AFACE31C5D8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37218-1E8A-4C26-A431-BE1E7C6844F2}" type="datetimeFigureOut">
              <a:rPr lang="ko-KR" altLang="en-US" smtClean="0"/>
              <a:pPr/>
              <a:t>2014-09-30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DE8EB-B2DC-4144-868A-AFACE31C5D8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37218-1E8A-4C26-A431-BE1E7C6844F2}" type="datetimeFigureOut">
              <a:rPr lang="ko-KR" altLang="en-US" smtClean="0"/>
              <a:pPr/>
              <a:t>2014-09-30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DE8EB-B2DC-4144-868A-AFACE31C5D8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37218-1E8A-4C26-A431-BE1E7C6844F2}" type="datetimeFigureOut">
              <a:rPr lang="ko-KR" altLang="en-US" smtClean="0"/>
              <a:pPr/>
              <a:t>2014-09-30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DE8EB-B2DC-4144-868A-AFACE31C5D8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37218-1E8A-4C26-A431-BE1E7C6844F2}" type="datetimeFigureOut">
              <a:rPr lang="ko-KR" altLang="en-US" smtClean="0"/>
              <a:pPr/>
              <a:t>2014-09-30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DE8EB-B2DC-4144-868A-AFACE31C5D8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37218-1E8A-4C26-A431-BE1E7C6844F2}" type="datetimeFigureOut">
              <a:rPr lang="ko-KR" altLang="en-US" smtClean="0"/>
              <a:pPr/>
              <a:t>2014-09-30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DE8EB-B2DC-4144-868A-AFACE31C5D8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37218-1E8A-4C26-A431-BE1E7C6844F2}" type="datetimeFigureOut">
              <a:rPr lang="ko-KR" altLang="en-US" smtClean="0"/>
              <a:pPr/>
              <a:t>2014-09-30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DE8EB-B2DC-4144-868A-AFACE31C5D8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31054" y="253649"/>
            <a:ext cx="7772400" cy="1969017"/>
          </a:xfrm>
        </p:spPr>
        <p:txBody>
          <a:bodyPr anchor="t">
            <a:normAutofit/>
          </a:bodyPr>
          <a:lstStyle/>
          <a:p>
            <a:pPr algn="l"/>
            <a:r>
              <a:rPr lang="ko-KR" altLang="en-US" sz="5400" spc="-25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표 만들기</a:t>
            </a:r>
            <a:endParaRPr lang="ko-KR" altLang="en-US" sz="5400" spc="-25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60715" y="3948830"/>
            <a:ext cx="2160240" cy="1752600"/>
          </a:xfrm>
          <a:ln>
            <a:noFill/>
          </a:ln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altLang="ko-KR" sz="2000" i="1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문체부 제목 돋음체" pitchFamily="49" charset="-127"/>
              </a:rPr>
              <a:t>2014.00</a:t>
            </a:r>
          </a:p>
          <a:p>
            <a:pPr algn="l">
              <a:lnSpc>
                <a:spcPct val="150000"/>
              </a:lnSpc>
            </a:pPr>
            <a:r>
              <a:rPr lang="en-US" altLang="ko-KR" sz="2000" i="1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문체부 제목 돋음체" pitchFamily="49" charset="-127"/>
              </a:rPr>
              <a:t>010-6638-0076</a:t>
            </a:r>
          </a:p>
          <a:p>
            <a:pPr algn="l">
              <a:lnSpc>
                <a:spcPct val="150000"/>
              </a:lnSpc>
            </a:pPr>
            <a:r>
              <a:rPr lang="ko-KR" altLang="en-US" sz="2000" i="1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문체부 제목 돋음체" pitchFamily="49" charset="-127"/>
              </a:rPr>
              <a:t>김혜정</a:t>
            </a:r>
            <a:endParaRPr lang="en-US" altLang="ko-KR" sz="2000" i="1" spc="-5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문체부 제목 돋음체" pitchFamily="49" charset="-127"/>
            </a:endParaRPr>
          </a:p>
          <a:p>
            <a:pPr algn="l">
              <a:lnSpc>
                <a:spcPct val="150000"/>
              </a:lnSpc>
            </a:pPr>
            <a:r>
              <a:rPr lang="en-US" altLang="ko-KR" sz="2000" i="1" spc="-5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문체부 제목 돋음체" pitchFamily="49" charset="-127"/>
              </a:rPr>
              <a:t>sas</a:t>
            </a:r>
            <a:r>
              <a:rPr lang="en-US" altLang="ko-KR" sz="2000" i="1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문체부 제목 돋음체" pitchFamily="49" charset="-127"/>
              </a:rPr>
              <a:t> p.313~</a:t>
            </a:r>
          </a:p>
        </p:txBody>
      </p:sp>
      <p:cxnSp>
        <p:nvCxnSpPr>
          <p:cNvPr id="10" name="직선 연결선 9"/>
          <p:cNvCxnSpPr/>
          <p:nvPr/>
        </p:nvCxnSpPr>
        <p:spPr>
          <a:xfrm>
            <a:off x="364803" y="3434686"/>
            <a:ext cx="8406000" cy="0"/>
          </a:xfrm>
          <a:prstGeom prst="line">
            <a:avLst/>
          </a:prstGeom>
          <a:ln w="127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/>
        </p:nvCxnSpPr>
        <p:spPr>
          <a:xfrm>
            <a:off x="364803" y="4005064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364803" y="4509120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364803" y="5517232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/>
          <p:nvPr/>
        </p:nvCxnSpPr>
        <p:spPr>
          <a:xfrm>
            <a:off x="364803" y="5013176"/>
            <a:ext cx="1592585" cy="0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23528" y="332656"/>
            <a:ext cx="81369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 smtClean="0"/>
              <a:t>proc tabulate                                 ;</a:t>
            </a:r>
          </a:p>
          <a:p>
            <a:r>
              <a:rPr lang="en-US" altLang="ko-KR" sz="2400" dirty="0" smtClean="0"/>
              <a:t>class </a:t>
            </a:r>
            <a:r>
              <a:rPr lang="en-US" altLang="ko-KR" sz="2400" dirty="0" err="1" smtClean="0"/>
              <a:t>gra</a:t>
            </a:r>
            <a:r>
              <a:rPr lang="en-US" altLang="ko-KR" sz="2400" dirty="0" smtClean="0"/>
              <a:t> sex; </a:t>
            </a:r>
            <a:r>
              <a:rPr lang="en-US" altLang="ko-KR" sz="2400" dirty="0" err="1" smtClean="0"/>
              <a:t>var</a:t>
            </a:r>
            <a:r>
              <a:rPr lang="en-US" altLang="ko-KR" sz="2400" dirty="0" smtClean="0"/>
              <a:t> test; </a:t>
            </a:r>
          </a:p>
          <a:p>
            <a:r>
              <a:rPr lang="en-US" altLang="ko-KR" sz="2400" dirty="0" smtClean="0"/>
              <a:t>table </a:t>
            </a:r>
            <a:r>
              <a:rPr lang="en-US" altLang="ko-KR" sz="2400" dirty="0" err="1" smtClean="0"/>
              <a:t>gra</a:t>
            </a:r>
            <a:r>
              <a:rPr lang="en-US" altLang="ko-KR" sz="2400" dirty="0" smtClean="0"/>
              <a:t>, sex*test*(mean          std         )          ;</a:t>
            </a:r>
          </a:p>
          <a:p>
            <a:r>
              <a:rPr lang="en-US" altLang="ko-KR" sz="2400" dirty="0" smtClean="0"/>
              <a:t>label sex='</a:t>
            </a:r>
            <a:r>
              <a:rPr lang="ko-KR" altLang="en-US" sz="2400" dirty="0" smtClean="0"/>
              <a:t>성별</a:t>
            </a:r>
            <a:r>
              <a:rPr lang="en-US" altLang="ko-KR" sz="2400" dirty="0" smtClean="0"/>
              <a:t>'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test='</a:t>
            </a:r>
            <a:r>
              <a:rPr lang="ko-KR" altLang="en-US" sz="2400" dirty="0" smtClean="0"/>
              <a:t>시험</a:t>
            </a:r>
            <a:r>
              <a:rPr lang="en-US" altLang="ko-KR" sz="2400" dirty="0" smtClean="0"/>
              <a:t>'</a:t>
            </a:r>
            <a:r>
              <a:rPr lang="ko-KR" altLang="en-US" sz="2400" dirty="0" smtClean="0"/>
              <a:t> </a:t>
            </a:r>
            <a:r>
              <a:rPr lang="en-US" altLang="ko-KR" sz="2400" dirty="0" err="1" smtClean="0"/>
              <a:t>gra</a:t>
            </a:r>
            <a:r>
              <a:rPr lang="en-US" altLang="ko-KR" sz="2400" dirty="0" smtClean="0"/>
              <a:t>='</a:t>
            </a:r>
            <a:r>
              <a:rPr lang="ko-KR" altLang="en-US" sz="2400" dirty="0" smtClean="0"/>
              <a:t>학년</a:t>
            </a:r>
            <a:r>
              <a:rPr lang="en-US" altLang="ko-KR" sz="2400" dirty="0" smtClean="0"/>
              <a:t>';</a:t>
            </a:r>
          </a:p>
          <a:p>
            <a:r>
              <a:rPr lang="en-US" altLang="ko-KR" sz="2400" dirty="0" err="1" smtClean="0"/>
              <a:t>keylabel</a:t>
            </a:r>
            <a:r>
              <a:rPr lang="en-US" altLang="ko-KR" sz="2400" dirty="0" smtClean="0"/>
              <a:t> mean='</a:t>
            </a:r>
            <a:r>
              <a:rPr lang="ko-KR" altLang="en-US" sz="2400" dirty="0" smtClean="0"/>
              <a:t>평균</a:t>
            </a:r>
            <a:r>
              <a:rPr lang="en-US" altLang="ko-KR" sz="2400" dirty="0" smtClean="0"/>
              <a:t>'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std='</a:t>
            </a:r>
            <a:r>
              <a:rPr lang="ko-KR" altLang="en-US" sz="2400" dirty="0" smtClean="0"/>
              <a:t>표준편차</a:t>
            </a:r>
            <a:r>
              <a:rPr lang="en-US" altLang="ko-KR" sz="2400" dirty="0" smtClean="0"/>
              <a:t>'; </a:t>
            </a:r>
            <a:endParaRPr lang="ko-KR" alt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339752" y="332656"/>
            <a:ext cx="2438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err="1" smtClean="0"/>
              <a:t>fc</a:t>
            </a:r>
            <a:r>
              <a:rPr lang="en-US" altLang="ko-KR" sz="2400" dirty="0" smtClean="0"/>
              <a:t>(1 6 7 8)='  - '</a:t>
            </a:r>
            <a:endParaRPr lang="ko-KR" alt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716016" y="324148"/>
            <a:ext cx="1162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err="1" smtClean="0"/>
              <a:t>noseps</a:t>
            </a:r>
            <a:endParaRPr lang="ko-KR" alt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3779912" y="1057027"/>
            <a:ext cx="103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smtClean="0"/>
              <a:t>*f=8.2</a:t>
            </a:r>
            <a:endParaRPr lang="ko-KR" alt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325623" y="1052736"/>
            <a:ext cx="103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smtClean="0"/>
              <a:t>*f=8.2</a:t>
            </a:r>
            <a:endParaRPr lang="ko-KR" altLang="en-US" sz="2400" dirty="0"/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924944"/>
            <a:ext cx="3902398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6342243" y="1078136"/>
            <a:ext cx="1220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smtClean="0"/>
              <a:t>/</a:t>
            </a:r>
            <a:r>
              <a:rPr lang="en-US" altLang="ko-KR" sz="2400" dirty="0" err="1" smtClean="0"/>
              <a:t>rts</a:t>
            </a:r>
            <a:r>
              <a:rPr lang="en-US" altLang="ko-KR" sz="2400" dirty="0" smtClean="0"/>
              <a:t>=12</a:t>
            </a:r>
            <a:endParaRPr lang="ko-KR" altLang="en-US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45922" y="3429000"/>
            <a:ext cx="5198078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971600" y="5487615"/>
            <a:ext cx="19447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smtClean="0"/>
              <a:t>/</a:t>
            </a:r>
            <a:r>
              <a:rPr lang="en-US" altLang="ko-KR" sz="2400" dirty="0" err="1" smtClean="0"/>
              <a:t>rts</a:t>
            </a:r>
            <a:r>
              <a:rPr lang="en-US" altLang="ko-KR" sz="2400" dirty="0" smtClean="0"/>
              <a:t>=12 </a:t>
            </a:r>
            <a:r>
              <a:rPr lang="ko-KR" altLang="en-US" sz="2400" dirty="0" smtClean="0"/>
              <a:t>적용</a:t>
            </a:r>
            <a:endParaRPr lang="ko-KR" alt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5076056" y="5373216"/>
            <a:ext cx="2778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smtClean="0"/>
              <a:t>/</a:t>
            </a:r>
            <a:r>
              <a:rPr lang="en-US" altLang="ko-KR" sz="2400" dirty="0" err="1" smtClean="0"/>
              <a:t>rts</a:t>
            </a:r>
            <a:r>
              <a:rPr lang="en-US" altLang="ko-KR" sz="2400" dirty="0" smtClean="0"/>
              <a:t>=12 </a:t>
            </a:r>
            <a:r>
              <a:rPr lang="ko-KR" altLang="en-US" sz="2400" dirty="0" smtClean="0"/>
              <a:t>적용 안 함</a:t>
            </a:r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23528" y="332656"/>
            <a:ext cx="81369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 smtClean="0"/>
              <a:t>proc tabulate                                 ;</a:t>
            </a:r>
          </a:p>
          <a:p>
            <a:r>
              <a:rPr lang="en-US" altLang="ko-KR" sz="2400" dirty="0" smtClean="0"/>
              <a:t>class </a:t>
            </a:r>
            <a:r>
              <a:rPr lang="en-US" altLang="ko-KR" sz="2400" dirty="0" err="1" smtClean="0"/>
              <a:t>gra</a:t>
            </a:r>
            <a:r>
              <a:rPr lang="en-US" altLang="ko-KR" sz="2400" dirty="0" smtClean="0"/>
              <a:t> sex; </a:t>
            </a:r>
            <a:r>
              <a:rPr lang="en-US" altLang="ko-KR" sz="2400" dirty="0" err="1" smtClean="0"/>
              <a:t>var</a:t>
            </a:r>
            <a:r>
              <a:rPr lang="en-US" altLang="ko-KR" sz="2400" dirty="0" smtClean="0"/>
              <a:t> test; </a:t>
            </a:r>
          </a:p>
          <a:p>
            <a:r>
              <a:rPr lang="en-US" altLang="ko-KR" sz="2400" dirty="0" smtClean="0"/>
              <a:t>table </a:t>
            </a:r>
            <a:r>
              <a:rPr lang="en-US" altLang="ko-KR" sz="2400" dirty="0" err="1" smtClean="0"/>
              <a:t>gra</a:t>
            </a:r>
            <a:r>
              <a:rPr lang="en-US" altLang="ko-KR" sz="2400" dirty="0" smtClean="0"/>
              <a:t>, sex*test*(mean          std         )          ;</a:t>
            </a:r>
          </a:p>
          <a:p>
            <a:r>
              <a:rPr lang="en-US" altLang="ko-KR" sz="2400" dirty="0" smtClean="0"/>
              <a:t>label sex='</a:t>
            </a:r>
            <a:r>
              <a:rPr lang="ko-KR" altLang="en-US" sz="2400" dirty="0" smtClean="0"/>
              <a:t>성별</a:t>
            </a:r>
            <a:r>
              <a:rPr lang="en-US" altLang="ko-KR" sz="2400" dirty="0" smtClean="0"/>
              <a:t>'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test='</a:t>
            </a:r>
            <a:r>
              <a:rPr lang="ko-KR" altLang="en-US" sz="2400" dirty="0" smtClean="0"/>
              <a:t>시험</a:t>
            </a:r>
            <a:r>
              <a:rPr lang="en-US" altLang="ko-KR" sz="2400" dirty="0" smtClean="0"/>
              <a:t>'</a:t>
            </a:r>
            <a:r>
              <a:rPr lang="ko-KR" altLang="en-US" sz="2400" dirty="0" smtClean="0"/>
              <a:t> </a:t>
            </a:r>
            <a:r>
              <a:rPr lang="en-US" altLang="ko-KR" sz="2400" dirty="0" err="1" smtClean="0"/>
              <a:t>gra</a:t>
            </a:r>
            <a:r>
              <a:rPr lang="en-US" altLang="ko-KR" sz="2400" dirty="0" smtClean="0"/>
              <a:t>='</a:t>
            </a:r>
            <a:r>
              <a:rPr lang="ko-KR" altLang="en-US" sz="2400" dirty="0" smtClean="0"/>
              <a:t>학년</a:t>
            </a:r>
            <a:r>
              <a:rPr lang="en-US" altLang="ko-KR" sz="2400" dirty="0" smtClean="0"/>
              <a:t>';</a:t>
            </a:r>
          </a:p>
          <a:p>
            <a:r>
              <a:rPr lang="en-US" altLang="ko-KR" sz="2400" dirty="0" err="1" smtClean="0"/>
              <a:t>keylabel</a:t>
            </a:r>
            <a:r>
              <a:rPr lang="en-US" altLang="ko-KR" sz="2400" dirty="0" smtClean="0"/>
              <a:t> mean='</a:t>
            </a:r>
            <a:r>
              <a:rPr lang="ko-KR" altLang="en-US" sz="2400" dirty="0" smtClean="0"/>
              <a:t>평균</a:t>
            </a:r>
            <a:r>
              <a:rPr lang="en-US" altLang="ko-KR" sz="2400" dirty="0" smtClean="0"/>
              <a:t>'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std='</a:t>
            </a:r>
            <a:r>
              <a:rPr lang="ko-KR" altLang="en-US" sz="2400" dirty="0" smtClean="0"/>
              <a:t>표준편차</a:t>
            </a:r>
            <a:r>
              <a:rPr lang="en-US" altLang="ko-KR" sz="2400" dirty="0" smtClean="0"/>
              <a:t>'; </a:t>
            </a:r>
            <a:endParaRPr lang="ko-KR" alt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339752" y="332656"/>
            <a:ext cx="2438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err="1" smtClean="0"/>
              <a:t>fc</a:t>
            </a:r>
            <a:r>
              <a:rPr lang="en-US" altLang="ko-KR" sz="2400" dirty="0" smtClean="0"/>
              <a:t>(1 6 7 8)='  - '</a:t>
            </a:r>
            <a:endParaRPr lang="ko-KR" alt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716016" y="324148"/>
            <a:ext cx="1162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err="1" smtClean="0"/>
              <a:t>noseps</a:t>
            </a:r>
            <a:endParaRPr lang="ko-KR" alt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3741791" y="1057027"/>
            <a:ext cx="103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smtClean="0"/>
              <a:t>*f=8.2</a:t>
            </a:r>
            <a:endParaRPr lang="ko-KR" alt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287502" y="1052736"/>
            <a:ext cx="103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smtClean="0"/>
              <a:t>*f=8.2</a:t>
            </a:r>
            <a:endParaRPr lang="ko-KR" alt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6304122" y="1078136"/>
            <a:ext cx="1220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smtClean="0"/>
              <a:t>/</a:t>
            </a:r>
            <a:r>
              <a:rPr lang="en-US" altLang="ko-KR" sz="2400" dirty="0" err="1" smtClean="0"/>
              <a:t>rts</a:t>
            </a:r>
            <a:r>
              <a:rPr lang="en-US" altLang="ko-KR" sz="2400" dirty="0" smtClean="0"/>
              <a:t>=12</a:t>
            </a:r>
            <a:endParaRPr lang="ko-KR" altLang="en-US" sz="2400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492896"/>
            <a:ext cx="5112568" cy="3207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타원 18"/>
          <p:cNvSpPr/>
          <p:nvPr/>
        </p:nvSpPr>
        <p:spPr>
          <a:xfrm>
            <a:off x="4644008" y="2564904"/>
            <a:ext cx="720080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타원 19"/>
          <p:cNvSpPr/>
          <p:nvPr/>
        </p:nvSpPr>
        <p:spPr>
          <a:xfrm>
            <a:off x="3801120" y="3501008"/>
            <a:ext cx="720080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타원 20"/>
          <p:cNvSpPr/>
          <p:nvPr/>
        </p:nvSpPr>
        <p:spPr>
          <a:xfrm>
            <a:off x="5436096" y="3501008"/>
            <a:ext cx="720080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타원 21"/>
          <p:cNvSpPr/>
          <p:nvPr/>
        </p:nvSpPr>
        <p:spPr>
          <a:xfrm>
            <a:off x="2072928" y="4415904"/>
            <a:ext cx="720080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464460" y="5805264"/>
            <a:ext cx="7923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dirty="0" smtClean="0"/>
              <a:t>label </a:t>
            </a:r>
            <a:r>
              <a:rPr lang="ko-KR" alt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변수</a:t>
            </a:r>
            <a:r>
              <a:rPr lang="en-US" altLang="ko-KR" sz="2000" b="1" dirty="0" smtClean="0"/>
              <a:t>=‘</a:t>
            </a:r>
            <a:r>
              <a:rPr lang="ko-KR" alt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변수이름</a:t>
            </a:r>
            <a:r>
              <a:rPr lang="en-US" altLang="ko-KR" sz="2000" b="1" dirty="0" smtClean="0"/>
              <a:t>’; </a:t>
            </a:r>
            <a:r>
              <a:rPr lang="ko-KR" altLang="en-US" sz="2000" b="1" dirty="0" smtClean="0"/>
              <a:t>은</a:t>
            </a:r>
            <a:r>
              <a:rPr lang="en-US" altLang="ko-KR" sz="2000" b="1" dirty="0" smtClean="0"/>
              <a:t> </a:t>
            </a:r>
            <a:r>
              <a:rPr lang="ko-KR" alt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변수</a:t>
            </a:r>
            <a:r>
              <a:rPr lang="ko-KR" altLang="en-US" sz="2000" b="1" dirty="0" smtClean="0"/>
              <a:t>를 </a:t>
            </a:r>
            <a:r>
              <a:rPr lang="ko-KR" alt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변수이름</a:t>
            </a:r>
            <a:r>
              <a:rPr lang="ko-KR" altLang="en-US" sz="2000" b="1" dirty="0" smtClean="0"/>
              <a:t>으로 바꿔서 출력해준다</a:t>
            </a:r>
            <a:r>
              <a:rPr lang="en-US" altLang="ko-KR" sz="2000" b="1" dirty="0" smtClean="0"/>
              <a:t>.</a:t>
            </a:r>
            <a:endParaRPr lang="ko-KR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23528" y="332656"/>
            <a:ext cx="81369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 smtClean="0"/>
              <a:t>proc tabulate                                 ;</a:t>
            </a:r>
          </a:p>
          <a:p>
            <a:r>
              <a:rPr lang="en-US" altLang="ko-KR" sz="2400" dirty="0" smtClean="0"/>
              <a:t>class </a:t>
            </a:r>
            <a:r>
              <a:rPr lang="en-US" altLang="ko-KR" sz="2400" dirty="0" err="1" smtClean="0"/>
              <a:t>gra</a:t>
            </a:r>
            <a:r>
              <a:rPr lang="en-US" altLang="ko-KR" sz="2400" dirty="0" smtClean="0"/>
              <a:t> sex; </a:t>
            </a:r>
            <a:r>
              <a:rPr lang="en-US" altLang="ko-KR" sz="2400" dirty="0" err="1" smtClean="0"/>
              <a:t>var</a:t>
            </a:r>
            <a:r>
              <a:rPr lang="en-US" altLang="ko-KR" sz="2400" dirty="0" smtClean="0"/>
              <a:t> test; </a:t>
            </a:r>
          </a:p>
          <a:p>
            <a:r>
              <a:rPr lang="en-US" altLang="ko-KR" sz="2400" dirty="0" smtClean="0"/>
              <a:t>table </a:t>
            </a:r>
            <a:r>
              <a:rPr lang="en-US" altLang="ko-KR" sz="2400" dirty="0" err="1" smtClean="0"/>
              <a:t>gra</a:t>
            </a:r>
            <a:r>
              <a:rPr lang="en-US" altLang="ko-KR" sz="2400" dirty="0" smtClean="0"/>
              <a:t>, sex*test*(mean          std         )          ;</a:t>
            </a:r>
          </a:p>
          <a:p>
            <a:r>
              <a:rPr lang="en-US" altLang="ko-KR" sz="2400" dirty="0" smtClean="0"/>
              <a:t>label sex='</a:t>
            </a:r>
            <a:r>
              <a:rPr lang="ko-KR" altLang="en-US" sz="2400" dirty="0" smtClean="0"/>
              <a:t>성별</a:t>
            </a:r>
            <a:r>
              <a:rPr lang="en-US" altLang="ko-KR" sz="2400" dirty="0" smtClean="0"/>
              <a:t>'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test='</a:t>
            </a:r>
            <a:r>
              <a:rPr lang="ko-KR" altLang="en-US" sz="2400" dirty="0" smtClean="0"/>
              <a:t>시험</a:t>
            </a:r>
            <a:r>
              <a:rPr lang="en-US" altLang="ko-KR" sz="2400" dirty="0" smtClean="0"/>
              <a:t>'</a:t>
            </a:r>
            <a:r>
              <a:rPr lang="ko-KR" altLang="en-US" sz="2400" dirty="0" smtClean="0"/>
              <a:t> </a:t>
            </a:r>
            <a:r>
              <a:rPr lang="en-US" altLang="ko-KR" sz="2400" dirty="0" err="1" smtClean="0"/>
              <a:t>gra</a:t>
            </a:r>
            <a:r>
              <a:rPr lang="en-US" altLang="ko-KR" sz="2400" dirty="0" smtClean="0"/>
              <a:t>='</a:t>
            </a:r>
            <a:r>
              <a:rPr lang="ko-KR" altLang="en-US" sz="2400" dirty="0" smtClean="0"/>
              <a:t>학년</a:t>
            </a:r>
            <a:r>
              <a:rPr lang="en-US" altLang="ko-KR" sz="2400" dirty="0" smtClean="0"/>
              <a:t>';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39752" y="332656"/>
            <a:ext cx="2438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err="1" smtClean="0"/>
              <a:t>fc</a:t>
            </a:r>
            <a:r>
              <a:rPr lang="en-US" altLang="ko-KR" sz="2400" dirty="0" smtClean="0"/>
              <a:t>(1 6 7 8)='  - '</a:t>
            </a:r>
            <a:endParaRPr lang="ko-KR" alt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716016" y="324148"/>
            <a:ext cx="1162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err="1" smtClean="0"/>
              <a:t>noseps</a:t>
            </a:r>
            <a:endParaRPr lang="ko-KR" alt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3741791" y="1057027"/>
            <a:ext cx="103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smtClean="0"/>
              <a:t>*f=8.2</a:t>
            </a:r>
            <a:endParaRPr lang="ko-KR" alt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287502" y="1052736"/>
            <a:ext cx="103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smtClean="0"/>
              <a:t>*f=8.2</a:t>
            </a:r>
            <a:endParaRPr lang="ko-KR" alt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6304122" y="1078136"/>
            <a:ext cx="1220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smtClean="0"/>
              <a:t>/</a:t>
            </a:r>
            <a:r>
              <a:rPr lang="en-US" altLang="ko-KR" sz="2400" dirty="0" err="1" smtClean="0"/>
              <a:t>rts</a:t>
            </a:r>
            <a:r>
              <a:rPr lang="en-US" altLang="ko-KR" sz="2400" dirty="0" smtClean="0"/>
              <a:t>=12</a:t>
            </a:r>
            <a:endParaRPr lang="ko-KR" alt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370716" y="5589240"/>
            <a:ext cx="80177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dirty="0" err="1" smtClean="0"/>
              <a:t>keylabel</a:t>
            </a:r>
            <a:r>
              <a:rPr lang="en-US" altLang="ko-KR" sz="2000" b="1" dirty="0" smtClean="0"/>
              <a:t> </a:t>
            </a:r>
            <a:r>
              <a:rPr lang="ko-KR" alt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통계치명</a:t>
            </a:r>
            <a:r>
              <a:rPr lang="en-US" altLang="ko-KR" sz="2000" b="1" dirty="0" smtClean="0"/>
              <a:t>=‘</a:t>
            </a:r>
            <a:r>
              <a:rPr lang="ko-KR" alt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변수이름</a:t>
            </a:r>
            <a:r>
              <a:rPr lang="en-US" altLang="ko-KR" sz="2000" b="1" dirty="0" smtClean="0"/>
              <a:t>’; </a:t>
            </a:r>
            <a:r>
              <a:rPr lang="ko-KR" altLang="en-US" sz="2000" b="1" dirty="0" smtClean="0"/>
              <a:t>은</a:t>
            </a:r>
            <a:r>
              <a:rPr lang="en-US" altLang="ko-KR" sz="2000" b="1" dirty="0" smtClean="0"/>
              <a:t> </a:t>
            </a:r>
            <a:r>
              <a:rPr lang="ko-KR" alt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통계치명</a:t>
            </a:r>
            <a:r>
              <a:rPr lang="ko-KR" altLang="en-US" sz="2000" b="1" dirty="0" smtClean="0"/>
              <a:t>을 </a:t>
            </a:r>
            <a:r>
              <a:rPr lang="ko-KR" alt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변수이름</a:t>
            </a:r>
            <a:r>
              <a:rPr lang="ko-KR" altLang="en-US" sz="2000" b="1" dirty="0" smtClean="0"/>
              <a:t>으로 바꿔서 </a:t>
            </a:r>
            <a:endParaRPr lang="en-US" altLang="ko-KR" sz="2000" b="1" dirty="0" smtClean="0"/>
          </a:p>
          <a:p>
            <a:r>
              <a:rPr lang="ko-KR" altLang="en-US" sz="2000" b="1" dirty="0" smtClean="0"/>
              <a:t>출력해준다</a:t>
            </a:r>
            <a:r>
              <a:rPr lang="en-US" altLang="ko-KR" sz="2000" b="1" dirty="0" smtClean="0"/>
              <a:t>.</a:t>
            </a:r>
            <a:endParaRPr lang="ko-KR" altLang="en-US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67544" y="19888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ko-KR" altLang="en-US" dirty="0"/>
          </a:p>
        </p:txBody>
      </p:sp>
      <p:sp>
        <p:nvSpPr>
          <p:cNvPr id="18" name="직사각형 17"/>
          <p:cNvSpPr/>
          <p:nvPr/>
        </p:nvSpPr>
        <p:spPr>
          <a:xfrm>
            <a:off x="323528" y="1789807"/>
            <a:ext cx="54684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dirty="0" err="1" smtClean="0"/>
              <a:t>keylabel</a:t>
            </a:r>
            <a:r>
              <a:rPr lang="en-US" altLang="ko-KR" sz="2400" dirty="0" smtClean="0"/>
              <a:t> mean='</a:t>
            </a:r>
            <a:r>
              <a:rPr lang="ko-KR" altLang="en-US" sz="2400" dirty="0" smtClean="0"/>
              <a:t>평균</a:t>
            </a:r>
            <a:r>
              <a:rPr lang="en-US" altLang="ko-KR" sz="2400" dirty="0" smtClean="0"/>
              <a:t>'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std='</a:t>
            </a:r>
            <a:r>
              <a:rPr lang="ko-KR" altLang="en-US" sz="2400" dirty="0" smtClean="0"/>
              <a:t>표준편차</a:t>
            </a:r>
            <a:r>
              <a:rPr lang="en-US" altLang="ko-KR" sz="2400" dirty="0" smtClean="0"/>
              <a:t>'; </a:t>
            </a:r>
            <a:endParaRPr lang="ko-KR" altLang="en-US" sz="2400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420888"/>
            <a:ext cx="5328592" cy="2835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타원 23"/>
          <p:cNvSpPr/>
          <p:nvPr/>
        </p:nvSpPr>
        <p:spPr>
          <a:xfrm>
            <a:off x="2051720" y="3861048"/>
            <a:ext cx="4104456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385192" y="476672"/>
            <a:ext cx="6995120" cy="580926"/>
          </a:xfrm>
        </p:spPr>
        <p:txBody>
          <a:bodyPr>
            <a:noAutofit/>
          </a:bodyPr>
          <a:lstStyle/>
          <a:p>
            <a:pPr algn="l"/>
            <a:r>
              <a:rPr lang="ko-KR" altLang="en-US" sz="4000" b="1" spc="-150" dirty="0" smtClean="0">
                <a:solidFill>
                  <a:schemeClr val="accent4">
                    <a:lumMod val="50000"/>
                  </a:schemeClr>
                </a:solidFill>
                <a:latin typeface="+mn-lt"/>
                <a:ea typeface="문체부 제목 돋음체" pitchFamily="49" charset="-127"/>
              </a:rPr>
              <a:t>연습문제 </a:t>
            </a:r>
            <a:r>
              <a:rPr lang="en-US" altLang="ko-KR" sz="4000" b="1" spc="-150" dirty="0" smtClean="0">
                <a:solidFill>
                  <a:schemeClr val="accent4">
                    <a:lumMod val="50000"/>
                  </a:schemeClr>
                </a:solidFill>
                <a:latin typeface="+mn-lt"/>
                <a:ea typeface="문체부 제목 돋음체" pitchFamily="49" charset="-127"/>
              </a:rPr>
              <a:t>1</a:t>
            </a:r>
            <a:endParaRPr lang="ko-KR" altLang="en-US" sz="4000" b="1" spc="-150" dirty="0">
              <a:solidFill>
                <a:schemeClr val="accent4">
                  <a:lumMod val="50000"/>
                </a:schemeClr>
              </a:solidFill>
              <a:latin typeface="+mn-lt"/>
              <a:ea typeface="문체부 제목 돋음체" pitchFamily="49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9592" y="3789040"/>
            <a:ext cx="7897996" cy="289310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sz="2000" b="1" dirty="0" smtClean="0">
                <a:solidFill>
                  <a:schemeClr val="tx2"/>
                </a:solidFill>
              </a:rPr>
              <a:t>Hint</a:t>
            </a:r>
          </a:p>
          <a:p>
            <a:r>
              <a:rPr lang="en-US" altLang="ko-KR" b="1" dirty="0" smtClean="0"/>
              <a:t>1. </a:t>
            </a:r>
            <a:r>
              <a:rPr lang="ko-KR" altLang="en-US" b="1" dirty="0" smtClean="0"/>
              <a:t>앞선 예제에서 표 꾸미기 </a:t>
            </a:r>
            <a:r>
              <a:rPr lang="en-US" altLang="ko-KR" b="1" dirty="0" err="1" smtClean="0"/>
              <a:t>sas</a:t>
            </a:r>
            <a:r>
              <a:rPr lang="ko-KR" altLang="en-US" b="1" dirty="0" smtClean="0"/>
              <a:t>문</a:t>
            </a:r>
            <a:endParaRPr lang="en-US" altLang="ko-KR" b="1" dirty="0" smtClean="0"/>
          </a:p>
          <a:p>
            <a:r>
              <a:rPr lang="en-US" altLang="ko-KR" dirty="0" smtClean="0"/>
              <a:t>proc tabulate </a:t>
            </a:r>
            <a:r>
              <a:rPr lang="en-US" altLang="ko-KR" b="1" dirty="0" err="1" smtClean="0"/>
              <a:t>fc</a:t>
            </a:r>
            <a:r>
              <a:rPr lang="en-US" altLang="ko-KR" b="1" dirty="0" smtClean="0"/>
              <a:t>(1 6 7 8)='  - ' </a:t>
            </a:r>
            <a:r>
              <a:rPr lang="en-US" altLang="ko-KR" b="1" dirty="0" err="1" smtClean="0"/>
              <a:t>noseps</a:t>
            </a:r>
            <a:r>
              <a:rPr lang="en-US" altLang="ko-KR" dirty="0" smtClean="0"/>
              <a:t>;</a:t>
            </a:r>
          </a:p>
          <a:p>
            <a:r>
              <a:rPr lang="en-US" altLang="ko-KR" dirty="0" smtClean="0"/>
              <a:t>class </a:t>
            </a:r>
            <a:r>
              <a:rPr lang="en-US" altLang="ko-KR" dirty="0" err="1" smtClean="0"/>
              <a:t>gra</a:t>
            </a:r>
            <a:r>
              <a:rPr lang="en-US" altLang="ko-KR" dirty="0" smtClean="0"/>
              <a:t> sex; </a:t>
            </a:r>
            <a:r>
              <a:rPr lang="en-US" altLang="ko-KR" dirty="0" err="1" smtClean="0"/>
              <a:t>var</a:t>
            </a:r>
            <a:r>
              <a:rPr lang="en-US" altLang="ko-KR" dirty="0" smtClean="0"/>
              <a:t> test; </a:t>
            </a:r>
          </a:p>
          <a:p>
            <a:r>
              <a:rPr lang="en-US" altLang="ko-KR" dirty="0" smtClean="0"/>
              <a:t>table </a:t>
            </a:r>
            <a:r>
              <a:rPr lang="en-US" altLang="ko-KR" dirty="0" err="1" smtClean="0"/>
              <a:t>gra</a:t>
            </a:r>
            <a:r>
              <a:rPr lang="en-US" altLang="ko-KR" dirty="0" smtClean="0"/>
              <a:t>, sex*test*(mean</a:t>
            </a:r>
            <a:r>
              <a:rPr lang="en-US" altLang="ko-KR" b="1" dirty="0" smtClean="0"/>
              <a:t>*f=8.2</a:t>
            </a:r>
            <a:r>
              <a:rPr lang="en-US" altLang="ko-KR" dirty="0" smtClean="0"/>
              <a:t> std</a:t>
            </a:r>
            <a:r>
              <a:rPr lang="en-US" altLang="ko-KR" b="1" dirty="0" smtClean="0"/>
              <a:t>*f=8.2</a:t>
            </a:r>
            <a:r>
              <a:rPr lang="en-US" altLang="ko-KR" dirty="0" smtClean="0"/>
              <a:t>)/</a:t>
            </a:r>
            <a:r>
              <a:rPr lang="en-US" altLang="ko-KR" b="1" dirty="0" err="1" smtClean="0"/>
              <a:t>rts</a:t>
            </a:r>
            <a:r>
              <a:rPr lang="en-US" altLang="ko-KR" b="1" dirty="0" smtClean="0"/>
              <a:t>=12</a:t>
            </a:r>
            <a:r>
              <a:rPr lang="en-US" altLang="ko-KR" dirty="0" smtClean="0"/>
              <a:t>;</a:t>
            </a:r>
          </a:p>
          <a:p>
            <a:r>
              <a:rPr lang="en-US" altLang="ko-KR" b="1" dirty="0" smtClean="0"/>
              <a:t>label sex='</a:t>
            </a:r>
            <a:r>
              <a:rPr lang="ko-KR" altLang="en-US" b="1" dirty="0" smtClean="0"/>
              <a:t>성별</a:t>
            </a:r>
            <a:r>
              <a:rPr lang="en-US" altLang="ko-KR" b="1" dirty="0" smtClean="0"/>
              <a:t>'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test='</a:t>
            </a:r>
            <a:r>
              <a:rPr lang="ko-KR" altLang="en-US" b="1" dirty="0" smtClean="0"/>
              <a:t>시험</a:t>
            </a:r>
            <a:r>
              <a:rPr lang="en-US" altLang="ko-KR" b="1" dirty="0" smtClean="0"/>
              <a:t>'</a:t>
            </a:r>
            <a:r>
              <a:rPr lang="ko-KR" altLang="en-US" b="1" dirty="0" smtClean="0"/>
              <a:t> </a:t>
            </a:r>
            <a:r>
              <a:rPr lang="en-US" altLang="ko-KR" b="1" dirty="0" err="1" smtClean="0"/>
              <a:t>gra</a:t>
            </a:r>
            <a:r>
              <a:rPr lang="en-US" altLang="ko-KR" b="1" dirty="0" smtClean="0"/>
              <a:t>='</a:t>
            </a:r>
            <a:r>
              <a:rPr lang="ko-KR" altLang="en-US" b="1" dirty="0" smtClean="0"/>
              <a:t>학년</a:t>
            </a:r>
            <a:r>
              <a:rPr lang="en-US" altLang="ko-KR" b="1" dirty="0" smtClean="0"/>
              <a:t>';</a:t>
            </a:r>
          </a:p>
          <a:p>
            <a:r>
              <a:rPr lang="en-US" altLang="ko-KR" b="1" dirty="0" err="1" smtClean="0"/>
              <a:t>keylabel</a:t>
            </a:r>
            <a:r>
              <a:rPr lang="en-US" altLang="ko-KR" b="1" dirty="0" smtClean="0"/>
              <a:t> mean=‘</a:t>
            </a:r>
            <a:r>
              <a:rPr lang="ko-KR" altLang="en-US" b="1" dirty="0" smtClean="0"/>
              <a:t>평균</a:t>
            </a:r>
            <a:r>
              <a:rPr lang="en-US" altLang="ko-KR" b="1" dirty="0" smtClean="0"/>
              <a:t>’ std=‘</a:t>
            </a:r>
            <a:r>
              <a:rPr lang="ko-KR" altLang="en-US" b="1" dirty="0" smtClean="0"/>
              <a:t>표준편차</a:t>
            </a:r>
            <a:r>
              <a:rPr lang="en-US" altLang="ko-KR" b="1" dirty="0" smtClean="0"/>
              <a:t>’;</a:t>
            </a:r>
          </a:p>
          <a:p>
            <a:r>
              <a:rPr lang="en-US" altLang="ko-KR" b="1" dirty="0" smtClean="0"/>
              <a:t>2. </a:t>
            </a:r>
            <a:r>
              <a:rPr lang="en-US" altLang="ko-KR" dirty="0" smtClean="0"/>
              <a:t>table </a:t>
            </a:r>
            <a:r>
              <a:rPr lang="ko-KR" altLang="en-US" dirty="0" smtClean="0"/>
              <a:t>문에서 </a:t>
            </a:r>
            <a:r>
              <a:rPr lang="en-US" altLang="ko-KR" dirty="0" smtClean="0"/>
              <a:t>, </a:t>
            </a:r>
            <a:r>
              <a:rPr lang="ko-KR" altLang="en-US" dirty="0" smtClean="0"/>
              <a:t>왼쪽은 세로로 </a:t>
            </a:r>
            <a:r>
              <a:rPr lang="en-US" altLang="ko-KR" dirty="0" smtClean="0"/>
              <a:t>, </a:t>
            </a:r>
            <a:r>
              <a:rPr lang="ko-KR" altLang="en-US" dirty="0" smtClean="0"/>
              <a:t>오른쪽은 가로로 출력된다</a:t>
            </a:r>
            <a:r>
              <a:rPr lang="en-US" altLang="ko-KR" dirty="0" smtClean="0"/>
              <a:t>.</a:t>
            </a:r>
          </a:p>
          <a:p>
            <a:r>
              <a:rPr lang="en-US" altLang="ko-KR" b="1" dirty="0" smtClean="0"/>
              <a:t>3. </a:t>
            </a:r>
            <a:r>
              <a:rPr lang="ko-KR" altLang="en-US" dirty="0" smtClean="0"/>
              <a:t>학년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gra</a:t>
            </a:r>
            <a:r>
              <a:rPr lang="en-US" altLang="ko-KR" dirty="0" smtClean="0"/>
              <a:t>) </a:t>
            </a:r>
            <a:r>
              <a:rPr lang="ko-KR" altLang="en-US" dirty="0" smtClean="0"/>
              <a:t>안에 시험</a:t>
            </a:r>
            <a:r>
              <a:rPr lang="en-US" altLang="ko-KR" dirty="0" smtClean="0"/>
              <a:t>(test)</a:t>
            </a:r>
            <a:r>
              <a:rPr lang="ko-KR" altLang="en-US" dirty="0" smtClean="0"/>
              <a:t>이 들어가</a:t>
            </a:r>
            <a:r>
              <a:rPr lang="en-US" altLang="ko-KR" dirty="0" smtClean="0"/>
              <a:t>(*)</a:t>
            </a:r>
            <a:r>
              <a:rPr lang="ko-KR" altLang="en-US" dirty="0" smtClean="0"/>
              <a:t> 있고 시험 안에 평균과 표준편차가</a:t>
            </a:r>
            <a:endParaRPr lang="en-US" altLang="ko-KR" dirty="0" smtClean="0"/>
          </a:p>
          <a:p>
            <a:r>
              <a:rPr lang="ko-KR" altLang="en-US" dirty="0" smtClean="0"/>
              <a:t>들어가</a:t>
            </a:r>
            <a:r>
              <a:rPr lang="en-US" altLang="ko-KR" dirty="0" smtClean="0"/>
              <a:t>(*)</a:t>
            </a:r>
            <a:r>
              <a:rPr lang="ko-KR" altLang="en-US" dirty="0" smtClean="0"/>
              <a:t>있다</a:t>
            </a:r>
            <a:r>
              <a:rPr lang="en-US" altLang="ko-KR" dirty="0" smtClean="0"/>
              <a:t>.</a:t>
            </a:r>
            <a:endParaRPr lang="ko-KR" alt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124744"/>
            <a:ext cx="5184576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31640" y="4005064"/>
            <a:ext cx="6097823" cy="2616101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sz="2000" b="1" dirty="0" smtClean="0">
                <a:solidFill>
                  <a:schemeClr val="tx2"/>
                </a:solidFill>
              </a:rPr>
              <a:t>Hint</a:t>
            </a:r>
          </a:p>
          <a:p>
            <a:r>
              <a:rPr lang="en-US" altLang="ko-KR" b="1" dirty="0" smtClean="0"/>
              <a:t>1. </a:t>
            </a:r>
            <a:r>
              <a:rPr lang="ko-KR" altLang="en-US" b="1" dirty="0" smtClean="0"/>
              <a:t>앞선 예제에서 표 꾸미기 </a:t>
            </a:r>
            <a:r>
              <a:rPr lang="en-US" altLang="ko-KR" b="1" dirty="0" err="1" smtClean="0"/>
              <a:t>sas</a:t>
            </a:r>
            <a:r>
              <a:rPr lang="ko-KR" altLang="en-US" b="1" dirty="0" smtClean="0"/>
              <a:t>문</a:t>
            </a:r>
            <a:endParaRPr lang="en-US" altLang="ko-KR" b="1" dirty="0" smtClean="0"/>
          </a:p>
          <a:p>
            <a:r>
              <a:rPr lang="en-US" altLang="ko-KR" dirty="0" smtClean="0"/>
              <a:t>proc tabulate </a:t>
            </a:r>
            <a:r>
              <a:rPr lang="en-US" altLang="ko-KR" b="1" dirty="0" err="1" smtClean="0"/>
              <a:t>fc</a:t>
            </a:r>
            <a:r>
              <a:rPr lang="en-US" altLang="ko-KR" b="1" dirty="0" smtClean="0"/>
              <a:t>(1 6 7 8)='  - ' </a:t>
            </a:r>
            <a:r>
              <a:rPr lang="en-US" altLang="ko-KR" b="1" dirty="0" err="1" smtClean="0"/>
              <a:t>noseps</a:t>
            </a:r>
            <a:r>
              <a:rPr lang="en-US" altLang="ko-KR" b="1" dirty="0" smtClean="0"/>
              <a:t>;</a:t>
            </a:r>
          </a:p>
          <a:p>
            <a:r>
              <a:rPr lang="en-US" altLang="ko-KR" dirty="0" smtClean="0"/>
              <a:t>class </a:t>
            </a:r>
            <a:r>
              <a:rPr lang="en-US" altLang="ko-KR" dirty="0" err="1" smtClean="0"/>
              <a:t>gra</a:t>
            </a:r>
            <a:r>
              <a:rPr lang="en-US" altLang="ko-KR" dirty="0" smtClean="0"/>
              <a:t> sex; </a:t>
            </a:r>
            <a:r>
              <a:rPr lang="en-US" altLang="ko-KR" dirty="0" err="1" smtClean="0"/>
              <a:t>var</a:t>
            </a:r>
            <a:r>
              <a:rPr lang="en-US" altLang="ko-KR" dirty="0" smtClean="0"/>
              <a:t> test; </a:t>
            </a:r>
          </a:p>
          <a:p>
            <a:r>
              <a:rPr lang="en-US" altLang="ko-KR" dirty="0" smtClean="0"/>
              <a:t>table </a:t>
            </a:r>
            <a:r>
              <a:rPr lang="en-US" altLang="ko-KR" dirty="0" err="1" smtClean="0"/>
              <a:t>gra</a:t>
            </a:r>
            <a:r>
              <a:rPr lang="en-US" altLang="ko-KR" dirty="0" smtClean="0"/>
              <a:t>, sex*test*(mean</a:t>
            </a:r>
            <a:r>
              <a:rPr lang="en-US" altLang="ko-KR" b="1" dirty="0" smtClean="0"/>
              <a:t>*f=8.2</a:t>
            </a:r>
            <a:r>
              <a:rPr lang="en-US" altLang="ko-KR" dirty="0" smtClean="0"/>
              <a:t> std</a:t>
            </a:r>
            <a:r>
              <a:rPr lang="en-US" altLang="ko-KR" b="1" dirty="0" smtClean="0"/>
              <a:t>*f=8.2)/</a:t>
            </a:r>
            <a:r>
              <a:rPr lang="en-US" altLang="ko-KR" b="1" dirty="0" err="1" smtClean="0"/>
              <a:t>rts</a:t>
            </a:r>
            <a:r>
              <a:rPr lang="en-US" altLang="ko-KR" b="1" dirty="0" smtClean="0"/>
              <a:t>=12</a:t>
            </a:r>
            <a:r>
              <a:rPr lang="en-US" altLang="ko-KR" dirty="0" smtClean="0"/>
              <a:t>;</a:t>
            </a:r>
          </a:p>
          <a:p>
            <a:r>
              <a:rPr lang="en-US" altLang="ko-KR" b="1" dirty="0" smtClean="0"/>
              <a:t>label sex='</a:t>
            </a:r>
            <a:r>
              <a:rPr lang="ko-KR" altLang="en-US" b="1" dirty="0" smtClean="0"/>
              <a:t>성별</a:t>
            </a:r>
            <a:r>
              <a:rPr lang="en-US" altLang="ko-KR" b="1" dirty="0" smtClean="0"/>
              <a:t>'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test='</a:t>
            </a:r>
            <a:r>
              <a:rPr lang="ko-KR" altLang="en-US" b="1" dirty="0" smtClean="0"/>
              <a:t>시험</a:t>
            </a:r>
            <a:r>
              <a:rPr lang="en-US" altLang="ko-KR" b="1" dirty="0" smtClean="0"/>
              <a:t>'</a:t>
            </a:r>
            <a:r>
              <a:rPr lang="ko-KR" altLang="en-US" b="1" dirty="0" smtClean="0"/>
              <a:t> </a:t>
            </a:r>
            <a:r>
              <a:rPr lang="en-US" altLang="ko-KR" b="1" dirty="0" err="1" smtClean="0"/>
              <a:t>gra</a:t>
            </a:r>
            <a:r>
              <a:rPr lang="en-US" altLang="ko-KR" b="1" dirty="0" smtClean="0"/>
              <a:t>='</a:t>
            </a:r>
            <a:r>
              <a:rPr lang="ko-KR" altLang="en-US" b="1" dirty="0" smtClean="0"/>
              <a:t>학년</a:t>
            </a:r>
            <a:r>
              <a:rPr lang="en-US" altLang="ko-KR" b="1" dirty="0" smtClean="0"/>
              <a:t>';</a:t>
            </a:r>
          </a:p>
          <a:p>
            <a:r>
              <a:rPr lang="en-US" altLang="ko-KR" b="1" dirty="0" err="1" smtClean="0"/>
              <a:t>keylabel</a:t>
            </a:r>
            <a:r>
              <a:rPr lang="en-US" altLang="ko-KR" b="1" dirty="0" smtClean="0"/>
              <a:t> mean=‘</a:t>
            </a:r>
            <a:r>
              <a:rPr lang="ko-KR" altLang="en-US" b="1" dirty="0" smtClean="0"/>
              <a:t>평균</a:t>
            </a:r>
            <a:r>
              <a:rPr lang="en-US" altLang="ko-KR" b="1" dirty="0" smtClean="0"/>
              <a:t>’ std=‘</a:t>
            </a:r>
            <a:r>
              <a:rPr lang="ko-KR" altLang="en-US" b="1" dirty="0" smtClean="0"/>
              <a:t>표준편차</a:t>
            </a:r>
            <a:r>
              <a:rPr lang="en-US" altLang="ko-KR" b="1" dirty="0" smtClean="0"/>
              <a:t>’;</a:t>
            </a:r>
          </a:p>
          <a:p>
            <a:endParaRPr lang="en-US" altLang="ko-KR" dirty="0" smtClean="0"/>
          </a:p>
          <a:p>
            <a:r>
              <a:rPr lang="en-US" altLang="ko-KR" b="1" dirty="0" smtClean="0"/>
              <a:t>2. </a:t>
            </a:r>
            <a:r>
              <a:rPr lang="ko-KR" altLang="en-US" dirty="0" smtClean="0"/>
              <a:t>학년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gra</a:t>
            </a:r>
            <a:r>
              <a:rPr lang="en-US" altLang="ko-KR" dirty="0" smtClean="0"/>
              <a:t>) </a:t>
            </a:r>
            <a:r>
              <a:rPr lang="ko-KR" altLang="en-US" dirty="0" smtClean="0"/>
              <a:t>안에 성별</a:t>
            </a:r>
            <a:r>
              <a:rPr lang="en-US" altLang="ko-KR" dirty="0" smtClean="0"/>
              <a:t>(sex)</a:t>
            </a:r>
            <a:r>
              <a:rPr lang="ko-KR" altLang="en-US" dirty="0" smtClean="0"/>
              <a:t>과 시험</a:t>
            </a:r>
            <a:r>
              <a:rPr lang="en-US" altLang="ko-KR" dirty="0" smtClean="0"/>
              <a:t>(test)</a:t>
            </a:r>
            <a:r>
              <a:rPr lang="ko-KR" altLang="en-US" dirty="0" smtClean="0"/>
              <a:t>이 들어가</a:t>
            </a:r>
            <a:r>
              <a:rPr lang="en-US" altLang="ko-KR" dirty="0" smtClean="0"/>
              <a:t>(*)</a:t>
            </a:r>
            <a:r>
              <a:rPr lang="ko-KR" altLang="en-US" dirty="0" smtClean="0"/>
              <a:t> 있다</a:t>
            </a:r>
            <a:r>
              <a:rPr lang="en-US" altLang="ko-KR" dirty="0" smtClean="0"/>
              <a:t>.</a:t>
            </a:r>
            <a:endParaRPr lang="ko-KR" altLang="en-US" dirty="0" smtClean="0"/>
          </a:p>
        </p:txBody>
      </p:sp>
      <p:sp>
        <p:nvSpPr>
          <p:cNvPr id="6" name="제목 1"/>
          <p:cNvSpPr>
            <a:spLocks noGrp="1"/>
          </p:cNvSpPr>
          <p:nvPr>
            <p:ph type="title"/>
          </p:nvPr>
        </p:nvSpPr>
        <p:spPr>
          <a:xfrm>
            <a:off x="385192" y="476672"/>
            <a:ext cx="6995120" cy="580926"/>
          </a:xfrm>
        </p:spPr>
        <p:txBody>
          <a:bodyPr>
            <a:noAutofit/>
          </a:bodyPr>
          <a:lstStyle/>
          <a:p>
            <a:pPr algn="l"/>
            <a:r>
              <a:rPr lang="ko-KR" altLang="en-US" sz="4000" b="1" spc="-150" dirty="0" smtClean="0">
                <a:solidFill>
                  <a:schemeClr val="accent4">
                    <a:lumMod val="50000"/>
                  </a:schemeClr>
                </a:solidFill>
                <a:latin typeface="+mn-lt"/>
                <a:ea typeface="문체부 제목 돋음체" pitchFamily="49" charset="-127"/>
              </a:rPr>
              <a:t>연습문제 </a:t>
            </a:r>
            <a:r>
              <a:rPr lang="en-US" altLang="ko-KR" sz="4000" b="1" spc="-150" dirty="0" smtClean="0">
                <a:solidFill>
                  <a:schemeClr val="accent4">
                    <a:lumMod val="50000"/>
                  </a:schemeClr>
                </a:solidFill>
                <a:latin typeface="+mn-lt"/>
                <a:ea typeface="문체부 제목 돋음체" pitchFamily="49" charset="-127"/>
              </a:rPr>
              <a:t>2</a:t>
            </a:r>
            <a:endParaRPr lang="ko-KR" altLang="en-US" sz="4000" b="1" spc="-150" dirty="0">
              <a:solidFill>
                <a:schemeClr val="accent4">
                  <a:lumMod val="50000"/>
                </a:schemeClr>
              </a:solidFill>
              <a:latin typeface="+mn-lt"/>
              <a:ea typeface="문체부 제목 돋음체" pitchFamily="49" charset="-127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268760"/>
            <a:ext cx="6480720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04664"/>
            <a:ext cx="6228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ko-KR" altLang="en-US" sz="2400" dirty="0" smtClean="0"/>
              <a:t>표 만들기의 명령어는</a:t>
            </a:r>
            <a:r>
              <a:rPr lang="en-US" altLang="ko-KR" sz="2400" dirty="0" smtClean="0"/>
              <a:t> </a:t>
            </a:r>
            <a:r>
              <a:rPr lang="en-US" altLang="ko-KR" sz="2400" b="1" dirty="0" smtClean="0"/>
              <a:t>proc tabulate; </a:t>
            </a:r>
            <a:r>
              <a:rPr lang="ko-KR" altLang="en-US" sz="2400" dirty="0" smtClean="0"/>
              <a:t>이다</a:t>
            </a:r>
            <a:r>
              <a:rPr lang="en-US" altLang="ko-KR" sz="2400" dirty="0" smtClean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6106" y="1268760"/>
            <a:ext cx="79833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sz="2400" b="1" dirty="0" smtClean="0"/>
              <a:t>proc tabulate; class </a:t>
            </a:r>
            <a:r>
              <a:rPr lang="ko-KR" altLang="en-US" sz="2400" dirty="0" smtClean="0">
                <a:solidFill>
                  <a:schemeClr val="accent1"/>
                </a:solidFill>
              </a:rPr>
              <a:t>분류변수</a:t>
            </a:r>
            <a:r>
              <a:rPr lang="en-US" altLang="ko-KR" sz="2400" b="1" dirty="0" smtClean="0"/>
              <a:t>; </a:t>
            </a:r>
            <a:r>
              <a:rPr lang="en-US" altLang="ko-KR" sz="2400" b="1" dirty="0" err="1" smtClean="0"/>
              <a:t>var</a:t>
            </a:r>
            <a:r>
              <a:rPr lang="en-US" altLang="ko-KR" sz="2400" b="1" dirty="0" smtClean="0"/>
              <a:t> </a:t>
            </a:r>
            <a:r>
              <a:rPr lang="ko-KR" altLang="en-US" sz="2400" dirty="0" smtClean="0">
                <a:solidFill>
                  <a:schemeClr val="accent1"/>
                </a:solidFill>
              </a:rPr>
              <a:t>수량변수</a:t>
            </a:r>
            <a:r>
              <a:rPr lang="en-US" altLang="ko-KR" sz="2400" b="1" dirty="0" smtClean="0"/>
              <a:t>;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형식으로 </a:t>
            </a:r>
            <a:endParaRPr lang="en-US" altLang="ko-KR" sz="2400" dirty="0" smtClean="0"/>
          </a:p>
          <a:p>
            <a:r>
              <a:rPr lang="ko-KR" altLang="en-US" sz="2400" dirty="0" smtClean="0"/>
              <a:t>지정해야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각 변수를 사용하여 표를 만들 수 있다</a:t>
            </a:r>
            <a:r>
              <a:rPr lang="en-US" altLang="ko-KR" sz="2400" dirty="0" smtClean="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5536" y="2388944"/>
            <a:ext cx="3068469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sz="2400" dirty="0" smtClean="0"/>
              <a:t> </a:t>
            </a:r>
            <a:r>
              <a:rPr lang="en-US" altLang="ko-KR" sz="2400" b="1" dirty="0" smtClean="0"/>
              <a:t>&lt;</a:t>
            </a:r>
            <a:r>
              <a:rPr lang="ko-KR" altLang="en-US" sz="2400" b="1" dirty="0" smtClean="0"/>
              <a:t>주요 용어들</a:t>
            </a:r>
            <a:r>
              <a:rPr lang="en-US" altLang="ko-KR" sz="2400" b="1" dirty="0" smtClean="0"/>
              <a:t>&gt;</a:t>
            </a:r>
          </a:p>
          <a:p>
            <a:pPr>
              <a:buFont typeface="Arial" pitchFamily="34" charset="0"/>
              <a:buChar char="•"/>
            </a:pPr>
            <a:endParaRPr lang="en-US" altLang="ko-KR" sz="2400" b="1" dirty="0" smtClean="0"/>
          </a:p>
          <a:p>
            <a:r>
              <a:rPr lang="en-US" altLang="ko-KR" sz="2400" dirty="0" smtClean="0"/>
              <a:t>n      : </a:t>
            </a:r>
            <a:r>
              <a:rPr lang="ko-KR" altLang="en-US" sz="2400" dirty="0" err="1" smtClean="0"/>
              <a:t>사례수</a:t>
            </a:r>
            <a:endParaRPr lang="en-US" altLang="ko-KR" sz="2400" dirty="0" smtClean="0"/>
          </a:p>
          <a:p>
            <a:r>
              <a:rPr lang="en-US" altLang="ko-KR" sz="2400" dirty="0" err="1" smtClean="0"/>
              <a:t>pctn</a:t>
            </a:r>
            <a:r>
              <a:rPr lang="en-US" altLang="ko-KR" sz="2400" dirty="0" smtClean="0"/>
              <a:t>  : </a:t>
            </a:r>
            <a:r>
              <a:rPr lang="ko-KR" altLang="en-US" sz="2400" dirty="0" smtClean="0"/>
              <a:t>퍼센트</a:t>
            </a:r>
            <a:endParaRPr lang="en-US" altLang="ko-KR" sz="2400" dirty="0" smtClean="0"/>
          </a:p>
          <a:p>
            <a:r>
              <a:rPr lang="en-US" altLang="ko-KR" sz="2400" dirty="0" smtClean="0"/>
              <a:t>all     : </a:t>
            </a:r>
            <a:r>
              <a:rPr lang="ko-KR" altLang="en-US" sz="2400" dirty="0" smtClean="0"/>
              <a:t>전체</a:t>
            </a:r>
            <a:endParaRPr lang="en-US" altLang="ko-KR" sz="2400" dirty="0" smtClean="0"/>
          </a:p>
          <a:p>
            <a:r>
              <a:rPr lang="en-US" altLang="ko-KR" sz="2400" dirty="0" smtClean="0"/>
              <a:t>mean : </a:t>
            </a:r>
            <a:r>
              <a:rPr lang="ko-KR" altLang="en-US" sz="2400" dirty="0" smtClean="0"/>
              <a:t>평균</a:t>
            </a:r>
            <a:endParaRPr lang="en-US" altLang="ko-KR" sz="2400" dirty="0" smtClean="0"/>
          </a:p>
          <a:p>
            <a:r>
              <a:rPr lang="en-US" altLang="ko-KR" sz="2400" dirty="0" smtClean="0"/>
              <a:t>std    : </a:t>
            </a:r>
            <a:r>
              <a:rPr lang="ko-KR" altLang="en-US" sz="2400" dirty="0" smtClean="0"/>
              <a:t>표준편차</a:t>
            </a:r>
            <a:endParaRPr lang="en-US" altLang="ko-KR" sz="2400" dirty="0" smtClean="0"/>
          </a:p>
          <a:p>
            <a:r>
              <a:rPr lang="en-US" altLang="ko-KR" sz="2400" dirty="0" smtClean="0"/>
              <a:t>sum   : </a:t>
            </a:r>
            <a:r>
              <a:rPr lang="ko-KR" altLang="en-US" sz="2400" dirty="0" smtClean="0"/>
              <a:t>합</a:t>
            </a:r>
            <a:endParaRPr lang="en-US" altLang="ko-KR" sz="2400" dirty="0" smtClean="0"/>
          </a:p>
          <a:p>
            <a:r>
              <a:rPr lang="en-US" altLang="ko-KR" sz="2400" dirty="0" smtClean="0"/>
              <a:t>t       : t</a:t>
            </a:r>
            <a:r>
              <a:rPr lang="ko-KR" altLang="en-US" sz="2400" dirty="0" smtClean="0"/>
              <a:t>값</a:t>
            </a:r>
            <a:endParaRPr lang="en-US" altLang="ko-KR" sz="2400" dirty="0" smtClean="0"/>
          </a:p>
          <a:p>
            <a:r>
              <a:rPr lang="en-US" altLang="ko-KR" sz="2400" dirty="0" err="1" smtClean="0"/>
              <a:t>prt</a:t>
            </a:r>
            <a:r>
              <a:rPr lang="en-US" altLang="ko-KR" sz="2400" dirty="0" smtClean="0"/>
              <a:t>    : t </a:t>
            </a:r>
            <a:r>
              <a:rPr lang="ko-KR" altLang="en-US" sz="2400" dirty="0" smtClean="0"/>
              <a:t>값의 유의도</a:t>
            </a:r>
            <a:endParaRPr lang="en-US" altLang="ko-KR" sz="2400" dirty="0" smtClean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3568" y="836712"/>
            <a:ext cx="775084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sz="2400" dirty="0" smtClean="0"/>
              <a:t>proc tabulate; class </a:t>
            </a:r>
            <a:r>
              <a:rPr lang="ko-KR" altLang="en-US" sz="2400" dirty="0" smtClean="0">
                <a:solidFill>
                  <a:schemeClr val="accent1"/>
                </a:solidFill>
              </a:rPr>
              <a:t>분류변수</a:t>
            </a:r>
            <a:r>
              <a:rPr lang="en-US" altLang="ko-KR" sz="2400" dirty="0" smtClean="0"/>
              <a:t>; </a:t>
            </a:r>
            <a:r>
              <a:rPr lang="en-US" altLang="ko-KR" sz="2400" dirty="0" err="1" smtClean="0"/>
              <a:t>var</a:t>
            </a:r>
            <a:r>
              <a:rPr lang="en-US" altLang="ko-KR" sz="2400" dirty="0" smtClean="0"/>
              <a:t> </a:t>
            </a:r>
            <a:r>
              <a:rPr lang="ko-KR" altLang="en-US" sz="2400" dirty="0" smtClean="0">
                <a:solidFill>
                  <a:schemeClr val="accent1"/>
                </a:solidFill>
              </a:rPr>
              <a:t>수량분수</a:t>
            </a:r>
            <a:r>
              <a:rPr lang="en-US" altLang="ko-KR" sz="2400" dirty="0" smtClean="0"/>
              <a:t>;</a:t>
            </a:r>
            <a:r>
              <a:rPr lang="ko-KR" altLang="en-US" sz="2400" dirty="0" smtClean="0"/>
              <a:t> 후 </a:t>
            </a:r>
            <a:endParaRPr lang="en-US" altLang="ko-KR" sz="2400" dirty="0" smtClean="0"/>
          </a:p>
          <a:p>
            <a:r>
              <a:rPr lang="en-US" altLang="ko-KR" sz="2400" dirty="0" smtClean="0"/>
              <a:t>       </a:t>
            </a:r>
            <a:r>
              <a:rPr lang="en-US" altLang="ko-KR" sz="2400" b="1" dirty="0" smtClean="0"/>
              <a:t>table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문으로 표를 작성한다</a:t>
            </a:r>
            <a:r>
              <a:rPr lang="en-US" altLang="ko-KR" sz="2400" dirty="0" smtClean="0"/>
              <a:t>. </a:t>
            </a:r>
          </a:p>
          <a:p>
            <a:r>
              <a:rPr lang="en-US" altLang="ko-KR" sz="2400" dirty="0" smtClean="0"/>
              <a:t>  table</a:t>
            </a:r>
            <a:r>
              <a:rPr lang="ko-KR" altLang="en-US" sz="2400" dirty="0" smtClean="0"/>
              <a:t>문에서 </a:t>
            </a:r>
            <a:r>
              <a:rPr lang="en-US" altLang="ko-KR" sz="2400" b="1" dirty="0" smtClean="0"/>
              <a:t>, </a:t>
            </a:r>
            <a:r>
              <a:rPr lang="ko-KR" altLang="en-US" sz="2400" b="1" dirty="0" smtClean="0"/>
              <a:t>왼쪽</a:t>
            </a:r>
            <a:r>
              <a:rPr lang="ko-KR" altLang="en-US" sz="2400" dirty="0" smtClean="0"/>
              <a:t>에 지정된 것은 </a:t>
            </a:r>
            <a:r>
              <a:rPr lang="ko-KR" altLang="en-US" sz="2400" b="1" dirty="0" smtClean="0"/>
              <a:t>세로</a:t>
            </a:r>
            <a:r>
              <a:rPr lang="ko-KR" altLang="en-US" sz="2400" dirty="0" smtClean="0"/>
              <a:t>로</a:t>
            </a:r>
            <a:endParaRPr lang="en-US" altLang="ko-KR" sz="2400" dirty="0" smtClean="0"/>
          </a:p>
          <a:p>
            <a:r>
              <a:rPr lang="en-US" altLang="ko-KR" sz="2400" dirty="0" smtClean="0"/>
              <a:t>                  </a:t>
            </a:r>
            <a:r>
              <a:rPr lang="en-US" altLang="ko-KR" sz="2400" b="1" dirty="0" smtClean="0"/>
              <a:t>, </a:t>
            </a:r>
            <a:r>
              <a:rPr lang="ko-KR" altLang="en-US" sz="2400" b="1" dirty="0" smtClean="0"/>
              <a:t>오른쪽</a:t>
            </a:r>
            <a:r>
              <a:rPr lang="ko-KR" altLang="en-US" sz="2400" dirty="0" smtClean="0"/>
              <a:t>에 지정된 것은 </a:t>
            </a:r>
            <a:r>
              <a:rPr lang="ko-KR" altLang="en-US" sz="2400" b="1" dirty="0" smtClean="0"/>
              <a:t>가로</a:t>
            </a:r>
            <a:r>
              <a:rPr lang="ko-KR" altLang="en-US" sz="2400" dirty="0" smtClean="0"/>
              <a:t>로 출력된다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2400" dirty="0" smtClean="0"/>
              <a:t>  </a:t>
            </a:r>
          </a:p>
          <a:p>
            <a:r>
              <a:rPr lang="en-US" altLang="ko-KR" sz="2400" dirty="0" smtClean="0"/>
              <a:t>  </a:t>
            </a:r>
            <a:r>
              <a:rPr lang="ko-KR" altLang="en-US" sz="2400" dirty="0" smtClean="0"/>
              <a:t>예를 들어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심리학과의 성별</a:t>
            </a:r>
            <a:r>
              <a:rPr lang="en-US" altLang="ko-KR" sz="2400" dirty="0" smtClean="0"/>
              <a:t>(sex) </a:t>
            </a:r>
            <a:r>
              <a:rPr lang="ko-KR" altLang="en-US" sz="2400" dirty="0" smtClean="0"/>
              <a:t>분포를 알고자 할 때</a:t>
            </a:r>
            <a:endParaRPr lang="en-US" altLang="ko-KR" sz="2400" dirty="0" smtClean="0"/>
          </a:p>
          <a:p>
            <a:r>
              <a:rPr lang="en-US" altLang="ko-KR" sz="2400" dirty="0" smtClean="0"/>
              <a:t>   proc tabulate; class sex;</a:t>
            </a:r>
          </a:p>
          <a:p>
            <a:r>
              <a:rPr lang="en-US" altLang="ko-KR" sz="2400" dirty="0" smtClean="0"/>
              <a:t>          table sex, n </a:t>
            </a:r>
            <a:r>
              <a:rPr lang="en-US" altLang="ko-KR" sz="2400" dirty="0" err="1" smtClean="0"/>
              <a:t>pctn</a:t>
            </a:r>
            <a:r>
              <a:rPr lang="en-US" altLang="ko-KR" sz="2400" dirty="0" smtClean="0"/>
              <a:t>;</a:t>
            </a:r>
          </a:p>
          <a:p>
            <a:endParaRPr lang="ko-KR" alt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4149080"/>
            <a:ext cx="5886654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683568" y="260648"/>
            <a:ext cx="633670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 smtClean="0"/>
              <a:t>data a;</a:t>
            </a:r>
          </a:p>
          <a:p>
            <a:r>
              <a:rPr lang="en-US" altLang="ko-KR" sz="2400" dirty="0" smtClean="0"/>
              <a:t>input sex </a:t>
            </a:r>
            <a:r>
              <a:rPr lang="en-US" altLang="ko-KR" sz="2400" dirty="0" err="1" smtClean="0"/>
              <a:t>gra</a:t>
            </a:r>
            <a:r>
              <a:rPr lang="en-US" altLang="ko-KR" sz="2400" dirty="0" smtClean="0"/>
              <a:t> test;</a:t>
            </a:r>
          </a:p>
          <a:p>
            <a:r>
              <a:rPr lang="en-US" altLang="ko-KR" sz="2400" dirty="0" smtClean="0"/>
              <a:t>cards;</a:t>
            </a:r>
          </a:p>
          <a:p>
            <a:r>
              <a:rPr lang="en-US" altLang="ko-KR" sz="2400" dirty="0" smtClean="0"/>
              <a:t>1 1 70</a:t>
            </a:r>
          </a:p>
          <a:p>
            <a:r>
              <a:rPr lang="en-US" altLang="ko-KR" sz="2400" dirty="0" smtClean="0"/>
              <a:t>1 1 65</a:t>
            </a:r>
          </a:p>
          <a:p>
            <a:r>
              <a:rPr lang="en-US" altLang="ko-KR" sz="2400" dirty="0" smtClean="0"/>
              <a:t>2 1 82</a:t>
            </a:r>
          </a:p>
          <a:p>
            <a:r>
              <a:rPr lang="en-US" altLang="ko-KR" sz="2400" dirty="0" smtClean="0"/>
              <a:t>1 1 55</a:t>
            </a:r>
          </a:p>
          <a:p>
            <a:r>
              <a:rPr lang="en-US" altLang="ko-KR" sz="2400" dirty="0" smtClean="0"/>
              <a:t>2 1 67</a:t>
            </a:r>
          </a:p>
          <a:p>
            <a:r>
              <a:rPr lang="en-US" altLang="ko-KR" sz="2400" dirty="0" smtClean="0"/>
              <a:t>2 1 88</a:t>
            </a:r>
          </a:p>
          <a:p>
            <a:r>
              <a:rPr lang="en-US" altLang="ko-KR" sz="2400" dirty="0" smtClean="0"/>
              <a:t>2 1 78</a:t>
            </a:r>
          </a:p>
          <a:p>
            <a:r>
              <a:rPr lang="en-US" altLang="ko-KR" sz="2400" dirty="0" smtClean="0"/>
              <a:t>1 1 77 </a:t>
            </a:r>
          </a:p>
          <a:p>
            <a:r>
              <a:rPr lang="en-US" altLang="ko-KR" sz="2400" dirty="0" smtClean="0"/>
              <a:t>2 1 85</a:t>
            </a:r>
          </a:p>
          <a:p>
            <a:r>
              <a:rPr lang="en-US" altLang="ko-KR" sz="2400" dirty="0" smtClean="0"/>
              <a:t>1 2 91</a:t>
            </a:r>
          </a:p>
          <a:p>
            <a:r>
              <a:rPr lang="en-US" altLang="ko-KR" sz="2400" dirty="0" smtClean="0"/>
              <a:t>2 2 89</a:t>
            </a:r>
          </a:p>
          <a:p>
            <a:r>
              <a:rPr lang="en-US" altLang="ko-KR" sz="2400" dirty="0" smtClean="0"/>
              <a:t>1 2 95</a:t>
            </a:r>
          </a:p>
          <a:p>
            <a:r>
              <a:rPr lang="en-US" altLang="ko-KR" sz="2400" dirty="0" smtClean="0"/>
              <a:t>2 2 100</a:t>
            </a:r>
          </a:p>
          <a:p>
            <a:r>
              <a:rPr lang="en-US" altLang="ko-KR" sz="2400" dirty="0" smtClean="0"/>
              <a:t>;</a:t>
            </a:r>
            <a:endParaRPr lang="ko-KR" altLang="en-US" sz="2400" dirty="0"/>
          </a:p>
        </p:txBody>
      </p:sp>
      <p:sp>
        <p:nvSpPr>
          <p:cNvPr id="3" name="직사각형 2"/>
          <p:cNvSpPr/>
          <p:nvPr/>
        </p:nvSpPr>
        <p:spPr>
          <a:xfrm>
            <a:off x="4139952" y="270892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2400" dirty="0" smtClean="0"/>
              <a:t>proc tabulate; class sex;</a:t>
            </a:r>
          </a:p>
          <a:p>
            <a:r>
              <a:rPr lang="en-US" altLang="ko-KR" sz="2400" dirty="0" smtClean="0"/>
              <a:t>          table sex, n </a:t>
            </a:r>
            <a:r>
              <a:rPr lang="en-US" altLang="ko-KR" sz="2400" dirty="0" err="1" smtClean="0"/>
              <a:t>pctn</a:t>
            </a:r>
            <a:r>
              <a:rPr lang="en-US" altLang="ko-KR" sz="2400" dirty="0" smtClean="0"/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23262" y="548680"/>
            <a:ext cx="816281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sz="2400" dirty="0" smtClean="0"/>
              <a:t> </a:t>
            </a:r>
            <a:r>
              <a:rPr lang="ko-KR" altLang="en-US" sz="2400" dirty="0" smtClean="0"/>
              <a:t>한 변수 안에 또 다른 변수를 넣고 싶다면 </a:t>
            </a:r>
            <a:r>
              <a:rPr lang="en-US" altLang="ko-KR" sz="2400" b="1" dirty="0" smtClean="0"/>
              <a:t>*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를 사용한다</a:t>
            </a:r>
            <a:r>
              <a:rPr lang="en-US" altLang="ko-KR" sz="2400" dirty="0" smtClean="0"/>
              <a:t>.</a:t>
            </a:r>
          </a:p>
          <a:p>
            <a:r>
              <a:rPr lang="en-US" altLang="ko-KR" sz="2400" dirty="0" smtClean="0"/>
              <a:t>  </a:t>
            </a:r>
          </a:p>
          <a:p>
            <a:r>
              <a:rPr lang="en-US" altLang="ko-KR" sz="2400" dirty="0" smtClean="0"/>
              <a:t>  </a:t>
            </a:r>
            <a:r>
              <a:rPr lang="ko-KR" altLang="en-US" sz="2400" dirty="0" smtClean="0"/>
              <a:t>예를 들어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심리학과 성별</a:t>
            </a:r>
            <a:r>
              <a:rPr lang="en-US" altLang="ko-KR" sz="2400" dirty="0" smtClean="0"/>
              <a:t>(sex)</a:t>
            </a:r>
            <a:r>
              <a:rPr lang="ko-KR" altLang="en-US" sz="2400" dirty="0" smtClean="0"/>
              <a:t>과 학년</a:t>
            </a:r>
            <a:r>
              <a:rPr lang="en-US" altLang="ko-KR" sz="2400" dirty="0" smtClean="0"/>
              <a:t>(</a:t>
            </a:r>
            <a:r>
              <a:rPr lang="en-US" altLang="ko-KR" sz="2400" dirty="0" err="1" smtClean="0"/>
              <a:t>gra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에 따른 </a:t>
            </a:r>
            <a:endParaRPr lang="en-US" altLang="ko-KR" sz="2400" dirty="0" smtClean="0"/>
          </a:p>
          <a:p>
            <a:r>
              <a:rPr lang="ko-KR" altLang="en-US" sz="2400" dirty="0" smtClean="0"/>
              <a:t>시험 점수의 평균과 표준편차를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알고 싶을 때</a:t>
            </a:r>
            <a:endParaRPr lang="en-US" altLang="ko-KR" sz="24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748660" y="2444695"/>
            <a:ext cx="53660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smtClean="0"/>
              <a:t>proc tabulate; class sex </a:t>
            </a:r>
            <a:r>
              <a:rPr lang="en-US" altLang="ko-KR" sz="2400" dirty="0" err="1" smtClean="0"/>
              <a:t>gra</a:t>
            </a:r>
            <a:r>
              <a:rPr lang="en-US" altLang="ko-KR" sz="2400" dirty="0" smtClean="0"/>
              <a:t>; </a:t>
            </a:r>
            <a:r>
              <a:rPr lang="en-US" altLang="ko-KR" sz="2400" dirty="0" err="1" smtClean="0"/>
              <a:t>var</a:t>
            </a:r>
            <a:r>
              <a:rPr lang="en-US" altLang="ko-KR" sz="2400" dirty="0" smtClean="0"/>
              <a:t> test; </a:t>
            </a:r>
          </a:p>
          <a:p>
            <a:r>
              <a:rPr lang="en-US" altLang="ko-KR" sz="2400" dirty="0" smtClean="0"/>
              <a:t>       table </a:t>
            </a:r>
            <a:r>
              <a:rPr lang="en-US" altLang="ko-KR" sz="2400" dirty="0" err="1" smtClean="0"/>
              <a:t>gra</a:t>
            </a:r>
            <a:r>
              <a:rPr lang="en-US" altLang="ko-KR" sz="2400" dirty="0" smtClean="0"/>
              <a:t>, sex*test*(mean std); </a:t>
            </a:r>
            <a:endParaRPr lang="ko-KR" altLang="en-US" sz="2400" dirty="0" smtClean="0"/>
          </a:p>
          <a:p>
            <a:endParaRPr lang="ko-KR" altLang="en-US" sz="2400" dirty="0"/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645024"/>
            <a:ext cx="6552728" cy="2618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8496" y="476672"/>
            <a:ext cx="70118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sz="2400" dirty="0" smtClean="0"/>
              <a:t> </a:t>
            </a:r>
            <a:r>
              <a:rPr lang="ko-KR" altLang="en-US" sz="2400" dirty="0" smtClean="0"/>
              <a:t>표를 보기 좋은 형태로 출력하기 위해서 우리는 </a:t>
            </a:r>
            <a:endParaRPr lang="en-US" altLang="ko-KR" sz="2400" dirty="0" smtClean="0"/>
          </a:p>
          <a:p>
            <a:r>
              <a:rPr lang="en-US" altLang="ko-KR" sz="2400" dirty="0" smtClean="0"/>
              <a:t>  </a:t>
            </a:r>
            <a:r>
              <a:rPr lang="ko-KR" altLang="en-US" sz="2400" dirty="0" smtClean="0"/>
              <a:t>다음과 같은 문장을 쓴다</a:t>
            </a:r>
            <a:r>
              <a:rPr lang="en-US" altLang="ko-KR" sz="2400" dirty="0" smtClean="0"/>
              <a:t>.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755576" y="1556792"/>
            <a:ext cx="81369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 smtClean="0"/>
              <a:t>proc tabulate</a:t>
            </a:r>
            <a:r>
              <a:rPr lang="en-US" altLang="ko-KR" sz="2400" b="1" dirty="0" smtClean="0"/>
              <a:t> </a:t>
            </a:r>
            <a:r>
              <a:rPr lang="en-US" altLang="ko-KR" sz="2400" b="1" dirty="0" err="1" smtClean="0"/>
              <a:t>fc</a:t>
            </a:r>
            <a:r>
              <a:rPr lang="en-US" altLang="ko-KR" sz="2400" b="1" dirty="0" smtClean="0"/>
              <a:t>(1 6 7 8)='  - ' </a:t>
            </a:r>
            <a:r>
              <a:rPr lang="en-US" altLang="ko-KR" sz="2400" b="1" dirty="0" err="1" smtClean="0"/>
              <a:t>noseps</a:t>
            </a:r>
            <a:r>
              <a:rPr lang="en-US" altLang="ko-KR" sz="2400" dirty="0" smtClean="0"/>
              <a:t>;</a:t>
            </a:r>
          </a:p>
          <a:p>
            <a:r>
              <a:rPr lang="en-US" altLang="ko-KR" sz="2400" dirty="0" smtClean="0"/>
              <a:t>class </a:t>
            </a:r>
            <a:r>
              <a:rPr lang="en-US" altLang="ko-KR" sz="2400" dirty="0" err="1" smtClean="0"/>
              <a:t>gra</a:t>
            </a:r>
            <a:r>
              <a:rPr lang="en-US" altLang="ko-KR" sz="2400" dirty="0" smtClean="0"/>
              <a:t> sex; </a:t>
            </a:r>
            <a:r>
              <a:rPr lang="en-US" altLang="ko-KR" sz="2400" dirty="0" err="1" smtClean="0"/>
              <a:t>var</a:t>
            </a:r>
            <a:r>
              <a:rPr lang="en-US" altLang="ko-KR" sz="2400" dirty="0" smtClean="0"/>
              <a:t> test; </a:t>
            </a:r>
          </a:p>
          <a:p>
            <a:r>
              <a:rPr lang="en-US" altLang="ko-KR" sz="2400" dirty="0" smtClean="0"/>
              <a:t>table </a:t>
            </a:r>
            <a:r>
              <a:rPr lang="en-US" altLang="ko-KR" sz="2400" dirty="0" err="1" smtClean="0"/>
              <a:t>gra</a:t>
            </a:r>
            <a:r>
              <a:rPr lang="en-US" altLang="ko-KR" sz="2400" dirty="0" smtClean="0"/>
              <a:t>, sex*test*(mean</a:t>
            </a:r>
            <a:r>
              <a:rPr lang="en-US" altLang="ko-KR" sz="2400" b="1" dirty="0" smtClean="0"/>
              <a:t>*f=8.2</a:t>
            </a:r>
            <a:r>
              <a:rPr lang="en-US" altLang="ko-KR" sz="2400" dirty="0" smtClean="0"/>
              <a:t> std</a:t>
            </a:r>
            <a:r>
              <a:rPr lang="en-US" altLang="ko-KR" sz="2400" b="1" dirty="0" smtClean="0"/>
              <a:t>*f=8.2</a:t>
            </a:r>
            <a:r>
              <a:rPr lang="en-US" altLang="ko-KR" sz="2400" dirty="0" smtClean="0"/>
              <a:t>)</a:t>
            </a:r>
            <a:r>
              <a:rPr lang="en-US" altLang="ko-KR" sz="2400" b="1" dirty="0" smtClean="0"/>
              <a:t>/</a:t>
            </a:r>
            <a:r>
              <a:rPr lang="en-US" altLang="ko-KR" sz="2400" b="1" dirty="0" err="1" smtClean="0"/>
              <a:t>rts</a:t>
            </a:r>
            <a:r>
              <a:rPr lang="en-US" altLang="ko-KR" sz="2400" b="1" dirty="0" smtClean="0"/>
              <a:t>=12</a:t>
            </a:r>
            <a:r>
              <a:rPr lang="en-US" altLang="ko-KR" sz="2400" dirty="0" smtClean="0"/>
              <a:t>;</a:t>
            </a:r>
          </a:p>
          <a:p>
            <a:r>
              <a:rPr lang="en-US" altLang="ko-KR" sz="2400" b="1" dirty="0" smtClean="0"/>
              <a:t>label sex='</a:t>
            </a:r>
            <a:r>
              <a:rPr lang="ko-KR" altLang="en-US" sz="2400" b="1" dirty="0" smtClean="0"/>
              <a:t>성별</a:t>
            </a:r>
            <a:r>
              <a:rPr lang="en-US" altLang="ko-KR" sz="2400" b="1" dirty="0" smtClean="0"/>
              <a:t>'</a:t>
            </a:r>
            <a:r>
              <a:rPr lang="ko-KR" altLang="en-US" sz="2400" b="1" dirty="0" smtClean="0"/>
              <a:t> </a:t>
            </a:r>
            <a:r>
              <a:rPr lang="en-US" altLang="ko-KR" sz="2400" b="1" dirty="0" smtClean="0"/>
              <a:t>test='</a:t>
            </a:r>
            <a:r>
              <a:rPr lang="ko-KR" altLang="en-US" sz="2400" b="1" dirty="0" smtClean="0"/>
              <a:t>시험</a:t>
            </a:r>
            <a:r>
              <a:rPr lang="en-US" altLang="ko-KR" sz="2400" b="1" dirty="0" smtClean="0"/>
              <a:t>'</a:t>
            </a:r>
            <a:r>
              <a:rPr lang="ko-KR" altLang="en-US" sz="2400" b="1" dirty="0" smtClean="0"/>
              <a:t> </a:t>
            </a:r>
            <a:r>
              <a:rPr lang="en-US" altLang="ko-KR" sz="2400" b="1" dirty="0" err="1" smtClean="0"/>
              <a:t>gra</a:t>
            </a:r>
            <a:r>
              <a:rPr lang="en-US" altLang="ko-KR" sz="2400" b="1" dirty="0" smtClean="0"/>
              <a:t>='</a:t>
            </a:r>
            <a:r>
              <a:rPr lang="ko-KR" altLang="en-US" sz="2400" b="1" dirty="0" smtClean="0"/>
              <a:t>학년</a:t>
            </a:r>
            <a:r>
              <a:rPr lang="en-US" altLang="ko-KR" sz="2400" b="1" dirty="0" smtClean="0"/>
              <a:t>';</a:t>
            </a:r>
          </a:p>
          <a:p>
            <a:r>
              <a:rPr lang="en-US" altLang="ko-KR" sz="2400" b="1" dirty="0" err="1" smtClean="0"/>
              <a:t>keylabel</a:t>
            </a:r>
            <a:r>
              <a:rPr lang="en-US" altLang="ko-KR" sz="2400" b="1" dirty="0" smtClean="0"/>
              <a:t> mean='</a:t>
            </a:r>
            <a:r>
              <a:rPr lang="ko-KR" altLang="en-US" sz="2400" b="1" dirty="0" smtClean="0"/>
              <a:t>평균</a:t>
            </a:r>
            <a:r>
              <a:rPr lang="en-US" altLang="ko-KR" sz="2400" b="1" dirty="0" smtClean="0"/>
              <a:t>'</a:t>
            </a:r>
            <a:r>
              <a:rPr lang="ko-KR" altLang="en-US" sz="2400" b="1" dirty="0" smtClean="0"/>
              <a:t> </a:t>
            </a:r>
            <a:r>
              <a:rPr lang="en-US" altLang="ko-KR" sz="2400" b="1" dirty="0" smtClean="0"/>
              <a:t>std='</a:t>
            </a:r>
            <a:r>
              <a:rPr lang="ko-KR" altLang="en-US" sz="2400" b="1" dirty="0" smtClean="0"/>
              <a:t>표준편차</a:t>
            </a:r>
            <a:r>
              <a:rPr lang="en-US" altLang="ko-KR" sz="2400" b="1" dirty="0" smtClean="0"/>
              <a:t>'; </a:t>
            </a:r>
            <a:endParaRPr lang="ko-KR" altLang="en-US" sz="24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645024"/>
            <a:ext cx="5544616" cy="2982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23528" y="332656"/>
            <a:ext cx="81369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 smtClean="0"/>
              <a:t>proc tabulate                        </a:t>
            </a:r>
            <a:r>
              <a:rPr lang="en-US" altLang="ko-KR" sz="2400" dirty="0" err="1" smtClean="0"/>
              <a:t>noseps</a:t>
            </a:r>
            <a:r>
              <a:rPr lang="en-US" altLang="ko-KR" sz="2400" dirty="0" smtClean="0"/>
              <a:t>;</a:t>
            </a:r>
          </a:p>
          <a:p>
            <a:r>
              <a:rPr lang="en-US" altLang="ko-KR" sz="2400" dirty="0" smtClean="0"/>
              <a:t>class </a:t>
            </a:r>
            <a:r>
              <a:rPr lang="en-US" altLang="ko-KR" sz="2400" dirty="0" err="1" smtClean="0"/>
              <a:t>gra</a:t>
            </a:r>
            <a:r>
              <a:rPr lang="en-US" altLang="ko-KR" sz="2400" dirty="0" smtClean="0"/>
              <a:t> sex; </a:t>
            </a:r>
            <a:r>
              <a:rPr lang="en-US" altLang="ko-KR" sz="2400" dirty="0" err="1" smtClean="0"/>
              <a:t>var</a:t>
            </a:r>
            <a:r>
              <a:rPr lang="en-US" altLang="ko-KR" sz="2400" dirty="0" smtClean="0"/>
              <a:t> test; </a:t>
            </a:r>
          </a:p>
          <a:p>
            <a:r>
              <a:rPr lang="en-US" altLang="ko-KR" sz="2400" dirty="0" smtClean="0"/>
              <a:t>table </a:t>
            </a:r>
            <a:r>
              <a:rPr lang="en-US" altLang="ko-KR" sz="2400" dirty="0" err="1" smtClean="0"/>
              <a:t>gra</a:t>
            </a:r>
            <a:r>
              <a:rPr lang="en-US" altLang="ko-KR" sz="2400" dirty="0" smtClean="0"/>
              <a:t>, sex*test*(mean*f=8.2 std*f=8.2)/</a:t>
            </a:r>
            <a:r>
              <a:rPr lang="en-US" altLang="ko-KR" sz="2400" dirty="0" err="1" smtClean="0"/>
              <a:t>rts</a:t>
            </a:r>
            <a:r>
              <a:rPr lang="en-US" altLang="ko-KR" sz="2400" dirty="0" smtClean="0"/>
              <a:t>=12;</a:t>
            </a:r>
          </a:p>
          <a:p>
            <a:r>
              <a:rPr lang="en-US" altLang="ko-KR" sz="2400" dirty="0" smtClean="0"/>
              <a:t>label sex='</a:t>
            </a:r>
            <a:r>
              <a:rPr lang="ko-KR" altLang="en-US" sz="2400" dirty="0" smtClean="0"/>
              <a:t>성별</a:t>
            </a:r>
            <a:r>
              <a:rPr lang="en-US" altLang="ko-KR" sz="2400" dirty="0" smtClean="0"/>
              <a:t>'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test='</a:t>
            </a:r>
            <a:r>
              <a:rPr lang="ko-KR" altLang="en-US" sz="2400" dirty="0" smtClean="0"/>
              <a:t>시험</a:t>
            </a:r>
            <a:r>
              <a:rPr lang="en-US" altLang="ko-KR" sz="2400" dirty="0" smtClean="0"/>
              <a:t>'</a:t>
            </a:r>
            <a:r>
              <a:rPr lang="ko-KR" altLang="en-US" sz="2400" dirty="0" smtClean="0"/>
              <a:t> </a:t>
            </a:r>
            <a:r>
              <a:rPr lang="en-US" altLang="ko-KR" sz="2400" dirty="0" err="1" smtClean="0"/>
              <a:t>gra</a:t>
            </a:r>
            <a:r>
              <a:rPr lang="en-US" altLang="ko-KR" sz="2400" dirty="0" smtClean="0"/>
              <a:t>='</a:t>
            </a:r>
            <a:r>
              <a:rPr lang="ko-KR" altLang="en-US" sz="2400" dirty="0" smtClean="0"/>
              <a:t>학년</a:t>
            </a:r>
            <a:r>
              <a:rPr lang="en-US" altLang="ko-KR" sz="2400" dirty="0" smtClean="0"/>
              <a:t>';</a:t>
            </a:r>
          </a:p>
          <a:p>
            <a:r>
              <a:rPr lang="en-US" altLang="ko-KR" sz="2400" dirty="0" err="1" smtClean="0"/>
              <a:t>keylabel</a:t>
            </a:r>
            <a:r>
              <a:rPr lang="en-US" altLang="ko-KR" sz="2400" dirty="0" smtClean="0"/>
              <a:t> mean='</a:t>
            </a:r>
            <a:r>
              <a:rPr lang="ko-KR" altLang="en-US" sz="2400" dirty="0" smtClean="0"/>
              <a:t>평균</a:t>
            </a:r>
            <a:r>
              <a:rPr lang="en-US" altLang="ko-KR" sz="2400" dirty="0" smtClean="0"/>
              <a:t>'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std='</a:t>
            </a:r>
            <a:r>
              <a:rPr lang="ko-KR" altLang="en-US" sz="2400" dirty="0" smtClean="0"/>
              <a:t>표준편차</a:t>
            </a:r>
            <a:r>
              <a:rPr lang="en-US" altLang="ko-KR" sz="2400" dirty="0" smtClean="0"/>
              <a:t>'; </a:t>
            </a:r>
            <a:endParaRPr lang="ko-KR" alt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339752" y="332656"/>
            <a:ext cx="2438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err="1" smtClean="0"/>
              <a:t>fc</a:t>
            </a:r>
            <a:r>
              <a:rPr lang="en-US" altLang="ko-KR" sz="2400" dirty="0" smtClean="0"/>
              <a:t>(1 6 7 8)='  - '</a:t>
            </a:r>
            <a:endParaRPr lang="ko-KR" alt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36913"/>
            <a:ext cx="4364656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-36512" y="5301208"/>
            <a:ext cx="43011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err="1" smtClean="0"/>
              <a:t>fc</a:t>
            </a:r>
            <a:r>
              <a:rPr lang="en-US" altLang="ko-KR" sz="2400" dirty="0" smtClean="0"/>
              <a:t>(1 6 7 8)=‘  - ‘ </a:t>
            </a:r>
            <a:r>
              <a:rPr lang="ko-KR" altLang="en-US" sz="2400" dirty="0" smtClean="0"/>
              <a:t>을 없앴을 때</a:t>
            </a:r>
            <a:endParaRPr lang="ko-KR" altLang="en-US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3" y="2636912"/>
            <a:ext cx="4392488" cy="269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4572000" y="5271591"/>
            <a:ext cx="46458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err="1" smtClean="0"/>
              <a:t>fc</a:t>
            </a:r>
            <a:r>
              <a:rPr lang="en-US" altLang="ko-KR" sz="2400" dirty="0" smtClean="0"/>
              <a:t>(1 6 7 8)=‘  - ‘ </a:t>
            </a:r>
            <a:r>
              <a:rPr lang="ko-KR" altLang="en-US" sz="2400" dirty="0" smtClean="0"/>
              <a:t>을</a:t>
            </a:r>
            <a:endParaRPr lang="en-US" altLang="ko-KR" sz="2400" dirty="0" smtClean="0"/>
          </a:p>
          <a:p>
            <a:r>
              <a:rPr lang="en-US" altLang="ko-KR" sz="2400" dirty="0" err="1" smtClean="0"/>
              <a:t>fc</a:t>
            </a:r>
            <a:r>
              <a:rPr lang="en-US" altLang="ko-KR" sz="2400" dirty="0" smtClean="0"/>
              <a:t>(1 6 7 8)=‘@%*+’</a:t>
            </a:r>
            <a:r>
              <a:rPr lang="ko-KR" altLang="en-US" sz="2400" dirty="0" smtClean="0"/>
              <a:t>로 바꿨을 때</a:t>
            </a:r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23528" y="332656"/>
            <a:ext cx="81369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 smtClean="0"/>
              <a:t>proc tabulate                                 ;</a:t>
            </a:r>
          </a:p>
          <a:p>
            <a:r>
              <a:rPr lang="en-US" altLang="ko-KR" sz="2400" dirty="0" smtClean="0"/>
              <a:t>class </a:t>
            </a:r>
            <a:r>
              <a:rPr lang="en-US" altLang="ko-KR" sz="2400" dirty="0" err="1" smtClean="0"/>
              <a:t>gra</a:t>
            </a:r>
            <a:r>
              <a:rPr lang="en-US" altLang="ko-KR" sz="2400" dirty="0" smtClean="0"/>
              <a:t> sex; </a:t>
            </a:r>
            <a:r>
              <a:rPr lang="en-US" altLang="ko-KR" sz="2400" dirty="0" err="1" smtClean="0"/>
              <a:t>var</a:t>
            </a:r>
            <a:r>
              <a:rPr lang="en-US" altLang="ko-KR" sz="2400" dirty="0" smtClean="0"/>
              <a:t> test; </a:t>
            </a:r>
          </a:p>
          <a:p>
            <a:r>
              <a:rPr lang="en-US" altLang="ko-KR" sz="2400" dirty="0" smtClean="0"/>
              <a:t>table </a:t>
            </a:r>
            <a:r>
              <a:rPr lang="en-US" altLang="ko-KR" sz="2400" dirty="0" err="1" smtClean="0"/>
              <a:t>gra</a:t>
            </a:r>
            <a:r>
              <a:rPr lang="en-US" altLang="ko-KR" sz="2400" dirty="0" smtClean="0"/>
              <a:t>, sex*test*(mean          std         )/</a:t>
            </a:r>
            <a:r>
              <a:rPr lang="en-US" altLang="ko-KR" sz="2400" dirty="0" err="1" smtClean="0"/>
              <a:t>rts</a:t>
            </a:r>
            <a:r>
              <a:rPr lang="en-US" altLang="ko-KR" sz="2400" dirty="0" smtClean="0"/>
              <a:t>=12;</a:t>
            </a:r>
          </a:p>
          <a:p>
            <a:r>
              <a:rPr lang="en-US" altLang="ko-KR" sz="2400" dirty="0" smtClean="0"/>
              <a:t>label sex='</a:t>
            </a:r>
            <a:r>
              <a:rPr lang="ko-KR" altLang="en-US" sz="2400" dirty="0" smtClean="0"/>
              <a:t>성별</a:t>
            </a:r>
            <a:r>
              <a:rPr lang="en-US" altLang="ko-KR" sz="2400" dirty="0" smtClean="0"/>
              <a:t>'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test='</a:t>
            </a:r>
            <a:r>
              <a:rPr lang="ko-KR" altLang="en-US" sz="2400" dirty="0" smtClean="0"/>
              <a:t>시험</a:t>
            </a:r>
            <a:r>
              <a:rPr lang="en-US" altLang="ko-KR" sz="2400" dirty="0" smtClean="0"/>
              <a:t>'</a:t>
            </a:r>
            <a:r>
              <a:rPr lang="ko-KR" altLang="en-US" sz="2400" dirty="0" smtClean="0"/>
              <a:t> </a:t>
            </a:r>
            <a:r>
              <a:rPr lang="en-US" altLang="ko-KR" sz="2400" dirty="0" err="1" smtClean="0"/>
              <a:t>gra</a:t>
            </a:r>
            <a:r>
              <a:rPr lang="en-US" altLang="ko-KR" sz="2400" dirty="0" smtClean="0"/>
              <a:t>='</a:t>
            </a:r>
            <a:r>
              <a:rPr lang="ko-KR" altLang="en-US" sz="2400" dirty="0" smtClean="0"/>
              <a:t>학년</a:t>
            </a:r>
            <a:r>
              <a:rPr lang="en-US" altLang="ko-KR" sz="2400" dirty="0" smtClean="0"/>
              <a:t>';</a:t>
            </a:r>
          </a:p>
          <a:p>
            <a:r>
              <a:rPr lang="en-US" altLang="ko-KR" sz="2400" dirty="0" err="1" smtClean="0"/>
              <a:t>keylabel</a:t>
            </a:r>
            <a:r>
              <a:rPr lang="en-US" altLang="ko-KR" sz="2400" dirty="0" smtClean="0"/>
              <a:t> mean='</a:t>
            </a:r>
            <a:r>
              <a:rPr lang="ko-KR" altLang="en-US" sz="2400" dirty="0" smtClean="0"/>
              <a:t>평균</a:t>
            </a:r>
            <a:r>
              <a:rPr lang="en-US" altLang="ko-KR" sz="2400" dirty="0" smtClean="0"/>
              <a:t>'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std='</a:t>
            </a:r>
            <a:r>
              <a:rPr lang="ko-KR" altLang="en-US" sz="2400" dirty="0" smtClean="0"/>
              <a:t>표준편차</a:t>
            </a:r>
            <a:r>
              <a:rPr lang="en-US" altLang="ko-KR" sz="2400" dirty="0" smtClean="0"/>
              <a:t>'; </a:t>
            </a:r>
          </a:p>
          <a:p>
            <a:endParaRPr lang="ko-KR" alt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339752" y="332656"/>
            <a:ext cx="2438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err="1" smtClean="0"/>
              <a:t>fc</a:t>
            </a:r>
            <a:r>
              <a:rPr lang="en-US" altLang="ko-KR" sz="2400" dirty="0" smtClean="0"/>
              <a:t>(1 6 7 8)='  - '</a:t>
            </a:r>
            <a:endParaRPr lang="ko-KR" alt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716016" y="324148"/>
            <a:ext cx="1162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err="1" smtClean="0"/>
              <a:t>noseps</a:t>
            </a:r>
            <a:endParaRPr lang="ko-KR" altLang="en-US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2780928"/>
            <a:ext cx="3766095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780928"/>
            <a:ext cx="447628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1547664" y="5589240"/>
            <a:ext cx="18870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err="1" smtClean="0"/>
              <a:t>noseps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적용</a:t>
            </a:r>
            <a:endParaRPr lang="ko-KR" alt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5652120" y="5589240"/>
            <a:ext cx="27206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err="1" smtClean="0"/>
              <a:t>noseps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적용 안 함</a:t>
            </a:r>
            <a:endParaRPr lang="ko-KR" alt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3789026" y="1057027"/>
            <a:ext cx="103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smtClean="0"/>
              <a:t>*f=8.2</a:t>
            </a:r>
            <a:endParaRPr lang="ko-KR" alt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334737" y="1052736"/>
            <a:ext cx="103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smtClean="0"/>
              <a:t>*f=8.2</a:t>
            </a:r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23528" y="332656"/>
            <a:ext cx="81369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 smtClean="0"/>
              <a:t>proc tabulate                                 ;</a:t>
            </a:r>
          </a:p>
          <a:p>
            <a:r>
              <a:rPr lang="en-US" altLang="ko-KR" sz="2400" dirty="0" smtClean="0"/>
              <a:t>class </a:t>
            </a:r>
            <a:r>
              <a:rPr lang="en-US" altLang="ko-KR" sz="2400" dirty="0" err="1" smtClean="0"/>
              <a:t>gra</a:t>
            </a:r>
            <a:r>
              <a:rPr lang="en-US" altLang="ko-KR" sz="2400" dirty="0" smtClean="0"/>
              <a:t> sex; </a:t>
            </a:r>
            <a:r>
              <a:rPr lang="en-US" altLang="ko-KR" sz="2400" dirty="0" err="1" smtClean="0"/>
              <a:t>var</a:t>
            </a:r>
            <a:r>
              <a:rPr lang="en-US" altLang="ko-KR" sz="2400" dirty="0" smtClean="0"/>
              <a:t> test; </a:t>
            </a:r>
          </a:p>
          <a:p>
            <a:r>
              <a:rPr lang="en-US" altLang="ko-KR" sz="2400" dirty="0" smtClean="0"/>
              <a:t>table </a:t>
            </a:r>
            <a:r>
              <a:rPr lang="en-US" altLang="ko-KR" sz="2400" dirty="0" err="1" smtClean="0"/>
              <a:t>gra</a:t>
            </a:r>
            <a:r>
              <a:rPr lang="en-US" altLang="ko-KR" sz="2400" dirty="0" smtClean="0"/>
              <a:t>, sex*test*(mean          std         )/</a:t>
            </a:r>
            <a:r>
              <a:rPr lang="en-US" altLang="ko-KR" sz="2400" dirty="0" err="1" smtClean="0"/>
              <a:t>rts</a:t>
            </a:r>
            <a:r>
              <a:rPr lang="en-US" altLang="ko-KR" sz="2400" dirty="0" smtClean="0"/>
              <a:t>=12;</a:t>
            </a:r>
          </a:p>
          <a:p>
            <a:r>
              <a:rPr lang="en-US" altLang="ko-KR" sz="2400" dirty="0" smtClean="0"/>
              <a:t>label sex='</a:t>
            </a:r>
            <a:r>
              <a:rPr lang="ko-KR" altLang="en-US" sz="2400" dirty="0" smtClean="0"/>
              <a:t>성별</a:t>
            </a:r>
            <a:r>
              <a:rPr lang="en-US" altLang="ko-KR" sz="2400" dirty="0" smtClean="0"/>
              <a:t>'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test='</a:t>
            </a:r>
            <a:r>
              <a:rPr lang="ko-KR" altLang="en-US" sz="2400" dirty="0" smtClean="0"/>
              <a:t>시험</a:t>
            </a:r>
            <a:r>
              <a:rPr lang="en-US" altLang="ko-KR" sz="2400" dirty="0" smtClean="0"/>
              <a:t>'</a:t>
            </a:r>
            <a:r>
              <a:rPr lang="ko-KR" altLang="en-US" sz="2400" dirty="0" smtClean="0"/>
              <a:t> </a:t>
            </a:r>
            <a:r>
              <a:rPr lang="en-US" altLang="ko-KR" sz="2400" dirty="0" err="1" smtClean="0"/>
              <a:t>gra</a:t>
            </a:r>
            <a:r>
              <a:rPr lang="en-US" altLang="ko-KR" sz="2400" dirty="0" smtClean="0"/>
              <a:t>='</a:t>
            </a:r>
            <a:r>
              <a:rPr lang="ko-KR" altLang="en-US" sz="2400" dirty="0" smtClean="0"/>
              <a:t>학년</a:t>
            </a:r>
            <a:r>
              <a:rPr lang="en-US" altLang="ko-KR" sz="2400" dirty="0" smtClean="0"/>
              <a:t>';</a:t>
            </a:r>
          </a:p>
          <a:p>
            <a:r>
              <a:rPr lang="en-US" altLang="ko-KR" sz="2400" dirty="0" err="1" smtClean="0"/>
              <a:t>keylabel</a:t>
            </a:r>
            <a:r>
              <a:rPr lang="en-US" altLang="ko-KR" sz="2400" dirty="0" smtClean="0"/>
              <a:t> mean='</a:t>
            </a:r>
            <a:r>
              <a:rPr lang="ko-KR" altLang="en-US" sz="2400" dirty="0" smtClean="0"/>
              <a:t>평균</a:t>
            </a:r>
            <a:r>
              <a:rPr lang="en-US" altLang="ko-KR" sz="2400" dirty="0" smtClean="0"/>
              <a:t>'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std='</a:t>
            </a:r>
            <a:r>
              <a:rPr lang="ko-KR" altLang="en-US" sz="2400" dirty="0" smtClean="0"/>
              <a:t>표준편차</a:t>
            </a:r>
            <a:r>
              <a:rPr lang="en-US" altLang="ko-KR" sz="2400" dirty="0" smtClean="0"/>
              <a:t>'; </a:t>
            </a:r>
            <a:endParaRPr lang="ko-KR" alt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339752" y="332656"/>
            <a:ext cx="2438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err="1" smtClean="0"/>
              <a:t>fc</a:t>
            </a:r>
            <a:r>
              <a:rPr lang="en-US" altLang="ko-KR" sz="2400" dirty="0" smtClean="0"/>
              <a:t>(1 6 7 8)='  - '</a:t>
            </a:r>
            <a:endParaRPr lang="ko-KR" alt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716016" y="324148"/>
            <a:ext cx="1162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err="1" smtClean="0"/>
              <a:t>noseps</a:t>
            </a:r>
            <a:endParaRPr lang="ko-KR" altLang="en-US" sz="2400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20888"/>
            <a:ext cx="447628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3758704" y="1057027"/>
            <a:ext cx="103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smtClean="0"/>
              <a:t>*f=8.2</a:t>
            </a:r>
            <a:endParaRPr lang="ko-KR" alt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304415" y="1052736"/>
            <a:ext cx="103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smtClean="0"/>
              <a:t>*f=8.2</a:t>
            </a:r>
            <a:endParaRPr lang="ko-KR" altLang="en-US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408188"/>
            <a:ext cx="4265928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611560" y="5910371"/>
            <a:ext cx="33510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smtClean="0"/>
              <a:t>mean*f=  .2 std*f=8.2 </a:t>
            </a:r>
          </a:p>
          <a:p>
            <a:r>
              <a:rPr lang="ko-KR" altLang="en-US" sz="2400" dirty="0" smtClean="0"/>
              <a:t>그대로 일 때</a:t>
            </a:r>
            <a:endParaRPr lang="ko-KR" alt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4860032" y="6207695"/>
            <a:ext cx="40146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smtClean="0"/>
              <a:t>mean*f=   .2 std*f=8. </a:t>
            </a:r>
            <a:r>
              <a:rPr lang="ko-KR" altLang="en-US" sz="2400" dirty="0" smtClean="0"/>
              <a:t>일 때</a:t>
            </a:r>
            <a:endParaRPr lang="ko-KR" alt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2051720" y="5157192"/>
            <a:ext cx="3781805" cy="707886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ko-KR" altLang="en-US" sz="2000" b="1" dirty="0" smtClean="0"/>
              <a:t>소수점</a:t>
            </a:r>
            <a:r>
              <a:rPr lang="en-US" altLang="ko-KR" sz="2000" b="1" dirty="0" smtClean="0"/>
              <a:t>(.) </a:t>
            </a:r>
            <a:r>
              <a:rPr lang="ko-KR" altLang="en-US" sz="2000" b="1" dirty="0" smtClean="0"/>
              <a:t>왼쪽은 표가 차지하는</a:t>
            </a:r>
            <a:endParaRPr lang="en-US" altLang="ko-KR" sz="2000" b="1" dirty="0" smtClean="0"/>
          </a:p>
          <a:p>
            <a:r>
              <a:rPr lang="ko-KR" altLang="en-US" sz="2000" b="1" dirty="0" smtClean="0"/>
              <a:t>공간의 길이를 나타냄</a:t>
            </a:r>
            <a:endParaRPr lang="ko-KR" altLang="en-US" sz="2000" b="1" dirty="0"/>
          </a:p>
        </p:txBody>
      </p:sp>
      <p:sp>
        <p:nvSpPr>
          <p:cNvPr id="23" name="자유형 22"/>
          <p:cNvSpPr/>
          <p:nvPr/>
        </p:nvSpPr>
        <p:spPr>
          <a:xfrm>
            <a:off x="1555428" y="4941168"/>
            <a:ext cx="568300" cy="284882"/>
          </a:xfrm>
          <a:custGeom>
            <a:avLst/>
            <a:gdLst>
              <a:gd name="connsiteX0" fmla="*/ 0 w 533400"/>
              <a:gd name="connsiteY0" fmla="*/ 0 h 273050"/>
              <a:gd name="connsiteX1" fmla="*/ 292100 w 533400"/>
              <a:gd name="connsiteY1" fmla="*/ 266700 h 273050"/>
              <a:gd name="connsiteX2" fmla="*/ 533400 w 533400"/>
              <a:gd name="connsiteY2" fmla="*/ 38100 h 273050"/>
              <a:gd name="connsiteX3" fmla="*/ 533400 w 533400"/>
              <a:gd name="connsiteY3" fmla="*/ 38100 h 27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3400" h="273050">
                <a:moveTo>
                  <a:pt x="0" y="0"/>
                </a:moveTo>
                <a:cubicBezTo>
                  <a:pt x="101600" y="130175"/>
                  <a:pt x="203200" y="260350"/>
                  <a:pt x="292100" y="266700"/>
                </a:cubicBezTo>
                <a:cubicBezTo>
                  <a:pt x="381000" y="273050"/>
                  <a:pt x="533400" y="38100"/>
                  <a:pt x="533400" y="38100"/>
                </a:cubicBezTo>
                <a:lnTo>
                  <a:pt x="533400" y="38100"/>
                </a:lnTo>
              </a:path>
            </a:pathLst>
          </a:cu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자유형 23"/>
          <p:cNvSpPr/>
          <p:nvPr/>
        </p:nvSpPr>
        <p:spPr>
          <a:xfrm>
            <a:off x="5580112" y="4941168"/>
            <a:ext cx="1034132" cy="234041"/>
          </a:xfrm>
          <a:custGeom>
            <a:avLst/>
            <a:gdLst>
              <a:gd name="connsiteX0" fmla="*/ 0 w 1056217"/>
              <a:gd name="connsiteY0" fmla="*/ 55033 h 311150"/>
              <a:gd name="connsiteX1" fmla="*/ 495300 w 1056217"/>
              <a:gd name="connsiteY1" fmla="*/ 309033 h 311150"/>
              <a:gd name="connsiteX2" fmla="*/ 977900 w 1056217"/>
              <a:gd name="connsiteY2" fmla="*/ 42333 h 311150"/>
              <a:gd name="connsiteX3" fmla="*/ 965200 w 1056217"/>
              <a:gd name="connsiteY3" fmla="*/ 55033 h 31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6217" h="311150">
                <a:moveTo>
                  <a:pt x="0" y="55033"/>
                </a:moveTo>
                <a:cubicBezTo>
                  <a:pt x="166158" y="183091"/>
                  <a:pt x="332317" y="311150"/>
                  <a:pt x="495300" y="309033"/>
                </a:cubicBezTo>
                <a:cubicBezTo>
                  <a:pt x="658283" y="306916"/>
                  <a:pt x="899583" y="84666"/>
                  <a:pt x="977900" y="42333"/>
                </a:cubicBezTo>
                <a:cubicBezTo>
                  <a:pt x="1056217" y="0"/>
                  <a:pt x="1010708" y="27516"/>
                  <a:pt x="965200" y="55033"/>
                </a:cubicBezTo>
              </a:path>
            </a:pathLst>
          </a:cu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TextBox 24"/>
          <p:cNvSpPr txBox="1"/>
          <p:nvPr/>
        </p:nvSpPr>
        <p:spPr>
          <a:xfrm>
            <a:off x="1841152" y="5906963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smtClean="0"/>
              <a:t>8</a:t>
            </a:r>
            <a:endParaRPr lang="ko-KR" alt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6084168" y="6203404"/>
            <a:ext cx="5245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 smtClean="0"/>
              <a:t>17</a:t>
            </a:r>
            <a:endParaRPr lang="ko-KR" alt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4716016" y="5445224"/>
            <a:ext cx="3435556" cy="707886"/>
          </a:xfrm>
          <a:prstGeom prst="rect">
            <a:avLst/>
          </a:prstGeom>
          <a:noFill/>
          <a:ln w="28575">
            <a:solidFill>
              <a:schemeClr val="accent3"/>
            </a:solidFill>
          </a:ln>
        </p:spPr>
        <p:txBody>
          <a:bodyPr wrap="none" rtlCol="0">
            <a:spAutoFit/>
          </a:bodyPr>
          <a:lstStyle/>
          <a:p>
            <a:r>
              <a:rPr lang="ko-KR" altLang="en-US" sz="2000" b="1" dirty="0" smtClean="0"/>
              <a:t>소수점</a:t>
            </a:r>
            <a:r>
              <a:rPr lang="en-US" altLang="ko-KR" sz="2000" b="1" dirty="0" smtClean="0"/>
              <a:t>(.) </a:t>
            </a:r>
            <a:r>
              <a:rPr lang="ko-KR" altLang="en-US" sz="2000" b="1" dirty="0" smtClean="0"/>
              <a:t>오른쪽은 표시되는</a:t>
            </a:r>
            <a:endParaRPr lang="en-US" altLang="ko-KR" sz="2000" b="1" dirty="0" smtClean="0"/>
          </a:p>
          <a:p>
            <a:r>
              <a:rPr lang="ko-KR" altLang="en-US" sz="2000" b="1" dirty="0" smtClean="0"/>
              <a:t>소수점 자리 수를 나타냄 </a:t>
            </a:r>
            <a:endParaRPr lang="ko-KR" altLang="en-US" sz="2000" b="1" dirty="0"/>
          </a:p>
        </p:txBody>
      </p:sp>
      <p:sp>
        <p:nvSpPr>
          <p:cNvPr id="48" name="타원 47"/>
          <p:cNvSpPr/>
          <p:nvPr/>
        </p:nvSpPr>
        <p:spPr>
          <a:xfrm>
            <a:off x="8460432" y="4699744"/>
            <a:ext cx="360040" cy="288032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9" name="타원 48"/>
          <p:cNvSpPr/>
          <p:nvPr/>
        </p:nvSpPr>
        <p:spPr>
          <a:xfrm>
            <a:off x="3779912" y="4699744"/>
            <a:ext cx="576064" cy="360040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51" name="직선 화살표 연결선 50"/>
          <p:cNvCxnSpPr>
            <a:stCxn id="41" idx="0"/>
            <a:endCxn id="48" idx="3"/>
          </p:cNvCxnSpPr>
          <p:nvPr/>
        </p:nvCxnSpPr>
        <p:spPr>
          <a:xfrm flipV="1">
            <a:off x="6433794" y="4945595"/>
            <a:ext cx="2079365" cy="499629"/>
          </a:xfrm>
          <a:prstGeom prst="straightConnector1">
            <a:avLst/>
          </a:prstGeom>
          <a:ln w="127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화살표 연결선 52"/>
          <p:cNvCxnSpPr>
            <a:stCxn id="41" idx="0"/>
            <a:endCxn id="49" idx="5"/>
          </p:cNvCxnSpPr>
          <p:nvPr/>
        </p:nvCxnSpPr>
        <p:spPr>
          <a:xfrm flipH="1" flipV="1">
            <a:off x="4271613" y="5007057"/>
            <a:ext cx="2162181" cy="438167"/>
          </a:xfrm>
          <a:prstGeom prst="straightConnector1">
            <a:avLst/>
          </a:prstGeom>
          <a:ln w="127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5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1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3" grpId="0"/>
      <p:bldP spid="16" grpId="0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1"/>
      <p:bldP spid="26" grpId="0"/>
      <p:bldP spid="41" grpId="0" animBg="1"/>
      <p:bldP spid="48" grpId="0" animBg="1"/>
      <p:bldP spid="4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6|70.3|0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43.9"/>
</p:tagLst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2630339</TotalTime>
  <Words>907</Words>
  <Application>Microsoft Office PowerPoint</Application>
  <PresentationFormat>화면 슬라이드 쇼(4:3)</PresentationFormat>
  <Paragraphs>153</Paragraphs>
  <Slides>14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5" baseType="lpstr">
      <vt:lpstr>Office 테마</vt:lpstr>
      <vt:lpstr>표 만들기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연습문제 1</vt:lpstr>
      <vt:lpstr>연습문제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표 만들기</dc:title>
  <dc:creator>samsung</dc:creator>
  <cp:lastModifiedBy>samsung</cp:lastModifiedBy>
  <cp:revision>82</cp:revision>
  <dcterms:created xsi:type="dcterms:W3CDTF">2012-08-25T03:15:01Z</dcterms:created>
  <dcterms:modified xsi:type="dcterms:W3CDTF">2014-09-30T07:14:22Z</dcterms:modified>
</cp:coreProperties>
</file>