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9" r:id="rId3"/>
    <p:sldId id="260" r:id="rId4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5D8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 autoAdjust="0"/>
    <p:restoredTop sz="96918" autoAdjust="0"/>
  </p:normalViewPr>
  <p:slideViewPr>
    <p:cSldViewPr>
      <p:cViewPr>
        <p:scale>
          <a:sx n="90" d="100"/>
          <a:sy n="90" d="100"/>
        </p:scale>
        <p:origin x="-2352" y="-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-3534" y="-11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0FF35-BE1C-4BB8-B4AC-13F49600BD8D}" type="datetimeFigureOut">
              <a:rPr lang="ko-KR" altLang="en-US" smtClean="0"/>
              <a:pPr/>
              <a:t>2013-07-03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3A9EC-FE40-48BD-B31C-E6F57C95147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3A9EC-FE40-48BD-B31C-E6F57C951471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B9A5-FFCB-4990-91A6-10F5EBE200F1}" type="datetimeFigureOut">
              <a:rPr lang="ko-KR" altLang="en-US" smtClean="0"/>
              <a:pPr/>
              <a:t>2013-07-03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4902E-AF6D-4089-9CEB-3671A6F9DA3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B9A5-FFCB-4990-91A6-10F5EBE200F1}" type="datetimeFigureOut">
              <a:rPr lang="ko-KR" altLang="en-US" smtClean="0"/>
              <a:pPr/>
              <a:t>2013-07-03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4902E-AF6D-4089-9CEB-3671A6F9DA3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B9A5-FFCB-4990-91A6-10F5EBE200F1}" type="datetimeFigureOut">
              <a:rPr lang="ko-KR" altLang="en-US" smtClean="0"/>
              <a:pPr/>
              <a:t>2013-07-03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4902E-AF6D-4089-9CEB-3671A6F9DA3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B9A5-FFCB-4990-91A6-10F5EBE200F1}" type="datetimeFigureOut">
              <a:rPr lang="ko-KR" altLang="en-US" smtClean="0"/>
              <a:pPr/>
              <a:t>2013-07-03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4902E-AF6D-4089-9CEB-3671A6F9DA3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B9A5-FFCB-4990-91A6-10F5EBE200F1}" type="datetimeFigureOut">
              <a:rPr lang="ko-KR" altLang="en-US" smtClean="0"/>
              <a:pPr/>
              <a:t>2013-07-03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4902E-AF6D-4089-9CEB-3671A6F9DA3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B9A5-FFCB-4990-91A6-10F5EBE200F1}" type="datetimeFigureOut">
              <a:rPr lang="ko-KR" altLang="en-US" smtClean="0"/>
              <a:pPr/>
              <a:t>2013-07-03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4902E-AF6D-4089-9CEB-3671A6F9DA3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B9A5-FFCB-4990-91A6-10F5EBE200F1}" type="datetimeFigureOut">
              <a:rPr lang="ko-KR" altLang="en-US" smtClean="0"/>
              <a:pPr/>
              <a:t>2013-07-03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4902E-AF6D-4089-9CEB-3671A6F9DA3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B9A5-FFCB-4990-91A6-10F5EBE200F1}" type="datetimeFigureOut">
              <a:rPr lang="ko-KR" altLang="en-US" smtClean="0"/>
              <a:pPr/>
              <a:t>2013-07-03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4902E-AF6D-4089-9CEB-3671A6F9DA3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B9A5-FFCB-4990-91A6-10F5EBE200F1}" type="datetimeFigureOut">
              <a:rPr lang="ko-KR" altLang="en-US" smtClean="0"/>
              <a:pPr/>
              <a:t>2013-07-03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4902E-AF6D-4089-9CEB-3671A6F9DA3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B9A5-FFCB-4990-91A6-10F5EBE200F1}" type="datetimeFigureOut">
              <a:rPr lang="ko-KR" altLang="en-US" smtClean="0"/>
              <a:pPr/>
              <a:t>2013-07-03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4902E-AF6D-4089-9CEB-3671A6F9DA3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B9A5-FFCB-4990-91A6-10F5EBE200F1}" type="datetimeFigureOut">
              <a:rPr lang="ko-KR" altLang="en-US" smtClean="0"/>
              <a:pPr/>
              <a:t>2013-07-03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4902E-AF6D-4089-9CEB-3671A6F9DA3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7B9A5-FFCB-4990-91A6-10F5EBE200F1}" type="datetimeFigureOut">
              <a:rPr lang="ko-KR" altLang="en-US" smtClean="0"/>
              <a:pPr/>
              <a:t>2013-07-03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4902E-AF6D-4089-9CEB-3671A6F9DA3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hyperlink" Target="mailto:survey@kead.or.kr" TargetMode="Externa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87-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858000" cy="269979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64118" y="2773873"/>
            <a:ext cx="6572296" cy="5542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ts val="2500"/>
              </a:lnSpc>
              <a:buBlip>
                <a:blip r:embed="rId4"/>
              </a:buBlip>
            </a:pPr>
            <a:r>
              <a:rPr lang="ko-KR" altLang="en-US" sz="1400" b="1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주관</a:t>
            </a:r>
            <a:r>
              <a:rPr lang="en-US" altLang="ko-KR" sz="1400" b="1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: </a:t>
            </a:r>
            <a:r>
              <a:rPr lang="ko-KR" altLang="en-US" sz="14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한국장애인고용공단 고용개발원</a:t>
            </a:r>
            <a:endParaRPr lang="en-US" altLang="ko-KR" sz="1400" dirty="0" smtClean="0">
              <a:ln w="10541" cmpd="sng">
                <a:noFill/>
                <a:prstDash val="solid"/>
              </a:ln>
              <a:latin typeface="한양해서" pitchFamily="18" charset="-127"/>
              <a:ea typeface="한양해서" pitchFamily="18" charset="-127"/>
            </a:endParaRPr>
          </a:p>
          <a:p>
            <a:pPr marL="228600" indent="-228600">
              <a:lnSpc>
                <a:spcPts val="2500"/>
              </a:lnSpc>
              <a:buBlip>
                <a:blip r:embed="rId4"/>
              </a:buBlip>
            </a:pPr>
            <a:r>
              <a:rPr lang="ko-KR" altLang="en-US" sz="1400" b="1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일시 및 장소</a:t>
            </a:r>
            <a:r>
              <a:rPr lang="en-US" altLang="ko-KR" sz="1400" b="1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: </a:t>
            </a:r>
            <a:r>
              <a:rPr lang="en-US" altLang="ko-KR" sz="14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2013. 7. 18.(</a:t>
            </a:r>
            <a:r>
              <a:rPr lang="ko-KR" altLang="en-US" sz="14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목</a:t>
            </a:r>
            <a:r>
              <a:rPr lang="en-US" altLang="ko-KR" sz="14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) 14:00~18:00, </a:t>
            </a:r>
            <a:r>
              <a:rPr lang="ko-KR" altLang="en-US" sz="14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공단 고용개발원 </a:t>
            </a:r>
            <a:r>
              <a:rPr lang="en-US" altLang="ko-KR" sz="14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3</a:t>
            </a:r>
            <a:r>
              <a:rPr lang="ko-KR" altLang="en-US" sz="14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층 열정의 방</a:t>
            </a:r>
            <a:endParaRPr lang="en-US" altLang="ko-KR" sz="1400" smtClean="0">
              <a:ln w="10541" cmpd="sng">
                <a:noFill/>
                <a:prstDash val="solid"/>
              </a:ln>
              <a:latin typeface="한양해서" pitchFamily="18" charset="-127"/>
              <a:ea typeface="한양해서" pitchFamily="18" charset="-127"/>
            </a:endParaRPr>
          </a:p>
          <a:p>
            <a:pPr marL="228600" indent="-228600">
              <a:lnSpc>
                <a:spcPts val="2500"/>
              </a:lnSpc>
              <a:buBlip>
                <a:blip r:embed="rId4"/>
              </a:buBlip>
            </a:pPr>
            <a:r>
              <a:rPr lang="ko-KR" altLang="en-US" sz="1400" b="1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참가대상 </a:t>
            </a:r>
            <a:r>
              <a:rPr lang="ko-KR" altLang="en-US" sz="1400" b="1" dirty="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및 비용 </a:t>
            </a:r>
            <a:endParaRPr lang="en-US" altLang="ko-KR" sz="1400" b="1" dirty="0" smtClean="0">
              <a:ln w="10541" cmpd="sng">
                <a:noFill/>
                <a:prstDash val="solid"/>
              </a:ln>
              <a:latin typeface="한양해서" pitchFamily="18" charset="-127"/>
              <a:ea typeface="한양해서" pitchFamily="18" charset="-127"/>
            </a:endParaRPr>
          </a:p>
          <a:p>
            <a:pPr marL="228600" indent="-228600">
              <a:lnSpc>
                <a:spcPts val="2500"/>
              </a:lnSpc>
            </a:pPr>
            <a:r>
              <a:rPr lang="en-US" altLang="ko-KR" sz="1400" dirty="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   </a:t>
            </a:r>
            <a:r>
              <a:rPr lang="en-US" altLang="ko-KR" sz="14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- </a:t>
            </a:r>
            <a:r>
              <a:rPr lang="ko-KR" altLang="en-US" sz="14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참가대상</a:t>
            </a:r>
            <a:r>
              <a:rPr lang="en-US" altLang="ko-KR" sz="14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: </a:t>
            </a:r>
            <a:r>
              <a:rPr lang="ko-KR" altLang="en-US" sz="14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대학원생 및 장애인 고용 연구에 관심 있는 연구자</a:t>
            </a:r>
            <a:endParaRPr lang="en-US" altLang="ko-KR" sz="1400" dirty="0" smtClean="0">
              <a:ln w="10541" cmpd="sng">
                <a:noFill/>
                <a:prstDash val="solid"/>
              </a:ln>
              <a:latin typeface="한양해서" pitchFamily="18" charset="-127"/>
              <a:ea typeface="한양해서" pitchFamily="18" charset="-127"/>
            </a:endParaRPr>
          </a:p>
          <a:p>
            <a:pPr marL="228600" indent="-228600">
              <a:lnSpc>
                <a:spcPts val="2500"/>
              </a:lnSpc>
            </a:pPr>
            <a:r>
              <a:rPr lang="en-US" altLang="ko-KR" sz="1400" dirty="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   </a:t>
            </a:r>
            <a:r>
              <a:rPr lang="en-US" altLang="ko-KR" sz="14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- </a:t>
            </a:r>
            <a:r>
              <a:rPr lang="ko-KR" altLang="en-US" sz="14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참가비용</a:t>
            </a:r>
            <a:r>
              <a:rPr lang="en-US" altLang="ko-KR" sz="14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: </a:t>
            </a:r>
            <a:r>
              <a:rPr lang="ko-KR" altLang="en-US" sz="1400" dirty="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없음</a:t>
            </a:r>
            <a:endParaRPr lang="en-US" altLang="ko-KR" sz="1400" dirty="0" smtClean="0">
              <a:ln w="10541" cmpd="sng">
                <a:noFill/>
                <a:prstDash val="solid"/>
              </a:ln>
              <a:latin typeface="한양해서" pitchFamily="18" charset="-127"/>
              <a:ea typeface="한양해서" pitchFamily="18" charset="-127"/>
            </a:endParaRPr>
          </a:p>
          <a:p>
            <a:pPr marL="228600" indent="-228600">
              <a:lnSpc>
                <a:spcPts val="2500"/>
              </a:lnSpc>
              <a:buBlip>
                <a:blip r:embed="rId4"/>
              </a:buBlip>
            </a:pPr>
            <a:r>
              <a:rPr lang="ko-KR" altLang="en-US" sz="1400" b="1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교육내용</a:t>
            </a:r>
            <a:endParaRPr lang="en-US" altLang="ko-KR" sz="1400" b="1" smtClean="0">
              <a:ln w="10541" cmpd="sng">
                <a:noFill/>
                <a:prstDash val="solid"/>
              </a:ln>
              <a:latin typeface="한양해서" pitchFamily="18" charset="-127"/>
              <a:ea typeface="한양해서" pitchFamily="18" charset="-127"/>
            </a:endParaRPr>
          </a:p>
          <a:p>
            <a:pPr marL="228600" indent="-228600">
              <a:lnSpc>
                <a:spcPts val="2500"/>
              </a:lnSpc>
            </a:pPr>
            <a:r>
              <a:rPr lang="en-US" altLang="ko-KR" sz="14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   - </a:t>
            </a:r>
            <a:r>
              <a:rPr lang="ko-KR" altLang="en-US" sz="14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장애인고용패널조사 데이터 구조 및 변수</a:t>
            </a:r>
            <a:endParaRPr lang="en-US" altLang="ko-KR" sz="1400" smtClean="0">
              <a:ln w="10541" cmpd="sng">
                <a:noFill/>
                <a:prstDash val="solid"/>
              </a:ln>
              <a:latin typeface="한양해서" pitchFamily="18" charset="-127"/>
              <a:ea typeface="한양해서" pitchFamily="18" charset="-127"/>
            </a:endParaRPr>
          </a:p>
          <a:p>
            <a:pPr marL="228600" indent="-228600">
              <a:lnSpc>
                <a:spcPts val="2500"/>
              </a:lnSpc>
            </a:pPr>
            <a:r>
              <a:rPr lang="en-US" altLang="ko-KR" sz="14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   - </a:t>
            </a:r>
            <a:r>
              <a:rPr lang="ko-KR" altLang="en-US" sz="14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기업체장애인고용실태조사 데이터 구조 및 변수</a:t>
            </a:r>
            <a:endParaRPr lang="en-US" altLang="ko-KR" sz="1400" smtClean="0">
              <a:ln w="10541" cmpd="sng">
                <a:noFill/>
                <a:prstDash val="solid"/>
              </a:ln>
              <a:latin typeface="한양해서" pitchFamily="18" charset="-127"/>
              <a:ea typeface="한양해서" pitchFamily="18" charset="-127"/>
            </a:endParaRPr>
          </a:p>
          <a:p>
            <a:pPr marL="228600" indent="-228600">
              <a:lnSpc>
                <a:spcPts val="2500"/>
              </a:lnSpc>
            </a:pPr>
            <a:r>
              <a:rPr lang="en-US" altLang="ko-KR" sz="14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   - </a:t>
            </a:r>
            <a:r>
              <a:rPr lang="ko-KR" altLang="en-US" sz="14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데이터 활용 방법 및 분석 사례</a:t>
            </a:r>
            <a:endParaRPr lang="en-US" altLang="ko-KR" sz="1400" smtClean="0">
              <a:ln w="10541" cmpd="sng">
                <a:noFill/>
                <a:prstDash val="solid"/>
              </a:ln>
              <a:latin typeface="한양해서" pitchFamily="18" charset="-127"/>
              <a:ea typeface="한양해서" pitchFamily="18" charset="-127"/>
            </a:endParaRPr>
          </a:p>
          <a:p>
            <a:pPr marL="228600" indent="-228600">
              <a:lnSpc>
                <a:spcPts val="2500"/>
              </a:lnSpc>
            </a:pPr>
            <a:r>
              <a:rPr lang="en-US" altLang="ko-KR" sz="1400" b="1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   - </a:t>
            </a:r>
            <a:r>
              <a:rPr lang="en-US" altLang="ko-KR" sz="1400" b="1" smtClean="0">
                <a:ln w="10541" cmpd="sng">
                  <a:noFill/>
                  <a:prstDash val="solid"/>
                </a:ln>
                <a:solidFill>
                  <a:schemeClr val="accent2"/>
                </a:solidFill>
                <a:latin typeface="한양해서" pitchFamily="18" charset="-127"/>
                <a:ea typeface="한양해서" pitchFamily="18" charset="-127"/>
              </a:rPr>
              <a:t>(</a:t>
            </a:r>
            <a:r>
              <a:rPr lang="ko-KR" altLang="en-US" sz="1400" b="1" smtClean="0">
                <a:ln w="10541" cmpd="sng">
                  <a:noFill/>
                  <a:prstDash val="solid"/>
                </a:ln>
                <a:solidFill>
                  <a:schemeClr val="accent2"/>
                </a:solidFill>
                <a:latin typeface="한양해서" pitchFamily="18" charset="-127"/>
                <a:ea typeface="한양해서" pitchFamily="18" charset="-127"/>
              </a:rPr>
              <a:t>특강</a:t>
            </a:r>
            <a:r>
              <a:rPr lang="en-US" altLang="ko-KR" sz="1400" b="1" smtClean="0">
                <a:ln w="10541" cmpd="sng">
                  <a:noFill/>
                  <a:prstDash val="solid"/>
                </a:ln>
                <a:solidFill>
                  <a:schemeClr val="accent2"/>
                </a:solidFill>
                <a:latin typeface="한양해서" pitchFamily="18" charset="-127"/>
                <a:ea typeface="한양해서" pitchFamily="18" charset="-127"/>
              </a:rPr>
              <a:t>) </a:t>
            </a:r>
            <a:r>
              <a:rPr lang="ko-KR" altLang="en-US" sz="1400" b="1" smtClean="0">
                <a:ln w="10541" cmpd="sng">
                  <a:noFill/>
                  <a:prstDash val="solid"/>
                </a:ln>
                <a:solidFill>
                  <a:schemeClr val="accent2"/>
                </a:solidFill>
                <a:latin typeface="한양해서" pitchFamily="18" charset="-127"/>
                <a:ea typeface="한양해서" pitchFamily="18" charset="-127"/>
              </a:rPr>
              <a:t>장애인고용패널 자료 분석방법론  </a:t>
            </a:r>
            <a:r>
              <a:rPr lang="en-US" altLang="ko-KR" sz="1400" b="1" smtClean="0">
                <a:ln w="10541" cmpd="sng">
                  <a:noFill/>
                  <a:prstDash val="solid"/>
                </a:ln>
                <a:solidFill>
                  <a:schemeClr val="accent2"/>
                </a:solidFill>
                <a:latin typeface="한양해서" pitchFamily="18" charset="-127"/>
                <a:ea typeface="한양해서" pitchFamily="18" charset="-127"/>
              </a:rPr>
              <a:t>(</a:t>
            </a:r>
            <a:r>
              <a:rPr lang="ko-KR" altLang="en-US" sz="1400" b="1" smtClean="0">
                <a:ln w="10541" cmpd="sng">
                  <a:noFill/>
                  <a:prstDash val="solid"/>
                </a:ln>
                <a:solidFill>
                  <a:schemeClr val="accent2"/>
                </a:solidFill>
                <a:latin typeface="한양해서" pitchFamily="18" charset="-127"/>
                <a:ea typeface="한양해서" pitchFamily="18" charset="-127"/>
              </a:rPr>
              <a:t>경희대 사회학과 김현식 교수</a:t>
            </a:r>
            <a:r>
              <a:rPr lang="en-US" altLang="ko-KR" sz="1400" b="1" smtClean="0">
                <a:ln w="10541" cmpd="sng">
                  <a:noFill/>
                  <a:prstDash val="solid"/>
                </a:ln>
                <a:solidFill>
                  <a:schemeClr val="accent2"/>
                </a:solidFill>
                <a:latin typeface="한양해서" pitchFamily="18" charset="-127"/>
                <a:ea typeface="한양해서" pitchFamily="18" charset="-127"/>
              </a:rPr>
              <a:t>)</a:t>
            </a:r>
          </a:p>
          <a:p>
            <a:pPr marL="228600" indent="-228600">
              <a:lnSpc>
                <a:spcPts val="2500"/>
              </a:lnSpc>
              <a:buBlip>
                <a:blip r:embed="rId4"/>
              </a:buBlip>
            </a:pPr>
            <a:r>
              <a:rPr lang="ko-KR" altLang="en-US" sz="1400" b="1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참가접수요령</a:t>
            </a:r>
            <a:endParaRPr lang="en-US" altLang="ko-KR" sz="1400" b="1" dirty="0" smtClean="0">
              <a:ln w="10541" cmpd="sng">
                <a:noFill/>
                <a:prstDash val="solid"/>
              </a:ln>
              <a:latin typeface="한양해서" pitchFamily="18" charset="-127"/>
              <a:ea typeface="한양해서" pitchFamily="18" charset="-127"/>
            </a:endParaRPr>
          </a:p>
          <a:p>
            <a:pPr marL="228600" indent="-228600">
              <a:lnSpc>
                <a:spcPts val="2500"/>
              </a:lnSpc>
            </a:pPr>
            <a:r>
              <a:rPr lang="en-US" altLang="ko-KR" sz="1400" dirty="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   </a:t>
            </a:r>
            <a:r>
              <a:rPr lang="en-US" altLang="ko-KR" sz="14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- </a:t>
            </a:r>
            <a:r>
              <a:rPr lang="ko-KR" altLang="en-US" sz="14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참가자는 붙임의 </a:t>
            </a:r>
            <a:r>
              <a:rPr lang="ko-KR" altLang="en-US" sz="1400" dirty="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참가신청서를  작성하여 </a:t>
            </a:r>
            <a:r>
              <a:rPr lang="en-US" altLang="ko-KR" sz="1400" dirty="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E-Mail </a:t>
            </a:r>
            <a:r>
              <a:rPr lang="ko-KR" altLang="en-US" sz="14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또는 </a:t>
            </a:r>
            <a:r>
              <a:rPr lang="en-US" altLang="ko-KR" sz="14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FAX</a:t>
            </a:r>
            <a:r>
              <a:rPr lang="ko-KR" altLang="en-US" sz="14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 </a:t>
            </a:r>
            <a:r>
              <a:rPr lang="ko-KR" altLang="en-US" sz="1400" dirty="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신청</a:t>
            </a:r>
            <a:endParaRPr lang="en-US" altLang="ko-KR" sz="1400" dirty="0" smtClean="0">
              <a:ln w="10541" cmpd="sng">
                <a:noFill/>
                <a:prstDash val="solid"/>
              </a:ln>
              <a:latin typeface="한양해서" pitchFamily="18" charset="-127"/>
              <a:ea typeface="한양해서" pitchFamily="18" charset="-127"/>
            </a:endParaRPr>
          </a:p>
          <a:p>
            <a:pPr marL="228600" indent="-228600">
              <a:lnSpc>
                <a:spcPts val="2500"/>
              </a:lnSpc>
            </a:pPr>
            <a:r>
              <a:rPr lang="en-US" altLang="ko-KR" sz="1400" dirty="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   </a:t>
            </a:r>
            <a:r>
              <a:rPr lang="en-US" altLang="ko-KR" sz="14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- E-Mail: </a:t>
            </a:r>
            <a:r>
              <a:rPr lang="en-US" altLang="ko-KR" sz="14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  <a:hlinkClick r:id="rId5"/>
              </a:rPr>
              <a:t>survey@kead.or.kr</a:t>
            </a:r>
            <a:r>
              <a:rPr lang="en-US" altLang="ko-KR" sz="14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           - FAX: 050)3470-0904</a:t>
            </a:r>
            <a:endParaRPr lang="en-US" altLang="ko-KR" sz="1400" dirty="0" smtClean="0">
              <a:ln w="10541" cmpd="sng">
                <a:noFill/>
                <a:prstDash val="solid"/>
              </a:ln>
              <a:latin typeface="한양해서" pitchFamily="18" charset="-127"/>
              <a:ea typeface="한양해서" pitchFamily="18" charset="-127"/>
            </a:endParaRPr>
          </a:p>
          <a:p>
            <a:pPr marL="228600" indent="-228600">
              <a:lnSpc>
                <a:spcPts val="2500"/>
              </a:lnSpc>
            </a:pPr>
            <a:r>
              <a:rPr lang="en-US" altLang="ko-KR" sz="1400" dirty="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   </a:t>
            </a:r>
            <a:r>
              <a:rPr lang="en-US" altLang="ko-KR" sz="14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- </a:t>
            </a:r>
            <a:r>
              <a:rPr lang="ko-KR" altLang="en-US" sz="14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접수기간</a:t>
            </a:r>
            <a:r>
              <a:rPr lang="en-US" altLang="ko-KR" sz="14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: 2013</a:t>
            </a:r>
            <a:r>
              <a:rPr lang="ko-KR" altLang="en-US" sz="14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년 </a:t>
            </a:r>
            <a:r>
              <a:rPr lang="en-US" altLang="ko-KR" sz="14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7</a:t>
            </a:r>
            <a:r>
              <a:rPr lang="ko-KR" altLang="en-US" sz="14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월  </a:t>
            </a:r>
            <a:r>
              <a:rPr lang="en-US" altLang="ko-KR" sz="14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17</a:t>
            </a:r>
            <a:r>
              <a:rPr lang="ko-KR" altLang="en-US" sz="14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일</a:t>
            </a:r>
            <a:r>
              <a:rPr lang="en-US" altLang="ko-KR" sz="14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(</a:t>
            </a:r>
            <a:r>
              <a:rPr lang="ko-KR" altLang="en-US" sz="14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수</a:t>
            </a:r>
            <a:r>
              <a:rPr lang="en-US" altLang="ko-KR" sz="14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)</a:t>
            </a:r>
            <a:r>
              <a:rPr lang="ko-KR" altLang="en-US" sz="14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까지</a:t>
            </a:r>
            <a:endParaRPr lang="en-US" altLang="ko-KR" sz="1400" smtClean="0">
              <a:ln w="10541" cmpd="sng">
                <a:noFill/>
                <a:prstDash val="solid"/>
              </a:ln>
              <a:latin typeface="한양해서" pitchFamily="18" charset="-127"/>
              <a:ea typeface="한양해서" pitchFamily="18" charset="-127"/>
            </a:endParaRPr>
          </a:p>
          <a:p>
            <a:pPr marL="228600" indent="-228600">
              <a:lnSpc>
                <a:spcPts val="2500"/>
              </a:lnSpc>
            </a:pPr>
            <a:r>
              <a:rPr lang="en-US" altLang="ko-KR" sz="14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   - </a:t>
            </a:r>
            <a:r>
              <a:rPr lang="ko-KR" altLang="en-US" sz="14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문의처</a:t>
            </a:r>
            <a:r>
              <a:rPr lang="en-US" altLang="ko-KR" sz="14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: </a:t>
            </a:r>
            <a:r>
              <a:rPr lang="ko-KR" altLang="en-US" sz="1400" kern="10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조사통계부 </a:t>
            </a:r>
            <a:r>
              <a:rPr lang="ko-KR" altLang="en-US" sz="1400" kern="1000" dirty="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양수정 과장</a:t>
            </a:r>
            <a:r>
              <a:rPr lang="en-US" altLang="ko-KR" sz="1400" kern="1000" dirty="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 </a:t>
            </a:r>
            <a:r>
              <a:rPr lang="en-US" altLang="ko-KR" sz="1400" kern="10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(TEL: 031)728-7157</a:t>
            </a:r>
            <a:r>
              <a:rPr lang="en-US" altLang="ko-KR" sz="1400" kern="1000" dirty="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)</a:t>
            </a:r>
          </a:p>
          <a:p>
            <a:pPr marL="228600" indent="-228600">
              <a:lnSpc>
                <a:spcPts val="2500"/>
              </a:lnSpc>
              <a:buBlip>
                <a:blip r:embed="rId4"/>
              </a:buBlip>
            </a:pPr>
            <a:r>
              <a:rPr lang="ko-KR" altLang="en-US" sz="1400" kern="10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 정당한 편의제공이 필요하신 분은 행사개최 </a:t>
            </a:r>
            <a:r>
              <a:rPr lang="en-US" altLang="ko-KR" sz="1400" kern="10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7</a:t>
            </a:r>
            <a:r>
              <a:rPr lang="ko-KR" altLang="en-US" sz="1400" kern="10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일 이전에 연락주시기 바랍니다</a:t>
            </a:r>
            <a:r>
              <a:rPr lang="en-US" altLang="ko-KR" sz="1400" kern="10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.</a:t>
            </a:r>
          </a:p>
          <a:p>
            <a:pPr marL="228600" indent="-228600">
              <a:lnSpc>
                <a:spcPts val="2500"/>
              </a:lnSpc>
              <a:buBlip>
                <a:blip r:embed="rId4"/>
              </a:buBlip>
            </a:pPr>
            <a:r>
              <a:rPr lang="en-US" altLang="ko-KR" sz="1400" kern="10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 </a:t>
            </a:r>
            <a:r>
              <a:rPr lang="ko-KR" altLang="en-US" sz="1400" kern="1000" spc="-1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설명회 참가자에게는 베타 데이터 배포 및 관련 뉴스레터</a:t>
            </a:r>
            <a:r>
              <a:rPr lang="en-US" altLang="ko-KR" sz="1400" kern="1000" spc="-1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(</a:t>
            </a:r>
            <a:r>
              <a:rPr lang="ko-KR" altLang="en-US" sz="1400" kern="1000" spc="-1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소식지</a:t>
            </a:r>
            <a:r>
              <a:rPr lang="en-US" altLang="ko-KR" sz="1400" kern="1000" spc="-1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) </a:t>
            </a:r>
            <a:r>
              <a:rPr lang="ko-KR" altLang="en-US" sz="1400" kern="1000" spc="-1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발송합니다</a:t>
            </a:r>
            <a:r>
              <a:rPr lang="en-US" altLang="ko-KR" sz="1400" kern="1000" spc="-100" smtClean="0">
                <a:ln w="10541" cmpd="sng">
                  <a:noFill/>
                  <a:prstDash val="solid"/>
                </a:ln>
                <a:latin typeface="한양해서" pitchFamily="18" charset="-127"/>
                <a:ea typeface="한양해서" pitchFamily="18" charset="-127"/>
              </a:rPr>
              <a:t>.</a:t>
            </a:r>
            <a:endParaRPr lang="en-US" altLang="ko-KR" sz="1400" kern="1000" spc="-100" dirty="0" smtClean="0">
              <a:ln w="10541" cmpd="sng">
                <a:noFill/>
                <a:prstDash val="solid"/>
              </a:ln>
              <a:latin typeface="한양해서" pitchFamily="18" charset="-127"/>
              <a:ea typeface="한양해서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4320" y="1619672"/>
            <a:ext cx="666936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ko-KR" altLang="en-US" sz="140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산돌향기 L" pitchFamily="18" charset="-127"/>
                <a:ea typeface="산돌향기 L" pitchFamily="18" charset="-127"/>
              </a:rPr>
              <a:t>한국장애인고용공단에서는 장애인 고용 관련 조사 데이터의 이해를 돕고 대학원생 및 연구자들의 학술 연구에 길잡이 역할을 하고자</a:t>
            </a:r>
            <a:r>
              <a:rPr lang="en-US" altLang="ko-KR" sz="140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산돌향기 L" pitchFamily="18" charset="-127"/>
                <a:ea typeface="산돌향기 L" pitchFamily="18" charset="-127"/>
              </a:rPr>
              <a:t>「</a:t>
            </a:r>
            <a:r>
              <a:rPr lang="ko-KR" altLang="en-US" sz="140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산돌향기 L" pitchFamily="18" charset="-127"/>
                <a:ea typeface="산돌향기 L" pitchFamily="18" charset="-127"/>
              </a:rPr>
              <a:t>제</a:t>
            </a:r>
            <a:r>
              <a:rPr lang="en-US" altLang="ko-KR" sz="140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산돌향기 L" pitchFamily="18" charset="-127"/>
                <a:ea typeface="산돌향기 L" pitchFamily="18" charset="-127"/>
              </a:rPr>
              <a:t>5</a:t>
            </a:r>
            <a:r>
              <a:rPr lang="ko-KR" altLang="en-US" sz="140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산돌향기 L" pitchFamily="18" charset="-127"/>
                <a:ea typeface="산돌향기 L" pitchFamily="18" charset="-127"/>
              </a:rPr>
              <a:t>회 장애인고용패널 학술대회 데이터 설명회</a:t>
            </a:r>
            <a:r>
              <a:rPr lang="ko-KR" altLang="en-US" sz="1400" spc="-20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바탕"/>
                <a:ea typeface="바탕"/>
              </a:rPr>
              <a:t>」를</a:t>
            </a:r>
            <a:r>
              <a:rPr lang="ko-KR" altLang="en-US" sz="140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산돌향기 L" pitchFamily="18" charset="-127"/>
                <a:ea typeface="산돌향기 L" pitchFamily="18" charset="-127"/>
              </a:rPr>
              <a:t> 진행하고자 합니다</a:t>
            </a:r>
            <a:r>
              <a:rPr lang="en-US" altLang="ko-KR" sz="140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산돌향기 L" pitchFamily="18" charset="-127"/>
                <a:ea typeface="산돌향기 L" pitchFamily="18" charset="-127"/>
              </a:rPr>
              <a:t>.  </a:t>
            </a:r>
            <a:r>
              <a:rPr lang="ko-KR" altLang="en-US" sz="140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산돌향기 L" pitchFamily="18" charset="-127"/>
                <a:ea typeface="산돌향기 L" pitchFamily="18" charset="-127"/>
              </a:rPr>
              <a:t>관심 있는 분들의 많은 참여 바랍니다</a:t>
            </a:r>
            <a:r>
              <a:rPr lang="en-US" altLang="ko-KR" sz="140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산돌향기 L" pitchFamily="18" charset="-127"/>
                <a:ea typeface="산돌향기 L" pitchFamily="18" charset="-127"/>
              </a:rPr>
              <a:t>. </a:t>
            </a:r>
            <a:endParaRPr lang="en-US" altLang="ko-KR" sz="140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산돌향기 L" pitchFamily="18" charset="-127"/>
              <a:ea typeface="산돌향기 L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7166" y="594137"/>
            <a:ext cx="59293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kern="1500" spc="-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itchFamily="50" charset="-127"/>
                <a:ea typeface="나눔고딕 ExtraBold" pitchFamily="50" charset="-127"/>
              </a:rPr>
              <a:t>제</a:t>
            </a:r>
            <a:r>
              <a:rPr lang="en-US" altLang="ko-KR" sz="2800" b="1" kern="1500" spc="-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itchFamily="50" charset="-127"/>
                <a:ea typeface="나눔고딕 ExtraBold" pitchFamily="50" charset="-127"/>
              </a:rPr>
              <a:t>5</a:t>
            </a:r>
            <a:r>
              <a:rPr lang="ko-KR" altLang="en-US" sz="2800" b="1" kern="1500" spc="-1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itchFamily="50" charset="-127"/>
                <a:ea typeface="나눔고딕 ExtraBold" pitchFamily="50" charset="-127"/>
              </a:rPr>
              <a:t>회 </a:t>
            </a:r>
            <a:r>
              <a:rPr lang="ko-KR" altLang="en-US" sz="2800" b="1" kern="1500" spc="-10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itchFamily="50" charset="-127"/>
                <a:ea typeface="나눔고딕 ExtraBold" pitchFamily="50" charset="-127"/>
              </a:rPr>
              <a:t>장애인고용패널 학술대회 </a:t>
            </a:r>
            <a:endParaRPr lang="en-US" altLang="ko-KR" sz="2800" b="1" kern="1500" spc="-10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 ExtraBold" pitchFamily="50" charset="-127"/>
              <a:ea typeface="나눔고딕 ExtraBold" pitchFamily="50" charset="-127"/>
            </a:endParaRPr>
          </a:p>
          <a:p>
            <a:pPr algn="ctr"/>
            <a:r>
              <a:rPr lang="ko-KR" altLang="en-US" sz="2800" b="1" kern="1500" spc="-10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itchFamily="50" charset="-127"/>
                <a:ea typeface="나눔고딕 ExtraBold" pitchFamily="50" charset="-127"/>
              </a:rPr>
              <a:t>데이터 </a:t>
            </a:r>
            <a:r>
              <a:rPr lang="ko-KR" altLang="en-US" sz="2800" b="1" kern="15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itchFamily="50" charset="-127"/>
                <a:ea typeface="나눔고딕 ExtraBold" pitchFamily="50" charset="-127"/>
              </a:rPr>
              <a:t>설명회</a:t>
            </a:r>
            <a:endParaRPr lang="ko-KR" altLang="en-US" sz="2800" b="1" kern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 ExtraBold" pitchFamily="50" charset="-127"/>
              <a:ea typeface="나눔고딕 ExtraBold" pitchFamily="50" charset="-127"/>
            </a:endParaRPr>
          </a:p>
        </p:txBody>
      </p:sp>
      <p:pic>
        <p:nvPicPr>
          <p:cNvPr id="15" name="그림 14" descr="EDI 좌우조합 국문 기본형(두줄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060848" y="8316416"/>
            <a:ext cx="2714644" cy="720080"/>
          </a:xfrm>
          <a:prstGeom prst="rect">
            <a:avLst/>
          </a:prstGeom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사본 - 제5회 장애인고용패널 학술대회 논문 공모 포스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6512"/>
            <a:ext cx="6858000" cy="115212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48680" y="971600"/>
            <a:ext cx="5929354" cy="581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2400" b="1" u="sng" kern="150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명조 ExtraBold" pitchFamily="18" charset="-127"/>
                <a:ea typeface="나눔명조 ExtraBold" pitchFamily="18" charset="-127"/>
              </a:rPr>
              <a:t>데이터 설명회  참가신청서</a:t>
            </a:r>
            <a:endParaRPr lang="ko-KR" altLang="en-US" sz="2400" b="1" u="sng" kern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명조 ExtraBold" pitchFamily="18" charset="-127"/>
              <a:ea typeface="나눔명조 ExtraBold" pitchFamily="18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260648" y="7286644"/>
          <a:ext cx="6408712" cy="1389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8712"/>
              </a:tblGrid>
              <a:tr h="1389812">
                <a:tc>
                  <a:txBody>
                    <a:bodyPr/>
                    <a:lstStyle/>
                    <a:p>
                      <a:pPr latinLnBrk="1">
                        <a:lnSpc>
                          <a:spcPts val="2000"/>
                        </a:lnSpc>
                        <a:buFontTx/>
                        <a:buChar char="-"/>
                      </a:pPr>
                      <a:r>
                        <a:rPr lang="en-US" altLang="ko-KR" sz="1200" smtClean="0"/>
                        <a:t> </a:t>
                      </a:r>
                      <a:r>
                        <a:rPr lang="ko-KR" altLang="en-US" sz="1200" smtClean="0"/>
                        <a:t>데이터 설명회에 별도의 </a:t>
                      </a:r>
                      <a:r>
                        <a:rPr lang="ko-KR" altLang="en-US" sz="1200" dirty="0" smtClean="0"/>
                        <a:t>참가비는 없습니다</a:t>
                      </a:r>
                      <a:r>
                        <a:rPr lang="en-US" altLang="ko-KR" sz="1200" dirty="0" smtClean="0"/>
                        <a:t>.</a:t>
                      </a:r>
                    </a:p>
                    <a:p>
                      <a:pPr latinLnBrk="1">
                        <a:lnSpc>
                          <a:spcPts val="2000"/>
                        </a:lnSpc>
                        <a:buFontTx/>
                        <a:buChar char="-"/>
                      </a:pPr>
                      <a:r>
                        <a:rPr lang="ko-KR" altLang="en-US" sz="1200" dirty="0" smtClean="0"/>
                        <a:t> </a:t>
                      </a:r>
                      <a:r>
                        <a:rPr lang="ko-KR" altLang="en-US" sz="1200" smtClean="0"/>
                        <a:t>접수마감일은 </a:t>
                      </a:r>
                      <a:r>
                        <a:rPr lang="en-US" altLang="ko-KR" sz="1200" smtClean="0"/>
                        <a:t>2013</a:t>
                      </a:r>
                      <a:r>
                        <a:rPr lang="ko-KR" altLang="en-US" sz="1200" smtClean="0"/>
                        <a:t>년 </a:t>
                      </a:r>
                      <a:r>
                        <a:rPr lang="en-US" altLang="ko-KR" sz="1200" smtClean="0"/>
                        <a:t>7</a:t>
                      </a:r>
                      <a:r>
                        <a:rPr lang="ko-KR" altLang="en-US" sz="1200" smtClean="0"/>
                        <a:t>월 </a:t>
                      </a:r>
                      <a:r>
                        <a:rPr lang="en-US" altLang="ko-KR" sz="1200" smtClean="0"/>
                        <a:t>17</a:t>
                      </a:r>
                      <a:r>
                        <a:rPr lang="ko-KR" altLang="en-US" sz="1200" smtClean="0"/>
                        <a:t>일</a:t>
                      </a:r>
                      <a:r>
                        <a:rPr lang="en-US" altLang="ko-KR" sz="1200" smtClean="0"/>
                        <a:t>(</a:t>
                      </a:r>
                      <a:r>
                        <a:rPr lang="ko-KR" altLang="en-US" sz="1200" smtClean="0"/>
                        <a:t>수</a:t>
                      </a:r>
                      <a:r>
                        <a:rPr lang="en-US" altLang="ko-KR" sz="1200" smtClean="0"/>
                        <a:t>)</a:t>
                      </a:r>
                      <a:r>
                        <a:rPr lang="ko-KR" altLang="en-US" sz="1200" dirty="0" smtClean="0"/>
                        <a:t>입니다</a:t>
                      </a:r>
                      <a:r>
                        <a:rPr lang="en-US" altLang="ko-KR" sz="1200" dirty="0" smtClean="0"/>
                        <a:t>. 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200" dirty="0" smtClean="0"/>
                        <a:t> 참가신청서의 세부사항을 기재하셔서 작성하신 후 </a:t>
                      </a:r>
                      <a:r>
                        <a:rPr lang="ko-KR" altLang="en-US" sz="1200" smtClean="0"/>
                        <a:t>이메일</a:t>
                      </a:r>
                      <a:r>
                        <a:rPr lang="en-US" altLang="ko-KR" sz="1200" smtClean="0"/>
                        <a:t>(survey@kead.or.kr</a:t>
                      </a:r>
                      <a:r>
                        <a:rPr lang="en-US" altLang="ko-KR" sz="1200" dirty="0" smtClean="0"/>
                        <a:t>)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ko-KR" altLang="en-US" sz="1200" baseline="0" dirty="0" smtClean="0"/>
                        <a:t>또는 </a:t>
                      </a:r>
                      <a:endParaRPr lang="en-US" altLang="ko-KR" sz="1200" baseline="0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 smtClean="0"/>
                        <a:t>  </a:t>
                      </a:r>
                      <a:r>
                        <a:rPr lang="ko-KR" altLang="en-US" sz="1200" baseline="0" smtClean="0"/>
                        <a:t>팩스</a:t>
                      </a:r>
                      <a:r>
                        <a:rPr lang="en-US" altLang="ko-KR" sz="1200" baseline="0" smtClean="0"/>
                        <a:t>(050-3470-0904)</a:t>
                      </a:r>
                      <a:r>
                        <a:rPr lang="ko-KR" altLang="en-US" sz="1200" baseline="0" dirty="0" smtClean="0"/>
                        <a:t>로 제출하여 주시기 바랍니다</a:t>
                      </a:r>
                      <a:r>
                        <a:rPr lang="en-US" altLang="ko-KR" sz="1200" baseline="0" dirty="0" smtClean="0"/>
                        <a:t>. </a:t>
                      </a:r>
                    </a:p>
                    <a:p>
                      <a:pPr latinLnBrk="1">
                        <a:lnSpc>
                          <a:spcPts val="2000"/>
                        </a:lnSpc>
                        <a:buFontTx/>
                        <a:buChar char="-"/>
                      </a:pPr>
                      <a:r>
                        <a:rPr lang="ko-KR" altLang="en-US" sz="1200" baseline="0" smtClean="0"/>
                        <a:t> 문의처</a:t>
                      </a:r>
                      <a:r>
                        <a:rPr lang="en-US" altLang="ko-KR" sz="1200" baseline="0" smtClean="0"/>
                        <a:t>: 031-728-7157(</a:t>
                      </a:r>
                      <a:r>
                        <a:rPr lang="ko-KR" altLang="en-US" sz="1200" baseline="0" smtClean="0"/>
                        <a:t>조사통계부 </a:t>
                      </a:r>
                      <a:r>
                        <a:rPr lang="ko-KR" altLang="en-US" sz="1200" baseline="0" dirty="0" smtClean="0"/>
                        <a:t>양수정 과장</a:t>
                      </a:r>
                      <a:r>
                        <a:rPr lang="en-US" altLang="ko-KR" sz="1200" baseline="0" dirty="0" smtClean="0"/>
                        <a:t>)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332656" y="1814479"/>
          <a:ext cx="6336702" cy="5277801"/>
        </p:xfrm>
        <a:graphic>
          <a:graphicData uri="http://schemas.openxmlformats.org/drawingml/2006/table">
            <a:tbl>
              <a:tblPr/>
              <a:tblGrid>
                <a:gridCol w="2448272"/>
                <a:gridCol w="1646736"/>
                <a:gridCol w="2241694"/>
              </a:tblGrid>
              <a:tr h="430955">
                <a:tc>
                  <a:txBody>
                    <a:bodyPr/>
                    <a:lstStyle/>
                    <a:p>
                      <a:pPr marL="0" marR="25400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spc="-100" baseline="0">
                          <a:solidFill>
                            <a:srgbClr val="000000"/>
                          </a:solidFill>
                          <a:latin typeface="나눔명조 ExtraBold" pitchFamily="18" charset="-127"/>
                          <a:ea typeface="나눔명조 ExtraBold" pitchFamily="18" charset="-127"/>
                        </a:rPr>
                        <a:t>성 명</a:t>
                      </a:r>
                    </a:p>
                  </a:txBody>
                  <a:tcPr marL="9879" marR="9879" marT="9879" marB="9879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5400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 spc="-100" baseline="0">
                        <a:solidFill>
                          <a:srgbClr val="000000"/>
                        </a:solidFill>
                        <a:latin typeface="나눔명조 ExtraBold" pitchFamily="18" charset="-127"/>
                        <a:ea typeface="나눔명조 ExtraBold" pitchFamily="18" charset="-127"/>
                      </a:endParaRPr>
                    </a:p>
                  </a:txBody>
                  <a:tcPr marL="9879" marR="9879" marT="9879" marB="987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30955">
                <a:tc>
                  <a:txBody>
                    <a:bodyPr/>
                    <a:lstStyle/>
                    <a:p>
                      <a:pPr marL="0" marR="25400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spc="-100" baseline="0">
                          <a:solidFill>
                            <a:srgbClr val="000000"/>
                          </a:solidFill>
                          <a:latin typeface="나눔명조 ExtraBold" pitchFamily="18" charset="-127"/>
                          <a:ea typeface="나눔명조 ExtraBold" pitchFamily="18" charset="-127"/>
                        </a:rPr>
                        <a:t>소속기관</a:t>
                      </a:r>
                      <a:r>
                        <a:rPr lang="en-US" altLang="ko-KR" sz="1500" spc="-100" baseline="0">
                          <a:solidFill>
                            <a:srgbClr val="000000"/>
                          </a:solidFill>
                          <a:latin typeface="나눔명조 ExtraBold" pitchFamily="18" charset="-127"/>
                          <a:ea typeface="나눔명조 ExtraBold" pitchFamily="18" charset="-127"/>
                        </a:rPr>
                        <a:t>/ </a:t>
                      </a:r>
                      <a:r>
                        <a:rPr lang="ko-KR" altLang="en-US" sz="1500" spc="-100" baseline="0">
                          <a:solidFill>
                            <a:srgbClr val="000000"/>
                          </a:solidFill>
                          <a:latin typeface="나눔명조 ExtraBold" pitchFamily="18" charset="-127"/>
                          <a:ea typeface="나눔명조 ExtraBold" pitchFamily="18" charset="-127"/>
                        </a:rPr>
                        <a:t>직위</a:t>
                      </a:r>
                    </a:p>
                  </a:txBody>
                  <a:tcPr marL="9879" marR="9879" marT="9879" marB="9879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0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 spc="-100" baseline="0">
                        <a:solidFill>
                          <a:srgbClr val="000000"/>
                        </a:solidFill>
                        <a:latin typeface="나눔명조 ExtraBold" pitchFamily="18" charset="-127"/>
                        <a:ea typeface="나눔명조 ExtraBold" pitchFamily="18" charset="-127"/>
                      </a:endParaRPr>
                    </a:p>
                  </a:txBody>
                  <a:tcPr marL="9879" marR="9879" marT="9879" marB="987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0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나눔명조 ExtraBold" pitchFamily="18" charset="-127"/>
                          <a:ea typeface="나눔명조 ExtraBold" pitchFamily="18" charset="-127"/>
                        </a:rPr>
                        <a:t>/ </a:t>
                      </a:r>
                    </a:p>
                  </a:txBody>
                  <a:tcPr marL="9879" marR="9879" marT="9879" marB="9879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955">
                <a:tc>
                  <a:txBody>
                    <a:bodyPr/>
                    <a:lstStyle/>
                    <a:p>
                      <a:pPr marL="0" marR="25400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spc="-100" baseline="0">
                          <a:solidFill>
                            <a:srgbClr val="000000"/>
                          </a:solidFill>
                          <a:latin typeface="나눔명조 ExtraBold" pitchFamily="18" charset="-127"/>
                          <a:ea typeface="나눔명조 ExtraBold" pitchFamily="18" charset="-127"/>
                        </a:rPr>
                        <a:t>소속학교</a:t>
                      </a:r>
                      <a:r>
                        <a:rPr lang="en-US" altLang="ko-KR" sz="1500" spc="-100" baseline="0">
                          <a:solidFill>
                            <a:srgbClr val="000000"/>
                          </a:solidFill>
                          <a:latin typeface="나눔명조 ExtraBold" pitchFamily="18" charset="-127"/>
                          <a:ea typeface="나눔명조 ExtraBold" pitchFamily="18" charset="-127"/>
                        </a:rPr>
                        <a:t>/ </a:t>
                      </a:r>
                      <a:r>
                        <a:rPr lang="ko-KR" altLang="en-US" sz="1500" spc="-100" baseline="0">
                          <a:solidFill>
                            <a:srgbClr val="000000"/>
                          </a:solidFill>
                          <a:latin typeface="나눔명조 ExtraBold" pitchFamily="18" charset="-127"/>
                          <a:ea typeface="나눔명조 ExtraBold" pitchFamily="18" charset="-127"/>
                        </a:rPr>
                        <a:t>학위과정</a:t>
                      </a:r>
                    </a:p>
                  </a:txBody>
                  <a:tcPr marL="9879" marR="9879" marT="9879" marB="9879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0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 spc="-100" baseline="0">
                        <a:solidFill>
                          <a:srgbClr val="000000"/>
                        </a:solidFill>
                        <a:latin typeface="나눔명조 ExtraBold" pitchFamily="18" charset="-127"/>
                        <a:ea typeface="나눔명조 ExtraBold" pitchFamily="18" charset="-127"/>
                      </a:endParaRPr>
                    </a:p>
                  </a:txBody>
                  <a:tcPr marL="9879" marR="9879" marT="9879" marB="987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00" marR="0" indent="0" algn="l" defTabSz="914400" rtl="0" eaLnBrk="1" fontAlgn="auto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>
                          <a:solidFill>
                            <a:srgbClr val="000000"/>
                          </a:solidFill>
                          <a:latin typeface="나눔명조 ExtraBold" pitchFamily="18" charset="-127"/>
                          <a:ea typeface="나눔명조 ExtraBold" pitchFamily="18" charset="-127"/>
                        </a:rPr>
                        <a:t>/ </a:t>
                      </a:r>
                      <a:r>
                        <a:rPr lang="ko-KR" altLang="en-US" sz="1500">
                          <a:solidFill>
                            <a:srgbClr val="000000"/>
                          </a:solidFill>
                          <a:latin typeface="나눔명조 ExtraBold" pitchFamily="18" charset="-127"/>
                          <a:ea typeface="나눔명조 ExtraBold" pitchFamily="18" charset="-127"/>
                        </a:rPr>
                        <a:t>석사</a:t>
                      </a:r>
                      <a:r>
                        <a:rPr lang="en-US" altLang="ko-KR" sz="1400" smtClean="0">
                          <a:solidFill>
                            <a:srgbClr val="000000"/>
                          </a:solidFill>
                          <a:latin typeface="나눔명조 ExtraBold" pitchFamily="18" charset="-127"/>
                          <a:ea typeface="나눔명조 ExtraBold" pitchFamily="18" charset="-127"/>
                        </a:rPr>
                        <a:t>(  )</a:t>
                      </a:r>
                      <a:r>
                        <a:rPr lang="en-US" altLang="ko-KR" sz="1500" smtClean="0">
                          <a:solidFill>
                            <a:srgbClr val="000000"/>
                          </a:solidFill>
                          <a:latin typeface="나눔명조 ExtraBold" pitchFamily="18" charset="-127"/>
                          <a:ea typeface="나눔명조 ExtraBold" pitchFamily="18" charset="-127"/>
                        </a:rPr>
                        <a:t> </a:t>
                      </a:r>
                      <a:r>
                        <a:rPr lang="ko-KR" altLang="en-US" sz="1500">
                          <a:solidFill>
                            <a:srgbClr val="000000"/>
                          </a:solidFill>
                          <a:latin typeface="나눔명조 ExtraBold" pitchFamily="18" charset="-127"/>
                          <a:ea typeface="나눔명조 ExtraBold" pitchFamily="18" charset="-127"/>
                        </a:rPr>
                        <a:t>박사</a:t>
                      </a:r>
                      <a:r>
                        <a:rPr lang="en-US" altLang="ko-KR" sz="1500" smtClean="0">
                          <a:solidFill>
                            <a:srgbClr val="000000"/>
                          </a:solidFill>
                          <a:latin typeface="나눔명조 ExtraBold" pitchFamily="18" charset="-127"/>
                          <a:ea typeface="나눔명조 ExtraBold" pitchFamily="18" charset="-127"/>
                        </a:rPr>
                        <a:t>(  )</a:t>
                      </a:r>
                      <a:endParaRPr lang="ko-KR" altLang="en-US" sz="1500">
                        <a:solidFill>
                          <a:srgbClr val="000000"/>
                        </a:solidFill>
                        <a:latin typeface="나눔명조 ExtraBold" pitchFamily="18" charset="-127"/>
                        <a:ea typeface="나눔명조 ExtraBold" pitchFamily="18" charset="-127"/>
                      </a:endParaRPr>
                    </a:p>
                  </a:txBody>
                  <a:tcPr marL="9879" marR="9879" marT="9879" marB="9879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955">
                <a:tc>
                  <a:txBody>
                    <a:bodyPr/>
                    <a:lstStyle/>
                    <a:p>
                      <a:pPr marL="0" marR="25400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spc="-100" baseline="0">
                          <a:solidFill>
                            <a:srgbClr val="000000"/>
                          </a:solidFill>
                          <a:latin typeface="나눔명조 ExtraBold" pitchFamily="18" charset="-127"/>
                          <a:ea typeface="나눔명조 ExtraBold" pitchFamily="18" charset="-127"/>
                        </a:rPr>
                        <a:t>전 공</a:t>
                      </a:r>
                    </a:p>
                  </a:txBody>
                  <a:tcPr marL="9879" marR="9879" marT="9879" marB="9879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5400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 spc="-100" baseline="0">
                        <a:solidFill>
                          <a:srgbClr val="000000"/>
                        </a:solidFill>
                        <a:latin typeface="나눔명조 ExtraBold" pitchFamily="18" charset="-127"/>
                        <a:ea typeface="나눔명조 ExtraBold" pitchFamily="18" charset="-127"/>
                      </a:endParaRPr>
                    </a:p>
                  </a:txBody>
                  <a:tcPr marL="9879" marR="9879" marT="9879" marB="987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30955">
                <a:tc>
                  <a:txBody>
                    <a:bodyPr/>
                    <a:lstStyle/>
                    <a:p>
                      <a:pPr marL="0" marR="25400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spc="-100" baseline="0" smtClean="0">
                          <a:solidFill>
                            <a:srgbClr val="000000"/>
                          </a:solidFill>
                          <a:latin typeface="나눔명조 ExtraBold" pitchFamily="18" charset="-127"/>
                          <a:ea typeface="나눔명조 ExtraBold" pitchFamily="18" charset="-127"/>
                        </a:rPr>
                        <a:t>연구계획서 제출여부</a:t>
                      </a:r>
                      <a:endParaRPr lang="ko-KR" altLang="en-US" sz="1500" spc="-100" baseline="0">
                        <a:solidFill>
                          <a:srgbClr val="000000"/>
                        </a:solidFill>
                        <a:latin typeface="나눔명조 ExtraBold" pitchFamily="18" charset="-127"/>
                        <a:ea typeface="나눔명조 ExtraBold" pitchFamily="18" charset="-127"/>
                      </a:endParaRPr>
                    </a:p>
                  </a:txBody>
                  <a:tcPr marL="9879" marR="9879" marT="9879" marB="9879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54000" marR="0" indent="0" algn="l" defTabSz="914400" rtl="0" eaLnBrk="1" fontAlgn="auto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500" spc="-100" baseline="0" smtClean="0">
                          <a:solidFill>
                            <a:srgbClr val="000000"/>
                          </a:solidFill>
                          <a:latin typeface="나눔명조 ExtraBold" pitchFamily="18" charset="-127"/>
                          <a:ea typeface="나눔명조 ExtraBold" pitchFamily="18" charset="-127"/>
                        </a:rPr>
                        <a:t>제출</a:t>
                      </a:r>
                      <a:r>
                        <a:rPr lang="en-US" altLang="ko-KR" sz="1400" spc="-100" baseline="0" smtClean="0">
                          <a:solidFill>
                            <a:srgbClr val="000000"/>
                          </a:solidFill>
                          <a:latin typeface="나눔명조 ExtraBold" pitchFamily="18" charset="-127"/>
                          <a:ea typeface="나눔명조 ExtraBold" pitchFamily="18" charset="-127"/>
                        </a:rPr>
                        <a:t>(    )</a:t>
                      </a:r>
                      <a:r>
                        <a:rPr lang="ko-KR" altLang="en-US" sz="1400" spc="-100" baseline="0" smtClean="0">
                          <a:solidFill>
                            <a:srgbClr val="000000"/>
                          </a:solidFill>
                          <a:latin typeface="나눔명조 ExtraBold" pitchFamily="18" charset="-127"/>
                          <a:ea typeface="나눔명조 ExtraBold" pitchFamily="18" charset="-127"/>
                        </a:rPr>
                        <a:t>    </a:t>
                      </a:r>
                      <a:r>
                        <a:rPr lang="ko-KR" altLang="en-US" sz="1500" spc="-100" baseline="0" smtClean="0">
                          <a:solidFill>
                            <a:srgbClr val="000000"/>
                          </a:solidFill>
                          <a:latin typeface="나눔명조 ExtraBold" pitchFamily="18" charset="-127"/>
                          <a:ea typeface="나눔명조 ExtraBold" pitchFamily="18" charset="-127"/>
                        </a:rPr>
                        <a:t>미제출</a:t>
                      </a:r>
                      <a:r>
                        <a:rPr lang="en-US" altLang="ko-KR" sz="1500" spc="-100" baseline="0" smtClean="0">
                          <a:solidFill>
                            <a:srgbClr val="000000"/>
                          </a:solidFill>
                          <a:latin typeface="나눔명조 ExtraBold" pitchFamily="18" charset="-127"/>
                          <a:ea typeface="나눔명조 ExtraBold" pitchFamily="18" charset="-127"/>
                        </a:rPr>
                        <a:t>(   )</a:t>
                      </a:r>
                      <a:endParaRPr lang="ko-KR" altLang="en-US" sz="1500" spc="-100" baseline="0">
                        <a:solidFill>
                          <a:srgbClr val="000000"/>
                        </a:solidFill>
                        <a:latin typeface="나눔명조 ExtraBold" pitchFamily="18" charset="-127"/>
                        <a:ea typeface="나눔명조 ExtraBold" pitchFamily="18" charset="-127"/>
                      </a:endParaRPr>
                    </a:p>
                  </a:txBody>
                  <a:tcPr marL="9879" marR="9879" marT="9879" marB="987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30955">
                <a:tc rowSpan="2">
                  <a:txBody>
                    <a:bodyPr/>
                    <a:lstStyle/>
                    <a:p>
                      <a:pPr marL="0" marR="25400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spc="-100" baseline="0" smtClean="0">
                          <a:solidFill>
                            <a:srgbClr val="000000"/>
                          </a:solidFill>
                          <a:latin typeface="나눔명조 ExtraBold" pitchFamily="18" charset="-127"/>
                          <a:ea typeface="나눔명조 ExtraBold" pitchFamily="18" charset="-127"/>
                        </a:rPr>
                        <a:t>연락처</a:t>
                      </a:r>
                      <a:endParaRPr lang="ko-KR" altLang="en-US" sz="1500" spc="-100" baseline="0">
                        <a:solidFill>
                          <a:srgbClr val="000000"/>
                        </a:solidFill>
                        <a:latin typeface="나눔명조 ExtraBold" pitchFamily="18" charset="-127"/>
                        <a:ea typeface="나눔명조 ExtraBold" pitchFamily="18" charset="-127"/>
                      </a:endParaRPr>
                    </a:p>
                  </a:txBody>
                  <a:tcPr marL="9879" marR="9879" marT="9879" marB="9879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5400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spc="-100" baseline="0" smtClean="0">
                          <a:solidFill>
                            <a:srgbClr val="000000"/>
                          </a:solidFill>
                          <a:latin typeface="나눔명조 ExtraBold" pitchFamily="18" charset="-127"/>
                          <a:ea typeface="나눔명조 ExtraBold" pitchFamily="18" charset="-127"/>
                        </a:rPr>
                        <a:t>(</a:t>
                      </a:r>
                      <a:r>
                        <a:rPr lang="ko-KR" altLang="en-US" sz="1500" spc="-100" baseline="0" smtClean="0">
                          <a:solidFill>
                            <a:srgbClr val="000000"/>
                          </a:solidFill>
                          <a:latin typeface="나눔명조 ExtraBold" pitchFamily="18" charset="-127"/>
                          <a:ea typeface="나눔명조 ExtraBold" pitchFamily="18" charset="-127"/>
                        </a:rPr>
                        <a:t>전화</a:t>
                      </a:r>
                      <a:r>
                        <a:rPr lang="en-US" altLang="ko-KR" sz="1500" spc="-100" baseline="0" smtClean="0">
                          <a:solidFill>
                            <a:srgbClr val="000000"/>
                          </a:solidFill>
                          <a:latin typeface="나눔명조 ExtraBold" pitchFamily="18" charset="-127"/>
                          <a:ea typeface="나눔명조 ExtraBold" pitchFamily="18" charset="-127"/>
                        </a:rPr>
                        <a:t>)</a:t>
                      </a:r>
                      <a:endParaRPr lang="ko-KR" altLang="en-US" sz="1500" spc="-100" baseline="0">
                        <a:solidFill>
                          <a:srgbClr val="000000"/>
                        </a:solidFill>
                        <a:latin typeface="나눔명조 ExtraBold" pitchFamily="18" charset="-127"/>
                        <a:ea typeface="나눔명조 ExtraBold" pitchFamily="18" charset="-127"/>
                      </a:endParaRPr>
                    </a:p>
                  </a:txBody>
                  <a:tcPr marL="9879" marR="9879" marT="9879" marB="987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3095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54000" marR="0" indent="0" algn="just" defTabSz="914400" rtl="0" eaLnBrk="1" fontAlgn="auto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spc="-100" baseline="0" smtClean="0">
                          <a:solidFill>
                            <a:srgbClr val="000000"/>
                          </a:solidFill>
                          <a:latin typeface="나눔명조 ExtraBold" pitchFamily="18" charset="-127"/>
                          <a:ea typeface="나눔명조 ExtraBold" pitchFamily="18" charset="-127"/>
                        </a:rPr>
                        <a:t>(</a:t>
                      </a:r>
                      <a:r>
                        <a:rPr lang="ko-KR" altLang="en-US" sz="1500" spc="-100" baseline="0" smtClean="0">
                          <a:solidFill>
                            <a:srgbClr val="000000"/>
                          </a:solidFill>
                          <a:latin typeface="나눔명조 ExtraBold" pitchFamily="18" charset="-127"/>
                          <a:ea typeface="나눔명조 ExtraBold" pitchFamily="18" charset="-127"/>
                        </a:rPr>
                        <a:t>휴대전화</a:t>
                      </a:r>
                      <a:r>
                        <a:rPr lang="en-US" altLang="ko-KR" sz="1500" spc="-100" baseline="0" smtClean="0">
                          <a:solidFill>
                            <a:srgbClr val="000000"/>
                          </a:solidFill>
                          <a:latin typeface="나눔명조 ExtraBold" pitchFamily="18" charset="-127"/>
                          <a:ea typeface="나눔명조 ExtraBold" pitchFamily="18" charset="-127"/>
                        </a:rPr>
                        <a:t>)</a:t>
                      </a:r>
                      <a:endParaRPr lang="ko-KR" altLang="en-US" sz="1500" spc="-100" baseline="0">
                        <a:solidFill>
                          <a:srgbClr val="000000"/>
                        </a:solidFill>
                        <a:latin typeface="나눔명조 ExtraBold" pitchFamily="18" charset="-127"/>
                        <a:ea typeface="나눔명조 ExtraBold" pitchFamily="18" charset="-127"/>
                      </a:endParaRPr>
                    </a:p>
                  </a:txBody>
                  <a:tcPr marL="9879" marR="9879" marT="9879" marB="987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30955">
                <a:tc>
                  <a:txBody>
                    <a:bodyPr/>
                    <a:lstStyle/>
                    <a:p>
                      <a:pPr marL="0" marR="25400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spc="-100" baseline="0">
                          <a:solidFill>
                            <a:srgbClr val="000000"/>
                          </a:solidFill>
                          <a:latin typeface="나눔명조 ExtraBold" pitchFamily="18" charset="-127"/>
                          <a:ea typeface="나눔명조 ExtraBold" pitchFamily="18" charset="-127"/>
                        </a:rPr>
                        <a:t>이메일 </a:t>
                      </a:r>
                    </a:p>
                  </a:txBody>
                  <a:tcPr marL="9879" marR="9879" marT="9879" marB="9879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5400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spc="-100" baseline="0">
                        <a:solidFill>
                          <a:srgbClr val="000000"/>
                        </a:solidFill>
                        <a:latin typeface="나눔명조 ExtraBold" pitchFamily="18" charset="-127"/>
                        <a:ea typeface="나눔명조 ExtraBold" pitchFamily="18" charset="-127"/>
                      </a:endParaRPr>
                    </a:p>
                  </a:txBody>
                  <a:tcPr marL="9879" marR="9879" marT="9879" marB="987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30955">
                <a:tc>
                  <a:txBody>
                    <a:bodyPr/>
                    <a:lstStyle/>
                    <a:p>
                      <a:pPr marL="0" marR="25400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spc="-100" baseline="0" smtClean="0">
                          <a:solidFill>
                            <a:srgbClr val="000000"/>
                          </a:solidFill>
                          <a:latin typeface="나눔명조 ExtraBold" pitchFamily="18" charset="-127"/>
                          <a:ea typeface="나눔명조 ExtraBold" pitchFamily="18" charset="-127"/>
                        </a:rPr>
                        <a:t>주로 사용 통계프로그램</a:t>
                      </a:r>
                      <a:r>
                        <a:rPr lang="en-US" altLang="ko-KR" sz="1500" spc="-100" baseline="0" smtClean="0">
                          <a:solidFill>
                            <a:srgbClr val="000000"/>
                          </a:solidFill>
                          <a:latin typeface="나눔명조 ExtraBold" pitchFamily="18" charset="-127"/>
                          <a:ea typeface="나눔명조 ExtraBold" pitchFamily="18" charset="-127"/>
                        </a:rPr>
                        <a:t>(</a:t>
                      </a:r>
                      <a:r>
                        <a:rPr lang="ko-KR" altLang="en-US" sz="1500" spc="-100" baseline="0" smtClean="0">
                          <a:solidFill>
                            <a:srgbClr val="000000"/>
                          </a:solidFill>
                          <a:latin typeface="나눔명조 ExtraBold" pitchFamily="18" charset="-127"/>
                          <a:ea typeface="나눔명조 ExtraBold" pitchFamily="18" charset="-127"/>
                        </a:rPr>
                        <a:t>택 </a:t>
                      </a:r>
                      <a:r>
                        <a:rPr lang="en-US" altLang="ko-KR" sz="1500" spc="-100" baseline="0" smtClean="0">
                          <a:solidFill>
                            <a:srgbClr val="000000"/>
                          </a:solidFill>
                          <a:latin typeface="나눔명조 ExtraBold" pitchFamily="18" charset="-127"/>
                          <a:ea typeface="나눔명조 ExtraBold" pitchFamily="18" charset="-127"/>
                        </a:rPr>
                        <a:t>1)</a:t>
                      </a:r>
                      <a:endParaRPr lang="ko-KR" altLang="en-US" sz="1500" spc="-100" baseline="0">
                        <a:solidFill>
                          <a:srgbClr val="000000"/>
                        </a:solidFill>
                        <a:latin typeface="나눔명조 ExtraBold" pitchFamily="18" charset="-127"/>
                        <a:ea typeface="나눔명조 ExtraBold" pitchFamily="18" charset="-127"/>
                      </a:endParaRPr>
                    </a:p>
                  </a:txBody>
                  <a:tcPr marL="9879" marR="9879" marT="9879" marB="9879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5400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pc="-100" baseline="0" smtClean="0">
                          <a:solidFill>
                            <a:srgbClr val="000000"/>
                          </a:solidFill>
                          <a:latin typeface="나눔명조 ExtraBold" pitchFamily="18" charset="-127"/>
                          <a:ea typeface="나눔명조 ExtraBold" pitchFamily="18" charset="-127"/>
                        </a:rPr>
                        <a:t> SPSS(   ) SAS(   ) STATA(    )</a:t>
                      </a:r>
                      <a:endParaRPr lang="en-US" sz="1500" spc="-100" baseline="0">
                        <a:solidFill>
                          <a:srgbClr val="000000"/>
                        </a:solidFill>
                        <a:latin typeface="나눔명조 ExtraBold" pitchFamily="18" charset="-127"/>
                        <a:ea typeface="나눔명조 ExtraBold" pitchFamily="18" charset="-127"/>
                      </a:endParaRPr>
                    </a:p>
                  </a:txBody>
                  <a:tcPr marL="9879" marR="9879" marT="9879" marB="987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399206">
                <a:tc>
                  <a:txBody>
                    <a:bodyPr/>
                    <a:lstStyle/>
                    <a:p>
                      <a:pPr marL="0" marR="25400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spc="-100" baseline="0">
                          <a:solidFill>
                            <a:srgbClr val="000000"/>
                          </a:solidFill>
                          <a:latin typeface="나눔명조 ExtraBold" pitchFamily="18" charset="-127"/>
                          <a:ea typeface="나눔명조 ExtraBold" pitchFamily="18" charset="-127"/>
                        </a:rPr>
                        <a:t>요청사항</a:t>
                      </a:r>
                    </a:p>
                  </a:txBody>
                  <a:tcPr marL="9879" marR="9879" marT="9879" marB="9879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5400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spc="-100" baseline="0">
                          <a:solidFill>
                            <a:srgbClr val="000000"/>
                          </a:solidFill>
                          <a:latin typeface="나눔명조 ExtraBold" pitchFamily="18" charset="-127"/>
                          <a:ea typeface="나눔명조 ExtraBold" pitchFamily="18" charset="-127"/>
                        </a:rPr>
                        <a:t>□ 수화통역</a:t>
                      </a:r>
                    </a:p>
                    <a:p>
                      <a:pPr marL="25400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spc="-100" baseline="0">
                          <a:solidFill>
                            <a:srgbClr val="000000"/>
                          </a:solidFill>
                          <a:latin typeface="나눔명조 ExtraBold" pitchFamily="18" charset="-127"/>
                          <a:ea typeface="나눔명조 ExtraBold" pitchFamily="18" charset="-127"/>
                        </a:rPr>
                        <a:t>□ 시각장애인용 자료</a:t>
                      </a:r>
                      <a:r>
                        <a:rPr lang="en-US" altLang="ko-KR" sz="1500" spc="-100" baseline="0">
                          <a:solidFill>
                            <a:srgbClr val="000000"/>
                          </a:solidFill>
                          <a:latin typeface="나눔명조 ExtraBold" pitchFamily="18" charset="-127"/>
                          <a:ea typeface="나눔명조 ExtraBold" pitchFamily="18" charset="-127"/>
                        </a:rPr>
                        <a:t>(</a:t>
                      </a:r>
                      <a:r>
                        <a:rPr lang="ko-KR" altLang="en-US" sz="1500" spc="-100" baseline="0">
                          <a:solidFill>
                            <a:srgbClr val="000000"/>
                          </a:solidFill>
                          <a:latin typeface="나눔명조 ExtraBold" pitchFamily="18" charset="-127"/>
                          <a:ea typeface="나눔명조 ExtraBold" pitchFamily="18" charset="-127"/>
                        </a:rPr>
                        <a:t>원문파일</a:t>
                      </a:r>
                      <a:r>
                        <a:rPr lang="en-US" altLang="ko-KR" sz="1500" spc="-100" baseline="0">
                          <a:solidFill>
                            <a:srgbClr val="000000"/>
                          </a:solidFill>
                          <a:latin typeface="나눔명조 ExtraBold" pitchFamily="18" charset="-127"/>
                          <a:ea typeface="나눔명조 ExtraBold" pitchFamily="18" charset="-127"/>
                        </a:rPr>
                        <a:t>)</a:t>
                      </a:r>
                      <a:endParaRPr lang="ko-KR" altLang="en-US" sz="1500" spc="-100" baseline="0">
                        <a:solidFill>
                          <a:srgbClr val="000000"/>
                        </a:solidFill>
                        <a:latin typeface="나눔명조 ExtraBold" pitchFamily="18" charset="-127"/>
                        <a:ea typeface="나눔명조 ExtraBold" pitchFamily="18" charset="-127"/>
                      </a:endParaRPr>
                    </a:p>
                    <a:p>
                      <a:pPr marL="25400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spc="-100" baseline="0">
                          <a:solidFill>
                            <a:srgbClr val="000000"/>
                          </a:solidFill>
                          <a:latin typeface="나눔명조 ExtraBold" pitchFamily="18" charset="-127"/>
                          <a:ea typeface="나눔명조 ExtraBold" pitchFamily="18" charset="-127"/>
                        </a:rPr>
                        <a:t>□ 전동휠체어 사용자</a:t>
                      </a:r>
                    </a:p>
                    <a:p>
                      <a:pPr marL="25400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spc="-100" baseline="0">
                          <a:solidFill>
                            <a:srgbClr val="000000"/>
                          </a:solidFill>
                          <a:latin typeface="나눔명조 ExtraBold" pitchFamily="18" charset="-127"/>
                          <a:ea typeface="나눔명조 ExtraBold" pitchFamily="18" charset="-127"/>
                        </a:rPr>
                        <a:t>□ 기타 요청사항 </a:t>
                      </a:r>
                      <a:r>
                        <a:rPr lang="en-US" altLang="ko-KR" sz="1500" spc="-100" baseline="0">
                          <a:solidFill>
                            <a:srgbClr val="000000"/>
                          </a:solidFill>
                          <a:latin typeface="나눔명조 ExtraBold" pitchFamily="18" charset="-127"/>
                          <a:ea typeface="나눔명조 ExtraBold" pitchFamily="18" charset="-127"/>
                        </a:rPr>
                        <a:t>: ( )</a:t>
                      </a:r>
                      <a:endParaRPr lang="ko-KR" altLang="en-US" sz="1500" spc="-100" baseline="0">
                        <a:solidFill>
                          <a:srgbClr val="000000"/>
                        </a:solidFill>
                        <a:latin typeface="나눔명조 ExtraBold" pitchFamily="18" charset="-127"/>
                        <a:ea typeface="나눔명조 ExtraBold" pitchFamily="18" charset="-127"/>
                      </a:endParaRPr>
                    </a:p>
                  </a:txBody>
                  <a:tcPr marL="9879" marR="9879" marT="9879" marB="987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48680" y="323528"/>
            <a:ext cx="5929354" cy="581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2400" b="1" u="sng" kern="150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명조 ExtraBold" pitchFamily="18" charset="-127"/>
                <a:ea typeface="나눔명조 ExtraBold" pitchFamily="18" charset="-127"/>
              </a:rPr>
              <a:t>찾아오시는  길</a:t>
            </a:r>
            <a:endParaRPr lang="ko-KR" altLang="en-US" sz="2400" b="1" u="sng" kern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명조 ExtraBold" pitchFamily="18" charset="-127"/>
              <a:ea typeface="나눔명조 ExtraBold" pitchFamily="18" charset="-127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8" name="그림 7" descr="map_0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8640" y="1043608"/>
            <a:ext cx="6336704" cy="3456384"/>
          </a:xfrm>
          <a:prstGeom prst="rect">
            <a:avLst/>
          </a:prstGeom>
        </p:spPr>
      </p:pic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116632" y="4644008"/>
          <a:ext cx="6624736" cy="33155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4736"/>
              </a:tblGrid>
              <a:tr h="13898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  <a:defRPr/>
                      </a:pPr>
                      <a:r>
                        <a:rPr lang="en-US" altLang="ko-KR" sz="1200" spc="-100" baseline="0" smtClean="0"/>
                        <a:t> </a:t>
                      </a:r>
                      <a:r>
                        <a:rPr lang="ko-KR" altLang="en-US" sz="1200" spc="-100" baseline="0" smtClean="0"/>
                        <a:t>지하철 이용시</a:t>
                      </a:r>
                    </a:p>
                    <a:p>
                      <a:pPr latinLnBrk="1">
                        <a:lnSpc>
                          <a:spcPts val="1500"/>
                        </a:lnSpc>
                        <a:buFontTx/>
                        <a:buChar char="-"/>
                      </a:pPr>
                      <a:r>
                        <a:rPr lang="ko-KR" altLang="en-US" sz="1200" spc="-100" baseline="0" smtClean="0"/>
                        <a:t>미금역</a:t>
                      </a:r>
                      <a:r>
                        <a:rPr lang="en-US" altLang="ko-KR" sz="1200" spc="-100" baseline="0" smtClean="0"/>
                        <a:t>(3</a:t>
                      </a:r>
                      <a:r>
                        <a:rPr lang="ko-KR" altLang="en-US" sz="1200" spc="-100" baseline="0" smtClean="0"/>
                        <a:t>번출구</a:t>
                      </a:r>
                      <a:r>
                        <a:rPr lang="en-US" altLang="ko-KR" sz="1200" spc="-100" baseline="0" smtClean="0"/>
                        <a:t>): 7</a:t>
                      </a:r>
                      <a:r>
                        <a:rPr lang="ko-KR" altLang="en-US" sz="1200" spc="-100" baseline="0" smtClean="0"/>
                        <a:t>번</a:t>
                      </a:r>
                      <a:r>
                        <a:rPr lang="en-US" altLang="ko-KR" sz="1200" spc="-100" baseline="0" smtClean="0"/>
                        <a:t>,7-1 </a:t>
                      </a:r>
                      <a:r>
                        <a:rPr lang="ko-KR" altLang="en-US" sz="1200" spc="-100" baseline="0" smtClean="0"/>
                        <a:t>버스를 타고 미금교를 지나 분당서울대학교병원을 거쳐 언덕길로 올라오면 </a:t>
                      </a:r>
                      <a:endParaRPr lang="en-US" altLang="ko-KR" sz="1200" spc="-100" baseline="0" smtClean="0"/>
                    </a:p>
                    <a:p>
                      <a:pPr latinLnBrk="1">
                        <a:lnSpc>
                          <a:spcPts val="1500"/>
                        </a:lnSpc>
                        <a:buFontTx/>
                        <a:buNone/>
                      </a:pPr>
                      <a:r>
                        <a:rPr lang="ko-KR" altLang="en-US" sz="1200" spc="-100" baseline="0" smtClean="0"/>
                        <a:t> 한국장애인고용공단에 도착 </a:t>
                      </a:r>
                      <a:r>
                        <a:rPr lang="en-US" altLang="ko-KR" sz="1200" spc="-100" baseline="0" smtClean="0"/>
                        <a:t>(</a:t>
                      </a:r>
                      <a:r>
                        <a:rPr lang="ko-KR" altLang="en-US" sz="1200" spc="-100" baseline="0" smtClean="0"/>
                        <a:t>약 </a:t>
                      </a:r>
                      <a:r>
                        <a:rPr lang="en-US" altLang="ko-KR" sz="1200" spc="-100" baseline="0" smtClean="0"/>
                        <a:t>10~15</a:t>
                      </a:r>
                      <a:r>
                        <a:rPr lang="ko-KR" altLang="en-US" sz="1200" spc="-100" baseline="0" smtClean="0"/>
                        <a:t>분 소요</a:t>
                      </a:r>
                      <a:r>
                        <a:rPr lang="en-US" altLang="ko-KR" sz="1200" spc="-100" baseline="0" smtClean="0"/>
                        <a:t>)</a:t>
                      </a:r>
                    </a:p>
                    <a:p>
                      <a:pPr latinLnBrk="1">
                        <a:lnSpc>
                          <a:spcPts val="1500"/>
                        </a:lnSpc>
                        <a:buFontTx/>
                        <a:buChar char="-"/>
                      </a:pPr>
                      <a:r>
                        <a:rPr lang="ko-KR" altLang="en-US" sz="1200" spc="-100" baseline="0" smtClean="0"/>
                        <a:t>오리역 </a:t>
                      </a:r>
                      <a:r>
                        <a:rPr lang="en-US" altLang="ko-KR" sz="1200" spc="-100" baseline="0" smtClean="0"/>
                        <a:t>(3</a:t>
                      </a:r>
                      <a:r>
                        <a:rPr lang="ko-KR" altLang="en-US" sz="1200" spc="-100" baseline="0" smtClean="0"/>
                        <a:t>번출구</a:t>
                      </a:r>
                      <a:r>
                        <a:rPr lang="en-US" altLang="ko-KR" sz="1200" spc="-100" baseline="0" smtClean="0"/>
                        <a:t>): </a:t>
                      </a:r>
                      <a:r>
                        <a:rPr lang="ko-KR" altLang="en-US" sz="1200" spc="-100" baseline="0" smtClean="0"/>
                        <a:t>미금교통 </a:t>
                      </a:r>
                      <a:r>
                        <a:rPr lang="en-US" altLang="ko-KR" sz="1200" spc="-100" baseline="0" smtClean="0"/>
                        <a:t>19</a:t>
                      </a:r>
                      <a:r>
                        <a:rPr lang="ko-KR" altLang="en-US" sz="1200" spc="-100" baseline="0" smtClean="0"/>
                        <a:t>번 버스</a:t>
                      </a:r>
                      <a:r>
                        <a:rPr lang="en-US" altLang="ko-KR" sz="1200" spc="-100" baseline="0" smtClean="0"/>
                        <a:t>(</a:t>
                      </a:r>
                      <a:r>
                        <a:rPr lang="ko-KR" altLang="en-US" sz="1200" spc="-100" baseline="0" smtClean="0"/>
                        <a:t>분당서울대병원 행</a:t>
                      </a:r>
                      <a:r>
                        <a:rPr lang="en-US" altLang="ko-KR" sz="1200" spc="-100" baseline="0" smtClean="0"/>
                        <a:t>)</a:t>
                      </a:r>
                      <a:r>
                        <a:rPr lang="ko-KR" altLang="en-US" sz="1200" spc="-100" baseline="0" smtClean="0"/>
                        <a:t>를 타고 무지개마을을 거쳐 언덕길로 올라</a:t>
                      </a:r>
                      <a:endParaRPr lang="en-US" altLang="ko-KR" sz="1200" spc="-100" baseline="0" smtClean="0"/>
                    </a:p>
                    <a:p>
                      <a:pPr latinLnBrk="1">
                        <a:lnSpc>
                          <a:spcPts val="1500"/>
                        </a:lnSpc>
                        <a:buFontTx/>
                        <a:buNone/>
                      </a:pPr>
                      <a:r>
                        <a:rPr lang="en-US" altLang="ko-KR" sz="1200" spc="-100" baseline="0" smtClean="0"/>
                        <a:t> </a:t>
                      </a:r>
                      <a:r>
                        <a:rPr lang="ko-KR" altLang="en-US" sz="1200" spc="-100" baseline="0" smtClean="0"/>
                        <a:t>오면 한국장애인고용공단에 도착</a:t>
                      </a:r>
                      <a:r>
                        <a:rPr lang="en-US" altLang="ko-KR" sz="1200" spc="-100" baseline="0" smtClean="0"/>
                        <a:t>(</a:t>
                      </a:r>
                      <a:r>
                        <a:rPr lang="ko-KR" altLang="en-US" sz="1200" spc="-100" baseline="0" smtClean="0"/>
                        <a:t>약 </a:t>
                      </a:r>
                      <a:r>
                        <a:rPr lang="en-US" altLang="ko-KR" sz="1200" spc="-100" baseline="0" smtClean="0"/>
                        <a:t>10~15</a:t>
                      </a:r>
                      <a:r>
                        <a:rPr lang="ko-KR" altLang="en-US" sz="1200" spc="-100" baseline="0" smtClean="0"/>
                        <a:t>분 소요</a:t>
                      </a:r>
                      <a:r>
                        <a:rPr lang="en-US" altLang="ko-KR" sz="1200" spc="-100" baseline="0" smtClean="0"/>
                        <a:t>)</a:t>
                      </a:r>
                    </a:p>
                    <a:p>
                      <a:pPr>
                        <a:lnSpc>
                          <a:spcPts val="1500"/>
                        </a:lnSpc>
                        <a:buFont typeface="Wingdings" pitchFamily="2" charset="2"/>
                        <a:buChar char="v"/>
                      </a:pPr>
                      <a:r>
                        <a:rPr lang="ko-KR" altLang="en-US" sz="1200" b="1" spc="-100" baseline="0" smtClean="0"/>
                        <a:t> 버스 이용시</a:t>
                      </a:r>
                    </a:p>
                    <a:p>
                      <a:pPr>
                        <a:lnSpc>
                          <a:spcPts val="1500"/>
                        </a:lnSpc>
                        <a:buFontTx/>
                        <a:buChar char="-"/>
                      </a:pPr>
                      <a:r>
                        <a:rPr lang="ko-KR" altLang="en-US" sz="1200" spc="-100" baseline="0" smtClean="0"/>
                        <a:t>수도권</a:t>
                      </a:r>
                      <a:r>
                        <a:rPr lang="en-US" altLang="ko-KR" sz="1200" spc="-100" baseline="0" smtClean="0"/>
                        <a:t>(</a:t>
                      </a:r>
                      <a:r>
                        <a:rPr lang="ko-KR" altLang="en-US" sz="1200" spc="-100" baseline="0" smtClean="0"/>
                        <a:t>미금역 및 오리역에서 마을버스로 환승 후 분당 서울대병원 하차 후 도보 </a:t>
                      </a:r>
                      <a:r>
                        <a:rPr lang="en-US" altLang="ko-KR" sz="1200" spc="-100" baseline="0" smtClean="0"/>
                        <a:t>5</a:t>
                      </a:r>
                      <a:r>
                        <a:rPr lang="ko-KR" altLang="en-US" sz="1200" spc="-100" baseline="0" smtClean="0"/>
                        <a:t>분</a:t>
                      </a:r>
                      <a:r>
                        <a:rPr lang="en-US" altLang="ko-KR" sz="1200" spc="-100" baseline="0" smtClean="0"/>
                        <a:t>): </a:t>
                      </a:r>
                      <a:r>
                        <a:rPr lang="ko-KR" altLang="en-US" sz="1200" spc="-100" baseline="0" smtClean="0"/>
                        <a:t>광화문</a:t>
                      </a:r>
                      <a:r>
                        <a:rPr lang="en-US" altLang="ko-KR" sz="1200" spc="-100" baseline="0" smtClean="0"/>
                        <a:t>(5500-1),  </a:t>
                      </a:r>
                    </a:p>
                    <a:p>
                      <a:pPr>
                        <a:lnSpc>
                          <a:spcPts val="1500"/>
                        </a:lnSpc>
                        <a:buFontTx/>
                        <a:buNone/>
                      </a:pPr>
                      <a:r>
                        <a:rPr lang="en-US" altLang="ko-KR" sz="1200" spc="-100" baseline="0" smtClean="0"/>
                        <a:t> </a:t>
                      </a:r>
                      <a:r>
                        <a:rPr lang="ko-KR" altLang="en-US" sz="1200" spc="-100" baseline="0" smtClean="0"/>
                        <a:t>잠실</a:t>
                      </a:r>
                      <a:r>
                        <a:rPr lang="en-US" altLang="ko-KR" sz="1200" spc="-100" baseline="0" smtClean="0"/>
                        <a:t>(101, 116), </a:t>
                      </a:r>
                      <a:r>
                        <a:rPr lang="ko-KR" altLang="en-US" sz="1200" spc="-100" baseline="0" smtClean="0"/>
                        <a:t>건대역</a:t>
                      </a:r>
                      <a:r>
                        <a:rPr lang="en-US" altLang="ko-KR" sz="1200" spc="-100" baseline="0" smtClean="0"/>
                        <a:t>(102), </a:t>
                      </a:r>
                      <a:r>
                        <a:rPr lang="ko-KR" altLang="en-US" sz="1200" spc="-100" baseline="0" smtClean="0"/>
                        <a:t>군포</a:t>
                      </a:r>
                      <a:r>
                        <a:rPr lang="en-US" altLang="ko-KR" sz="1200" spc="-100" baseline="0" smtClean="0"/>
                        <a:t>(3500), </a:t>
                      </a:r>
                      <a:r>
                        <a:rPr lang="ko-KR" altLang="en-US" sz="1200" spc="-100" baseline="0" smtClean="0"/>
                        <a:t>여의도</a:t>
                      </a:r>
                      <a:r>
                        <a:rPr lang="en-US" altLang="ko-KR" sz="1200" spc="-100" baseline="0" smtClean="0"/>
                        <a:t>(7007-1), </a:t>
                      </a:r>
                      <a:r>
                        <a:rPr lang="ko-KR" altLang="en-US" sz="1200" spc="-100" baseline="0" smtClean="0"/>
                        <a:t>서울역</a:t>
                      </a:r>
                      <a:r>
                        <a:rPr lang="en-US" altLang="ko-KR" sz="1200" spc="-100" baseline="0" smtClean="0"/>
                        <a:t>(8100), </a:t>
                      </a:r>
                      <a:r>
                        <a:rPr lang="ko-KR" altLang="en-US" sz="1200" spc="-100" baseline="0" smtClean="0"/>
                        <a:t>강남역</a:t>
                      </a:r>
                      <a:r>
                        <a:rPr lang="en-US" altLang="ko-KR" sz="1200" spc="-100" baseline="0" smtClean="0"/>
                        <a:t>(1005-1, 8101), </a:t>
                      </a:r>
                      <a:r>
                        <a:rPr lang="ko-KR" altLang="en-US" sz="1200" spc="-100" baseline="0" smtClean="0"/>
                        <a:t>을지로</a:t>
                      </a:r>
                      <a:endParaRPr lang="en-US" altLang="ko-KR" sz="1200" spc="-100" baseline="0" smtClean="0"/>
                    </a:p>
                    <a:p>
                      <a:pPr>
                        <a:lnSpc>
                          <a:spcPts val="1500"/>
                        </a:lnSpc>
                        <a:buFontTx/>
                        <a:buNone/>
                      </a:pPr>
                      <a:r>
                        <a:rPr lang="en-US" altLang="ko-KR" sz="1200" spc="-100" baseline="0" smtClean="0"/>
                        <a:t> </a:t>
                      </a:r>
                      <a:r>
                        <a:rPr lang="ko-KR" altLang="en-US" sz="1200" spc="-100" baseline="0" smtClean="0"/>
                        <a:t>입구</a:t>
                      </a:r>
                      <a:r>
                        <a:rPr lang="en-US" altLang="ko-KR" sz="1200" spc="-100" baseline="0" smtClean="0"/>
                        <a:t>(5500-1, 8100, M4102), </a:t>
                      </a:r>
                      <a:r>
                        <a:rPr lang="ko-KR" altLang="en-US" sz="1200" spc="-100" baseline="0" smtClean="0"/>
                        <a:t>동대문</a:t>
                      </a:r>
                      <a:r>
                        <a:rPr lang="en-US" altLang="ko-KR" sz="1200" spc="-100" baseline="0" smtClean="0"/>
                        <a:t>(9403 </a:t>
                      </a:r>
                      <a:r>
                        <a:rPr lang="ko-KR" altLang="en-US" sz="1200" spc="-100" baseline="0" smtClean="0"/>
                        <a:t>오리역</a:t>
                      </a:r>
                      <a:r>
                        <a:rPr lang="en-US" altLang="ko-KR" sz="1200" spc="-100" baseline="0" smtClean="0"/>
                        <a:t>)</a:t>
                      </a:r>
                    </a:p>
                    <a:p>
                      <a:pPr>
                        <a:lnSpc>
                          <a:spcPts val="1500"/>
                        </a:lnSpc>
                        <a:buFontTx/>
                        <a:buChar char="-"/>
                      </a:pPr>
                      <a:r>
                        <a:rPr lang="ko-KR" altLang="en-US" sz="1200" spc="-100" baseline="0" smtClean="0"/>
                        <a:t>성남시내</a:t>
                      </a:r>
                      <a:r>
                        <a:rPr lang="en-US" altLang="ko-KR" sz="1200" spc="-100" baseline="0" smtClean="0"/>
                        <a:t>(</a:t>
                      </a:r>
                      <a:r>
                        <a:rPr lang="ko-KR" altLang="en-US" sz="1200" spc="-100" baseline="0" smtClean="0"/>
                        <a:t>노선번호</a:t>
                      </a:r>
                      <a:r>
                        <a:rPr lang="en-US" altLang="ko-KR" sz="1200" spc="-100" baseline="0" smtClean="0"/>
                        <a:t>, </a:t>
                      </a:r>
                      <a:r>
                        <a:rPr lang="ko-KR" altLang="en-US" sz="1200" spc="-100" baseline="0" smtClean="0"/>
                        <a:t>하차역</a:t>
                      </a:r>
                      <a:r>
                        <a:rPr lang="en-US" altLang="ko-KR" sz="1200" spc="-100" baseline="0" smtClean="0"/>
                        <a:t>): </a:t>
                      </a:r>
                      <a:r>
                        <a:rPr lang="ko-KR" altLang="en-US" sz="1200" spc="-100" baseline="0" smtClean="0"/>
                        <a:t>남한산성</a:t>
                      </a:r>
                      <a:r>
                        <a:rPr lang="en-US" altLang="ko-KR" sz="1200" spc="-100" baseline="0" smtClean="0"/>
                        <a:t>(51, </a:t>
                      </a:r>
                      <a:r>
                        <a:rPr lang="ko-KR" altLang="en-US" sz="1200" spc="-100" baseline="0" smtClean="0"/>
                        <a:t>분당서울대학병원</a:t>
                      </a:r>
                      <a:r>
                        <a:rPr lang="en-US" altLang="ko-KR" sz="1200" spc="-100" baseline="0" smtClean="0"/>
                        <a:t>), </a:t>
                      </a:r>
                      <a:r>
                        <a:rPr lang="ko-KR" altLang="en-US" sz="1200" spc="-100" baseline="0" smtClean="0"/>
                        <a:t>산성동</a:t>
                      </a:r>
                      <a:r>
                        <a:rPr lang="en-US" altLang="ko-KR" sz="1200" spc="-100" baseline="0" smtClean="0"/>
                        <a:t>(2, </a:t>
                      </a:r>
                      <a:r>
                        <a:rPr lang="ko-KR" altLang="en-US" sz="1200" spc="-100" baseline="0" smtClean="0"/>
                        <a:t>미금역</a:t>
                      </a:r>
                      <a:r>
                        <a:rPr lang="en-US" altLang="ko-KR" sz="1200" spc="-100" baseline="0" smtClean="0"/>
                        <a:t>) </a:t>
                      </a:r>
                    </a:p>
                    <a:p>
                      <a:pPr>
                        <a:lnSpc>
                          <a:spcPts val="1500"/>
                        </a:lnSpc>
                        <a:buFontTx/>
                        <a:buChar char="-"/>
                      </a:pPr>
                      <a:r>
                        <a:rPr lang="en-US" altLang="ko-KR" sz="1200" spc="-100" baseline="0" smtClean="0"/>
                        <a:t>KTX</a:t>
                      </a:r>
                      <a:r>
                        <a:rPr lang="ko-KR" altLang="en-US" sz="1200" spc="-100" baseline="0" smtClean="0"/>
                        <a:t>광명역에서 출발</a:t>
                      </a:r>
                      <a:r>
                        <a:rPr lang="en-US" altLang="ko-KR" sz="1200" spc="-100" baseline="0" smtClean="0"/>
                        <a:t>: </a:t>
                      </a:r>
                      <a:r>
                        <a:rPr lang="ko-KR" altLang="en-US" sz="1200" spc="-100" baseline="0" smtClean="0"/>
                        <a:t>광명역</a:t>
                      </a:r>
                      <a:r>
                        <a:rPr lang="en-US" altLang="ko-KR" sz="1200" spc="-100" baseline="0" smtClean="0"/>
                        <a:t>-</a:t>
                      </a:r>
                      <a:r>
                        <a:rPr lang="ko-KR" altLang="en-US" sz="1200" spc="-100" baseline="0" smtClean="0"/>
                        <a:t>분당 서울대병원</a:t>
                      </a:r>
                      <a:r>
                        <a:rPr lang="en-US" altLang="ko-KR" sz="1200" spc="-100" baseline="0" smtClean="0"/>
                        <a:t>(</a:t>
                      </a:r>
                      <a:r>
                        <a:rPr lang="ko-KR" altLang="en-US" sz="1200" spc="-100" baseline="0" smtClean="0"/>
                        <a:t>약</a:t>
                      </a:r>
                      <a:r>
                        <a:rPr lang="en-US" altLang="ko-KR" sz="1200" spc="-100" baseline="0" smtClean="0"/>
                        <a:t>70</a:t>
                      </a:r>
                      <a:r>
                        <a:rPr lang="ko-KR" altLang="en-US" sz="1200" spc="-100" baseline="0" smtClean="0"/>
                        <a:t>분 소요</a:t>
                      </a:r>
                      <a:r>
                        <a:rPr lang="en-US" altLang="ko-KR" sz="1200" spc="-100" baseline="0" smtClean="0"/>
                        <a:t>) </a:t>
                      </a:r>
                      <a:r>
                        <a:rPr lang="ko-KR" altLang="en-US" sz="1200" spc="-100" baseline="0" smtClean="0"/>
                        <a:t>하차후 도보 </a:t>
                      </a:r>
                      <a:r>
                        <a:rPr lang="en-US" altLang="ko-KR" sz="1200" spc="-100" baseline="0" smtClean="0"/>
                        <a:t>5</a:t>
                      </a:r>
                      <a:r>
                        <a:rPr lang="ko-KR" altLang="en-US" sz="1200" spc="-100" baseline="0" smtClean="0"/>
                        <a:t>분</a:t>
                      </a:r>
                      <a:endParaRPr lang="en-US" altLang="ko-KR" sz="1200" spc="-100" baseline="0" smtClean="0"/>
                    </a:p>
                    <a:p>
                      <a:pPr>
                        <a:lnSpc>
                          <a:spcPts val="1500"/>
                        </a:lnSpc>
                        <a:buFont typeface="Wingdings" pitchFamily="2" charset="2"/>
                        <a:buChar char="v"/>
                      </a:pPr>
                      <a:r>
                        <a:rPr lang="ko-KR" altLang="en-US" sz="1200" spc="-100" baseline="0" smtClean="0"/>
                        <a:t> 승용차 이용시</a:t>
                      </a:r>
                    </a:p>
                    <a:p>
                      <a:pPr>
                        <a:lnSpc>
                          <a:spcPts val="1500"/>
                        </a:lnSpc>
                        <a:buFontTx/>
                        <a:buChar char="-"/>
                      </a:pPr>
                      <a:r>
                        <a:rPr lang="ko-KR" altLang="en-US" sz="1200" spc="-100" baseline="0" smtClean="0"/>
                        <a:t>성남방향</a:t>
                      </a:r>
                      <a:r>
                        <a:rPr lang="en-US" altLang="ko-KR" sz="1200" spc="-100" baseline="0" smtClean="0"/>
                        <a:t>: </a:t>
                      </a:r>
                      <a:r>
                        <a:rPr lang="ko-KR" altLang="en-US" sz="1200" spc="-100" baseline="0" smtClean="0"/>
                        <a:t>모란역 → 여수사거리 → 야탑역 → 분당구청 → 정자역 → 분당정보산업고교에서 좌회전 → </a:t>
                      </a:r>
                      <a:endParaRPr lang="en-US" altLang="ko-KR" sz="1200" spc="-100" baseline="0" smtClean="0"/>
                    </a:p>
                    <a:p>
                      <a:pPr>
                        <a:lnSpc>
                          <a:spcPts val="1500"/>
                        </a:lnSpc>
                        <a:buFontTx/>
                        <a:buNone/>
                      </a:pPr>
                      <a:r>
                        <a:rPr lang="en-US" altLang="ko-KR" sz="1200" spc="-100" baseline="0" smtClean="0"/>
                        <a:t> </a:t>
                      </a:r>
                      <a:r>
                        <a:rPr lang="ko-KR" altLang="en-US" sz="1200" spc="-100" baseline="0" smtClean="0"/>
                        <a:t>토지공사</a:t>
                      </a:r>
                      <a:r>
                        <a:rPr lang="en-US" altLang="ko-KR" sz="1200" spc="-100" baseline="0" smtClean="0"/>
                        <a:t>, </a:t>
                      </a:r>
                      <a:r>
                        <a:rPr lang="ko-KR" altLang="en-US" sz="1200" spc="-100" baseline="0" smtClean="0"/>
                        <a:t>가스공사 방향으로 직진 → 아름다운교회에서 좌회전하여 미금교 지나 언덕길로 직진</a:t>
                      </a:r>
                    </a:p>
                    <a:p>
                      <a:pPr>
                        <a:lnSpc>
                          <a:spcPts val="1500"/>
                        </a:lnSpc>
                        <a:buFontTx/>
                        <a:buChar char="-"/>
                      </a:pPr>
                      <a:r>
                        <a:rPr lang="ko-KR" altLang="en-US" sz="1200" spc="-100" baseline="0" smtClean="0"/>
                        <a:t>광주방향</a:t>
                      </a:r>
                      <a:r>
                        <a:rPr lang="en-US" altLang="ko-KR" sz="1200" spc="-100" baseline="0" smtClean="0"/>
                        <a:t>: 3</a:t>
                      </a:r>
                      <a:r>
                        <a:rPr lang="ko-KR" altLang="en-US" sz="1200" spc="-100" baseline="0" smtClean="0"/>
                        <a:t>번국도 → 성남</a:t>
                      </a:r>
                      <a:r>
                        <a:rPr lang="en-US" altLang="ko-KR" sz="1200" spc="-100" baseline="0" smtClean="0"/>
                        <a:t>IC → </a:t>
                      </a:r>
                      <a:r>
                        <a:rPr lang="ko-KR" altLang="en-US" sz="1200" spc="-100" baseline="0" smtClean="0"/>
                        <a:t>분당구청</a:t>
                      </a:r>
                      <a:r>
                        <a:rPr lang="en-US" altLang="ko-KR" sz="1200" spc="-100" baseline="0" smtClean="0"/>
                        <a:t>, </a:t>
                      </a:r>
                      <a:r>
                        <a:rPr lang="ko-KR" altLang="en-US" sz="1200" spc="-100" baseline="0" smtClean="0"/>
                        <a:t>용인방향 → 여수사거리 → 야탑역 → 분당구청 → 정자역 → </a:t>
                      </a:r>
                      <a:endParaRPr lang="en-US" altLang="ko-KR" sz="1200" spc="-100" baseline="0" smtClean="0"/>
                    </a:p>
                    <a:p>
                      <a:pPr>
                        <a:lnSpc>
                          <a:spcPts val="1500"/>
                        </a:lnSpc>
                        <a:buFontTx/>
                        <a:buNone/>
                      </a:pPr>
                      <a:r>
                        <a:rPr lang="en-US" altLang="ko-KR" sz="1200" spc="-100" baseline="0" smtClean="0"/>
                        <a:t> </a:t>
                      </a:r>
                      <a:r>
                        <a:rPr lang="ko-KR" altLang="en-US" sz="1200" spc="-100" baseline="0" smtClean="0"/>
                        <a:t>분당정보산업고교에서 좌회전 → 토지공사</a:t>
                      </a:r>
                      <a:r>
                        <a:rPr lang="en-US" altLang="ko-KR" sz="1200" spc="-100" baseline="0" smtClean="0"/>
                        <a:t>, </a:t>
                      </a:r>
                      <a:r>
                        <a:rPr lang="ko-KR" altLang="en-US" sz="1200" spc="-100" baseline="0" smtClean="0"/>
                        <a:t>가스공사 방향으로 직진 → 아름다운교회에서 좌회전하여 </a:t>
                      </a:r>
                      <a:endParaRPr lang="en-US" altLang="ko-KR" sz="1200" spc="-100" baseline="0" smtClean="0"/>
                    </a:p>
                    <a:p>
                      <a:pPr>
                        <a:lnSpc>
                          <a:spcPts val="1500"/>
                        </a:lnSpc>
                        <a:buFontTx/>
                        <a:buNone/>
                      </a:pPr>
                      <a:r>
                        <a:rPr lang="en-US" altLang="ko-KR" sz="1200" spc="-100" baseline="0" smtClean="0"/>
                        <a:t> </a:t>
                      </a:r>
                      <a:r>
                        <a:rPr lang="ko-KR" altLang="en-US" sz="1200" spc="-100" baseline="0" smtClean="0"/>
                        <a:t>미금교 지나 언덕길로 직진</a:t>
                      </a:r>
                      <a:endParaRPr lang="en-US" altLang="ko-KR" sz="1200" spc="-100" baseline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88640" y="8172400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mtClean="0"/>
              <a:t>경기 </a:t>
            </a:r>
            <a:r>
              <a:rPr lang="ko-KR" altLang="en-US" smtClean="0"/>
              <a:t>성남시 분당구 구미로 </a:t>
            </a:r>
            <a:r>
              <a:rPr lang="en-US" altLang="ko-KR" smtClean="0"/>
              <a:t>173</a:t>
            </a:r>
            <a:r>
              <a:rPr lang="ko-KR" altLang="en-US" smtClean="0"/>
              <a:t>번길 </a:t>
            </a:r>
            <a:r>
              <a:rPr lang="en-US" altLang="ko-KR" smtClean="0"/>
              <a:t>59 </a:t>
            </a:r>
            <a:r>
              <a:rPr lang="en-US" altLang="ko-KR" smtClean="0"/>
              <a:t>(</a:t>
            </a:r>
            <a:r>
              <a:rPr lang="ko-KR" altLang="en-US" smtClean="0"/>
              <a:t>구미동 </a:t>
            </a:r>
            <a:r>
              <a:rPr lang="en-US" altLang="ko-KR" smtClean="0"/>
              <a:t>297-1</a:t>
            </a:r>
            <a:r>
              <a:rPr lang="ko-KR" altLang="en-US" smtClean="0"/>
              <a:t>번지</a:t>
            </a:r>
            <a:r>
              <a:rPr lang="en-US" altLang="ko-KR" smtClean="0"/>
              <a:t>)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8640" y="8595156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http://www.kead.or.kr</a:t>
            </a:r>
            <a:endParaRPr lang="en-US" altLang="ko-KR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2536</TotalTime>
  <Words>565</Words>
  <Application>Microsoft Office PowerPoint</Application>
  <PresentationFormat>화면 슬라이드 쇼(4:3)</PresentationFormat>
  <Paragraphs>66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고용패널팀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이상원</dc:creator>
  <cp:lastModifiedBy>Your User Name</cp:lastModifiedBy>
  <cp:revision>282</cp:revision>
  <dcterms:created xsi:type="dcterms:W3CDTF">2008-10-10T00:14:46Z</dcterms:created>
  <dcterms:modified xsi:type="dcterms:W3CDTF">2013-07-03T05:29:08Z</dcterms:modified>
</cp:coreProperties>
</file>