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보통 스타일 4 - 강조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보통 스타일 4 - 강조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505E3EF-67EA-436B-97B2-0124C06EBD24}" styleName="보통 스타일 4 - 강조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D7AC3CCA-C797-4891-BE02-D94E43425B78}" styleName="보통 스타일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보통 스타일 4 - 강조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7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1F920-53A7-4EA1-AE8D-6EFBBA0A4B60}" type="datetimeFigureOut">
              <a:rPr lang="ko-KR" altLang="en-US" smtClean="0"/>
              <a:t>2015-05-29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5D700-81A2-46E3-A258-D0B34B69267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17467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1F920-53A7-4EA1-AE8D-6EFBBA0A4B60}" type="datetimeFigureOut">
              <a:rPr lang="ko-KR" altLang="en-US" smtClean="0"/>
              <a:t>2015-05-29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5D700-81A2-46E3-A258-D0B34B69267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54379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1F920-53A7-4EA1-AE8D-6EFBBA0A4B60}" type="datetimeFigureOut">
              <a:rPr lang="ko-KR" altLang="en-US" smtClean="0"/>
              <a:t>2015-05-29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5D700-81A2-46E3-A258-D0B34B69267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237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1F920-53A7-4EA1-AE8D-6EFBBA0A4B60}" type="datetimeFigureOut">
              <a:rPr lang="ko-KR" altLang="en-US" smtClean="0"/>
              <a:t>2015-05-29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5D700-81A2-46E3-A258-D0B34B69267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56102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1F920-53A7-4EA1-AE8D-6EFBBA0A4B60}" type="datetimeFigureOut">
              <a:rPr lang="ko-KR" altLang="en-US" smtClean="0"/>
              <a:t>2015-05-29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5D700-81A2-46E3-A258-D0B34B69267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52019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1F920-53A7-4EA1-AE8D-6EFBBA0A4B60}" type="datetimeFigureOut">
              <a:rPr lang="ko-KR" altLang="en-US" smtClean="0"/>
              <a:t>2015-05-29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5D700-81A2-46E3-A258-D0B34B69267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30187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1F920-53A7-4EA1-AE8D-6EFBBA0A4B60}" type="datetimeFigureOut">
              <a:rPr lang="ko-KR" altLang="en-US" smtClean="0"/>
              <a:t>2015-05-29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5D700-81A2-46E3-A258-D0B34B69267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7423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1F920-53A7-4EA1-AE8D-6EFBBA0A4B60}" type="datetimeFigureOut">
              <a:rPr lang="ko-KR" altLang="en-US" smtClean="0"/>
              <a:t>2015-05-29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5D700-81A2-46E3-A258-D0B34B69267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07386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1F920-53A7-4EA1-AE8D-6EFBBA0A4B60}" type="datetimeFigureOut">
              <a:rPr lang="ko-KR" altLang="en-US" smtClean="0"/>
              <a:t>2015-05-29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5D700-81A2-46E3-A258-D0B34B69267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75002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1F920-53A7-4EA1-AE8D-6EFBBA0A4B60}" type="datetimeFigureOut">
              <a:rPr lang="ko-KR" altLang="en-US" smtClean="0"/>
              <a:t>2015-05-29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5D700-81A2-46E3-A258-D0B34B69267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07412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1F920-53A7-4EA1-AE8D-6EFBBA0A4B60}" type="datetimeFigureOut">
              <a:rPr lang="ko-KR" altLang="en-US" smtClean="0"/>
              <a:t>2015-05-29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5D700-81A2-46E3-A258-D0B34B69267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7449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1F920-53A7-4EA1-AE8D-6EFBBA0A4B60}" type="datetimeFigureOut">
              <a:rPr lang="ko-KR" altLang="en-US" smtClean="0"/>
              <a:t>2015-05-29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E5D700-81A2-46E3-A258-D0B34B69267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89747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보고서 작성하는 방법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5188024" y="5877272"/>
            <a:ext cx="3632448" cy="769640"/>
          </a:xfrm>
        </p:spPr>
        <p:txBody>
          <a:bodyPr>
            <a:normAutofit/>
          </a:bodyPr>
          <a:lstStyle/>
          <a:p>
            <a:r>
              <a:rPr lang="ko-KR" altLang="en-US" sz="2800" dirty="0" smtClean="0">
                <a:solidFill>
                  <a:schemeClr val="tx1"/>
                </a:solidFill>
              </a:rPr>
              <a:t>인지심리학 및 실습</a:t>
            </a:r>
            <a:endParaRPr lang="ko-KR" alt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1263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620688"/>
            <a:ext cx="59766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 smtClean="0"/>
              <a:t>1.  </a:t>
            </a:r>
            <a:r>
              <a:rPr lang="ko-KR" altLang="en-US" sz="2400" dirty="0" smtClean="0"/>
              <a:t>가용성 </a:t>
            </a:r>
            <a:r>
              <a:rPr lang="ko-KR" altLang="en-US" sz="2400" dirty="0" err="1" smtClean="0"/>
              <a:t>휴리스틱</a:t>
            </a:r>
            <a:endParaRPr lang="ko-KR" altLang="en-US" sz="2400" dirty="0"/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8140663"/>
              </p:ext>
            </p:extLst>
          </p:nvPr>
        </p:nvGraphicFramePr>
        <p:xfrm>
          <a:off x="1043609" y="1988840"/>
          <a:ext cx="6192687" cy="2232249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294759"/>
                <a:gridCol w="2449656"/>
                <a:gridCol w="2448272"/>
              </a:tblGrid>
              <a:tr h="744083"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남자 </a:t>
                      </a:r>
                      <a:r>
                        <a:rPr lang="en-US" altLang="ko-KR" dirty="0" smtClean="0"/>
                        <a:t>(%)</a:t>
                      </a:r>
                      <a:endParaRPr lang="ko-KR" altLang="en-US" b="1" dirty="0">
                        <a:solidFill>
                          <a:schemeClr val="tx1"/>
                        </a:solidFill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여자 </a:t>
                      </a:r>
                      <a:r>
                        <a:rPr lang="en-US" altLang="ko-KR" dirty="0" smtClean="0"/>
                        <a:t>(%)</a:t>
                      </a:r>
                      <a:endParaRPr lang="ko-KR" altLang="en-US" b="1" dirty="0">
                        <a:solidFill>
                          <a:schemeClr val="tx1"/>
                        </a:solidFill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anchor="ctr"/>
                </a:tc>
              </a:tr>
              <a:tr h="74408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평균</a:t>
                      </a:r>
                      <a:endParaRPr lang="ko-KR" altLang="en-US" b="1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b="1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b="1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anchor="ctr"/>
                </a:tc>
              </a:tr>
              <a:tr h="74408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표준편차</a:t>
                      </a:r>
                      <a:endParaRPr lang="ko-KR" altLang="en-US" b="1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71600" y="4581128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해석 </a:t>
            </a:r>
            <a:r>
              <a:rPr lang="en-US" altLang="ko-KR" dirty="0" smtClean="0"/>
              <a:t>: </a:t>
            </a:r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71600" y="1340768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표</a:t>
            </a:r>
            <a:r>
              <a:rPr lang="en-US" altLang="ko-KR" dirty="0" smtClean="0"/>
              <a:t>1. </a:t>
            </a:r>
            <a:r>
              <a:rPr lang="ko-KR" altLang="en-US" dirty="0" smtClean="0"/>
              <a:t>남녀 추정 비율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41573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620688"/>
            <a:ext cx="59766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/>
              <a:t>2</a:t>
            </a:r>
            <a:r>
              <a:rPr lang="en-US" altLang="ko-KR" sz="2400" dirty="0" smtClean="0"/>
              <a:t>. </a:t>
            </a:r>
            <a:r>
              <a:rPr lang="ko-KR" altLang="en-US" sz="2400" dirty="0" smtClean="0"/>
              <a:t>대표성 </a:t>
            </a:r>
            <a:r>
              <a:rPr lang="ko-KR" altLang="en-US" sz="2400" dirty="0" err="1" smtClean="0"/>
              <a:t>휴리스틱</a:t>
            </a:r>
            <a:endParaRPr lang="ko-KR" alt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755576" y="1340768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표</a:t>
            </a:r>
            <a:r>
              <a:rPr lang="en-US" altLang="ko-KR" dirty="0" smtClean="0"/>
              <a:t>1. </a:t>
            </a:r>
            <a:r>
              <a:rPr lang="ko-KR" altLang="en-US" dirty="0" smtClean="0"/>
              <a:t>철수의 직업 추정</a:t>
            </a:r>
            <a:endParaRPr lang="ko-KR" altLang="en-US" dirty="0"/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265388"/>
              </p:ext>
            </p:extLst>
          </p:nvPr>
        </p:nvGraphicFramePr>
        <p:xfrm>
          <a:off x="899592" y="1916832"/>
          <a:ext cx="6552728" cy="1296144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368152"/>
                <a:gridCol w="864096"/>
                <a:gridCol w="864096"/>
                <a:gridCol w="864096"/>
                <a:gridCol w="864096"/>
                <a:gridCol w="792088"/>
                <a:gridCol w="936104"/>
              </a:tblGrid>
              <a:tr h="432048"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</a:t>
                      </a:r>
                      <a:r>
                        <a:rPr lang="ko-KR" altLang="en-US" dirty="0" smtClean="0"/>
                        <a:t>번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</a:t>
                      </a:r>
                      <a:r>
                        <a:rPr lang="ko-KR" altLang="en-US" dirty="0" smtClean="0"/>
                        <a:t>번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</a:t>
                      </a:r>
                      <a:r>
                        <a:rPr lang="ko-KR" altLang="en-US" dirty="0" smtClean="0"/>
                        <a:t>번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</a:t>
                      </a:r>
                      <a:r>
                        <a:rPr lang="ko-KR" altLang="en-US" dirty="0" smtClean="0"/>
                        <a:t>번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5</a:t>
                      </a:r>
                      <a:r>
                        <a:rPr lang="ko-KR" altLang="en-US" dirty="0" smtClean="0"/>
                        <a:t>번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전체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43204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N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 anchor="ctr"/>
                </a:tc>
              </a:tr>
              <a:tr h="43204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%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55576" y="3645024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표</a:t>
            </a:r>
            <a:r>
              <a:rPr lang="en-US" altLang="ko-KR" dirty="0"/>
              <a:t>2</a:t>
            </a:r>
            <a:r>
              <a:rPr lang="en-US" altLang="ko-KR" dirty="0" smtClean="0"/>
              <a:t>. </a:t>
            </a:r>
            <a:r>
              <a:rPr lang="ko-KR" altLang="en-US" dirty="0" smtClean="0"/>
              <a:t>각 직업의 비율 추정</a:t>
            </a:r>
            <a:endParaRPr lang="ko-KR" altLang="en-US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2480657"/>
              </p:ext>
            </p:extLst>
          </p:nvPr>
        </p:nvGraphicFramePr>
        <p:xfrm>
          <a:off x="899592" y="4077072"/>
          <a:ext cx="6552728" cy="1296144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368152"/>
                <a:gridCol w="864096"/>
                <a:gridCol w="864096"/>
                <a:gridCol w="864096"/>
                <a:gridCol w="864096"/>
                <a:gridCol w="792088"/>
                <a:gridCol w="936104"/>
              </a:tblGrid>
              <a:tr h="432048"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</a:t>
                      </a:r>
                      <a:r>
                        <a:rPr lang="ko-KR" altLang="en-US" dirty="0" smtClean="0"/>
                        <a:t>번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</a:t>
                      </a:r>
                      <a:r>
                        <a:rPr lang="ko-KR" altLang="en-US" dirty="0" smtClean="0"/>
                        <a:t>번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</a:t>
                      </a:r>
                      <a:r>
                        <a:rPr lang="ko-KR" altLang="en-US" dirty="0" smtClean="0"/>
                        <a:t>번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</a:t>
                      </a:r>
                      <a:r>
                        <a:rPr lang="ko-KR" altLang="en-US" dirty="0" smtClean="0"/>
                        <a:t>번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5</a:t>
                      </a:r>
                      <a:r>
                        <a:rPr lang="ko-KR" altLang="en-US" dirty="0" smtClean="0"/>
                        <a:t>번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전체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43204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평균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 anchor="ctr"/>
                </a:tc>
              </a:tr>
              <a:tr h="43204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표준편차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899592" y="5723964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해석 </a:t>
            </a:r>
            <a:r>
              <a:rPr lang="en-US" altLang="ko-KR" dirty="0" smtClean="0"/>
              <a:t>: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5033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620688"/>
            <a:ext cx="59766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 smtClean="0"/>
              <a:t>3. </a:t>
            </a:r>
            <a:r>
              <a:rPr lang="ko-KR" altLang="en-US" sz="2400" dirty="0" smtClean="0"/>
              <a:t>결합확률 평가 오류</a:t>
            </a:r>
            <a:endParaRPr lang="ko-KR" alt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755576" y="1340768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표</a:t>
            </a:r>
            <a:r>
              <a:rPr lang="en-US" altLang="ko-KR" dirty="0" smtClean="0"/>
              <a:t>1. </a:t>
            </a:r>
            <a:r>
              <a:rPr lang="ko-KR" altLang="en-US" dirty="0" smtClean="0"/>
              <a:t>각각의 보기에 대한 추정</a:t>
            </a:r>
            <a:endParaRPr lang="ko-KR" altLang="en-US" dirty="0"/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0400047"/>
              </p:ext>
            </p:extLst>
          </p:nvPr>
        </p:nvGraphicFramePr>
        <p:xfrm>
          <a:off x="899592" y="1988840"/>
          <a:ext cx="6096000" cy="111252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/>
                        <a:t>1</a:t>
                      </a:r>
                      <a:r>
                        <a:rPr lang="ko-KR" altLang="en-US" b="1" dirty="0" smtClean="0"/>
                        <a:t>번</a:t>
                      </a:r>
                      <a:endParaRPr lang="ko-KR" alt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/>
                        <a:t>2</a:t>
                      </a:r>
                      <a:r>
                        <a:rPr lang="ko-KR" altLang="en-US" b="1" dirty="0" smtClean="0"/>
                        <a:t>번</a:t>
                      </a:r>
                      <a:endParaRPr lang="ko-KR" alt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/>
                        <a:t>3</a:t>
                      </a:r>
                      <a:r>
                        <a:rPr lang="ko-KR" altLang="en-US" b="1" dirty="0" smtClean="0"/>
                        <a:t>번</a:t>
                      </a:r>
                      <a:endParaRPr lang="ko-KR" alt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smtClean="0"/>
                        <a:t>전체</a:t>
                      </a:r>
                      <a:endParaRPr lang="ko-KR" altLang="en-US" b="1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/>
                        <a:t>N</a:t>
                      </a:r>
                      <a:endParaRPr lang="ko-KR" alt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b="1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/>
                        <a:t>%</a:t>
                      </a:r>
                      <a:endParaRPr lang="ko-KR" alt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99592" y="3501008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해석 </a:t>
            </a:r>
            <a:r>
              <a:rPr lang="en-US" altLang="ko-KR" dirty="0" smtClean="0"/>
              <a:t>: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20077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620688"/>
            <a:ext cx="59766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/>
              <a:t>4</a:t>
            </a:r>
            <a:r>
              <a:rPr lang="en-US" altLang="ko-KR" sz="2400" dirty="0" smtClean="0"/>
              <a:t>. </a:t>
            </a:r>
            <a:r>
              <a:rPr lang="ko-KR" altLang="en-US" sz="2400" dirty="0" smtClean="0"/>
              <a:t>조정과 </a:t>
            </a:r>
            <a:r>
              <a:rPr lang="ko-KR" altLang="en-US" sz="2400" dirty="0" err="1" smtClean="0"/>
              <a:t>정박점</a:t>
            </a:r>
            <a:r>
              <a:rPr lang="ko-KR" altLang="en-US" sz="2400" dirty="0" smtClean="0"/>
              <a:t> 효과</a:t>
            </a:r>
            <a:endParaRPr lang="ko-KR" altLang="en-US" sz="2400" dirty="0"/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474584"/>
              </p:ext>
            </p:extLst>
          </p:nvPr>
        </p:nvGraphicFramePr>
        <p:xfrm>
          <a:off x="827584" y="1412776"/>
          <a:ext cx="6096000" cy="1368153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032000"/>
                <a:gridCol w="2032000"/>
                <a:gridCol w="2032000"/>
              </a:tblGrid>
              <a:tr h="456051"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r>
                        <a:rPr lang="ko-KR" altLang="en-US" dirty="0" smtClean="0">
                          <a:solidFill>
                            <a:schemeClr val="tx1"/>
                          </a:solidFill>
                        </a:rPr>
                        <a:t>개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200</a:t>
                      </a:r>
                      <a:r>
                        <a:rPr lang="ko-KR" altLang="en-US" dirty="0" smtClean="0">
                          <a:solidFill>
                            <a:schemeClr val="tx1"/>
                          </a:solidFill>
                        </a:rPr>
                        <a:t>개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5605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solidFill>
                            <a:schemeClr val="tx1"/>
                          </a:solidFill>
                        </a:rPr>
                        <a:t>평균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5605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solidFill>
                            <a:schemeClr val="tx1"/>
                          </a:solidFill>
                        </a:rPr>
                        <a:t>표준편차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27584" y="3212976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해석 </a:t>
            </a:r>
            <a:r>
              <a:rPr lang="en-US" altLang="ko-KR" dirty="0" smtClean="0"/>
              <a:t>: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733389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620688"/>
            <a:ext cx="59766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 smtClean="0"/>
              <a:t>5. </a:t>
            </a:r>
            <a:r>
              <a:rPr lang="ko-KR" altLang="en-US" sz="2400" dirty="0" smtClean="0"/>
              <a:t>과신효과</a:t>
            </a:r>
            <a:endParaRPr lang="ko-KR" altLang="en-US" sz="2400" dirty="0"/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8500365"/>
              </p:ext>
            </p:extLst>
          </p:nvPr>
        </p:nvGraphicFramePr>
        <p:xfrm>
          <a:off x="755577" y="1340768"/>
          <a:ext cx="5616624" cy="1800199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872208"/>
                <a:gridCol w="1872208"/>
                <a:gridCol w="1872208"/>
              </a:tblGrid>
              <a:tr h="594561"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solidFill>
                            <a:schemeClr val="tx1"/>
                          </a:solidFill>
                        </a:rPr>
                        <a:t>정답률</a:t>
                      </a:r>
                      <a:r>
                        <a:rPr lang="ko-KR" altLang="en-US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(%)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solidFill>
                            <a:schemeClr val="tx1"/>
                          </a:solidFill>
                        </a:rPr>
                        <a:t>오답률</a:t>
                      </a:r>
                      <a:r>
                        <a:rPr lang="ko-KR" altLang="en-US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(%)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60281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solidFill>
                            <a:schemeClr val="tx1"/>
                          </a:solidFill>
                        </a:rPr>
                        <a:t>평균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60281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solidFill>
                            <a:schemeClr val="tx1"/>
                          </a:solidFill>
                        </a:rPr>
                        <a:t>표준편차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55576" y="3491716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해석 </a:t>
            </a:r>
            <a:r>
              <a:rPr lang="en-US" altLang="ko-KR" dirty="0" smtClean="0"/>
              <a:t>: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165314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116</Words>
  <Application>Microsoft Office PowerPoint</Application>
  <PresentationFormat>화면 슬라이드 쇼(4:3)</PresentationFormat>
  <Paragraphs>50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보고서 작성하는 방법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보고서 작성하는 방법</dc:title>
  <dc:creator>ARA</dc:creator>
  <cp:lastModifiedBy>Registered User</cp:lastModifiedBy>
  <cp:revision>4</cp:revision>
  <dcterms:created xsi:type="dcterms:W3CDTF">2015-05-26T07:47:17Z</dcterms:created>
  <dcterms:modified xsi:type="dcterms:W3CDTF">2015-05-29T09:03:22Z</dcterms:modified>
</cp:coreProperties>
</file>