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4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46" autoAdjust="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78653-0555-424B-86A4-DCB6AA86AB8E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DF59F-047C-4C1F-B20F-0B5318DDE5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9374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F58E1-911C-468C-B880-2A30DDB4B61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1131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C1938-884D-4CFF-A78F-2E4E4EA9EBA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600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F58E1-911C-468C-B880-2A30DDB4B61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3220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C1938-884D-4CFF-A78F-2E4E4EA9EBA7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6006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F58E1-911C-468C-B880-2A30DDB4B61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3220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8924-5E39-48CF-8E7B-A6B3E80EECB2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0AAF-DCD3-4A0D-888E-986411EDE2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262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8924-5E39-48CF-8E7B-A6B3E80EECB2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0AAF-DCD3-4A0D-888E-986411EDE2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12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8924-5E39-48CF-8E7B-A6B3E80EECB2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0AAF-DCD3-4A0D-888E-986411EDE2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4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4_shape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algn="l"/>
            <a:fld id="{FB30EDBD-1C2D-4C1E-B459-B60219FAB484}" type="datetimeFigureOut">
              <a:rPr lang="en-US" altLang="ko-KR" sz="1200">
                <a:solidFill>
                  <a:schemeClr val="bg1"/>
                </a:solidFill>
              </a:rPr>
              <a:t>4/29/2015</a:t>
            </a:fld>
            <a:endParaRPr sz="1200">
              <a:solidFill>
                <a:schemeClr val="bg1"/>
              </a:solidFill>
            </a:endParaRPr>
          </a:p>
        </p:txBody>
      </p:sp>
      <p:sp>
        <p:nvSpPr>
          <p:cNvPr id="4" name="layout4_shape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algn="ctr"/>
            <a:endParaRPr sz="1200">
              <a:solidFill>
                <a:schemeClr val="bg1"/>
              </a:solidFill>
            </a:endParaRPr>
          </a:p>
        </p:txBody>
      </p:sp>
      <p:sp>
        <p:nvSpPr>
          <p:cNvPr id="5" name="layout4_shape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4BEDD84E-25D4-4983-8AA1-2863C96F08D9}" type="slidenum">
              <a:rPr lang="ko-KR" sz="1200">
                <a:solidFill>
                  <a:schemeClr val="bg1"/>
                </a:solidFill>
              </a:rPr>
              <a:t>‹#›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8924-5E39-48CF-8E7B-A6B3E80EECB2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0AAF-DCD3-4A0D-888E-986411EDE2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89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8924-5E39-48CF-8E7B-A6B3E80EECB2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0AAF-DCD3-4A0D-888E-986411EDE2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953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8924-5E39-48CF-8E7B-A6B3E80EECB2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0AAF-DCD3-4A0D-888E-986411EDE2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713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8924-5E39-48CF-8E7B-A6B3E80EECB2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0AAF-DCD3-4A0D-888E-986411EDE2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826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8924-5E39-48CF-8E7B-A6B3E80EECB2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0AAF-DCD3-4A0D-888E-986411EDE2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550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8924-5E39-48CF-8E7B-A6B3E80EECB2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0AAF-DCD3-4A0D-888E-986411EDE2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479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8924-5E39-48CF-8E7B-A6B3E80EECB2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0AAF-DCD3-4A0D-888E-986411EDE2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398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8924-5E39-48CF-8E7B-A6B3E80EECB2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0AAF-DCD3-4A0D-888E-986411EDE2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839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D8924-5E39-48CF-8E7B-A6B3E80EECB2}" type="datetimeFigureOut">
              <a:rPr lang="ko-KR" altLang="en-US" smtClean="0"/>
              <a:t>2015-04-29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0AAF-DCD3-4A0D-888E-986411EDE2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4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7864" y="3068960"/>
            <a:ext cx="26404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dirty="0" smtClean="0"/>
              <a:t>실험 연습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6054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75856" y="2636912"/>
            <a:ext cx="26468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ko-KR" altLang="en-US" sz="9600" dirty="0" smtClean="0"/>
              <a:t>학</a:t>
            </a:r>
            <a:r>
              <a:rPr lang="ko-KR" altLang="en-US" sz="9600" dirty="0"/>
              <a:t>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19872" y="2636912"/>
            <a:ext cx="26468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ko-KR" altLang="en-US" sz="9600" dirty="0" smtClean="0"/>
              <a:t>안부</a:t>
            </a:r>
            <a:endParaRPr lang="ko-KR" altLang="en-US" sz="9600" dirty="0"/>
          </a:p>
        </p:txBody>
      </p:sp>
      <p:sp>
        <p:nvSpPr>
          <p:cNvPr id="13" name="직사각형 12"/>
          <p:cNvSpPr/>
          <p:nvPr/>
        </p:nvSpPr>
        <p:spPr>
          <a:xfrm>
            <a:off x="3424177" y="2644316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상</a:t>
            </a:r>
            <a:r>
              <a:rPr lang="ko-KR" altLang="en-US" sz="9600" dirty="0"/>
              <a:t>황</a:t>
            </a:r>
          </a:p>
        </p:txBody>
      </p:sp>
      <p:sp>
        <p:nvSpPr>
          <p:cNvPr id="78" name="직사각형 77"/>
          <p:cNvSpPr/>
          <p:nvPr/>
        </p:nvSpPr>
        <p:spPr>
          <a:xfrm>
            <a:off x="2013236" y="2348880"/>
            <a:ext cx="546014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sz="4800" dirty="0" smtClean="0"/>
              <a:t>실험이 끝났습니다</a:t>
            </a:r>
            <a:r>
              <a:rPr lang="en-US" altLang="ko-KR" sz="4800" dirty="0" smtClean="0"/>
              <a:t>.</a:t>
            </a:r>
          </a:p>
          <a:p>
            <a:pPr lvl="0" algn="ctr"/>
            <a:r>
              <a:rPr lang="ko-KR" altLang="en-US" sz="4800" dirty="0" smtClean="0"/>
              <a:t>생각나는 단어를 </a:t>
            </a:r>
            <a:endParaRPr lang="en-US" altLang="ko-KR" sz="4800" dirty="0" smtClean="0"/>
          </a:p>
          <a:p>
            <a:pPr lvl="0" algn="ctr"/>
            <a:r>
              <a:rPr lang="ko-KR" altLang="en-US" sz="4800" dirty="0" smtClean="0"/>
              <a:t>모두 적어주세요</a:t>
            </a:r>
            <a:r>
              <a:rPr lang="en-US" altLang="ko-KR" sz="4800" dirty="0" smtClean="0"/>
              <a:t>.</a:t>
            </a:r>
            <a:endParaRPr lang="ko-KR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24247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13" grpId="0"/>
      <p:bldP spid="13" grpId="1"/>
      <p:bldP spid="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/>
          <a:lstStyle/>
          <a:p>
            <a:r>
              <a:rPr lang="ko-KR" altLang="en-US" smtClean="0"/>
              <a:t>실험 시작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863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ko-KR" altLang="en-US" sz="9600" dirty="0" smtClean="0"/>
              <a:t>종이</a:t>
            </a:r>
            <a:endParaRPr lang="ko-KR" altLang="en-US" sz="9600" dirty="0"/>
          </a:p>
        </p:txBody>
      </p:sp>
      <p:sp>
        <p:nvSpPr>
          <p:cNvPr id="9" name="TextBox 8"/>
          <p:cNvSpPr txBox="1"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ko-KR" altLang="en-US" sz="9600" dirty="0" smtClean="0"/>
              <a:t>소음</a:t>
            </a:r>
            <a:endParaRPr lang="ko-KR" alt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ko-KR" altLang="en-US" sz="9600" dirty="0" smtClean="0"/>
              <a:t>사과</a:t>
            </a:r>
            <a:endParaRPr lang="ko-KR" altLang="en-US" sz="9600" dirty="0"/>
          </a:p>
        </p:txBody>
      </p:sp>
      <p:sp>
        <p:nvSpPr>
          <p:cNvPr id="13" name="직사각형 12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교</a:t>
            </a:r>
            <a:r>
              <a:rPr lang="ko-KR" altLang="en-US" sz="9600" dirty="0"/>
              <a:t>수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인사</a:t>
            </a:r>
            <a:endParaRPr lang="ko-KR" altLang="en-US" sz="9600" dirty="0"/>
          </a:p>
        </p:txBody>
      </p:sp>
      <p:sp>
        <p:nvSpPr>
          <p:cNvPr id="19" name="직사각형 18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초대</a:t>
            </a:r>
            <a:endParaRPr lang="ko-KR" altLang="en-US" sz="9600" dirty="0"/>
          </a:p>
        </p:txBody>
      </p:sp>
      <p:sp>
        <p:nvSpPr>
          <p:cNvPr id="21" name="직사각형 20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양말</a:t>
            </a:r>
            <a:endParaRPr lang="ko-KR" altLang="en-US" sz="9600" dirty="0"/>
          </a:p>
        </p:txBody>
      </p:sp>
      <p:sp>
        <p:nvSpPr>
          <p:cNvPr id="23" name="직사각형 22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배우</a:t>
            </a:r>
            <a:endParaRPr lang="ko-KR" altLang="en-US" sz="9600" dirty="0"/>
          </a:p>
        </p:txBody>
      </p:sp>
      <p:sp>
        <p:nvSpPr>
          <p:cNvPr id="27" name="직사각형 26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용기</a:t>
            </a:r>
            <a:endParaRPr lang="ko-KR" altLang="en-US" sz="9600" dirty="0"/>
          </a:p>
        </p:txBody>
      </p:sp>
      <p:sp>
        <p:nvSpPr>
          <p:cNvPr id="31" name="직사각형 30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완성</a:t>
            </a:r>
            <a:endParaRPr lang="ko-KR" altLang="en-US" sz="9600" dirty="0"/>
          </a:p>
        </p:txBody>
      </p:sp>
      <p:sp>
        <p:nvSpPr>
          <p:cNvPr id="34" name="직사각형 33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사탕</a:t>
            </a:r>
            <a:endParaRPr lang="ko-KR" altLang="en-US" sz="9600" dirty="0"/>
          </a:p>
        </p:txBody>
      </p:sp>
      <p:sp>
        <p:nvSpPr>
          <p:cNvPr id="41" name="직사각형 40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베개</a:t>
            </a:r>
            <a:endParaRPr lang="ko-KR" altLang="en-US" sz="9600" dirty="0"/>
          </a:p>
        </p:txBody>
      </p:sp>
      <p:sp>
        <p:nvSpPr>
          <p:cNvPr id="52" name="직사각형 51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시계</a:t>
            </a:r>
            <a:endParaRPr lang="ko-KR" altLang="en-US" sz="9600" dirty="0"/>
          </a:p>
        </p:txBody>
      </p:sp>
      <p:sp>
        <p:nvSpPr>
          <p:cNvPr id="61" name="직사각형 60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웃음</a:t>
            </a:r>
            <a:endParaRPr lang="ko-KR" altLang="en-US" sz="9600" dirty="0"/>
          </a:p>
        </p:txBody>
      </p:sp>
      <p:sp>
        <p:nvSpPr>
          <p:cNvPr id="63" name="직사각형 62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눈썹</a:t>
            </a:r>
            <a:endParaRPr lang="ko-KR" altLang="en-US" sz="9600" dirty="0"/>
          </a:p>
        </p:txBody>
      </p:sp>
      <p:sp>
        <p:nvSpPr>
          <p:cNvPr id="65" name="직사각형 64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아기</a:t>
            </a:r>
            <a:endParaRPr lang="ko-KR" altLang="en-US" sz="9600" dirty="0"/>
          </a:p>
        </p:txBody>
      </p:sp>
      <p:sp>
        <p:nvSpPr>
          <p:cNvPr id="67" name="직사각형 66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청소</a:t>
            </a:r>
            <a:endParaRPr lang="ko-KR" altLang="en-US" sz="9600" dirty="0"/>
          </a:p>
        </p:txBody>
      </p:sp>
      <p:sp>
        <p:nvSpPr>
          <p:cNvPr id="69" name="직사각형 68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사슴</a:t>
            </a:r>
            <a:endParaRPr lang="ko-KR" altLang="en-US" sz="9600" dirty="0"/>
          </a:p>
        </p:txBody>
      </p:sp>
      <p:sp>
        <p:nvSpPr>
          <p:cNvPr id="71" name="직사각형 70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호미</a:t>
            </a:r>
            <a:endParaRPr lang="ko-KR" altLang="en-US" sz="9600" dirty="0"/>
          </a:p>
        </p:txBody>
      </p:sp>
      <p:sp>
        <p:nvSpPr>
          <p:cNvPr id="73" name="직사각형 72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칠판</a:t>
            </a:r>
            <a:endParaRPr lang="ko-KR" altLang="en-US" sz="9600" dirty="0"/>
          </a:p>
        </p:txBody>
      </p:sp>
      <p:sp>
        <p:nvSpPr>
          <p:cNvPr id="76" name="직사각형 75"/>
          <p:cNvSpPr/>
          <p:nvPr/>
        </p:nvSpPr>
        <p:spPr>
          <a:xfrm>
            <a:off x="3293274" y="2642325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9600" dirty="0" smtClean="0"/>
              <a:t>총알</a:t>
            </a:r>
            <a:endParaRPr lang="ko-KR" altLang="en-US" sz="9600" dirty="0"/>
          </a:p>
        </p:txBody>
      </p:sp>
      <p:sp>
        <p:nvSpPr>
          <p:cNvPr id="78" name="직사각형 77"/>
          <p:cNvSpPr/>
          <p:nvPr/>
        </p:nvSpPr>
        <p:spPr>
          <a:xfrm>
            <a:off x="1841926" y="2274838"/>
            <a:ext cx="546014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sz="4800" dirty="0" smtClean="0"/>
              <a:t>실험이 끝났습니다</a:t>
            </a:r>
            <a:r>
              <a:rPr lang="en-US" altLang="ko-KR" sz="4800" dirty="0" smtClean="0"/>
              <a:t>.</a:t>
            </a:r>
          </a:p>
          <a:p>
            <a:pPr lvl="0" algn="ctr"/>
            <a:r>
              <a:rPr lang="ko-KR" altLang="en-US" sz="4800" dirty="0" smtClean="0"/>
              <a:t>생각나는 단어를 </a:t>
            </a:r>
            <a:endParaRPr lang="en-US" altLang="ko-KR" sz="4800" dirty="0" smtClean="0"/>
          </a:p>
          <a:p>
            <a:pPr lvl="0" algn="ctr"/>
            <a:r>
              <a:rPr lang="ko-KR" altLang="en-US" sz="4800" dirty="0" smtClean="0"/>
              <a:t>모두 적어주세요</a:t>
            </a:r>
            <a:r>
              <a:rPr lang="en-US" altLang="ko-KR" sz="4800" dirty="0" smtClean="0"/>
              <a:t>.</a:t>
            </a:r>
            <a:endParaRPr lang="ko-KR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33096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2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4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6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8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2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4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6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8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2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  <p:bldP spid="10" grpId="0"/>
      <p:bldP spid="10" grpId="1"/>
      <p:bldP spid="13" grpId="0"/>
      <p:bldP spid="13" grpId="1"/>
      <p:bldP spid="16" grpId="0"/>
      <p:bldP spid="16" grpId="1"/>
      <p:bldP spid="19" grpId="0"/>
      <p:bldP spid="19" grpId="1"/>
      <p:bldP spid="21" grpId="0"/>
      <p:bldP spid="21" grpId="1"/>
      <p:bldP spid="23" grpId="0"/>
      <p:bldP spid="23" grpId="1"/>
      <p:bldP spid="27" grpId="0"/>
      <p:bldP spid="27" grpId="1"/>
      <p:bldP spid="31" grpId="0"/>
      <p:bldP spid="31" grpId="1"/>
      <p:bldP spid="34" grpId="0"/>
      <p:bldP spid="34" grpId="1"/>
      <p:bldP spid="41" grpId="0"/>
      <p:bldP spid="41" grpId="1"/>
      <p:bldP spid="52" grpId="0"/>
      <p:bldP spid="52" grpId="1"/>
      <p:bldP spid="61" grpId="0"/>
      <p:bldP spid="61" grpId="1"/>
      <p:bldP spid="63" grpId="0"/>
      <p:bldP spid="63" grpId="1"/>
      <p:bldP spid="65" grpId="0"/>
      <p:bldP spid="65" grpId="1"/>
      <p:bldP spid="67" grpId="0"/>
      <p:bldP spid="67" grpId="1"/>
      <p:bldP spid="69" grpId="0"/>
      <p:bldP spid="69" grpId="1"/>
      <p:bldP spid="71" grpId="0"/>
      <p:bldP spid="71" grpId="1"/>
      <p:bldP spid="73" grpId="0"/>
      <p:bldP spid="73" grpId="1"/>
      <p:bldP spid="76" grpId="0"/>
      <p:bldP spid="76" grpId="1"/>
      <p:bldP spid="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보고서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891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t_000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9840" y="1154236"/>
            <a:ext cx="8616366" cy="537110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t</a:t>
            </a:r>
            <a:r>
              <a:rPr lang="ko-KR" altLang="en-US" dirty="0" smtClean="0"/>
              <a:t>값이 얼마나 큰지 알아보자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8264164" y="6296257"/>
            <a:ext cx="648072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851920" y="3628026"/>
            <a:ext cx="4104456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/>
              <a:t>계산한 </a:t>
            </a:r>
            <a:r>
              <a:rPr lang="en-US" altLang="ko-KR" sz="2000" b="1" dirty="0" smtClean="0"/>
              <a:t>t</a:t>
            </a:r>
            <a:r>
              <a:rPr lang="ko-KR" altLang="en-US" sz="2000" b="1" dirty="0" smtClean="0"/>
              <a:t>값이 </a:t>
            </a:r>
            <a:r>
              <a:rPr lang="en-US" altLang="ko-KR" sz="2000" b="1" dirty="0" smtClean="0"/>
              <a:t>1.9840</a:t>
            </a:r>
            <a:r>
              <a:rPr lang="ko-KR" altLang="en-US" sz="2000" b="1" dirty="0" smtClean="0"/>
              <a:t>보다 크거나 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-1.9840</a:t>
            </a:r>
            <a:r>
              <a:rPr lang="ko-KR" altLang="en-US" sz="2000" b="1" dirty="0" smtClean="0"/>
              <a:t>보다 작다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>
                <a:sym typeface="Wingdings" panose="05000000000000000000" pitchFamily="2" charset="2"/>
              </a:rPr>
              <a:t> </a:t>
            </a:r>
            <a:r>
              <a:rPr lang="ko-KR" altLang="en-US" sz="2000" b="1" dirty="0" smtClean="0">
                <a:sym typeface="Wingdings" panose="05000000000000000000" pitchFamily="2" charset="2"/>
              </a:rPr>
              <a:t>유의하다</a:t>
            </a:r>
            <a:r>
              <a:rPr lang="en-US" altLang="ko-KR" sz="2000" b="1" dirty="0" smtClean="0">
                <a:sym typeface="Wingdings" panose="05000000000000000000" pitchFamily="2" charset="2"/>
              </a:rPr>
              <a:t/>
            </a:r>
            <a:br>
              <a:rPr lang="en-US" altLang="ko-KR" sz="2000" b="1" dirty="0" smtClean="0">
                <a:sym typeface="Wingdings" panose="05000000000000000000" pitchFamily="2" charset="2"/>
              </a:rPr>
            </a:br>
            <a:r>
              <a:rPr lang="en-US" altLang="ko-KR" sz="2000" b="1" dirty="0" smtClean="0">
                <a:sym typeface="Wingdings" panose="05000000000000000000" pitchFamily="2" charset="2"/>
              </a:rPr>
              <a:t>(</a:t>
            </a:r>
            <a:r>
              <a:rPr lang="ko-KR" altLang="en-US" sz="2000" b="1" dirty="0" smtClean="0">
                <a:sym typeface="Wingdings" panose="05000000000000000000" pitchFamily="2" charset="2"/>
              </a:rPr>
              <a:t>집단 간 차이가 있다는 뜻임</a:t>
            </a:r>
            <a:r>
              <a:rPr lang="en-US" altLang="ko-KR" sz="2000" b="1" dirty="0" smtClean="0">
                <a:sym typeface="Wingdings" panose="05000000000000000000" pitchFamily="2" charset="2"/>
              </a:rPr>
              <a:t>)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965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76672"/>
            <a:ext cx="2106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smtClean="0"/>
              <a:t>결과표 제시</a:t>
            </a:r>
            <a:endParaRPr lang="ko-KR" altLang="en-US" sz="28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008513"/>
              </p:ext>
            </p:extLst>
          </p:nvPr>
        </p:nvGraphicFramePr>
        <p:xfrm>
          <a:off x="611560" y="1988841"/>
          <a:ext cx="7344816" cy="14401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04"/>
                <a:gridCol w="1836204"/>
                <a:gridCol w="1836204"/>
                <a:gridCol w="1836204"/>
              </a:tblGrid>
              <a:tr h="480053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집단 </a:t>
                      </a:r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집단 </a:t>
                      </a:r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평균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0.00*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표준편차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1585369"/>
            <a:ext cx="408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표 </a:t>
            </a:r>
            <a:r>
              <a:rPr lang="en-US" altLang="ko-KR" dirty="0" smtClean="0"/>
              <a:t>1. </a:t>
            </a:r>
            <a:r>
              <a:rPr lang="ko-KR" altLang="en-US" dirty="0" smtClean="0"/>
              <a:t>초두효과를 알아보기 위한 </a:t>
            </a:r>
            <a:r>
              <a:rPr lang="en-US" altLang="ko-KR" dirty="0" smtClean="0"/>
              <a:t>t</a:t>
            </a:r>
            <a:r>
              <a:rPr lang="ko-KR" altLang="en-US" dirty="0" smtClean="0"/>
              <a:t>검증</a:t>
            </a:r>
            <a:endParaRPr lang="ko-KR" alt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489805"/>
              </p:ext>
            </p:extLst>
          </p:nvPr>
        </p:nvGraphicFramePr>
        <p:xfrm>
          <a:off x="627738" y="4437113"/>
          <a:ext cx="7344816" cy="14401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04"/>
                <a:gridCol w="1836204"/>
                <a:gridCol w="1836204"/>
                <a:gridCol w="1836204"/>
              </a:tblGrid>
              <a:tr h="480053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집단 </a:t>
                      </a:r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집단</a:t>
                      </a:r>
                      <a:r>
                        <a:rPr lang="en-US" altLang="ko-KR" baseline="0" dirty="0" smtClean="0"/>
                        <a:t> 3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평균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0.00*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표준편차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55730" y="4033641"/>
            <a:ext cx="408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표 </a:t>
            </a:r>
            <a:r>
              <a:rPr lang="en-US" altLang="ko-KR" dirty="0"/>
              <a:t>2</a:t>
            </a:r>
            <a:r>
              <a:rPr lang="en-US" altLang="ko-KR" dirty="0" smtClean="0"/>
              <a:t>. </a:t>
            </a:r>
            <a:r>
              <a:rPr lang="ko-KR" altLang="en-US" dirty="0" smtClean="0"/>
              <a:t>최</a:t>
            </a:r>
            <a:r>
              <a:rPr lang="ko-KR" altLang="en-US" dirty="0"/>
              <a:t>신</a:t>
            </a:r>
            <a:r>
              <a:rPr lang="ko-KR" altLang="en-US" dirty="0" smtClean="0"/>
              <a:t>효과를 알아보기 위한 </a:t>
            </a:r>
            <a:r>
              <a:rPr lang="en-US" altLang="ko-KR" dirty="0" smtClean="0"/>
              <a:t>t</a:t>
            </a:r>
            <a:r>
              <a:rPr lang="ko-KR" altLang="en-US" dirty="0" smtClean="0"/>
              <a:t>검증</a:t>
            </a:r>
            <a:endParaRPr lang="ko-KR" altLang="en-US" dirty="0"/>
          </a:p>
        </p:txBody>
      </p:sp>
      <p:sp>
        <p:nvSpPr>
          <p:cNvPr id="10" name="타원 9"/>
          <p:cNvSpPr/>
          <p:nvPr/>
        </p:nvSpPr>
        <p:spPr>
          <a:xfrm>
            <a:off x="6527044" y="2420889"/>
            <a:ext cx="360040" cy="3571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/>
          <p:cNvCxnSpPr>
            <a:stCxn id="10" idx="0"/>
          </p:cNvCxnSpPr>
          <p:nvPr/>
        </p:nvCxnSpPr>
        <p:spPr>
          <a:xfrm flipV="1">
            <a:off x="6707064" y="1770035"/>
            <a:ext cx="228612" cy="6508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00192" y="261228"/>
            <a:ext cx="28360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</a:t>
            </a:r>
            <a:r>
              <a:rPr lang="ko-KR" altLang="en-US" dirty="0" smtClean="0"/>
              <a:t>는 유의하면 제시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유의하다</a:t>
            </a:r>
            <a:endParaRPr lang="en-US" altLang="ko-KR" dirty="0" smtClean="0"/>
          </a:p>
          <a:p>
            <a:r>
              <a:rPr lang="en-US" altLang="ko-KR" dirty="0" smtClean="0"/>
              <a:t>=</a:t>
            </a:r>
            <a:r>
              <a:rPr lang="ko-KR" altLang="en-US" dirty="0" smtClean="0"/>
              <a:t>집단 간 차이가 있다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유의하지 않으면 </a:t>
            </a:r>
            <a:r>
              <a:rPr lang="en-US" altLang="ko-KR" dirty="0" smtClean="0"/>
              <a:t>*</a:t>
            </a:r>
            <a:r>
              <a:rPr lang="ko-KR" altLang="en-US" dirty="0" smtClean="0"/>
              <a:t>은 빼고</a:t>
            </a:r>
            <a:endParaRPr lang="en-US" altLang="ko-KR" dirty="0" smtClean="0"/>
          </a:p>
          <a:p>
            <a:r>
              <a:rPr lang="en-US" altLang="ko-KR" dirty="0" smtClean="0"/>
              <a:t>t</a:t>
            </a:r>
            <a:r>
              <a:rPr lang="ko-KR" altLang="en-US" dirty="0" smtClean="0"/>
              <a:t>값만 적으세요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067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565" y="836712"/>
            <a:ext cx="4752528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/>
              <a:t>서론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/>
          </a:p>
          <a:p>
            <a:pPr marL="342900" indent="-342900">
              <a:buAutoNum type="arabicPeriod"/>
            </a:pPr>
            <a:r>
              <a:rPr lang="ko-KR" altLang="en-US" dirty="0" smtClean="0"/>
              <a:t>방법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참</a:t>
            </a:r>
            <a:r>
              <a:rPr lang="ko-KR" altLang="en-US" dirty="0"/>
              <a:t>가</a:t>
            </a:r>
            <a:r>
              <a:rPr lang="ko-KR" altLang="en-US" dirty="0" smtClean="0"/>
              <a:t>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측정도구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실험절차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분석방법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/>
          </a:p>
          <a:p>
            <a:pPr marL="342900" indent="-342900">
              <a:buAutoNum type="arabicPeriod"/>
            </a:pPr>
            <a:r>
              <a:rPr lang="ko-KR" altLang="en-US" dirty="0" smtClean="0"/>
              <a:t>결과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결과 제시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결과 기술 </a:t>
            </a:r>
            <a:r>
              <a:rPr lang="en-US" altLang="ko-KR" dirty="0" smtClean="0"/>
              <a:t>( </a:t>
            </a:r>
            <a:r>
              <a:rPr lang="ko-KR" altLang="en-US" dirty="0" smtClean="0"/>
              <a:t>표 </a:t>
            </a:r>
            <a:r>
              <a:rPr lang="en-US" altLang="ko-KR" dirty="0" smtClean="0"/>
              <a:t>/ </a:t>
            </a:r>
            <a:r>
              <a:rPr lang="ko-KR" altLang="en-US" dirty="0" smtClean="0"/>
              <a:t>그래프 </a:t>
            </a:r>
            <a:r>
              <a:rPr lang="en-US" altLang="ko-KR" dirty="0" smtClean="0"/>
              <a:t>)</a:t>
            </a:r>
          </a:p>
          <a:p>
            <a:pPr marL="342900" indent="-342900">
              <a:buAutoNum type="arabicPeriod"/>
            </a:pPr>
            <a:endParaRPr lang="en-US" altLang="ko-KR" dirty="0"/>
          </a:p>
          <a:p>
            <a:pPr marL="342900" indent="-342900">
              <a:buAutoNum type="arabicPeriod"/>
            </a:pPr>
            <a:r>
              <a:rPr lang="ko-KR" altLang="en-US" dirty="0" smtClean="0"/>
              <a:t>논의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smtClean="0"/>
              <a:t>결과에</a:t>
            </a:r>
            <a:r>
              <a:rPr lang="en-US" altLang="ko-KR" dirty="0" smtClean="0"/>
              <a:t> </a:t>
            </a:r>
            <a:r>
              <a:rPr lang="ko-KR" altLang="en-US" dirty="0" smtClean="0"/>
              <a:t>대한 설명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-</a:t>
            </a:r>
            <a:r>
              <a:rPr lang="ko-KR" altLang="en-US" dirty="0" smtClean="0"/>
              <a:t>실험의 한계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5. </a:t>
            </a:r>
            <a:r>
              <a:rPr lang="ko-KR" altLang="en-US" dirty="0" smtClean="0"/>
              <a:t>참고문헌</a:t>
            </a:r>
            <a:endParaRPr lang="en-US" altLang="ko-KR" dirty="0" smtClean="0"/>
          </a:p>
          <a:p>
            <a:r>
              <a:rPr lang="en-US" altLang="ko-KR" dirty="0" smtClean="0"/>
              <a:t>6. </a:t>
            </a:r>
            <a:r>
              <a:rPr lang="ko-KR" altLang="en-US" dirty="0" smtClean="0"/>
              <a:t>부록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원자료</a:t>
            </a:r>
            <a:r>
              <a:rPr lang="ko-KR" altLang="en-US" dirty="0" smtClean="0"/>
              <a:t> 제시</a:t>
            </a:r>
            <a:r>
              <a:rPr lang="en-US" altLang="ko-KR" dirty="0" smtClean="0"/>
              <a:t>)</a:t>
            </a:r>
          </a:p>
        </p:txBody>
      </p:sp>
      <p:cxnSp>
        <p:nvCxnSpPr>
          <p:cNvPr id="6" name="직선 연결선 5"/>
          <p:cNvCxnSpPr/>
          <p:nvPr/>
        </p:nvCxnSpPr>
        <p:spPr>
          <a:xfrm flipV="1">
            <a:off x="4572000" y="2204864"/>
            <a:ext cx="182090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392901" y="1855574"/>
            <a:ext cx="1739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ko-KR" altLang="en-US" dirty="0" smtClean="0"/>
              <a:t>축</a:t>
            </a:r>
            <a:r>
              <a:rPr lang="en-US" altLang="ko-KR" dirty="0" smtClean="0"/>
              <a:t>: </a:t>
            </a:r>
            <a:r>
              <a:rPr lang="ko-KR" altLang="en-US" dirty="0" smtClean="0"/>
              <a:t>계열 위치</a:t>
            </a:r>
            <a:endParaRPr lang="en-US" altLang="ko-KR" dirty="0" smtClean="0"/>
          </a:p>
          <a:p>
            <a:r>
              <a:rPr lang="en-US" altLang="ko-KR" dirty="0" smtClean="0"/>
              <a:t>Y</a:t>
            </a:r>
            <a:r>
              <a:rPr lang="ko-KR" altLang="en-US" dirty="0" smtClean="0"/>
              <a:t>축</a:t>
            </a:r>
            <a:r>
              <a:rPr lang="en-US" altLang="ko-KR" dirty="0" smtClean="0"/>
              <a:t>: </a:t>
            </a:r>
            <a:r>
              <a:rPr lang="ko-KR" altLang="en-US" b="1" dirty="0" err="1" smtClean="0"/>
              <a:t>회상률</a:t>
            </a:r>
            <a:r>
              <a:rPr lang="en-US" altLang="ko-KR" b="1" dirty="0" smtClean="0"/>
              <a:t>(%)</a:t>
            </a:r>
            <a:endParaRPr lang="ko-KR" altLang="en-US" b="1" dirty="0"/>
          </a:p>
        </p:txBody>
      </p:sp>
      <p:sp>
        <p:nvSpPr>
          <p:cNvPr id="2" name="타원 1"/>
          <p:cNvSpPr/>
          <p:nvPr/>
        </p:nvSpPr>
        <p:spPr>
          <a:xfrm>
            <a:off x="4111944" y="3328416"/>
            <a:ext cx="864096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23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139</Words>
  <Application>Microsoft Office PowerPoint</Application>
  <PresentationFormat>화면 슬라이드 쇼(4:3)</PresentationFormat>
  <Paragraphs>80</Paragraphs>
  <Slides>8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PowerPoint 프레젠테이션</vt:lpstr>
      <vt:lpstr>PowerPoint 프레젠테이션</vt:lpstr>
      <vt:lpstr>실험 시작</vt:lpstr>
      <vt:lpstr>PowerPoint 프레젠테이션</vt:lpstr>
      <vt:lpstr>보고서</vt:lpstr>
      <vt:lpstr>t값이 얼마나 큰지 알아보자.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뎡</dc:creator>
  <cp:lastModifiedBy>뎡</cp:lastModifiedBy>
  <cp:revision>2</cp:revision>
  <dcterms:created xsi:type="dcterms:W3CDTF">2015-04-28T11:16:17Z</dcterms:created>
  <dcterms:modified xsi:type="dcterms:W3CDTF">2015-04-29T02:38:04Z</dcterms:modified>
</cp:coreProperties>
</file>