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5" r:id="rId10"/>
    <p:sldId id="288" r:id="rId11"/>
    <p:sldId id="289" r:id="rId12"/>
    <p:sldId id="285" r:id="rId13"/>
    <p:sldId id="277" r:id="rId14"/>
    <p:sldId id="279" r:id="rId15"/>
    <p:sldId id="286" r:id="rId16"/>
    <p:sldId id="287" r:id="rId17"/>
    <p:sldId id="282" r:id="rId18"/>
    <p:sldId id="290" r:id="rId19"/>
  </p:sldIdLst>
  <p:sldSz cx="9144000" cy="6858000" type="screen4x3"/>
  <p:notesSz cx="6858000" cy="9144000"/>
  <p:defaultTextStyle>
    <a:defPPr>
      <a:defRPr lang="ko-KR"/>
    </a:defPPr>
    <a:lvl1pPr marL="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04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184614092478688E-2"/>
          <c:y val="0.12879903489103237"/>
          <c:w val="0.75187825824275445"/>
          <c:h val="0.75499161383425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증가법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19050">
              <a:solidFill>
                <a:prstClr val="white"/>
              </a:solidFill>
            </a:ln>
          </c:spPr>
          <c:invertIfNegative val="0"/>
          <c:pictureOptions>
            <c:pictureFormat val="stackScale"/>
            <c:pictureStackUnit val="1"/>
          </c:pictureOptions>
          <c:cat>
            <c:strRef>
              <c:f>Sheet1!$A$2:$A$5</c:f>
              <c:strCache>
                <c:ptCount val="4"/>
                <c:pt idx="0">
                  <c:v>참가자1</c:v>
                </c:pt>
                <c:pt idx="1">
                  <c:v>참가자2</c:v>
                </c:pt>
                <c:pt idx="2">
                  <c:v>참가자3</c:v>
                </c:pt>
                <c:pt idx="3">
                  <c:v>참가자4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감소법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 w="19050">
              <a:solidFill>
                <a:prstClr val="white"/>
              </a:solidFill>
            </a:ln>
          </c:spPr>
          <c:invertIfNegative val="0"/>
          <c:pictureOptions>
            <c:pictureFormat val="stackScale"/>
          </c:pictureOptions>
          <c:cat>
            <c:strRef>
              <c:f>Sheet1!$A$2:$A$5</c:f>
              <c:strCache>
                <c:ptCount val="4"/>
                <c:pt idx="0">
                  <c:v>참가자1</c:v>
                </c:pt>
                <c:pt idx="1">
                  <c:v>참가자2</c:v>
                </c:pt>
                <c:pt idx="2">
                  <c:v>참가자3</c:v>
                </c:pt>
                <c:pt idx="3">
                  <c:v>참가자4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22579456"/>
        <c:axId val="23803008"/>
      </c:barChart>
      <c:catAx>
        <c:axId val="225794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25400">
            <a:solidFill>
              <a:schemeClr val="bg1"/>
            </a:solidFill>
          </a:ln>
        </c:spPr>
        <c:crossAx val="23803008"/>
        <c:crosses val="autoZero"/>
        <c:auto val="1"/>
        <c:lblAlgn val="ctr"/>
        <c:lblOffset val="0"/>
        <c:noMultiLvlLbl val="0"/>
      </c:catAx>
      <c:valAx>
        <c:axId val="23803008"/>
        <c:scaling>
          <c:orientation val="minMax"/>
        </c:scaling>
        <c:delete val="0"/>
        <c:axPos val="l"/>
        <c:majorGridlines>
          <c:spPr>
            <a:ln w="25400" cap="flat">
              <a:solidFill>
                <a:prstClr val="white">
                  <a:alpha val="50000"/>
                </a:prst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22225">
            <a:noFill/>
          </a:ln>
        </c:spPr>
        <c:crossAx val="22579456"/>
        <c:crosses val="autoZero"/>
        <c:crossBetween val="between"/>
      </c:valAx>
      <c:spPr>
        <a:ln w="34925"/>
      </c:spPr>
    </c:plotArea>
    <c:legend>
      <c:legendPos val="r"/>
      <c:layout>
        <c:manualLayout>
          <c:xMode val="edge"/>
          <c:yMode val="edge"/>
          <c:x val="0.8620448691681849"/>
          <c:y val="9.0405666452028507E-2"/>
          <c:w val="0.13795515776024886"/>
          <c:h val="0.18379877869320563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  <a:latin typeface="+mn-ea"/>
          <a:ea typeface="+mn-ea"/>
        </a:defRPr>
      </a:pPr>
      <a:endParaRPr lang="ko-KR"/>
    </a:p>
  </c:txPr>
  <c:externalData r:id="rId3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A190A-737D-4F9F-94E9-7C84892387DA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C1938-884D-4CFF-A78F-2E4E4EA9E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77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실험 진행 시 마이크를 참가자에게 주고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같은자극</a:t>
            </a:r>
            <a:r>
              <a:rPr lang="en-US" altLang="ko-KR" dirty="0" smtClean="0"/>
              <a:t>/</a:t>
            </a:r>
            <a:r>
              <a:rPr lang="ko-KR" altLang="en-US" smtClean="0"/>
              <a:t>무겁고 가벼운 자극을 판별하라고 함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C1938-884D-4CFF-A78F-2E4E4EA9EBA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578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실험 진행 시 마이크를 참가자에게 주고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같은자극</a:t>
            </a:r>
            <a:r>
              <a:rPr lang="en-US" altLang="ko-KR" dirty="0" smtClean="0"/>
              <a:t>/</a:t>
            </a:r>
            <a:r>
              <a:rPr lang="ko-KR" altLang="en-US" smtClean="0"/>
              <a:t>무겁고 가벼운 자극을 판별하라고 함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C1938-884D-4CFF-A78F-2E4E4EA9EBA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578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C1938-884D-4CFF-A78F-2E4E4EA9EBA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23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_picture1" descr="C:\Documents and Settings\nhn\바탕 화면\칠판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layout1_picture2" descr="분필타이틀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4200" y="2406641"/>
            <a:ext cx="3782169" cy="166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ayout1_shape1"/>
          <p:cNvSpPr>
            <a:spLocks noGrp="1"/>
          </p:cNvSpPr>
          <p:nvPr>
            <p:ph type="subTitle" idx="1"/>
          </p:nvPr>
        </p:nvSpPr>
        <p:spPr>
          <a:xfrm>
            <a:off x="899592" y="1509936"/>
            <a:ext cx="7632848" cy="1198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2_shape1"/>
          <p:cNvSpPr>
            <a:spLocks noGrp="1"/>
          </p:cNvSpPr>
          <p:nvPr>
            <p:ph type="title"/>
          </p:nvPr>
        </p:nvSpPr>
        <p:spPr>
          <a:xfrm>
            <a:off x="698426" y="414189"/>
            <a:ext cx="7704856" cy="1143000"/>
          </a:xfrm>
          <a:prstGeom prst="rect">
            <a:avLst/>
          </a:prstGeom>
        </p:spPr>
        <p:txBody>
          <a:bodyPr/>
          <a:lstStyle>
            <a:lvl1pPr algn="l">
              <a:defRPr sz="4600"/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2_shape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30EDBD-1C2D-4C1E-B459-B60219FAB484}" type="datetimeFigureOut">
              <a:rPr lang="en-US" altLang="ko-KR"/>
              <a:t>4/1/2015</a:t>
            </a:fld>
            <a:endParaRPr/>
          </a:p>
        </p:txBody>
      </p:sp>
      <p:sp>
        <p:nvSpPr>
          <p:cNvPr id="5" name="layout2_shape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layout2_shape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EDD84E-25D4-4983-8AA1-2863C96F08D9}" type="slidenum">
              <a:rPr lang="ko-KR"/>
              <a:t>‹#›</a:t>
            </a:fld>
            <a:endParaRPr/>
          </a:p>
        </p:txBody>
      </p:sp>
      <p:pic>
        <p:nvPicPr>
          <p:cNvPr id="7" name="layout2_picture1" descr="분필제목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3_shape1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30EDBD-1C2D-4C1E-B459-B60219FAB484}" type="datetimeFigureOut">
              <a:rPr lang="en-US" altLang="ko-KR"/>
              <a:t>4/1/2015</a:t>
            </a:fld>
            <a:endParaRPr/>
          </a:p>
        </p:txBody>
      </p:sp>
      <p:sp>
        <p:nvSpPr>
          <p:cNvPr id="4" name="layout3_shape2"/>
          <p:cNvSpPr>
            <a:spLocks noGrp="1"/>
          </p:cNvSpPr>
          <p:nvPr>
            <p:ph type="ftr" sz="quarter" idx="11"/>
          </p:nvPr>
        </p:nvSpPr>
        <p:spPr>
          <a:xfrm>
            <a:off x="3124200" y="60212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5" name="layout3_shape3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EDD84E-25D4-4983-8AA1-2863C96F08D9}" type="slidenum">
              <a:rPr lang="ko-KR"/>
              <a:t>‹#›</a:t>
            </a:fld>
            <a:endParaRPr/>
          </a:p>
        </p:txBody>
      </p:sp>
      <p:pic>
        <p:nvPicPr>
          <p:cNvPr id="6" name="layout3_picture1" descr="C:\Documents and Settings\nhn\바탕 화면\칠판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4_shape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bg1"/>
                </a:solidFill>
              </a:rPr>
              <a:t>4/1/2015</a:t>
            </a:fld>
            <a:endParaRPr sz="1200">
              <a:solidFill>
                <a:schemeClr val="bg1"/>
              </a:solidFill>
            </a:endParaRPr>
          </a:p>
        </p:txBody>
      </p:sp>
      <p:sp>
        <p:nvSpPr>
          <p:cNvPr id="4" name="layout4_shape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endParaRPr sz="1200">
              <a:solidFill>
                <a:schemeClr val="bg1"/>
              </a:solidFill>
            </a:endParaRPr>
          </a:p>
        </p:txBody>
      </p:sp>
      <p:sp>
        <p:nvSpPr>
          <p:cNvPr id="5" name="layout4_shape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bg1"/>
                </a:solidFill>
              </a:rPr>
              <a:t>‹#›</a:t>
            </a:fld>
            <a:endParaRPr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6_shape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6_shape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>
              <a:buNone/>
            </a:pPr>
            <a:r>
              <a:rPr lang="ko-KR" altLang="en-US">
                <a:solidFill>
                  <a:schemeClr val="bg1"/>
                </a:solidFill>
              </a:rPr>
              <a:t>마스터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r>
              <a:rPr lang="ko-KR" altLang="en-US">
                <a:solidFill>
                  <a:schemeClr val="bg1"/>
                </a:solidFill>
              </a:rPr>
              <a:t>부제목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r>
              <a:rPr lang="ko-KR" altLang="en-US">
                <a:solidFill>
                  <a:schemeClr val="bg1"/>
                </a:solidFill>
              </a:rPr>
              <a:t>스타일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r>
              <a:rPr lang="ko-KR" altLang="en-US">
                <a:solidFill>
                  <a:schemeClr val="bg1"/>
                </a:solidFill>
              </a:rPr>
              <a:t>편집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5" name="layout6_shape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bg1"/>
                </a:solidFill>
              </a:rPr>
              <a:t>4/1/2015</a:t>
            </a:fld>
            <a:endParaRPr sz="1200">
              <a:solidFill>
                <a:schemeClr val="bg1"/>
              </a:solidFill>
            </a:endParaRPr>
          </a:p>
        </p:txBody>
      </p:sp>
      <p:sp>
        <p:nvSpPr>
          <p:cNvPr id="6" name="layout6_shape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endParaRPr sz="1200">
              <a:solidFill>
                <a:schemeClr val="bg1"/>
              </a:solidFill>
            </a:endParaRPr>
          </a:p>
        </p:txBody>
      </p:sp>
      <p:sp>
        <p:nvSpPr>
          <p:cNvPr id="7" name="layout6_shape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bg1"/>
                </a:solidFill>
              </a:rPr>
              <a:t>‹#›</a:t>
            </a:fld>
            <a:endParaRPr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4_shape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bg1"/>
                </a:solidFill>
              </a:rPr>
              <a:t>4/1/2015</a:t>
            </a:fld>
            <a:endParaRPr sz="1200">
              <a:solidFill>
                <a:schemeClr val="bg1"/>
              </a:solidFill>
            </a:endParaRPr>
          </a:p>
        </p:txBody>
      </p:sp>
      <p:sp>
        <p:nvSpPr>
          <p:cNvPr id="4" name="layout4_shape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endParaRPr sz="1200">
              <a:solidFill>
                <a:schemeClr val="bg1"/>
              </a:solidFill>
            </a:endParaRPr>
          </a:p>
        </p:txBody>
      </p:sp>
      <p:sp>
        <p:nvSpPr>
          <p:cNvPr id="5" name="layout4_shape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bg1"/>
                </a:solidFill>
              </a:rPr>
              <a:t>‹#›</a:t>
            </a:fld>
            <a:endParaRPr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4_shape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bg1"/>
                </a:solidFill>
              </a:rPr>
              <a:t>4/1/2015</a:t>
            </a:fld>
            <a:endParaRPr sz="1200">
              <a:solidFill>
                <a:schemeClr val="bg1"/>
              </a:solidFill>
            </a:endParaRPr>
          </a:p>
        </p:txBody>
      </p:sp>
      <p:sp>
        <p:nvSpPr>
          <p:cNvPr id="4" name="layout4_shape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endParaRPr sz="1200">
              <a:solidFill>
                <a:schemeClr val="bg1"/>
              </a:solidFill>
            </a:endParaRPr>
          </a:p>
        </p:txBody>
      </p:sp>
      <p:sp>
        <p:nvSpPr>
          <p:cNvPr id="5" name="layout4_shape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bg1"/>
                </a:solidFill>
              </a:rPr>
              <a:t>‹#›</a:t>
            </a:fld>
            <a:endParaRPr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ster1_picture1" descr="칠판내지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ster1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5" name="master1_shape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6" name="master1_shape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bg1"/>
                </a:solidFill>
              </a:rPr>
              <a:t>4/1/2015</a:t>
            </a:fld>
            <a:endParaRPr sz="1200">
              <a:solidFill>
                <a:schemeClr val="bg1"/>
              </a:solidFill>
            </a:endParaRPr>
          </a:p>
        </p:txBody>
      </p:sp>
      <p:sp>
        <p:nvSpPr>
          <p:cNvPr id="7" name="master1_shape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endParaRPr sz="1200">
              <a:solidFill>
                <a:schemeClr val="bg1"/>
              </a:solidFill>
            </a:endParaRPr>
          </a:p>
        </p:txBody>
      </p:sp>
      <p:sp>
        <p:nvSpPr>
          <p:cNvPr id="8" name="master1_shape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bg1"/>
                </a:solidFill>
              </a:rPr>
              <a:t>‹#›</a:t>
            </a:fld>
            <a:endParaRPr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914400" latinLnBrk="1"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latinLnBrk="1">
        <a:spcBef>
          <a:spcPct val="20000"/>
        </a:spcBef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latinLnBrk="1">
        <a:spcBef>
          <a:spcPct val="20000"/>
        </a:spcBef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latinLnBrk="1">
        <a:spcBef>
          <a:spcPct val="20000"/>
        </a:spcBef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latinLnBrk="1">
        <a:spcBef>
          <a:spcPct val="20000"/>
        </a:spcBef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1_picture1" descr="C:\Documents and Settings\nhn\바탕 화면\칠판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slide1_shape1"/>
          <p:cNvSpPr/>
          <p:nvPr/>
        </p:nvSpPr>
        <p:spPr>
          <a:xfrm>
            <a:off x="971600" y="1412028"/>
            <a:ext cx="72009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algn="ctr">
              <a:lnSpc>
                <a:spcPct val="100000"/>
              </a:lnSpc>
              <a:buNone/>
            </a:pPr>
            <a:r>
              <a:rPr lang="ko-KR" altLang="en-US" sz="4000" spc="-150" dirty="0" smtClean="0">
                <a:solidFill>
                  <a:schemeClr val="bg1">
                    <a:alpha val="100000"/>
                  </a:schemeClr>
                </a:solidFill>
                <a:latin typeface="+mn-ea"/>
              </a:rPr>
              <a:t>인지심리학 및 실습</a:t>
            </a:r>
            <a:endParaRPr lang="en-US" altLang="ko-KR" sz="4000" spc="-150" dirty="0" smtClean="0">
              <a:solidFill>
                <a:schemeClr val="bg1">
                  <a:alpha val="100000"/>
                </a:schemeClr>
              </a:solidFill>
              <a:latin typeface="+mn-ea"/>
            </a:endParaRPr>
          </a:p>
          <a:p>
            <a:pPr marL="0" algn="ctr">
              <a:lnSpc>
                <a:spcPct val="100000"/>
              </a:lnSpc>
              <a:buNone/>
            </a:pPr>
            <a:endParaRPr lang="en-US" altLang="ko-KR" sz="6000" spc="-150" dirty="0" smtClean="0">
              <a:solidFill>
                <a:schemeClr val="bg1">
                  <a:alpha val="100000"/>
                </a:schemeClr>
              </a:solidFill>
              <a:latin typeface="+mn-ea"/>
            </a:endParaRPr>
          </a:p>
          <a:p>
            <a:pPr marL="0" algn="ctr">
              <a:lnSpc>
                <a:spcPct val="100000"/>
              </a:lnSpc>
              <a:buNone/>
            </a:pPr>
            <a:r>
              <a:rPr lang="ko-KR" altLang="en-US" sz="5400" b="1" spc="-150" dirty="0" smtClean="0">
                <a:solidFill>
                  <a:schemeClr val="bg1">
                    <a:alpha val="100000"/>
                  </a:schemeClr>
                </a:solidFill>
                <a:latin typeface="+mn-ea"/>
              </a:rPr>
              <a:t>무게 </a:t>
            </a:r>
            <a:r>
              <a:rPr lang="ko-KR" altLang="en-US" sz="5400" b="1" spc="-150" dirty="0" err="1" smtClean="0">
                <a:solidFill>
                  <a:schemeClr val="bg1">
                    <a:alpha val="100000"/>
                  </a:schemeClr>
                </a:solidFill>
                <a:latin typeface="+mn-ea"/>
              </a:rPr>
              <a:t>차이역</a:t>
            </a:r>
            <a:r>
              <a:rPr lang="ko-KR" altLang="en-US" sz="5400" b="1" spc="-150" dirty="0" smtClean="0">
                <a:solidFill>
                  <a:schemeClr val="bg1">
                    <a:alpha val="100000"/>
                  </a:schemeClr>
                </a:solidFill>
                <a:latin typeface="+mn-ea"/>
              </a:rPr>
              <a:t> 실험</a:t>
            </a:r>
            <a:endParaRPr lang="ko-KR" altLang="ko-KR" sz="5400" b="1" spc="-150" dirty="0">
              <a:solidFill>
                <a:schemeClr val="bg1">
                  <a:alpha val="100000"/>
                </a:schemeClr>
              </a:solidFill>
              <a:latin typeface="+mn-ea"/>
            </a:endParaRPr>
          </a:p>
        </p:txBody>
      </p:sp>
      <p:pic>
        <p:nvPicPr>
          <p:cNvPr id="5" name="slide1_picture2" descr="분필타이틀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254241"/>
            <a:ext cx="3782169" cy="166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1_shape2"/>
          <p:cNvSpPr/>
          <p:nvPr/>
        </p:nvSpPr>
        <p:spPr>
          <a:xfrm>
            <a:off x="971600" y="4725144"/>
            <a:ext cx="72009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algn="ctr" defTabSz="914400" latinLnBrk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spc="-150" dirty="0" smtClean="0">
                <a:solidFill>
                  <a:schemeClr val="bg1"/>
                </a:solidFill>
                <a:latin typeface="+mn-ea"/>
              </a:rPr>
              <a:t>2015. 4. 1 (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+mn-ea"/>
              </a:rPr>
              <a:t>수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+mn-ea"/>
              </a:rPr>
              <a:t>)</a:t>
            </a:r>
            <a:r>
              <a:rPr lang="en-US" altLang="en-US" sz="2400" b="1" kern="1200" spc="-15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2400" b="1" kern="1200" spc="-150" dirty="0">
                <a:solidFill>
                  <a:schemeClr val="bg1"/>
                </a:solidFill>
                <a:latin typeface="+mn-ea"/>
              </a:rPr>
              <a:t>/ 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+mn-ea"/>
              </a:rPr>
              <a:t>김혜정</a:t>
            </a:r>
            <a:r>
              <a:rPr lang="en-US" altLang="ko-KR" sz="2400" spc="-150" dirty="0" smtClean="0">
                <a:solidFill>
                  <a:schemeClr val="bg1"/>
                </a:solidFill>
                <a:latin typeface="+mn-ea"/>
              </a:rPr>
              <a:t/>
            </a:r>
            <a:br>
              <a:rPr lang="en-US" altLang="ko-KR" sz="2400" spc="-150" dirty="0" smtClean="0">
                <a:solidFill>
                  <a:schemeClr val="bg1"/>
                </a:solidFill>
                <a:latin typeface="+mn-ea"/>
              </a:rPr>
            </a:br>
            <a:r>
              <a:rPr lang="ko-KR" altLang="en-US" sz="2400" b="1" spc="-150" dirty="0" smtClean="0">
                <a:solidFill>
                  <a:schemeClr val="bg1"/>
                </a:solidFill>
                <a:latin typeface="+mn-ea"/>
              </a:rPr>
              <a:t>도움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+mn-ea"/>
              </a:rPr>
              <a:t>:</a:t>
            </a:r>
            <a:r>
              <a:rPr lang="en-US" altLang="ko-KR" sz="2400" spc="-15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2400" spc="-150" dirty="0" smtClean="0">
                <a:solidFill>
                  <a:schemeClr val="bg1"/>
                </a:solidFill>
                <a:latin typeface="+mn-ea"/>
              </a:rPr>
              <a:t>이숙이</a:t>
            </a:r>
            <a:r>
              <a:rPr lang="en-US" altLang="ko-KR" sz="2400" spc="-15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400" spc="-150" dirty="0" smtClean="0">
                <a:solidFill>
                  <a:schemeClr val="bg1"/>
                </a:solidFill>
                <a:latin typeface="+mn-ea"/>
              </a:rPr>
              <a:t>박혜미</a:t>
            </a:r>
            <a:r>
              <a:rPr lang="en-US" altLang="ko-KR" sz="2400" spc="-15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400" spc="-150" dirty="0" smtClean="0">
                <a:solidFill>
                  <a:schemeClr val="bg1"/>
                </a:solidFill>
                <a:latin typeface="+mn-ea"/>
              </a:rPr>
              <a:t>강희영</a:t>
            </a:r>
            <a:r>
              <a:rPr lang="en-US" altLang="ko-KR" sz="2400" spc="-15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400" spc="-150" dirty="0" smtClean="0">
                <a:solidFill>
                  <a:schemeClr val="bg1"/>
                </a:solidFill>
                <a:latin typeface="+mn-ea"/>
              </a:rPr>
              <a:t>조아라</a:t>
            </a:r>
            <a:r>
              <a:rPr lang="en-US" altLang="ko-KR" sz="2400" spc="-15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400" spc="-150" dirty="0" smtClean="0">
                <a:solidFill>
                  <a:schemeClr val="bg1"/>
                </a:solidFill>
                <a:latin typeface="+mn-ea"/>
              </a:rPr>
              <a:t>황인식</a:t>
            </a:r>
            <a:endParaRPr sz="2400" kern="1200" spc="-150" dirty="0">
              <a:solidFill>
                <a:schemeClr val="bg1"/>
              </a:solidFill>
              <a:latin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도형_선직사각형_옐로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99557"/>
            <a:ext cx="2049586" cy="2352293"/>
          </a:xfrm>
          <a:prstGeom prst="rect">
            <a:avLst/>
          </a:prstGeom>
        </p:spPr>
      </p:pic>
      <p:sp>
        <p:nvSpPr>
          <p:cNvPr id="3" name="slide3_shape1"/>
          <p:cNvSpPr/>
          <p:nvPr/>
        </p:nvSpPr>
        <p:spPr>
          <a:xfrm>
            <a:off x="395536" y="620688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000" spc="-150" dirty="0">
                <a:solidFill>
                  <a:schemeClr val="bg1"/>
                </a:solidFill>
                <a:latin typeface="+mn-ea"/>
              </a:rPr>
              <a:t>방</a:t>
            </a:r>
            <a:r>
              <a:rPr lang="ko-KR" altLang="en-US" sz="4000" spc="-150" dirty="0" smtClean="0">
                <a:solidFill>
                  <a:schemeClr val="bg1"/>
                </a:solidFill>
                <a:latin typeface="+mn-ea"/>
              </a:rPr>
              <a:t> 법 </a:t>
            </a:r>
            <a:r>
              <a:rPr lang="en-US" altLang="ko-KR" sz="4000" spc="-150" dirty="0" smtClean="0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sz="4000" spc="-150" dirty="0" err="1" smtClean="0">
                <a:solidFill>
                  <a:schemeClr val="bg1"/>
                </a:solidFill>
                <a:latin typeface="+mn-ea"/>
              </a:rPr>
              <a:t>감소</a:t>
            </a:r>
            <a:r>
              <a:rPr lang="ko-KR" altLang="en-US" sz="4000" spc="-150" dirty="0" err="1">
                <a:solidFill>
                  <a:schemeClr val="bg1"/>
                </a:solidFill>
                <a:latin typeface="+mn-ea"/>
              </a:rPr>
              <a:t>법</a:t>
            </a:r>
            <a:endParaRPr sz="4000" kern="1200" spc="-150" dirty="0">
              <a:solidFill>
                <a:schemeClr val="bg1"/>
              </a:solidFill>
              <a:latin typeface="+mn-ea"/>
              <a:cs typeface="+mn-cs"/>
            </a:endParaRPr>
          </a:p>
        </p:txBody>
      </p:sp>
      <p:pic>
        <p:nvPicPr>
          <p:cNvPr id="4" name="slide3_picture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5" name="slide3_shape2"/>
          <p:cNvSpPr/>
          <p:nvPr/>
        </p:nvSpPr>
        <p:spPr>
          <a:xfrm>
            <a:off x="251521" y="1700808"/>
            <a:ext cx="87129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2</a:t>
            </a:r>
            <a:r>
              <a:rPr lang="en-US" altLang="ko-KR" sz="3200" dirty="0" smtClean="0">
                <a:solidFill>
                  <a:schemeClr val="bg1"/>
                </a:solidFill>
              </a:rPr>
              <a:t>. </a:t>
            </a:r>
            <a:r>
              <a:rPr lang="ko-KR" altLang="en-US" sz="3200" dirty="0">
                <a:solidFill>
                  <a:schemeClr val="bg1"/>
                </a:solidFill>
              </a:rPr>
              <a:t>참가자 손등에 올리는 분동의 무게를 점점 감소시키면서 기준자극과 비교함</a:t>
            </a:r>
            <a:endParaRPr lang="en-US" altLang="ko-KR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axis123.com/mall/shop_image/201011/YCW5238_O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" b="98800" l="23000" r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7" y="3983617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730" y="5919663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기준 자극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386" y="4803839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50g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996393" y="3983617"/>
            <a:ext cx="1584176" cy="1584176"/>
            <a:chOff x="2267744" y="3068960"/>
            <a:chExt cx="1584176" cy="1584176"/>
          </a:xfrm>
        </p:grpSpPr>
        <p:pic>
          <p:nvPicPr>
            <p:cNvPr id="15" name="Picture 2" descr="http://www.axis123.com/mall/shop_image/201011/YCW5238_O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" b="98800" l="23000" r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3068960"/>
              <a:ext cx="158417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763913" y="3889182"/>
              <a:ext cx="5950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50g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167833" y="3983617"/>
            <a:ext cx="1584176" cy="1584176"/>
            <a:chOff x="3491880" y="3068960"/>
            <a:chExt cx="1584176" cy="1584176"/>
          </a:xfrm>
        </p:grpSpPr>
        <p:pic>
          <p:nvPicPr>
            <p:cNvPr id="17" name="Picture 2" descr="http://www.axis123.com/mall/shop_image/201011/YCW5238_O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" b="98800" l="23000" r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068960"/>
              <a:ext cx="158417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988049" y="3889182"/>
              <a:ext cx="5950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52g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4339273" y="3983617"/>
            <a:ext cx="1584176" cy="1584176"/>
            <a:chOff x="4788024" y="3068960"/>
            <a:chExt cx="1584176" cy="1584176"/>
          </a:xfrm>
        </p:grpSpPr>
        <p:pic>
          <p:nvPicPr>
            <p:cNvPr id="22" name="Picture 2" descr="http://www.axis123.com/mall/shop_image/201011/YCW5238_O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" b="98800" l="23000" r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068960"/>
              <a:ext cx="158417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284193" y="3889182"/>
              <a:ext cx="5950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54g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5510713" y="3983615"/>
            <a:ext cx="1584176" cy="1584176"/>
            <a:chOff x="5940152" y="3068960"/>
            <a:chExt cx="1584176" cy="1584176"/>
          </a:xfrm>
        </p:grpSpPr>
        <p:pic>
          <p:nvPicPr>
            <p:cNvPr id="24" name="Picture 2" descr="http://www.axis123.com/mall/shop_image/201011/YCW5238_O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" b="98800" l="23000" r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068960"/>
              <a:ext cx="158417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436321" y="3889182"/>
              <a:ext cx="5950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56g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682153" y="4011751"/>
            <a:ext cx="1584176" cy="1584176"/>
            <a:chOff x="5940152" y="3068960"/>
            <a:chExt cx="1584176" cy="1584176"/>
          </a:xfrm>
        </p:grpSpPr>
        <p:pic>
          <p:nvPicPr>
            <p:cNvPr id="31" name="Picture 2" descr="http://www.axis123.com/mall/shop_image/201011/YCW5238_O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" b="98800" l="23000" r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068960"/>
              <a:ext cx="158417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436321" y="3889182"/>
              <a:ext cx="5950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58g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7853592" y="3969369"/>
            <a:ext cx="1584176" cy="1584176"/>
            <a:chOff x="5940152" y="3068960"/>
            <a:chExt cx="1584176" cy="1584176"/>
          </a:xfrm>
        </p:grpSpPr>
        <p:pic>
          <p:nvPicPr>
            <p:cNvPr id="34" name="Picture 2" descr="http://www.axis123.com/mall/shop_image/201011/YCW5238_O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" b="98800" l="23000" r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068960"/>
              <a:ext cx="158417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6436321" y="3889182"/>
              <a:ext cx="5950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60g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" name="오른쪽 화살표 35"/>
          <p:cNvSpPr/>
          <p:nvPr/>
        </p:nvSpPr>
        <p:spPr>
          <a:xfrm rot="10800000">
            <a:off x="2788481" y="3429000"/>
            <a:ext cx="5817356" cy="36004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5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3_shape1"/>
          <p:cNvSpPr/>
          <p:nvPr/>
        </p:nvSpPr>
        <p:spPr>
          <a:xfrm>
            <a:off x="395536" y="620688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000" spc="-150" dirty="0">
                <a:solidFill>
                  <a:schemeClr val="bg1"/>
                </a:solidFill>
                <a:latin typeface="+mn-ea"/>
              </a:rPr>
              <a:t>방</a:t>
            </a:r>
            <a:r>
              <a:rPr lang="ko-KR" altLang="en-US" sz="4000" spc="-150" dirty="0" smtClean="0">
                <a:solidFill>
                  <a:schemeClr val="bg1"/>
                </a:solidFill>
                <a:latin typeface="+mn-ea"/>
              </a:rPr>
              <a:t> 법</a:t>
            </a:r>
            <a:endParaRPr sz="4000" kern="1200" spc="-150" dirty="0">
              <a:solidFill>
                <a:schemeClr val="bg1"/>
              </a:solidFill>
              <a:latin typeface="+mn-ea"/>
              <a:cs typeface="+mn-cs"/>
            </a:endParaRPr>
          </a:p>
        </p:txBody>
      </p:sp>
      <p:pic>
        <p:nvPicPr>
          <p:cNvPr id="4" name="slide3_picture1" descr="분필제목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5" name="slide3_shape2"/>
          <p:cNvSpPr/>
          <p:nvPr/>
        </p:nvSpPr>
        <p:spPr>
          <a:xfrm>
            <a:off x="1079610" y="1700808"/>
            <a:ext cx="73088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schemeClr val="bg1"/>
                </a:solidFill>
              </a:rPr>
              <a:t>3. </a:t>
            </a:r>
            <a:r>
              <a:rPr lang="ko-KR" altLang="en-US" sz="3200" dirty="0" smtClean="0">
                <a:solidFill>
                  <a:schemeClr val="bg1"/>
                </a:solidFill>
              </a:rPr>
              <a:t>미리 선정한 실험 참가자 </a:t>
            </a:r>
            <a:r>
              <a:rPr lang="en-US" altLang="ko-KR" sz="3200" dirty="0">
                <a:solidFill>
                  <a:schemeClr val="bg1"/>
                </a:solidFill>
              </a:rPr>
              <a:t>4</a:t>
            </a:r>
            <a:r>
              <a:rPr lang="ko-KR" altLang="en-US" sz="3200" dirty="0" smtClean="0">
                <a:solidFill>
                  <a:schemeClr val="bg1"/>
                </a:solidFill>
              </a:rPr>
              <a:t>명에게 실시함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323528" y="3068960"/>
            <a:ext cx="1782867" cy="2350423"/>
            <a:chOff x="323528" y="3068960"/>
            <a:chExt cx="1782867" cy="2350423"/>
          </a:xfrm>
        </p:grpSpPr>
        <p:pic>
          <p:nvPicPr>
            <p:cNvPr id="7" name="slide8_picture4" descr="icon_스마일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558" y="3068960"/>
              <a:ext cx="1386821" cy="1152128"/>
            </a:xfrm>
            <a:prstGeom prst="rect">
              <a:avLst/>
            </a:prstGeom>
          </p:spPr>
        </p:pic>
        <p:pic>
          <p:nvPicPr>
            <p:cNvPr id="11" name="slide6_picture11" descr="도형_선직사각형_화이트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4190658"/>
              <a:ext cx="1782867" cy="1228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39696" y="4307164"/>
              <a:ext cx="12121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참가자 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1</a:t>
              </a:r>
              <a:r>
                <a:rPr lang="ko-KR" altLang="en-US" dirty="0">
                  <a:solidFill>
                    <a:schemeClr val="bg1"/>
                  </a:solidFill>
                </a:rPr>
                <a:t> </a:t>
              </a:r>
              <a:endParaRPr lang="en-US" altLang="ko-KR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박혜미</a:t>
              </a:r>
              <a:endParaRPr lang="en-US" altLang="ko-KR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24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살 여성</a:t>
              </a:r>
              <a:endParaRPr lang="en-US" altLang="ko-KR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513548" y="3068960"/>
            <a:ext cx="1782867" cy="2350423"/>
            <a:chOff x="2141061" y="3068960"/>
            <a:chExt cx="1782867" cy="2350423"/>
          </a:xfrm>
        </p:grpSpPr>
        <p:pic>
          <p:nvPicPr>
            <p:cNvPr id="20" name="slide8_picture4" descr="icon_스마일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3091" y="3068960"/>
              <a:ext cx="1386821" cy="1152128"/>
            </a:xfrm>
            <a:prstGeom prst="rect">
              <a:avLst/>
            </a:prstGeom>
          </p:spPr>
        </p:pic>
        <p:pic>
          <p:nvPicPr>
            <p:cNvPr id="21" name="slide6_picture11" descr="도형_선직사각형_화이트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1061" y="4190658"/>
              <a:ext cx="1782867" cy="122872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441517" y="4293096"/>
              <a:ext cx="12121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참가자 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강희영</a:t>
              </a:r>
              <a:endParaRPr lang="en-US" altLang="ko-KR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24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살 여성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6893589" y="3068960"/>
            <a:ext cx="1782867" cy="2350423"/>
            <a:chOff x="6893589" y="3068960"/>
            <a:chExt cx="1782867" cy="2350423"/>
          </a:xfrm>
        </p:grpSpPr>
        <p:pic>
          <p:nvPicPr>
            <p:cNvPr id="26" name="slide8_picture4" descr="icon_스마일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5619" y="3068960"/>
              <a:ext cx="1386821" cy="1152128"/>
            </a:xfrm>
            <a:prstGeom prst="rect">
              <a:avLst/>
            </a:prstGeom>
          </p:spPr>
        </p:pic>
        <p:pic>
          <p:nvPicPr>
            <p:cNvPr id="27" name="slide6_picture11" descr="도형_선직사각형_화이트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3589" y="4190658"/>
              <a:ext cx="1782867" cy="122872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236296" y="4293096"/>
              <a:ext cx="12121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참가자 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4</a:t>
              </a:r>
            </a:p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황인식</a:t>
              </a:r>
              <a:endParaRPr lang="en-US" altLang="ko-KR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27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살 남성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4703568" y="3068960"/>
            <a:ext cx="1782867" cy="2350423"/>
            <a:chOff x="4139952" y="3068960"/>
            <a:chExt cx="1782867" cy="2350423"/>
          </a:xfrm>
        </p:grpSpPr>
        <p:pic>
          <p:nvPicPr>
            <p:cNvPr id="24" name="slide6_picture11" descr="도형_선직사각형_화이트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952" y="4190658"/>
              <a:ext cx="1782867" cy="1228725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/>
          </p:nvGrpSpPr>
          <p:grpSpPr>
            <a:xfrm>
              <a:off x="4391982" y="3068960"/>
              <a:ext cx="1386821" cy="2147466"/>
              <a:chOff x="4391982" y="3068960"/>
              <a:chExt cx="1386821" cy="2147466"/>
            </a:xfrm>
          </p:grpSpPr>
          <p:pic>
            <p:nvPicPr>
              <p:cNvPr id="23" name="slide8_picture4" descr="icon_스마일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91982" y="3068960"/>
                <a:ext cx="1386821" cy="1152128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4452377" y="4293096"/>
                <a:ext cx="121219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참가자 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3</a:t>
                </a:r>
              </a:p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조아라</a:t>
                </a:r>
                <a:endParaRPr lang="en-US" altLang="ko-KR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ko-KR" dirty="0" smtClean="0">
                    <a:solidFill>
                      <a:schemeClr val="bg1"/>
                    </a:solidFill>
                  </a:rPr>
                  <a:t>24</a:t>
                </a:r>
                <a:r>
                  <a:rPr lang="ko-KR" altLang="en-US" dirty="0" smtClean="0">
                    <a:solidFill>
                      <a:schemeClr val="bg1"/>
                    </a:solidFill>
                  </a:rPr>
                  <a:t>살 여성</a:t>
                </a:r>
                <a:endParaRPr lang="en-US" altLang="ko-KR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93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3_shape1"/>
          <p:cNvSpPr/>
          <p:nvPr/>
        </p:nvSpPr>
        <p:spPr>
          <a:xfrm>
            <a:off x="395536" y="476672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000" spc="-150" dirty="0" smtClean="0">
                <a:solidFill>
                  <a:schemeClr val="bg1"/>
                </a:solidFill>
                <a:latin typeface="+mn-ea"/>
              </a:rPr>
              <a:t>실험 </a:t>
            </a:r>
            <a:r>
              <a:rPr lang="en-US" altLang="ko-KR" sz="4000" spc="-150" dirty="0" smtClean="0">
                <a:solidFill>
                  <a:schemeClr val="bg1"/>
                </a:solidFill>
                <a:latin typeface="+mn-ea"/>
              </a:rPr>
              <a:t>1 (</a:t>
            </a:r>
            <a:r>
              <a:rPr lang="ko-KR" altLang="en-US" sz="4000" spc="-150" dirty="0" err="1" smtClean="0">
                <a:solidFill>
                  <a:schemeClr val="bg1"/>
                </a:solidFill>
                <a:latin typeface="+mn-ea"/>
              </a:rPr>
              <a:t>증</a:t>
            </a:r>
            <a:r>
              <a:rPr lang="ko-KR" altLang="en-US" sz="4000" spc="-150" dirty="0" err="1">
                <a:solidFill>
                  <a:schemeClr val="bg1"/>
                </a:solidFill>
                <a:latin typeface="+mn-ea"/>
              </a:rPr>
              <a:t>가</a:t>
            </a:r>
            <a:r>
              <a:rPr lang="ko-KR" altLang="en-US" sz="4000" spc="-150" dirty="0" err="1" smtClean="0">
                <a:solidFill>
                  <a:schemeClr val="bg1"/>
                </a:solidFill>
                <a:latin typeface="+mn-ea"/>
              </a:rPr>
              <a:t>법</a:t>
            </a:r>
            <a:r>
              <a:rPr lang="en-US" altLang="ko-KR" sz="4000" spc="-150" dirty="0" smtClean="0">
                <a:solidFill>
                  <a:schemeClr val="bg1"/>
                </a:solidFill>
                <a:latin typeface="+mn-ea"/>
              </a:rPr>
              <a:t>)</a:t>
            </a:r>
            <a:endParaRPr sz="4000" kern="1200" spc="-150" dirty="0">
              <a:solidFill>
                <a:schemeClr val="bg1"/>
              </a:solidFill>
              <a:latin typeface="+mn-ea"/>
              <a:cs typeface="+mn-cs"/>
            </a:endParaRPr>
          </a:p>
        </p:txBody>
      </p:sp>
      <p:pic>
        <p:nvPicPr>
          <p:cNvPr id="4" name="slide3_picture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196752"/>
            <a:ext cx="8067675" cy="180975"/>
          </a:xfrm>
          <a:prstGeom prst="rect">
            <a:avLst/>
          </a:prstGeom>
        </p:spPr>
      </p:pic>
      <p:sp>
        <p:nvSpPr>
          <p:cNvPr id="5" name="slide3_shape2"/>
          <p:cNvSpPr/>
          <p:nvPr/>
        </p:nvSpPr>
        <p:spPr>
          <a:xfrm>
            <a:off x="395536" y="1377727"/>
            <a:ext cx="7308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smtClean="0">
                <a:solidFill>
                  <a:schemeClr val="bg1"/>
                </a:solidFill>
              </a:rPr>
              <a:t>[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원자료</a:t>
            </a:r>
            <a:r>
              <a:rPr lang="en-US" altLang="ko-KR" sz="2400" dirty="0" smtClean="0">
                <a:solidFill>
                  <a:schemeClr val="bg1"/>
                </a:solidFill>
              </a:rPr>
              <a:t>] * </a:t>
            </a:r>
            <a:r>
              <a:rPr lang="ko-KR" altLang="en-US" sz="2400" dirty="0" smtClean="0">
                <a:solidFill>
                  <a:schemeClr val="bg1"/>
                </a:solidFill>
              </a:rPr>
              <a:t>보고서에 그대로 쓰면 안 됨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335466"/>
              </p:ext>
            </p:extLst>
          </p:nvPr>
        </p:nvGraphicFramePr>
        <p:xfrm>
          <a:off x="762690" y="2560413"/>
          <a:ext cx="7560843" cy="2471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703"/>
                <a:gridCol w="1368035"/>
                <a:gridCol w="1368035"/>
                <a:gridCol w="1368035"/>
                <a:gridCol w="1368035"/>
              </a:tblGrid>
              <a:tr h="407267">
                <a:tc>
                  <a:txBody>
                    <a:bodyPr/>
                    <a:lstStyle/>
                    <a:p>
                      <a:pPr latinLnBrk="1"/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</a:rPr>
                        <a:t>참가자 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</a:rPr>
                        <a:t>참가자 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</a:rPr>
                        <a:t>참가자 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</a:rPr>
                        <a:t>참가자 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50g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52g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50g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54g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50g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56g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50g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58g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50g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60g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84168" y="2031231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o</a:t>
            </a:r>
            <a:r>
              <a:rPr lang="en-US" altLang="ko-KR" dirty="0" smtClean="0">
                <a:solidFill>
                  <a:schemeClr val="bg1"/>
                </a:solidFill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</a:rPr>
              <a:t>성공</a:t>
            </a:r>
            <a:r>
              <a:rPr lang="en-US" altLang="ko-KR" dirty="0" smtClean="0">
                <a:solidFill>
                  <a:schemeClr val="bg1"/>
                </a:solidFill>
              </a:rPr>
              <a:t>, x:</a:t>
            </a:r>
            <a:r>
              <a:rPr lang="ko-KR" altLang="en-US" dirty="0" smtClean="0">
                <a:solidFill>
                  <a:schemeClr val="bg1"/>
                </a:solidFill>
              </a:rPr>
              <a:t>실패</a:t>
            </a: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</a:rPr>
              <a:t>오류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8" y="54452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증가법부터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9436" y="54452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bg1"/>
                </a:solidFill>
              </a:rPr>
              <a:t>증가법부터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3_shape1"/>
          <p:cNvSpPr/>
          <p:nvPr/>
        </p:nvSpPr>
        <p:spPr>
          <a:xfrm>
            <a:off x="395536" y="476672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000" spc="-150" dirty="0" smtClean="0">
                <a:solidFill>
                  <a:schemeClr val="bg1"/>
                </a:solidFill>
                <a:latin typeface="+mn-ea"/>
              </a:rPr>
              <a:t>실험 </a:t>
            </a:r>
            <a:r>
              <a:rPr lang="en-US" altLang="ko-KR" sz="4000" spc="-150" dirty="0">
                <a:solidFill>
                  <a:schemeClr val="bg1"/>
                </a:solidFill>
                <a:latin typeface="+mn-ea"/>
              </a:rPr>
              <a:t>2</a:t>
            </a:r>
            <a:r>
              <a:rPr lang="en-US" altLang="ko-KR" sz="4000" spc="-150" dirty="0" smtClean="0">
                <a:solidFill>
                  <a:schemeClr val="bg1"/>
                </a:solidFill>
                <a:latin typeface="+mn-ea"/>
              </a:rPr>
              <a:t> (</a:t>
            </a:r>
            <a:r>
              <a:rPr lang="ko-KR" altLang="en-US" sz="4000" spc="-150" dirty="0" err="1" smtClean="0">
                <a:solidFill>
                  <a:schemeClr val="bg1"/>
                </a:solidFill>
                <a:latin typeface="+mn-ea"/>
              </a:rPr>
              <a:t>감</a:t>
            </a:r>
            <a:r>
              <a:rPr lang="ko-KR" altLang="en-US" sz="4000" spc="-150" dirty="0" err="1">
                <a:solidFill>
                  <a:schemeClr val="bg1"/>
                </a:solidFill>
                <a:latin typeface="+mn-ea"/>
              </a:rPr>
              <a:t>소</a:t>
            </a:r>
            <a:r>
              <a:rPr lang="ko-KR" altLang="en-US" sz="4000" spc="-150" dirty="0" err="1" smtClean="0">
                <a:solidFill>
                  <a:schemeClr val="bg1"/>
                </a:solidFill>
                <a:latin typeface="+mn-ea"/>
              </a:rPr>
              <a:t>법</a:t>
            </a:r>
            <a:r>
              <a:rPr lang="en-US" altLang="ko-KR" sz="4000" spc="-150" dirty="0" smtClean="0">
                <a:solidFill>
                  <a:schemeClr val="bg1"/>
                </a:solidFill>
                <a:latin typeface="+mn-ea"/>
              </a:rPr>
              <a:t>)</a:t>
            </a:r>
            <a:endParaRPr sz="4000" kern="1200" spc="-150" dirty="0">
              <a:solidFill>
                <a:schemeClr val="bg1"/>
              </a:solidFill>
              <a:latin typeface="+mn-ea"/>
              <a:cs typeface="+mn-cs"/>
            </a:endParaRPr>
          </a:p>
        </p:txBody>
      </p:sp>
      <p:pic>
        <p:nvPicPr>
          <p:cNvPr id="4" name="slide3_picture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196752"/>
            <a:ext cx="8067675" cy="180975"/>
          </a:xfrm>
          <a:prstGeom prst="rect">
            <a:avLst/>
          </a:prstGeom>
        </p:spPr>
      </p:pic>
      <p:sp>
        <p:nvSpPr>
          <p:cNvPr id="5" name="slide3_shape2"/>
          <p:cNvSpPr/>
          <p:nvPr/>
        </p:nvSpPr>
        <p:spPr>
          <a:xfrm>
            <a:off x="395536" y="1377727"/>
            <a:ext cx="7308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smtClean="0">
                <a:solidFill>
                  <a:schemeClr val="bg1"/>
                </a:solidFill>
              </a:rPr>
              <a:t>[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원자료</a:t>
            </a:r>
            <a:r>
              <a:rPr lang="en-US" altLang="ko-KR" sz="2400" dirty="0" smtClean="0">
                <a:solidFill>
                  <a:schemeClr val="bg1"/>
                </a:solidFill>
              </a:rPr>
              <a:t>] * </a:t>
            </a:r>
            <a:r>
              <a:rPr lang="ko-KR" altLang="en-US" sz="2400" dirty="0" smtClean="0">
                <a:solidFill>
                  <a:schemeClr val="bg1"/>
                </a:solidFill>
              </a:rPr>
              <a:t>보고서에 그대로 쓰면 안 됨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850368"/>
              </p:ext>
            </p:extLst>
          </p:nvPr>
        </p:nvGraphicFramePr>
        <p:xfrm>
          <a:off x="762690" y="2560413"/>
          <a:ext cx="7560843" cy="2471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703"/>
                <a:gridCol w="1368035"/>
                <a:gridCol w="1368035"/>
                <a:gridCol w="1368035"/>
                <a:gridCol w="1368035"/>
              </a:tblGrid>
              <a:tr h="407267">
                <a:tc>
                  <a:txBody>
                    <a:bodyPr/>
                    <a:lstStyle/>
                    <a:p>
                      <a:pPr latinLnBrk="1"/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</a:rPr>
                        <a:t>참가자 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</a:rPr>
                        <a:t>참가자 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</a:rPr>
                        <a:t>참가자 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</a:rPr>
                        <a:t>참가자 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50g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60g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50g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58g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50g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56g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50g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54g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50g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52g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84168" y="2031231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o</a:t>
            </a:r>
            <a:r>
              <a:rPr lang="en-US" altLang="ko-KR" dirty="0" smtClean="0">
                <a:solidFill>
                  <a:schemeClr val="bg1"/>
                </a:solidFill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</a:rPr>
              <a:t>성공</a:t>
            </a:r>
            <a:r>
              <a:rPr lang="en-US" altLang="ko-KR" dirty="0" smtClean="0">
                <a:solidFill>
                  <a:schemeClr val="bg1"/>
                </a:solidFill>
              </a:rPr>
              <a:t>, x:</a:t>
            </a:r>
            <a:r>
              <a:rPr lang="ko-KR" altLang="en-US" dirty="0" smtClean="0">
                <a:solidFill>
                  <a:schemeClr val="bg1"/>
                </a:solidFill>
              </a:rPr>
              <a:t>실패</a:t>
            </a: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</a:rPr>
              <a:t>오류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3968" y="54452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감</a:t>
            </a:r>
            <a:r>
              <a:rPr lang="ko-KR" altLang="en-US" dirty="0" err="1">
                <a:solidFill>
                  <a:schemeClr val="bg1"/>
                </a:solidFill>
              </a:rPr>
              <a:t>소</a:t>
            </a:r>
            <a:r>
              <a:rPr lang="ko-KR" altLang="en-US" dirty="0" err="1" smtClean="0">
                <a:solidFill>
                  <a:schemeClr val="bg1"/>
                </a:solidFill>
              </a:rPr>
              <a:t>법부터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9596" y="54452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감</a:t>
            </a:r>
            <a:r>
              <a:rPr lang="ko-KR" altLang="en-US" dirty="0" err="1">
                <a:solidFill>
                  <a:schemeClr val="bg1"/>
                </a:solidFill>
              </a:rPr>
              <a:t>소</a:t>
            </a:r>
            <a:r>
              <a:rPr lang="ko-KR" altLang="en-US" dirty="0" err="1" smtClean="0">
                <a:solidFill>
                  <a:schemeClr val="bg1"/>
                </a:solidFill>
              </a:rPr>
              <a:t>법부터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3_shape1"/>
          <p:cNvSpPr/>
          <p:nvPr/>
        </p:nvSpPr>
        <p:spPr>
          <a:xfrm>
            <a:off x="395536" y="476672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000" kern="1200" spc="-150" dirty="0" smtClean="0">
                <a:solidFill>
                  <a:schemeClr val="bg1"/>
                </a:solidFill>
                <a:latin typeface="+mn-ea"/>
                <a:cs typeface="+mn-cs"/>
              </a:rPr>
              <a:t>보고서 작성 방법</a:t>
            </a:r>
            <a:endParaRPr sz="4000" kern="1200" spc="-150" dirty="0">
              <a:solidFill>
                <a:schemeClr val="bg1"/>
              </a:solidFill>
              <a:latin typeface="+mn-ea"/>
              <a:cs typeface="+mn-cs"/>
            </a:endParaRPr>
          </a:p>
        </p:txBody>
      </p:sp>
      <p:pic>
        <p:nvPicPr>
          <p:cNvPr id="4" name="slide3_picture1" descr="분필제목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" y="1196752"/>
            <a:ext cx="8067675" cy="180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2132112"/>
            <a:ext cx="4752528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bg1"/>
                </a:solidFill>
              </a:rPr>
              <a:t>서론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altLang="ko-KR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bg1"/>
                </a:solidFill>
              </a:rPr>
              <a:t>방법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</a:rPr>
              <a:t>참</a:t>
            </a:r>
            <a:r>
              <a:rPr lang="ko-KR" altLang="en-US" dirty="0">
                <a:solidFill>
                  <a:schemeClr val="bg1"/>
                </a:solidFill>
              </a:rPr>
              <a:t>가</a:t>
            </a:r>
            <a:r>
              <a:rPr lang="ko-KR" altLang="en-US" dirty="0" smtClean="0">
                <a:solidFill>
                  <a:schemeClr val="bg1"/>
                </a:solidFill>
              </a:rPr>
              <a:t>자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</a:rPr>
              <a:t>측정도구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</a:rPr>
              <a:t>실험절차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</a:rPr>
              <a:t>분석방법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altLang="ko-KR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bg1"/>
                </a:solidFill>
              </a:rPr>
              <a:t>결과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</a:rPr>
              <a:t>결과 제시 </a:t>
            </a:r>
            <a:r>
              <a:rPr lang="en-US" altLang="ko-KR" dirty="0" smtClean="0">
                <a:solidFill>
                  <a:schemeClr val="bg1"/>
                </a:solidFill>
              </a:rPr>
              <a:t>&amp; </a:t>
            </a:r>
            <a:r>
              <a:rPr lang="ko-KR" altLang="en-US" dirty="0" smtClean="0">
                <a:solidFill>
                  <a:schemeClr val="bg1"/>
                </a:solidFill>
              </a:rPr>
              <a:t>결과 기술 </a:t>
            </a:r>
            <a:r>
              <a:rPr lang="en-US" altLang="ko-KR" dirty="0" smtClean="0">
                <a:solidFill>
                  <a:schemeClr val="bg1"/>
                </a:solidFill>
              </a:rPr>
              <a:t>( </a:t>
            </a:r>
            <a:r>
              <a:rPr lang="ko-KR" altLang="en-US" dirty="0" smtClean="0">
                <a:solidFill>
                  <a:schemeClr val="bg1"/>
                </a:solidFill>
              </a:rPr>
              <a:t>표 </a:t>
            </a:r>
            <a:r>
              <a:rPr lang="en-US" altLang="ko-KR" dirty="0" smtClean="0">
                <a:solidFill>
                  <a:schemeClr val="bg1"/>
                </a:solidFill>
              </a:rPr>
              <a:t>/ </a:t>
            </a:r>
            <a:r>
              <a:rPr lang="ko-KR" altLang="en-US" dirty="0" smtClean="0">
                <a:solidFill>
                  <a:schemeClr val="bg1"/>
                </a:solidFill>
              </a:rPr>
              <a:t>그래프 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AutoNum type="arabicPeriod"/>
            </a:pPr>
            <a:endParaRPr lang="en-US" altLang="ko-KR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bg1"/>
                </a:solidFill>
              </a:rPr>
              <a:t>논의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</a:rPr>
              <a:t>결과에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대한 설명</a:t>
            </a:r>
            <a:r>
              <a:rPr lang="en-US" altLang="ko-KR" dirty="0">
                <a:solidFill>
                  <a:schemeClr val="bg1"/>
                </a:solidFill>
              </a:rPr>
              <a:t/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b="1" dirty="0" smtClean="0">
                <a:solidFill>
                  <a:schemeClr val="bg1"/>
                </a:solidFill>
              </a:rPr>
              <a:t>-</a:t>
            </a:r>
            <a:r>
              <a:rPr lang="ko-KR" altLang="en-US" b="1" dirty="0" smtClean="0">
                <a:solidFill>
                  <a:schemeClr val="bg1"/>
                </a:solidFill>
              </a:rPr>
              <a:t>실험의 한계</a:t>
            </a:r>
            <a:endParaRPr lang="en-US" altLang="ko-KR" b="1" dirty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참고문</a:t>
            </a:r>
            <a:r>
              <a:rPr lang="ko-KR" altLang="en-US" dirty="0">
                <a:solidFill>
                  <a:schemeClr val="bg1"/>
                </a:solidFill>
              </a:rPr>
              <a:t>헌</a:t>
            </a:r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899592" y="2132112"/>
            <a:ext cx="1224136" cy="432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>
            <a:stCxn id="10" idx="6"/>
          </p:cNvCxnSpPr>
          <p:nvPr/>
        </p:nvCxnSpPr>
        <p:spPr>
          <a:xfrm flipV="1">
            <a:off x="2123728" y="1393612"/>
            <a:ext cx="3960440" cy="954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4860032" y="1092555"/>
            <a:ext cx="4176464" cy="8242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차이역에</a:t>
            </a:r>
            <a:r>
              <a:rPr lang="ko-KR" altLang="en-US" dirty="0" smtClean="0">
                <a:solidFill>
                  <a:schemeClr val="tx1"/>
                </a:solidFill>
              </a:rPr>
              <a:t> 대한 설명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가설 설정 등등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755576" y="2564904"/>
            <a:ext cx="2376264" cy="162830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3059832" y="2780928"/>
            <a:ext cx="1368152" cy="3600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4139952" y="2388699"/>
            <a:ext cx="4176464" cy="12563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최대한 자세하게</a:t>
            </a:r>
            <a:r>
              <a:rPr lang="en-US" altLang="ko-KR" b="1" dirty="0" smtClean="0">
                <a:solidFill>
                  <a:schemeClr val="tx1"/>
                </a:solidFill>
              </a:rPr>
              <a:t>…</a:t>
            </a:r>
            <a:br>
              <a:rPr lang="en-US" altLang="ko-KR" b="1" dirty="0" smtClean="0">
                <a:solidFill>
                  <a:schemeClr val="tx1"/>
                </a:solidFill>
              </a:rPr>
            </a:br>
            <a:r>
              <a:rPr lang="en-US" altLang="ko-KR" sz="1600" dirty="0" smtClean="0">
                <a:solidFill>
                  <a:schemeClr val="tx1"/>
                </a:solidFill>
              </a:rPr>
              <a:t> EX) </a:t>
            </a:r>
            <a:r>
              <a:rPr lang="ko-KR" altLang="en-US" sz="1600" dirty="0" smtClean="0">
                <a:solidFill>
                  <a:schemeClr val="tx1"/>
                </a:solidFill>
              </a:rPr>
              <a:t>대구대학교 심리학과 </a:t>
            </a:r>
            <a:r>
              <a:rPr lang="en-US" altLang="ko-KR" sz="1600" dirty="0" smtClean="0">
                <a:solidFill>
                  <a:schemeClr val="tx1"/>
                </a:solidFill>
              </a:rPr>
              <a:t>2</a:t>
            </a:r>
            <a:r>
              <a:rPr lang="ko-KR" altLang="en-US" sz="1600" dirty="0" smtClean="0">
                <a:solidFill>
                  <a:schemeClr val="tx1"/>
                </a:solidFill>
              </a:rPr>
              <a:t>학년에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재학중인 조아라를 대상으로 실험을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진행하였다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3923928" y="4365104"/>
            <a:ext cx="1800200" cy="93610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5580112" y="4509120"/>
            <a:ext cx="684076" cy="7200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6156176" y="4044883"/>
            <a:ext cx="2880320" cy="89628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표 </a:t>
            </a:r>
            <a:r>
              <a:rPr lang="en-US" altLang="ko-KR" b="1" dirty="0" smtClean="0">
                <a:solidFill>
                  <a:schemeClr val="tx1"/>
                </a:solidFill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</a:rPr>
              <a:t>평균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표준편차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전체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그래프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막대그래프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971600" y="4869160"/>
            <a:ext cx="2664296" cy="122413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3635896" y="5445224"/>
            <a:ext cx="2376264" cy="43204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012160" y="5413035"/>
            <a:ext cx="2880320" cy="89628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왜 이런 결과가 나왔는지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이 실험에서 한계는 무엇이 있는지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?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3_shape1"/>
          <p:cNvSpPr/>
          <p:nvPr/>
        </p:nvSpPr>
        <p:spPr>
          <a:xfrm>
            <a:off x="395536" y="476672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000" kern="1200" spc="-150" dirty="0" smtClean="0">
                <a:solidFill>
                  <a:schemeClr val="bg1"/>
                </a:solidFill>
                <a:latin typeface="+mn-ea"/>
                <a:cs typeface="+mn-cs"/>
              </a:rPr>
              <a:t>결과 보고</a:t>
            </a:r>
            <a:endParaRPr sz="4000" kern="1200" spc="-150" dirty="0">
              <a:solidFill>
                <a:schemeClr val="bg1"/>
              </a:solidFill>
              <a:latin typeface="+mn-ea"/>
              <a:cs typeface="+mn-cs"/>
            </a:endParaRPr>
          </a:p>
        </p:txBody>
      </p:sp>
      <p:pic>
        <p:nvPicPr>
          <p:cNvPr id="4" name="slide3_picture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196752"/>
            <a:ext cx="8067675" cy="180975"/>
          </a:xfrm>
          <a:prstGeom prst="rect">
            <a:avLst/>
          </a:prstGeom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844604"/>
              </p:ext>
            </p:extLst>
          </p:nvPr>
        </p:nvGraphicFramePr>
        <p:xfrm>
          <a:off x="265588" y="2377016"/>
          <a:ext cx="8482873" cy="1728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0028"/>
                <a:gridCol w="936104"/>
                <a:gridCol w="936104"/>
                <a:gridCol w="936104"/>
                <a:gridCol w="936104"/>
                <a:gridCol w="1008112"/>
                <a:gridCol w="936104"/>
                <a:gridCol w="1008112"/>
                <a:gridCol w="936101"/>
              </a:tblGrid>
              <a:tr h="432048"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참가자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참가자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참가자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참가자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43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증가법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감소법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증가법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감소법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증가법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감소법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증가법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감소법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오류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198884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표 </a:t>
            </a:r>
            <a:r>
              <a:rPr lang="en-US" altLang="ko-KR" dirty="0" smtClean="0">
                <a:solidFill>
                  <a:schemeClr val="bg1"/>
                </a:solidFill>
              </a:rPr>
              <a:t>1. </a:t>
            </a:r>
            <a:r>
              <a:rPr lang="ko-KR" altLang="en-US" dirty="0" smtClean="0">
                <a:solidFill>
                  <a:schemeClr val="bg1"/>
                </a:solidFill>
              </a:rPr>
              <a:t>참가자 별 </a:t>
            </a:r>
            <a:r>
              <a:rPr lang="en-US" altLang="ko-KR" dirty="0" smtClean="0">
                <a:solidFill>
                  <a:schemeClr val="bg1"/>
                </a:solidFill>
              </a:rPr>
              <a:t>k</a:t>
            </a:r>
            <a:r>
              <a:rPr lang="ko-KR" altLang="en-US" dirty="0" smtClean="0">
                <a:solidFill>
                  <a:schemeClr val="bg1"/>
                </a:solidFill>
              </a:rPr>
              <a:t>값 및 오류 횟수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오른쪽 중괄호 6"/>
          <p:cNvSpPr/>
          <p:nvPr/>
        </p:nvSpPr>
        <p:spPr>
          <a:xfrm rot="5400000">
            <a:off x="1727684" y="3781172"/>
            <a:ext cx="576064" cy="1224136"/>
          </a:xfrm>
          <a:prstGeom prst="rightBrace">
            <a:avLst>
              <a:gd name="adj1" fmla="val 42294"/>
              <a:gd name="adj2" fmla="val 48972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35114" y="4740950"/>
            <a:ext cx="4929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</a:rPr>
              <a:t>참가자 내에서 증가법과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감소법이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같은지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혹은 다른지 비교해야 함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오른쪽 중괄호 14"/>
          <p:cNvSpPr/>
          <p:nvPr/>
        </p:nvSpPr>
        <p:spPr>
          <a:xfrm rot="5400000">
            <a:off x="3599892" y="3810976"/>
            <a:ext cx="576064" cy="1224136"/>
          </a:xfrm>
          <a:prstGeom prst="rightBrace">
            <a:avLst>
              <a:gd name="adj1" fmla="val 42294"/>
              <a:gd name="adj2" fmla="val 48972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9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806372237"/>
              </p:ext>
            </p:extLst>
          </p:nvPr>
        </p:nvGraphicFramePr>
        <p:xfrm>
          <a:off x="1259632" y="908720"/>
          <a:ext cx="69127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4" y="523439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그림 </a:t>
            </a:r>
            <a:r>
              <a:rPr lang="en-US" altLang="ko-KR" dirty="0" smtClean="0">
                <a:solidFill>
                  <a:schemeClr val="bg1"/>
                </a:solidFill>
              </a:rPr>
              <a:t>1. </a:t>
            </a:r>
            <a:r>
              <a:rPr lang="ko-KR" altLang="en-US" dirty="0" err="1" smtClean="0">
                <a:solidFill>
                  <a:schemeClr val="bg1"/>
                </a:solidFill>
              </a:rPr>
              <a:t>증가법</a:t>
            </a:r>
            <a:r>
              <a:rPr lang="en-US" altLang="ko-KR" dirty="0" smtClean="0">
                <a:solidFill>
                  <a:schemeClr val="bg1"/>
                </a:solidFill>
              </a:rPr>
              <a:t>/</a:t>
            </a:r>
            <a:r>
              <a:rPr lang="ko-KR" altLang="en-US" dirty="0" err="1" smtClean="0">
                <a:solidFill>
                  <a:schemeClr val="bg1"/>
                </a:solidFill>
              </a:rPr>
              <a:t>감소법에</a:t>
            </a:r>
            <a:r>
              <a:rPr lang="ko-KR" altLang="en-US" dirty="0" smtClean="0">
                <a:solidFill>
                  <a:schemeClr val="bg1"/>
                </a:solidFill>
              </a:rPr>
              <a:t> 따른 </a:t>
            </a:r>
            <a:r>
              <a:rPr lang="en-US" altLang="ko-KR" dirty="0" smtClean="0">
                <a:solidFill>
                  <a:schemeClr val="bg1"/>
                </a:solidFill>
              </a:rPr>
              <a:t>k</a:t>
            </a:r>
            <a:r>
              <a:rPr lang="ko-KR" altLang="en-US" dirty="0" smtClean="0">
                <a:solidFill>
                  <a:schemeClr val="bg1"/>
                </a:solidFill>
              </a:rPr>
              <a:t>값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692696"/>
            <a:ext cx="50405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</a:rPr>
              <a:t>과제 제출일 </a:t>
            </a:r>
            <a:r>
              <a:rPr lang="en-US" altLang="ko-KR" sz="32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altLang="ko-KR" sz="3200" dirty="0" smtClean="0">
                <a:solidFill>
                  <a:schemeClr val="bg1"/>
                </a:solidFill>
              </a:rPr>
              <a:t>4</a:t>
            </a:r>
            <a:r>
              <a:rPr lang="ko-KR" altLang="en-US" sz="3200" dirty="0" smtClean="0">
                <a:solidFill>
                  <a:schemeClr val="bg1"/>
                </a:solidFill>
              </a:rPr>
              <a:t>월 </a:t>
            </a:r>
            <a:r>
              <a:rPr lang="en-US" altLang="ko-KR" sz="3200" dirty="0" smtClean="0">
                <a:solidFill>
                  <a:schemeClr val="bg1"/>
                </a:solidFill>
              </a:rPr>
              <a:t>15</a:t>
            </a:r>
            <a:r>
              <a:rPr lang="ko-KR" altLang="en-US" sz="3200" dirty="0" smtClean="0">
                <a:solidFill>
                  <a:schemeClr val="bg1"/>
                </a:solidFill>
              </a:rPr>
              <a:t>일 </a:t>
            </a:r>
            <a:r>
              <a:rPr lang="en-US" altLang="ko-KR" sz="3200" dirty="0" smtClean="0">
                <a:solidFill>
                  <a:schemeClr val="bg1"/>
                </a:solidFill>
              </a:rPr>
              <a:t>(</a:t>
            </a:r>
            <a:r>
              <a:rPr lang="ko-KR" altLang="en-US" sz="3200" dirty="0" smtClean="0">
                <a:solidFill>
                  <a:schemeClr val="bg1"/>
                </a:solidFill>
              </a:rPr>
              <a:t>수</a:t>
            </a:r>
            <a:r>
              <a:rPr lang="en-US" altLang="ko-KR" sz="3200" dirty="0" smtClean="0">
                <a:solidFill>
                  <a:schemeClr val="bg1"/>
                </a:solidFill>
              </a:rPr>
              <a:t>) </a:t>
            </a:r>
            <a:r>
              <a:rPr lang="ko-KR" altLang="en-US" sz="3200" dirty="0" smtClean="0">
                <a:solidFill>
                  <a:schemeClr val="bg1"/>
                </a:solidFill>
              </a:rPr>
              <a:t>까지 </a:t>
            </a:r>
            <a:r>
              <a:rPr lang="en-US" altLang="ko-KR" sz="3200" dirty="0" smtClean="0">
                <a:solidFill>
                  <a:schemeClr val="bg1"/>
                </a:solidFill>
              </a:rPr>
              <a:t>(2</a:t>
            </a:r>
            <a:r>
              <a:rPr lang="ko-KR" altLang="en-US" sz="3200" dirty="0" smtClean="0">
                <a:solidFill>
                  <a:schemeClr val="bg1"/>
                </a:solidFill>
              </a:rPr>
              <a:t>주</a:t>
            </a:r>
            <a:r>
              <a:rPr lang="en-US" altLang="ko-KR" sz="32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sz="3200" dirty="0" smtClean="0">
                <a:solidFill>
                  <a:schemeClr val="bg1"/>
                </a:solidFill>
              </a:rPr>
              <a:t>2405b </a:t>
            </a:r>
            <a:r>
              <a:rPr lang="ko-KR" altLang="en-US" sz="3200" dirty="0" err="1" smtClean="0">
                <a:solidFill>
                  <a:schemeClr val="bg1"/>
                </a:solidFill>
              </a:rPr>
              <a:t>지각방</a:t>
            </a:r>
            <a:r>
              <a:rPr lang="ko-KR" altLang="en-US" sz="3200" dirty="0" smtClean="0">
                <a:solidFill>
                  <a:schemeClr val="bg1"/>
                </a:solidFill>
              </a:rPr>
              <a:t> 앞 박스에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r>
              <a:rPr lang="en-US" altLang="ko-KR" sz="3200" dirty="0" smtClean="0">
                <a:solidFill>
                  <a:schemeClr val="bg1"/>
                </a:solidFill>
              </a:rPr>
              <a:t>22</a:t>
            </a:r>
            <a:r>
              <a:rPr lang="ko-KR" altLang="en-US" sz="3200" dirty="0" smtClean="0">
                <a:solidFill>
                  <a:schemeClr val="bg1"/>
                </a:solidFill>
              </a:rPr>
              <a:t>시 전까지 제출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endParaRPr lang="en-US" altLang="ko-KR" sz="3200" dirty="0">
              <a:solidFill>
                <a:schemeClr val="bg1"/>
              </a:solidFill>
            </a:endParaRP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과제 관련 질문 </a:t>
            </a:r>
            <a:r>
              <a:rPr lang="en-US" altLang="ko-KR" sz="32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김혜정    </a:t>
            </a:r>
            <a:r>
              <a:rPr lang="en-US" altLang="ko-KR" sz="3200" dirty="0" smtClean="0">
                <a:solidFill>
                  <a:schemeClr val="bg1"/>
                </a:solidFill>
              </a:rPr>
              <a:t>010-6638-0076</a:t>
            </a:r>
          </a:p>
          <a:p>
            <a:endParaRPr lang="en-US" altLang="ko-KR" sz="3200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ko-KR" altLang="en-US" sz="3200" dirty="0" smtClean="0">
                <a:solidFill>
                  <a:schemeClr val="bg1"/>
                </a:solidFill>
                <a:sym typeface="Wingdings" pitchFamily="2" charset="2"/>
              </a:rPr>
              <a:t>심리학과 자유게시판</a:t>
            </a:r>
            <a:endParaRPr lang="en-US" altLang="ko-KR" sz="3200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altLang="ko-KR" sz="3200" dirty="0" smtClean="0">
                <a:solidFill>
                  <a:schemeClr val="bg1"/>
                </a:solidFill>
                <a:sym typeface="Wingdings" pitchFamily="2" charset="2"/>
              </a:rPr>
              <a:t>PPT </a:t>
            </a:r>
            <a:r>
              <a:rPr lang="ko-KR" altLang="en-US" sz="3200" dirty="0" smtClean="0">
                <a:solidFill>
                  <a:schemeClr val="bg1"/>
                </a:solidFill>
                <a:sym typeface="Wingdings" pitchFamily="2" charset="2"/>
              </a:rPr>
              <a:t>올려놓겠습니다</a:t>
            </a:r>
            <a:r>
              <a:rPr lang="en-US" altLang="ko-KR" sz="3200" dirty="0" smtClean="0">
                <a:solidFill>
                  <a:schemeClr val="bg1"/>
                </a:solidFill>
                <a:sym typeface="Wingdings" pitchFamily="2" charset="2"/>
              </a:rPr>
              <a:t>.</a:t>
            </a:r>
          </a:p>
          <a:p>
            <a:endParaRPr lang="en-US" altLang="ko-KR" sz="3200" dirty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ko-KR" altLang="en-US" sz="3200" dirty="0" smtClean="0">
                <a:solidFill>
                  <a:schemeClr val="bg1"/>
                </a:solidFill>
                <a:sym typeface="Wingdings" pitchFamily="2" charset="2"/>
              </a:rPr>
              <a:t>감사합니다 </a:t>
            </a:r>
            <a:r>
              <a:rPr lang="en-US" altLang="ko-KR" sz="3200" dirty="0" smtClean="0">
                <a:solidFill>
                  <a:schemeClr val="bg1"/>
                </a:solidFill>
                <a:sym typeface="Wingdings" pitchFamily="2" charset="2"/>
              </a:rPr>
              <a:t>^^</a:t>
            </a:r>
            <a:endParaRPr lang="en-US" altLang="ko-KR" sz="3200" dirty="0">
              <a:solidFill>
                <a:schemeClr val="bg1"/>
              </a:solidFill>
              <a:sym typeface="Wingdings" pitchFamily="2" charset="2"/>
            </a:endParaRPr>
          </a:p>
          <a:p>
            <a:endParaRPr lang="en-US" altLang="ko-KR" sz="3200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pic>
        <p:nvPicPr>
          <p:cNvPr id="3" name="slide8_picture17" descr="icon_핸드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669612"/>
            <a:ext cx="619125" cy="533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62" y="692696"/>
            <a:ext cx="3301551" cy="58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>
            <a:off x="3995936" y="2204864"/>
            <a:ext cx="3112465" cy="1955944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7108401" y="3627408"/>
            <a:ext cx="1208015" cy="1601792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9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4433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&lt;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수정사항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&gt;</a:t>
            </a: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변별한 자극 중 가장 예민하게 한 것이 </a:t>
            </a:r>
            <a:r>
              <a:rPr lang="en-US" altLang="ko-KR" sz="2400" dirty="0" smtClean="0">
                <a:solidFill>
                  <a:schemeClr val="bg1"/>
                </a:solidFill>
              </a:rPr>
              <a:t>K</a:t>
            </a:r>
            <a:r>
              <a:rPr lang="ko-KR" altLang="en-US" sz="2400" dirty="0" smtClean="0">
                <a:solidFill>
                  <a:schemeClr val="bg1"/>
                </a:solidFill>
              </a:rPr>
              <a:t>값 인데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그 자극보다 무거운 것도 구별하는데 실패한 것만 </a:t>
            </a:r>
            <a:r>
              <a:rPr lang="ko-KR" alt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오류가 됨</a:t>
            </a:r>
            <a:endParaRPr lang="en-US" altLang="ko-KR" sz="24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altLang="ko-KR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EX)</a:t>
            </a:r>
          </a:p>
          <a:p>
            <a:endParaRPr lang="en-US" altLang="ko-KR" sz="24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80088"/>
              </p:ext>
            </p:extLst>
          </p:nvPr>
        </p:nvGraphicFramePr>
        <p:xfrm>
          <a:off x="768332" y="2708920"/>
          <a:ext cx="7188043" cy="2471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1791"/>
                <a:gridCol w="2038126"/>
                <a:gridCol w="2038126"/>
              </a:tblGrid>
              <a:tr h="407267">
                <a:tc>
                  <a:txBody>
                    <a:bodyPr/>
                    <a:lstStyle/>
                    <a:p>
                      <a:pPr latinLnBrk="1"/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</a:rPr>
                        <a:t>참가자 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</a:rPr>
                        <a:t>참가자 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50g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52g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 (K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값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X (</a:t>
                      </a:r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오류아님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1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50g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54g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X (</a:t>
                      </a:r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오류아님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1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50g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56g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X (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오류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 (K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값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50g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58g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X (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오류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1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50g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60g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X (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오류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00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2_shape1"/>
          <p:cNvSpPr/>
          <p:nvPr/>
        </p:nvSpPr>
        <p:spPr>
          <a:xfrm>
            <a:off x="690876" y="620688"/>
            <a:ext cx="5105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000" kern="1200" spc="-150" dirty="0" smtClean="0">
                <a:solidFill>
                  <a:schemeClr val="bg1"/>
                </a:solidFill>
                <a:latin typeface="+mn-ea"/>
                <a:cs typeface="+mn-cs"/>
              </a:rPr>
              <a:t>목 차</a:t>
            </a:r>
            <a:endParaRPr sz="4000" kern="1200" spc="-150" dirty="0">
              <a:solidFill>
                <a:schemeClr val="bg1"/>
              </a:solidFill>
              <a:latin typeface="+mn-ea"/>
              <a:cs typeface="+mn-cs"/>
            </a:endParaRPr>
          </a:p>
        </p:txBody>
      </p:sp>
      <p:sp>
        <p:nvSpPr>
          <p:cNvPr id="4" name="slide2_shape2"/>
          <p:cNvSpPr/>
          <p:nvPr/>
        </p:nvSpPr>
        <p:spPr>
          <a:xfrm>
            <a:off x="683568" y="1880245"/>
            <a:ext cx="5256584" cy="316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 defTabSz="914400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600" dirty="0" smtClean="0">
                <a:solidFill>
                  <a:schemeClr val="bg1"/>
                </a:solidFill>
                <a:latin typeface="+mn-ea"/>
              </a:rPr>
              <a:t>변인 설명</a:t>
            </a:r>
            <a:endParaRPr sz="2600" kern="1200" dirty="0">
              <a:solidFill>
                <a:schemeClr val="bg1"/>
              </a:solidFill>
              <a:latin typeface="+mn-ea"/>
              <a:cs typeface="+mn-cs"/>
            </a:endParaRPr>
          </a:p>
          <a:p>
            <a:pPr marL="514350" indent="-514350" algn="l" defTabSz="914400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600" dirty="0" smtClean="0">
                <a:solidFill>
                  <a:schemeClr val="bg1"/>
                </a:solidFill>
                <a:latin typeface="+mn-ea"/>
              </a:rPr>
              <a:t>실험 설명</a:t>
            </a:r>
            <a:endParaRPr sz="2600" kern="1200" dirty="0">
              <a:solidFill>
                <a:schemeClr val="bg1"/>
              </a:solidFill>
              <a:latin typeface="+mn-ea"/>
              <a:cs typeface="+mn-cs"/>
            </a:endParaRPr>
          </a:p>
          <a:p>
            <a:pPr marL="514350" indent="-514350" algn="l" defTabSz="914400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600" dirty="0" smtClean="0">
                <a:solidFill>
                  <a:schemeClr val="bg1"/>
                </a:solidFill>
                <a:latin typeface="+mn-ea"/>
              </a:rPr>
              <a:t>실</a:t>
            </a:r>
            <a:r>
              <a:rPr lang="ko-KR" altLang="en-US" sz="2600" dirty="0">
                <a:solidFill>
                  <a:schemeClr val="bg1"/>
                </a:solidFill>
                <a:latin typeface="+mn-ea"/>
              </a:rPr>
              <a:t>험</a:t>
            </a:r>
            <a:endParaRPr sz="2600" kern="1200" dirty="0">
              <a:solidFill>
                <a:schemeClr val="bg1"/>
              </a:solidFill>
              <a:latin typeface="+mn-ea"/>
              <a:cs typeface="+mn-cs"/>
            </a:endParaRPr>
          </a:p>
          <a:p>
            <a:pPr marL="514350" indent="-514350" algn="l" defTabSz="914400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600" dirty="0" smtClean="0">
                <a:solidFill>
                  <a:schemeClr val="bg1"/>
                </a:solidFill>
                <a:latin typeface="+mn-ea"/>
              </a:rPr>
              <a:t>보고서 작성 방법</a:t>
            </a:r>
            <a:endParaRPr sz="2600" kern="1200" dirty="0">
              <a:solidFill>
                <a:schemeClr val="bg1"/>
              </a:solidFill>
              <a:latin typeface="+mn-ea"/>
              <a:cs typeface="+mn-cs"/>
            </a:endParaRPr>
          </a:p>
        </p:txBody>
      </p:sp>
      <p:pic>
        <p:nvPicPr>
          <p:cNvPr id="5" name="slide2_picture1" descr="분필제목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3_shape1"/>
          <p:cNvSpPr/>
          <p:nvPr/>
        </p:nvSpPr>
        <p:spPr>
          <a:xfrm>
            <a:off x="395536" y="620688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000" spc="-150" dirty="0" err="1" smtClean="0">
                <a:solidFill>
                  <a:schemeClr val="bg1"/>
                </a:solidFill>
                <a:latin typeface="+mn-ea"/>
              </a:rPr>
              <a:t>차이역</a:t>
            </a:r>
            <a:r>
              <a:rPr lang="ko-KR" altLang="en-US" sz="4000" spc="-15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4000" spc="-150" dirty="0" smtClean="0">
                <a:solidFill>
                  <a:schemeClr val="bg1"/>
                </a:solidFill>
                <a:latin typeface="+mn-ea"/>
              </a:rPr>
              <a:t>(JND; just noticeable difference)</a:t>
            </a:r>
            <a:endParaRPr sz="4000" kern="1200" spc="-150" dirty="0">
              <a:solidFill>
                <a:schemeClr val="bg1"/>
              </a:solidFill>
              <a:latin typeface="+mn-ea"/>
              <a:cs typeface="+mn-cs"/>
            </a:endParaRPr>
          </a:p>
        </p:txBody>
      </p:sp>
      <p:pic>
        <p:nvPicPr>
          <p:cNvPr id="4" name="slide3_picture1" descr="분필제목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5" name="slide3_shape2"/>
          <p:cNvSpPr/>
          <p:nvPr/>
        </p:nvSpPr>
        <p:spPr>
          <a:xfrm>
            <a:off x="1079610" y="2060848"/>
            <a:ext cx="73088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000" spc="-150" dirty="0" smtClean="0">
                <a:solidFill>
                  <a:schemeClr val="bg1"/>
                </a:solidFill>
                <a:latin typeface="+mn-ea"/>
              </a:rPr>
              <a:t>두 자극간의 차이를 탐지할 수 있는 최소 자극 차이</a:t>
            </a:r>
            <a:endParaRPr lang="en-US" altLang="ko-KR" sz="4000" spc="-150" dirty="0" smtClean="0">
              <a:solidFill>
                <a:schemeClr val="bg1"/>
              </a:solidFill>
              <a:latin typeface="+mn-ea"/>
            </a:endParaRPr>
          </a:p>
          <a:p>
            <a:pPr algn="ctr"/>
            <a:endParaRPr lang="en-US" sz="4000" spc="-150" dirty="0">
              <a:solidFill>
                <a:schemeClr val="bg1"/>
              </a:solidFill>
              <a:latin typeface="+mn-ea"/>
            </a:endParaRPr>
          </a:p>
          <a:p>
            <a:r>
              <a:rPr lang="en-US" sz="4000" spc="-150" dirty="0" smtClean="0">
                <a:solidFill>
                  <a:schemeClr val="bg1"/>
                </a:solidFill>
                <a:latin typeface="+mn-ea"/>
              </a:rPr>
              <a:t>     Weber</a:t>
            </a:r>
            <a:r>
              <a:rPr lang="ko-KR" altLang="en-US" sz="4000" spc="-150" dirty="0" smtClean="0">
                <a:solidFill>
                  <a:schemeClr val="bg1"/>
                </a:solidFill>
                <a:latin typeface="+mn-ea"/>
              </a:rPr>
              <a:t>의</a:t>
            </a:r>
            <a:r>
              <a:rPr lang="en-US" altLang="ko-KR" sz="4000" spc="-15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4000" spc="-150" dirty="0" smtClean="0">
                <a:solidFill>
                  <a:schemeClr val="bg1"/>
                </a:solidFill>
                <a:latin typeface="+mn-ea"/>
              </a:rPr>
              <a:t>법칙</a:t>
            </a:r>
            <a:r>
              <a:rPr lang="en-US" altLang="ko-KR" sz="4000" spc="-150" dirty="0" smtClean="0">
                <a:solidFill>
                  <a:schemeClr val="bg1"/>
                </a:solidFill>
                <a:latin typeface="+mn-ea"/>
              </a:rPr>
              <a:t>: </a:t>
            </a:r>
            <a:r>
              <a:rPr lang="en-US" altLang="ko-KR" sz="3200" dirty="0" smtClean="0">
                <a:solidFill>
                  <a:schemeClr val="bg1"/>
                </a:solidFill>
              </a:rPr>
              <a:t/>
            </a:r>
            <a:br>
              <a:rPr lang="en-US" altLang="ko-KR" sz="3200" dirty="0" smtClean="0">
                <a:solidFill>
                  <a:schemeClr val="bg1"/>
                </a:solidFill>
              </a:rPr>
            </a:br>
            <a:endParaRPr lang="en-US" altLang="ko-KR" sz="3200" dirty="0" smtClean="0">
              <a:solidFill>
                <a:schemeClr val="bg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87824" y="4869160"/>
            <a:ext cx="529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I </a:t>
            </a:r>
            <a:r>
              <a:rPr lang="ko-KR" altLang="en-US" sz="2400" dirty="0">
                <a:solidFill>
                  <a:schemeClr val="bg1"/>
                </a:solidFill>
              </a:rPr>
              <a:t>또는 </a:t>
            </a:r>
            <a:r>
              <a:rPr lang="en-US" altLang="ko-KR" sz="2400" dirty="0">
                <a:solidFill>
                  <a:schemeClr val="bg1"/>
                </a:solidFill>
              </a:rPr>
              <a:t>S = </a:t>
            </a:r>
            <a:r>
              <a:rPr lang="ko-KR" altLang="en-US" sz="2400" dirty="0" err="1">
                <a:solidFill>
                  <a:schemeClr val="bg1"/>
                </a:solidFill>
              </a:rPr>
              <a:t>원자극의</a:t>
            </a:r>
            <a:r>
              <a:rPr lang="ko-KR" altLang="en-US" sz="2400" dirty="0">
                <a:solidFill>
                  <a:schemeClr val="bg1"/>
                </a:solidFill>
              </a:rPr>
              <a:t> 크기</a:t>
            </a:r>
            <a:r>
              <a:rPr lang="en-US" altLang="ko-KR" sz="2400" spc="-150" dirty="0">
                <a:solidFill>
                  <a:schemeClr val="bg1"/>
                </a:solidFill>
                <a:latin typeface="+mn-ea"/>
              </a:rPr>
              <a:t/>
            </a:r>
            <a:br>
              <a:rPr lang="en-US" altLang="ko-KR" sz="2400" spc="-150" dirty="0">
                <a:solidFill>
                  <a:schemeClr val="bg1"/>
                </a:solidFill>
                <a:latin typeface="+mn-ea"/>
              </a:rPr>
            </a:br>
            <a:r>
              <a:rPr lang="el-GR" altLang="ko-KR" sz="2400" dirty="0">
                <a:solidFill>
                  <a:schemeClr val="bg1"/>
                </a:solidFill>
              </a:rPr>
              <a:t>Δ</a:t>
            </a:r>
            <a:r>
              <a:rPr lang="en-US" altLang="ko-KR" sz="2400" dirty="0">
                <a:solidFill>
                  <a:schemeClr val="bg1"/>
                </a:solidFill>
              </a:rPr>
              <a:t>I </a:t>
            </a:r>
            <a:r>
              <a:rPr lang="ko-KR" altLang="en-US" sz="2400" dirty="0">
                <a:solidFill>
                  <a:schemeClr val="bg1"/>
                </a:solidFill>
              </a:rPr>
              <a:t>또는 </a:t>
            </a:r>
            <a:r>
              <a:rPr lang="en-US" altLang="ko-KR" sz="2400" dirty="0" err="1">
                <a:solidFill>
                  <a:schemeClr val="bg1"/>
                </a:solidFill>
              </a:rPr>
              <a:t>jnd</a:t>
            </a:r>
            <a:r>
              <a:rPr lang="en-US" altLang="ko-KR" sz="2400" dirty="0">
                <a:solidFill>
                  <a:schemeClr val="bg1"/>
                </a:solidFill>
              </a:rPr>
              <a:t> = </a:t>
            </a:r>
            <a:r>
              <a:rPr lang="ko-KR" altLang="en-US" sz="2400" dirty="0">
                <a:solidFill>
                  <a:schemeClr val="bg1"/>
                </a:solidFill>
              </a:rPr>
              <a:t>감지할 수 있는 </a:t>
            </a:r>
            <a:r>
              <a:rPr lang="ko-KR" altLang="en-US" sz="2400" dirty="0" err="1">
                <a:solidFill>
                  <a:schemeClr val="bg1"/>
                </a:solidFill>
              </a:rPr>
              <a:t>변화량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340112" y="3662996"/>
            <a:ext cx="2809835" cy="1121674"/>
            <a:chOff x="5340112" y="3662996"/>
            <a:chExt cx="2809835" cy="112167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6300192" y="4221088"/>
              <a:ext cx="5040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444208" y="4221088"/>
              <a:ext cx="2808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bg1"/>
                  </a:solidFill>
                </a:rPr>
                <a:t>I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305139" y="3697868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ko-KR" sz="2800" dirty="0">
                  <a:solidFill>
                    <a:schemeClr val="bg1"/>
                  </a:solidFill>
                </a:rPr>
                <a:t>Δ</a:t>
              </a:r>
              <a:r>
                <a:rPr lang="en-US" altLang="ko-KR" sz="2800" dirty="0">
                  <a:solidFill>
                    <a:schemeClr val="bg1"/>
                  </a:solidFill>
                </a:rPr>
                <a:t>I </a:t>
              </a:r>
              <a:endParaRPr lang="ko-KR" altLang="en-US" sz="2800" dirty="0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7524328" y="4221088"/>
              <a:ext cx="5040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635933" y="4261450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</a:rPr>
                <a:t>S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52320" y="3662996"/>
              <a:ext cx="6976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err="1" smtClean="0">
                  <a:solidFill>
                    <a:schemeClr val="bg1"/>
                  </a:solidFill>
                </a:rPr>
                <a:t>jnd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340112" y="3867145"/>
              <a:ext cx="229582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000" spc="-150" dirty="0">
                  <a:solidFill>
                    <a:schemeClr val="bg1"/>
                  </a:solidFill>
                  <a:latin typeface="+mn-ea"/>
                </a:rPr>
                <a:t>k =    </a:t>
              </a:r>
              <a:r>
                <a:rPr lang="en-US" altLang="ko-KR" sz="4000" dirty="0">
                  <a:solidFill>
                    <a:schemeClr val="bg1"/>
                  </a:solidFill>
                </a:rPr>
                <a:t> = </a:t>
              </a:r>
              <a:endParaRPr lang="ko-KR" alt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3_picture1" descr="분필제목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5" name="slide3_shape2"/>
          <p:cNvSpPr/>
          <p:nvPr/>
        </p:nvSpPr>
        <p:spPr>
          <a:xfrm>
            <a:off x="554640" y="584246"/>
            <a:ext cx="73088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-150" dirty="0" smtClean="0">
                <a:solidFill>
                  <a:schemeClr val="bg1"/>
                </a:solidFill>
                <a:latin typeface="+mn-ea"/>
              </a:rPr>
              <a:t>   Weber</a:t>
            </a:r>
            <a:r>
              <a:rPr lang="ko-KR" altLang="en-US" sz="4000" spc="-150" dirty="0" smtClean="0">
                <a:solidFill>
                  <a:schemeClr val="bg1"/>
                </a:solidFill>
                <a:latin typeface="+mn-ea"/>
              </a:rPr>
              <a:t>의</a:t>
            </a:r>
            <a:r>
              <a:rPr lang="en-US" altLang="ko-KR" sz="4000" spc="-15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4000" spc="-150" dirty="0" smtClean="0">
                <a:solidFill>
                  <a:schemeClr val="bg1"/>
                </a:solidFill>
                <a:latin typeface="+mn-ea"/>
              </a:rPr>
              <a:t>법칙</a:t>
            </a:r>
            <a:r>
              <a:rPr lang="en-US" altLang="ko-KR" sz="4000" spc="-150" dirty="0" smtClean="0">
                <a:solidFill>
                  <a:schemeClr val="bg1"/>
                </a:solidFill>
                <a:latin typeface="+mn-ea"/>
              </a:rPr>
              <a:t>:</a:t>
            </a:r>
            <a:endParaRPr lang="en-US" altLang="ko-KR" sz="3200" dirty="0" smtClean="0">
              <a:solidFill>
                <a:schemeClr val="bg1"/>
              </a:solidFill>
            </a:endParaRPr>
          </a:p>
        </p:txBody>
      </p:sp>
      <p:sp>
        <p:nvSpPr>
          <p:cNvPr id="6" name="slide3_shape2"/>
          <p:cNvSpPr/>
          <p:nvPr/>
        </p:nvSpPr>
        <p:spPr>
          <a:xfrm>
            <a:off x="1079610" y="2060848"/>
            <a:ext cx="73088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dirty="0" smtClean="0">
                <a:solidFill>
                  <a:schemeClr val="bg1"/>
                </a:solidFill>
              </a:rPr>
              <a:t>문제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1)</a:t>
            </a:r>
          </a:p>
          <a:p>
            <a:pPr marL="0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800" dirty="0" smtClean="0">
                <a:solidFill>
                  <a:schemeClr val="bg1"/>
                </a:solidFill>
              </a:rPr>
              <a:t>소리 크기에 대한 상수 </a:t>
            </a:r>
            <a:r>
              <a:rPr lang="en-US" altLang="ko-KR" sz="2800" dirty="0" smtClean="0">
                <a:solidFill>
                  <a:schemeClr val="bg1"/>
                </a:solidFill>
              </a:rPr>
              <a:t>k</a:t>
            </a:r>
            <a:r>
              <a:rPr lang="ko-KR" altLang="en-US" sz="2800" dirty="0" smtClean="0">
                <a:solidFill>
                  <a:schemeClr val="bg1"/>
                </a:solidFill>
              </a:rPr>
              <a:t>를 찾는 실험에서 </a:t>
            </a:r>
            <a:r>
              <a:rPr lang="en-US" altLang="ko-KR" sz="2800" dirty="0" smtClean="0">
                <a:solidFill>
                  <a:schemeClr val="bg1"/>
                </a:solidFill>
              </a:rPr>
              <a:t/>
            </a:r>
            <a:br>
              <a:rPr lang="en-US" altLang="ko-KR" sz="2800" dirty="0" smtClean="0">
                <a:solidFill>
                  <a:schemeClr val="bg1"/>
                </a:solidFill>
              </a:rPr>
            </a:br>
            <a:r>
              <a:rPr lang="ko-KR" altLang="en-US" sz="2800" dirty="0" smtClean="0">
                <a:solidFill>
                  <a:schemeClr val="bg1"/>
                </a:solidFill>
              </a:rPr>
              <a:t>처음에 </a:t>
            </a:r>
            <a:r>
              <a:rPr lang="en-US" altLang="ko-KR" sz="2800" dirty="0" smtClean="0">
                <a:solidFill>
                  <a:schemeClr val="bg1"/>
                </a:solidFill>
              </a:rPr>
              <a:t>100db</a:t>
            </a:r>
            <a:r>
              <a:rPr lang="ko-KR" altLang="en-US" sz="2800" dirty="0" smtClean="0">
                <a:solidFill>
                  <a:schemeClr val="bg1"/>
                </a:solidFill>
              </a:rPr>
              <a:t>의 소리를 들려주고 그 다음 </a:t>
            </a:r>
            <a:r>
              <a:rPr lang="en-US" altLang="ko-KR" sz="2800" dirty="0" smtClean="0">
                <a:solidFill>
                  <a:schemeClr val="bg1"/>
                </a:solidFill>
              </a:rPr>
              <a:t>150db</a:t>
            </a:r>
            <a:r>
              <a:rPr lang="ko-KR" altLang="en-US" sz="2800" dirty="0" smtClean="0">
                <a:solidFill>
                  <a:schemeClr val="bg1"/>
                </a:solidFill>
              </a:rPr>
              <a:t>의 소리를 들려줬을 때 두 소리 크기를 구분할 수 있었다면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차이역은</a:t>
            </a:r>
            <a:r>
              <a:rPr lang="en-US" altLang="ko-KR" sz="28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0739" y="4904928"/>
            <a:ext cx="3004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</a:rPr>
              <a:t>50 / 100 = 0.5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522753" y="272622"/>
            <a:ext cx="2809835" cy="1121674"/>
            <a:chOff x="5340112" y="3662996"/>
            <a:chExt cx="2809835" cy="1121674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6300192" y="4221088"/>
              <a:ext cx="5040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44208" y="4221088"/>
              <a:ext cx="2808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bg1"/>
                  </a:solidFill>
                </a:rPr>
                <a:t>I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305139" y="3697868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ko-KR" sz="2800" dirty="0">
                  <a:solidFill>
                    <a:schemeClr val="bg1"/>
                  </a:solidFill>
                </a:rPr>
                <a:t>Δ</a:t>
              </a:r>
              <a:r>
                <a:rPr lang="en-US" altLang="ko-KR" sz="2800" dirty="0">
                  <a:solidFill>
                    <a:schemeClr val="bg1"/>
                  </a:solidFill>
                </a:rPr>
                <a:t>I </a:t>
              </a:r>
              <a:endParaRPr lang="ko-KR" altLang="en-US" sz="2800" dirty="0"/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7524328" y="4221088"/>
              <a:ext cx="5040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635933" y="4261450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</a:rPr>
                <a:t>S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52320" y="3662996"/>
              <a:ext cx="6976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err="1" smtClean="0">
                  <a:solidFill>
                    <a:schemeClr val="bg1"/>
                  </a:solidFill>
                </a:rPr>
                <a:t>jnd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340112" y="3867145"/>
              <a:ext cx="229582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000" spc="-150" dirty="0">
                  <a:solidFill>
                    <a:schemeClr val="bg1"/>
                  </a:solidFill>
                  <a:latin typeface="+mn-ea"/>
                </a:rPr>
                <a:t>k =    </a:t>
              </a:r>
              <a:r>
                <a:rPr lang="en-US" altLang="ko-KR" sz="4000" dirty="0">
                  <a:solidFill>
                    <a:schemeClr val="bg1"/>
                  </a:solidFill>
                </a:rPr>
                <a:t> = </a:t>
              </a:r>
              <a:endParaRPr lang="ko-KR" alt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0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3_picture1" descr="분필제목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6" name="slide3_shape2"/>
          <p:cNvSpPr/>
          <p:nvPr/>
        </p:nvSpPr>
        <p:spPr>
          <a:xfrm>
            <a:off x="1079610" y="2060848"/>
            <a:ext cx="73088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dirty="0" smtClean="0">
                <a:solidFill>
                  <a:schemeClr val="bg1"/>
                </a:solidFill>
              </a:rPr>
              <a:t>문제 </a:t>
            </a:r>
            <a:r>
              <a:rPr lang="en-US" altLang="ko-KR" sz="2800" b="1" dirty="0">
                <a:solidFill>
                  <a:schemeClr val="bg1"/>
                </a:solidFill>
              </a:rPr>
              <a:t>2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)</a:t>
            </a:r>
          </a:p>
          <a:p>
            <a:pPr marL="0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800" dirty="0" smtClean="0">
                <a:solidFill>
                  <a:schemeClr val="bg1"/>
                </a:solidFill>
              </a:rPr>
              <a:t>미</a:t>
            </a:r>
            <a:r>
              <a:rPr lang="ko-KR" altLang="en-US" sz="2800" dirty="0">
                <a:solidFill>
                  <a:schemeClr val="bg1"/>
                </a:solidFill>
              </a:rPr>
              <a:t>각</a:t>
            </a:r>
            <a:r>
              <a:rPr lang="ko-KR" altLang="en-US" sz="2800" dirty="0" smtClean="0">
                <a:solidFill>
                  <a:schemeClr val="bg1"/>
                </a:solidFill>
              </a:rPr>
              <a:t>의 </a:t>
            </a:r>
            <a:r>
              <a:rPr lang="en-US" altLang="ko-KR" sz="2800" dirty="0" smtClean="0">
                <a:solidFill>
                  <a:schemeClr val="bg1"/>
                </a:solidFill>
              </a:rPr>
              <a:t>k</a:t>
            </a:r>
            <a:r>
              <a:rPr lang="ko-KR" altLang="en-US" sz="2800" dirty="0" smtClean="0">
                <a:solidFill>
                  <a:schemeClr val="bg1"/>
                </a:solidFill>
              </a:rPr>
              <a:t>값 </a:t>
            </a:r>
            <a:r>
              <a:rPr lang="en-US" altLang="ko-KR" sz="2800" dirty="0" smtClean="0">
                <a:solidFill>
                  <a:schemeClr val="bg1"/>
                </a:solidFill>
              </a:rPr>
              <a:t>= 1/50</a:t>
            </a:r>
            <a:br>
              <a:rPr lang="en-US" altLang="ko-KR" sz="2800" dirty="0" smtClean="0">
                <a:solidFill>
                  <a:schemeClr val="bg1"/>
                </a:solidFill>
              </a:rPr>
            </a:br>
            <a:r>
              <a:rPr lang="ko-KR" altLang="en-US" sz="2800" dirty="0" smtClean="0">
                <a:solidFill>
                  <a:schemeClr val="bg1"/>
                </a:solidFill>
              </a:rPr>
              <a:t>음의 고저의 </a:t>
            </a:r>
            <a:r>
              <a:rPr lang="en-US" altLang="ko-KR" sz="2800" dirty="0" smtClean="0">
                <a:solidFill>
                  <a:schemeClr val="bg1"/>
                </a:solidFill>
              </a:rPr>
              <a:t>k</a:t>
            </a:r>
            <a:r>
              <a:rPr lang="ko-KR" altLang="en-US" sz="2800" dirty="0" smtClean="0">
                <a:solidFill>
                  <a:schemeClr val="bg1"/>
                </a:solidFill>
              </a:rPr>
              <a:t>값 </a:t>
            </a:r>
            <a:r>
              <a:rPr lang="en-US" altLang="ko-KR" sz="2800" dirty="0" smtClean="0">
                <a:solidFill>
                  <a:schemeClr val="bg1"/>
                </a:solidFill>
              </a:rPr>
              <a:t>= 5/50</a:t>
            </a:r>
            <a:r>
              <a:rPr lang="ko-KR" altLang="en-US" sz="2800" dirty="0" smtClean="0">
                <a:solidFill>
                  <a:schemeClr val="bg1"/>
                </a:solidFill>
              </a:rPr>
              <a:t>라고 했을 때</a:t>
            </a:r>
            <a:r>
              <a:rPr lang="en-US" altLang="ko-KR" sz="2800" dirty="0" smtClean="0">
                <a:solidFill>
                  <a:schemeClr val="bg1"/>
                </a:solidFill>
              </a:rPr>
              <a:t>,</a:t>
            </a:r>
            <a:br>
              <a:rPr lang="en-US" altLang="ko-KR" sz="2800" dirty="0" smtClean="0">
                <a:solidFill>
                  <a:schemeClr val="bg1"/>
                </a:solidFill>
              </a:rPr>
            </a:br>
            <a:r>
              <a:rPr lang="ko-KR" altLang="en-US" sz="2800" dirty="0" smtClean="0">
                <a:solidFill>
                  <a:schemeClr val="bg1"/>
                </a:solidFill>
              </a:rPr>
              <a:t>어떤 것이 더 예민한 변별일까</a:t>
            </a:r>
            <a:r>
              <a:rPr lang="en-US" altLang="ko-KR" sz="28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4979" y="4581128"/>
            <a:ext cx="7433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 smtClean="0">
                <a:solidFill>
                  <a:schemeClr val="bg1"/>
                </a:solidFill>
              </a:rPr>
              <a:t>변화량이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작은데 차이를 지각했으므로</a:t>
            </a:r>
            <a:endParaRPr lang="en-US" altLang="ko-KR" sz="3200" b="1" dirty="0" smtClean="0">
              <a:solidFill>
                <a:schemeClr val="bg1"/>
              </a:solidFill>
            </a:endParaRPr>
          </a:p>
          <a:p>
            <a:r>
              <a:rPr lang="en-US" altLang="ko-KR" sz="3200" b="1" dirty="0" smtClean="0">
                <a:solidFill>
                  <a:schemeClr val="bg1"/>
                </a:solidFill>
              </a:rPr>
              <a:t>k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값이 더 작은 미각이 더 예민한 변별임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slide3_shape2"/>
          <p:cNvSpPr/>
          <p:nvPr/>
        </p:nvSpPr>
        <p:spPr>
          <a:xfrm>
            <a:off x="554640" y="584246"/>
            <a:ext cx="73088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-150" dirty="0" smtClean="0">
                <a:solidFill>
                  <a:schemeClr val="bg1"/>
                </a:solidFill>
                <a:latin typeface="+mn-ea"/>
              </a:rPr>
              <a:t>   Weber</a:t>
            </a:r>
            <a:r>
              <a:rPr lang="ko-KR" altLang="en-US" sz="4000" spc="-150" dirty="0" smtClean="0">
                <a:solidFill>
                  <a:schemeClr val="bg1"/>
                </a:solidFill>
                <a:latin typeface="+mn-ea"/>
              </a:rPr>
              <a:t>의</a:t>
            </a:r>
            <a:r>
              <a:rPr lang="en-US" altLang="ko-KR" sz="4000" spc="-15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4000" spc="-150" dirty="0" smtClean="0">
                <a:solidFill>
                  <a:schemeClr val="bg1"/>
                </a:solidFill>
                <a:latin typeface="+mn-ea"/>
              </a:rPr>
              <a:t>법칙</a:t>
            </a:r>
            <a:r>
              <a:rPr lang="en-US" altLang="ko-KR" sz="4000" spc="-150" dirty="0" smtClean="0">
                <a:solidFill>
                  <a:schemeClr val="bg1"/>
                </a:solidFill>
                <a:latin typeface="+mn-ea"/>
              </a:rPr>
              <a:t>:</a:t>
            </a:r>
            <a:endParaRPr lang="en-US" altLang="ko-KR" sz="3200" dirty="0" smtClean="0">
              <a:solidFill>
                <a:schemeClr val="bg1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4522753" y="272622"/>
            <a:ext cx="2809835" cy="1121674"/>
            <a:chOff x="5340112" y="3662996"/>
            <a:chExt cx="2809835" cy="112167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6300192" y="4221088"/>
              <a:ext cx="5040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444208" y="4221088"/>
              <a:ext cx="2808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bg1"/>
                  </a:solidFill>
                </a:rPr>
                <a:t>I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05139" y="3697868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ko-KR" sz="2800" dirty="0">
                  <a:solidFill>
                    <a:schemeClr val="bg1"/>
                  </a:solidFill>
                </a:rPr>
                <a:t>Δ</a:t>
              </a:r>
              <a:r>
                <a:rPr lang="en-US" altLang="ko-KR" sz="2800" dirty="0">
                  <a:solidFill>
                    <a:schemeClr val="bg1"/>
                  </a:solidFill>
                </a:rPr>
                <a:t>I </a:t>
              </a:r>
              <a:endParaRPr lang="ko-KR" altLang="en-US" sz="2800" dirty="0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7524328" y="4221088"/>
              <a:ext cx="5040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635933" y="4261450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</a:rPr>
                <a:t>S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52320" y="3662996"/>
              <a:ext cx="6976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err="1" smtClean="0">
                  <a:solidFill>
                    <a:schemeClr val="bg1"/>
                  </a:solidFill>
                </a:rPr>
                <a:t>jnd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340112" y="3867145"/>
              <a:ext cx="229582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000" spc="-150" dirty="0">
                  <a:solidFill>
                    <a:schemeClr val="bg1"/>
                  </a:solidFill>
                  <a:latin typeface="+mn-ea"/>
                </a:rPr>
                <a:t>k =    </a:t>
              </a:r>
              <a:r>
                <a:rPr lang="en-US" altLang="ko-KR" sz="4000" dirty="0">
                  <a:solidFill>
                    <a:schemeClr val="bg1"/>
                  </a:solidFill>
                </a:rPr>
                <a:t> = </a:t>
              </a:r>
              <a:endParaRPr lang="ko-KR" alt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17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3_picture1" descr="분필제목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773" y="1519833"/>
            <a:ext cx="8067675" cy="180975"/>
          </a:xfrm>
          <a:prstGeom prst="rect">
            <a:avLst/>
          </a:prstGeom>
        </p:spPr>
      </p:pic>
      <p:sp>
        <p:nvSpPr>
          <p:cNvPr id="5" name="slide3_shape2"/>
          <p:cNvSpPr/>
          <p:nvPr/>
        </p:nvSpPr>
        <p:spPr>
          <a:xfrm>
            <a:off x="215515" y="317078"/>
            <a:ext cx="87129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bg1"/>
                </a:solidFill>
              </a:rPr>
              <a:t>차이역</a:t>
            </a:r>
            <a:r>
              <a:rPr lang="en-US" altLang="ko-KR" sz="3200" dirty="0" smtClean="0">
                <a:solidFill>
                  <a:schemeClr val="bg1"/>
                </a:solidFill>
              </a:rPr>
              <a:t>: </a:t>
            </a:r>
            <a:r>
              <a:rPr lang="ko-KR" altLang="en-US" sz="3200" dirty="0" smtClean="0">
                <a:solidFill>
                  <a:schemeClr val="bg1"/>
                </a:solidFill>
              </a:rPr>
              <a:t>두 자극간의 차이를 탐지할 수 있는 </a:t>
            </a:r>
            <a:r>
              <a:rPr lang="en-US" altLang="ko-KR" sz="3200" dirty="0" smtClean="0">
                <a:solidFill>
                  <a:schemeClr val="bg1"/>
                </a:solidFill>
              </a:rPr>
              <a:t/>
            </a:r>
            <a:br>
              <a:rPr lang="en-US" altLang="ko-KR" sz="3200" dirty="0" smtClean="0">
                <a:solidFill>
                  <a:schemeClr val="bg1"/>
                </a:solidFill>
              </a:rPr>
            </a:br>
            <a:r>
              <a:rPr lang="ko-KR" altLang="en-US" sz="3200" dirty="0" smtClean="0">
                <a:solidFill>
                  <a:schemeClr val="bg1"/>
                </a:solidFill>
              </a:rPr>
              <a:t>최소 자극 차이</a:t>
            </a:r>
            <a:endParaRPr lang="en-US" altLang="ko-KR" sz="3200" dirty="0" smtClean="0">
              <a:solidFill>
                <a:schemeClr val="bg1"/>
              </a:solidFill>
            </a:endParaRPr>
          </a:p>
        </p:txBody>
      </p:sp>
      <p:sp>
        <p:nvSpPr>
          <p:cNvPr id="6" name="slide3_shape2"/>
          <p:cNvSpPr/>
          <p:nvPr/>
        </p:nvSpPr>
        <p:spPr>
          <a:xfrm>
            <a:off x="755576" y="2060848"/>
            <a:ext cx="76328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dirty="0" smtClean="0">
                <a:solidFill>
                  <a:schemeClr val="bg1"/>
                </a:solidFill>
              </a:rPr>
              <a:t>문제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3)</a:t>
            </a:r>
          </a:p>
          <a:p>
            <a:pPr marL="0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800" dirty="0" smtClean="0">
                <a:solidFill>
                  <a:schemeClr val="bg1"/>
                </a:solidFill>
              </a:rPr>
              <a:t>한 사람에게 소리 강도의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차이역을</a:t>
            </a:r>
            <a:r>
              <a:rPr lang="ko-KR" altLang="en-US" sz="2800" dirty="0" smtClean="0">
                <a:solidFill>
                  <a:schemeClr val="bg1"/>
                </a:solidFill>
              </a:rPr>
              <a:t> 알아보기 위한 실험을 했다</a:t>
            </a:r>
            <a:r>
              <a:rPr lang="en-US" altLang="ko-KR" sz="2800" dirty="0" smtClean="0">
                <a:solidFill>
                  <a:schemeClr val="bg1"/>
                </a:solidFill>
              </a:rPr>
              <a:t>. </a:t>
            </a:r>
            <a:r>
              <a:rPr lang="ko-KR" altLang="en-US" sz="2800" dirty="0" smtClean="0">
                <a:solidFill>
                  <a:schemeClr val="bg1"/>
                </a:solidFill>
              </a:rPr>
              <a:t>그 사람은 </a:t>
            </a:r>
            <a:r>
              <a:rPr lang="en-US" altLang="ko-KR" sz="2800" dirty="0" smtClean="0">
                <a:solidFill>
                  <a:schemeClr val="bg1"/>
                </a:solidFill>
              </a:rPr>
              <a:t>100db</a:t>
            </a:r>
            <a:r>
              <a:rPr lang="ko-KR" altLang="en-US" sz="2800" dirty="0" smtClean="0">
                <a:solidFill>
                  <a:schemeClr val="bg1"/>
                </a:solidFill>
              </a:rPr>
              <a:t>에서 </a:t>
            </a:r>
            <a:r>
              <a:rPr lang="en-US" altLang="ko-KR" sz="2800" dirty="0" smtClean="0">
                <a:solidFill>
                  <a:schemeClr val="bg1"/>
                </a:solidFill>
              </a:rPr>
              <a:t>200db</a:t>
            </a:r>
            <a:r>
              <a:rPr lang="ko-KR" altLang="en-US" sz="2800" dirty="0" smtClean="0">
                <a:solidFill>
                  <a:schemeClr val="bg1"/>
                </a:solidFill>
              </a:rPr>
              <a:t>로 소리가 커지는 것을 알아차렸고</a:t>
            </a:r>
            <a:r>
              <a:rPr lang="en-US" altLang="ko-KR" sz="2800" dirty="0" smtClean="0">
                <a:solidFill>
                  <a:schemeClr val="bg1"/>
                </a:solidFill>
              </a:rPr>
              <a:t>(k=1), 100db</a:t>
            </a:r>
            <a:r>
              <a:rPr lang="ko-KR" altLang="en-US" sz="2800" dirty="0" smtClean="0">
                <a:solidFill>
                  <a:schemeClr val="bg1"/>
                </a:solidFill>
              </a:rPr>
              <a:t>에서 </a:t>
            </a:r>
            <a:r>
              <a:rPr lang="en-US" altLang="ko-KR" sz="2800" dirty="0" smtClean="0">
                <a:solidFill>
                  <a:schemeClr val="bg1"/>
                </a:solidFill>
              </a:rPr>
              <a:t>150db</a:t>
            </a:r>
            <a:r>
              <a:rPr lang="ko-KR" altLang="en-US" sz="2800" dirty="0" smtClean="0">
                <a:solidFill>
                  <a:schemeClr val="bg1"/>
                </a:solidFill>
              </a:rPr>
              <a:t>로 커지는 것도 알아차렸다</a:t>
            </a:r>
            <a:r>
              <a:rPr lang="en-US" altLang="ko-KR" sz="2800" dirty="0" smtClean="0">
                <a:solidFill>
                  <a:schemeClr val="bg1"/>
                </a:solidFill>
              </a:rPr>
              <a:t>(k=0.5). </a:t>
            </a:r>
            <a:r>
              <a:rPr lang="ko-KR" altLang="en-US" sz="2800" dirty="0" smtClean="0">
                <a:solidFill>
                  <a:schemeClr val="bg1"/>
                </a:solidFill>
              </a:rPr>
              <a:t>이 사람의 상수 </a:t>
            </a:r>
            <a:r>
              <a:rPr lang="en-US" altLang="ko-KR" sz="2800" dirty="0" smtClean="0">
                <a:solidFill>
                  <a:schemeClr val="bg1"/>
                </a:solidFill>
              </a:rPr>
              <a:t>k</a:t>
            </a:r>
            <a:r>
              <a:rPr lang="ko-KR" altLang="en-US" sz="2800" dirty="0" smtClean="0">
                <a:solidFill>
                  <a:schemeClr val="bg1"/>
                </a:solidFill>
              </a:rPr>
              <a:t>는 무엇인가</a:t>
            </a:r>
            <a:r>
              <a:rPr lang="en-US" altLang="ko-KR" sz="28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3900" y="5085184"/>
            <a:ext cx="6928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</a:rPr>
              <a:t>k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값이 더 작은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0.5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가 진짜 차이역임 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6765" y="2348880"/>
            <a:ext cx="30796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600" dirty="0" smtClean="0">
                <a:solidFill>
                  <a:schemeClr val="bg1"/>
                </a:solidFill>
              </a:rPr>
              <a:t>실 험</a:t>
            </a:r>
            <a:endParaRPr lang="ko-KR" altLang="en-US" sz="9600" dirty="0">
              <a:solidFill>
                <a:schemeClr val="bg1"/>
              </a:solidFill>
            </a:endParaRPr>
          </a:p>
        </p:txBody>
      </p:sp>
      <p:pic>
        <p:nvPicPr>
          <p:cNvPr id="4" name="slide6_picture11" descr="도형_선직사각형_화이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098" y="1979287"/>
            <a:ext cx="6139022" cy="23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3_shape1"/>
          <p:cNvSpPr/>
          <p:nvPr/>
        </p:nvSpPr>
        <p:spPr>
          <a:xfrm>
            <a:off x="395536" y="620688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000" kern="1200" spc="-150" dirty="0" smtClean="0">
                <a:solidFill>
                  <a:schemeClr val="bg1"/>
                </a:solidFill>
                <a:latin typeface="+mn-ea"/>
                <a:cs typeface="+mn-cs"/>
              </a:rPr>
              <a:t>실험의 목적 및 가설</a:t>
            </a:r>
            <a:endParaRPr sz="4000" kern="1200" spc="-150" dirty="0">
              <a:solidFill>
                <a:schemeClr val="bg1"/>
              </a:solidFill>
              <a:latin typeface="+mn-ea"/>
              <a:cs typeface="+mn-cs"/>
            </a:endParaRPr>
          </a:p>
        </p:txBody>
      </p:sp>
      <p:pic>
        <p:nvPicPr>
          <p:cNvPr id="4" name="slide3_picture1" descr="분필제목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5" name="slide3_shape2"/>
          <p:cNvSpPr/>
          <p:nvPr/>
        </p:nvSpPr>
        <p:spPr>
          <a:xfrm>
            <a:off x="395536" y="1628800"/>
            <a:ext cx="83529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3200" dirty="0" smtClean="0">
                <a:solidFill>
                  <a:schemeClr val="bg1"/>
                </a:solidFill>
              </a:rPr>
              <a:t>기준 자극을 기점으로 무게를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증가</a:t>
            </a:r>
            <a:r>
              <a:rPr lang="ko-KR" altLang="en-US" sz="3200" dirty="0" smtClean="0">
                <a:solidFill>
                  <a:schemeClr val="bg1"/>
                </a:solidFill>
              </a:rPr>
              <a:t>시킬 때와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감소</a:t>
            </a:r>
            <a:r>
              <a:rPr lang="ko-KR" altLang="en-US" sz="3200" dirty="0" smtClean="0">
                <a:solidFill>
                  <a:schemeClr val="bg1"/>
                </a:solidFill>
              </a:rPr>
              <a:t>시킬 때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k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값이 같을지</a:t>
            </a:r>
            <a:r>
              <a:rPr lang="ko-KR" altLang="en-US" sz="3200" dirty="0" smtClean="0">
                <a:solidFill>
                  <a:schemeClr val="bg1"/>
                </a:solidFill>
              </a:rPr>
              <a:t>를 알아보기 위함</a:t>
            </a:r>
            <a:r>
              <a:rPr lang="en-US" altLang="ko-KR" sz="3200" dirty="0" smtClean="0">
                <a:solidFill>
                  <a:schemeClr val="bg1"/>
                </a:solidFill>
              </a:rPr>
              <a:t>.</a:t>
            </a:r>
          </a:p>
          <a:p>
            <a:pPr marL="0" algn="ctr" defTabSz="914400" latinLnBrk="1">
              <a:spcBef>
                <a:spcPts val="0"/>
              </a:spcBef>
              <a:spcAft>
                <a:spcPts val="0"/>
              </a:spcAft>
            </a:pPr>
            <a:endParaRPr lang="en-US" altLang="ko-KR" sz="3200" dirty="0" smtClean="0">
              <a:solidFill>
                <a:schemeClr val="bg1"/>
              </a:solidFill>
            </a:endParaRPr>
          </a:p>
          <a:p>
            <a:pPr marL="0" algn="ctr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3200" dirty="0" smtClean="0">
                <a:solidFill>
                  <a:schemeClr val="bg1"/>
                </a:solidFill>
              </a:rPr>
              <a:t>즉</a:t>
            </a:r>
            <a:r>
              <a:rPr lang="en-US" altLang="ko-KR" sz="3200" dirty="0" smtClean="0">
                <a:solidFill>
                  <a:schemeClr val="bg1"/>
                </a:solidFill>
              </a:rPr>
              <a:t>, </a:t>
            </a:r>
            <a:r>
              <a:rPr lang="ko-KR" altLang="en-US" sz="3200" dirty="0" smtClean="0">
                <a:solidFill>
                  <a:schemeClr val="bg1"/>
                </a:solidFill>
              </a:rPr>
              <a:t>가설은 </a:t>
            </a:r>
            <a:r>
              <a:rPr lang="en-US" altLang="ko-KR" sz="3200" dirty="0" smtClean="0">
                <a:solidFill>
                  <a:schemeClr val="bg1"/>
                </a:solidFill>
              </a:rPr>
              <a:t>‘</a:t>
            </a:r>
            <a:r>
              <a:rPr lang="ko-KR" altLang="en-US" sz="3200" b="1" dirty="0" err="1" smtClean="0">
                <a:solidFill>
                  <a:schemeClr val="bg1"/>
                </a:solidFill>
              </a:rPr>
              <a:t>증가법을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사용했을 때와</a:t>
            </a:r>
            <a:endParaRPr lang="en-US" altLang="ko-KR" sz="3200" b="1" dirty="0" smtClean="0">
              <a:solidFill>
                <a:schemeClr val="bg1"/>
              </a:solidFill>
            </a:endParaRPr>
          </a:p>
          <a:p>
            <a:pPr marL="0" algn="ctr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3200" b="1" dirty="0" err="1" smtClean="0">
                <a:solidFill>
                  <a:schemeClr val="bg1"/>
                </a:solidFill>
              </a:rPr>
              <a:t>감소법을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사용했을 때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k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값이 다를 것이다</a:t>
            </a:r>
            <a:r>
              <a:rPr lang="en-US" altLang="ko-KR" sz="3200" dirty="0" smtClean="0">
                <a:solidFill>
                  <a:schemeClr val="bg1"/>
                </a:solidFill>
              </a:rPr>
              <a:t>’</a:t>
            </a:r>
          </a:p>
          <a:p>
            <a:pPr marL="0" algn="ctr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3200" dirty="0" smtClean="0">
                <a:solidFill>
                  <a:schemeClr val="bg1"/>
                </a:solidFill>
              </a:rPr>
              <a:t>가 된다</a:t>
            </a:r>
            <a:r>
              <a:rPr lang="en-US" altLang="ko-KR" sz="3200" dirty="0" smtClean="0">
                <a:solidFill>
                  <a:schemeClr val="bg1"/>
                </a:solidFill>
              </a:rPr>
              <a:t>.</a:t>
            </a:r>
          </a:p>
          <a:p>
            <a:pPr marL="0" algn="ctr" defTabSz="914400" latinLnBrk="1">
              <a:spcBef>
                <a:spcPts val="0"/>
              </a:spcBef>
              <a:spcAft>
                <a:spcPts val="0"/>
              </a:spcAft>
            </a:pPr>
            <a:endParaRPr lang="en-US" altLang="ko-KR" sz="3200" dirty="0">
              <a:solidFill>
                <a:schemeClr val="bg1"/>
              </a:solidFill>
            </a:endParaRPr>
          </a:p>
          <a:p>
            <a:pPr marL="0" algn="ctr" defTabSz="914400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1" dirty="0" smtClean="0">
                <a:solidFill>
                  <a:schemeClr val="bg1"/>
                </a:solidFill>
              </a:rPr>
              <a:t>Weber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의 법칙</a:t>
            </a:r>
            <a:r>
              <a:rPr lang="ko-KR" altLang="en-US" sz="3200" dirty="0" smtClean="0">
                <a:solidFill>
                  <a:schemeClr val="bg1"/>
                </a:solidFill>
              </a:rPr>
              <a:t>에 따르면 한 사람 내에서 </a:t>
            </a:r>
            <a:r>
              <a:rPr lang="en-US" altLang="ko-KR" sz="3200" dirty="0" smtClean="0">
                <a:solidFill>
                  <a:schemeClr val="bg1"/>
                </a:solidFill>
              </a:rPr>
              <a:t/>
            </a:r>
            <a:br>
              <a:rPr lang="en-US" altLang="ko-KR" sz="3200" dirty="0" smtClean="0">
                <a:solidFill>
                  <a:schemeClr val="bg1"/>
                </a:solidFill>
              </a:rPr>
            </a:br>
            <a:r>
              <a:rPr lang="ko-KR" altLang="en-US" sz="3200" b="1" dirty="0" err="1" smtClean="0">
                <a:solidFill>
                  <a:schemeClr val="bg1"/>
                </a:solidFill>
              </a:rPr>
              <a:t>증가법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/</a:t>
            </a:r>
            <a:r>
              <a:rPr lang="ko-KR" altLang="en-US" sz="3200" b="1" dirty="0" err="1" smtClean="0">
                <a:solidFill>
                  <a:schemeClr val="bg1"/>
                </a:solidFill>
              </a:rPr>
              <a:t>감소법에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상관 없이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k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값이 같아야 </a:t>
            </a:r>
            <a:r>
              <a:rPr lang="ko-KR" altLang="en-US" sz="3200" dirty="0" smtClean="0">
                <a:solidFill>
                  <a:schemeClr val="bg1"/>
                </a:solidFill>
              </a:rPr>
              <a:t>함</a:t>
            </a:r>
            <a:endParaRPr lang="en-US" altLang="ko-K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도형_선직사각형_옐로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99557"/>
            <a:ext cx="2049586" cy="2352293"/>
          </a:xfrm>
          <a:prstGeom prst="rect">
            <a:avLst/>
          </a:prstGeom>
        </p:spPr>
      </p:pic>
      <p:sp>
        <p:nvSpPr>
          <p:cNvPr id="3" name="slide3_shape1"/>
          <p:cNvSpPr/>
          <p:nvPr/>
        </p:nvSpPr>
        <p:spPr>
          <a:xfrm>
            <a:off x="395536" y="620688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000" spc="-150" dirty="0">
                <a:solidFill>
                  <a:schemeClr val="bg1"/>
                </a:solidFill>
                <a:latin typeface="+mn-ea"/>
              </a:rPr>
              <a:t>방</a:t>
            </a:r>
            <a:r>
              <a:rPr lang="ko-KR" altLang="en-US" sz="4000" spc="-150" dirty="0" smtClean="0">
                <a:solidFill>
                  <a:schemeClr val="bg1"/>
                </a:solidFill>
                <a:latin typeface="+mn-ea"/>
              </a:rPr>
              <a:t> 법 </a:t>
            </a:r>
            <a:r>
              <a:rPr lang="en-US" altLang="ko-KR" sz="4000" spc="-150" dirty="0" smtClean="0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sz="4000" spc="-150" dirty="0" err="1" smtClean="0">
                <a:solidFill>
                  <a:schemeClr val="bg1"/>
                </a:solidFill>
                <a:latin typeface="+mn-ea"/>
              </a:rPr>
              <a:t>증가법</a:t>
            </a:r>
            <a:endParaRPr sz="4000" kern="1200" spc="-150" dirty="0">
              <a:solidFill>
                <a:schemeClr val="bg1"/>
              </a:solidFill>
              <a:latin typeface="+mn-ea"/>
              <a:cs typeface="+mn-cs"/>
            </a:endParaRPr>
          </a:p>
        </p:txBody>
      </p:sp>
      <p:pic>
        <p:nvPicPr>
          <p:cNvPr id="4" name="slide3_picture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5" name="slide3_shape2"/>
          <p:cNvSpPr/>
          <p:nvPr/>
        </p:nvSpPr>
        <p:spPr>
          <a:xfrm>
            <a:off x="251521" y="1700808"/>
            <a:ext cx="87129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>
                <a:solidFill>
                  <a:schemeClr val="bg1"/>
                </a:solidFill>
              </a:rPr>
              <a:t>1</a:t>
            </a:r>
            <a:r>
              <a:rPr lang="en-US" altLang="ko-KR" sz="3200" dirty="0" smtClean="0">
                <a:solidFill>
                  <a:schemeClr val="bg1"/>
                </a:solidFill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</a:rPr>
              <a:t>기준자극을 시작으로 참가자 손등에 올리는 분동의 무게를 점점 증가시키면서 기준자극과 비교함</a:t>
            </a:r>
            <a:endParaRPr lang="en-US" altLang="ko-KR" sz="32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axis123.com/mall/shop_image/201011/YCW5238_O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" b="98800" l="23000" r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7" y="3983617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730" y="5919663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기준 자극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386" y="4803839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50g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996393" y="3983617"/>
            <a:ext cx="1584176" cy="1584176"/>
            <a:chOff x="2267744" y="3068960"/>
            <a:chExt cx="1584176" cy="1584176"/>
          </a:xfrm>
        </p:grpSpPr>
        <p:pic>
          <p:nvPicPr>
            <p:cNvPr id="15" name="Picture 2" descr="http://www.axis123.com/mall/shop_image/201011/YCW5238_O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" b="98800" l="23000" r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3068960"/>
              <a:ext cx="158417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763913" y="3889182"/>
              <a:ext cx="5950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50g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167833" y="3983617"/>
            <a:ext cx="1584176" cy="1584176"/>
            <a:chOff x="3491880" y="3068960"/>
            <a:chExt cx="1584176" cy="1584176"/>
          </a:xfrm>
        </p:grpSpPr>
        <p:pic>
          <p:nvPicPr>
            <p:cNvPr id="17" name="Picture 2" descr="http://www.axis123.com/mall/shop_image/201011/YCW5238_O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" b="98800" l="23000" r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068960"/>
              <a:ext cx="158417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988049" y="3889182"/>
              <a:ext cx="5950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52g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4339273" y="3983617"/>
            <a:ext cx="1584176" cy="1584176"/>
            <a:chOff x="4788024" y="3068960"/>
            <a:chExt cx="1584176" cy="1584176"/>
          </a:xfrm>
        </p:grpSpPr>
        <p:pic>
          <p:nvPicPr>
            <p:cNvPr id="22" name="Picture 2" descr="http://www.axis123.com/mall/shop_image/201011/YCW5238_O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" b="98800" l="23000" r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068960"/>
              <a:ext cx="158417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284193" y="3889182"/>
              <a:ext cx="5950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54g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5510713" y="3983615"/>
            <a:ext cx="1584176" cy="1584176"/>
            <a:chOff x="5940152" y="3068960"/>
            <a:chExt cx="1584176" cy="1584176"/>
          </a:xfrm>
        </p:grpSpPr>
        <p:pic>
          <p:nvPicPr>
            <p:cNvPr id="24" name="Picture 2" descr="http://www.axis123.com/mall/shop_image/201011/YCW5238_O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" b="98800" l="23000" r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068960"/>
              <a:ext cx="158417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436321" y="3889182"/>
              <a:ext cx="5950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56g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682153" y="4011751"/>
            <a:ext cx="1584176" cy="1584176"/>
            <a:chOff x="5940152" y="3068960"/>
            <a:chExt cx="1584176" cy="1584176"/>
          </a:xfrm>
        </p:grpSpPr>
        <p:pic>
          <p:nvPicPr>
            <p:cNvPr id="31" name="Picture 2" descr="http://www.axis123.com/mall/shop_image/201011/YCW5238_O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" b="98800" l="23000" r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068960"/>
              <a:ext cx="158417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436321" y="3889182"/>
              <a:ext cx="5950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58g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7853592" y="3969369"/>
            <a:ext cx="1584176" cy="1584176"/>
            <a:chOff x="5940152" y="3068960"/>
            <a:chExt cx="1584176" cy="1584176"/>
          </a:xfrm>
        </p:grpSpPr>
        <p:pic>
          <p:nvPicPr>
            <p:cNvPr id="34" name="Picture 2" descr="http://www.axis123.com/mall/shop_image/201011/YCW5238_O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" b="98800" l="23000" r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068960"/>
              <a:ext cx="158417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6436321" y="3889182"/>
              <a:ext cx="5950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60g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오른쪽 화살표 28"/>
          <p:cNvSpPr/>
          <p:nvPr/>
        </p:nvSpPr>
        <p:spPr>
          <a:xfrm>
            <a:off x="2788481" y="3429000"/>
            <a:ext cx="5817356" cy="36004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2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>
  <a:themeElements>
    <a:clrScheme name="">
      <a:dk1>
        <a:srgbClr val="000000">
          <a:alpha val="100000"/>
        </a:srgbClr>
      </a:dk1>
      <a:lt1>
        <a:srgbClr val="FFFFFF">
          <a:alpha val="100000"/>
        </a:srgbClr>
      </a:lt1>
      <a:dk2>
        <a:srgbClr val="1F497D">
          <a:alpha val="100000"/>
        </a:srgbClr>
      </a:dk2>
      <a:lt2>
        <a:srgbClr val="EEECE1">
          <a:alpha val="100000"/>
        </a:srgbClr>
      </a:lt2>
      <a:accent1>
        <a:srgbClr val="4F81BD">
          <a:alpha val="100000"/>
        </a:srgbClr>
      </a:accent1>
      <a:accent2>
        <a:srgbClr val="C0504D">
          <a:alpha val="100000"/>
        </a:srgbClr>
      </a:accent2>
      <a:accent3>
        <a:srgbClr val="9BBB59">
          <a:alpha val="100000"/>
        </a:srgbClr>
      </a:accent3>
      <a:accent4>
        <a:srgbClr val="8064A2">
          <a:alpha val="100000"/>
        </a:srgbClr>
      </a:accent4>
      <a:accent5>
        <a:srgbClr val="4BACC6">
          <a:alpha val="100000"/>
        </a:srgbClr>
      </a:accent5>
      <a:accent6>
        <a:srgbClr val="F79646">
          <a:alpha val="100000"/>
        </a:srgbClr>
      </a:accent6>
      <a:hlink>
        <a:srgbClr val="9BBB59">
          <a:alpha val="100000"/>
        </a:srgbClr>
      </a:hlink>
      <a:folHlink>
        <a:srgbClr val="9BBB59">
          <a:alpha val="100000"/>
        </a:srgbClr>
      </a:folHlink>
    </a:clrScheme>
    <a:fontScheme name="">
      <a:majorFont>
        <a:latin typeface="맑은 고딕"/>
        <a:ea typeface="맑은 고딕"/>
        <a:cs typeface="맑은 고딕"/>
        <a:font script="Hang" typeface="맑은 고딕"/>
      </a:majorFont>
      <a:minorFont>
        <a:latin typeface="맑은 고딕"/>
        <a:ea typeface="맑은 고딕"/>
        <a:cs typeface="맑은 고딕"/>
        <a:font script="Hang" typeface="맑은 고딕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679</Words>
  <Application>Microsoft Office PowerPoint</Application>
  <PresentationFormat>화면 슬라이드 쇼(4:3)</PresentationFormat>
  <Paragraphs>230</Paragraphs>
  <Slides>18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/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사이냅소프트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문서1 - 제목 없는 문서</dc:title>
  <dc:creator>네이버 한글캠페인</dc:creator>
  <cp:lastModifiedBy>USER</cp:lastModifiedBy>
  <cp:revision>40</cp:revision>
  <dcterms:modified xsi:type="dcterms:W3CDTF">2015-04-01T04:39:33Z</dcterms:modified>
</cp:coreProperties>
</file>