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82" r:id="rId4"/>
    <p:sldId id="257" r:id="rId5"/>
    <p:sldId id="259" r:id="rId6"/>
    <p:sldId id="258" r:id="rId7"/>
    <p:sldId id="260" r:id="rId8"/>
    <p:sldId id="261" r:id="rId9"/>
    <p:sldId id="262" r:id="rId10"/>
    <p:sldId id="263" r:id="rId11"/>
    <p:sldId id="267" r:id="rId12"/>
    <p:sldId id="264" r:id="rId13"/>
    <p:sldId id="265" r:id="rId14"/>
    <p:sldId id="266" r:id="rId15"/>
    <p:sldId id="268" r:id="rId16"/>
    <p:sldId id="273" r:id="rId17"/>
    <p:sldId id="288" r:id="rId18"/>
    <p:sldId id="269" r:id="rId19"/>
    <p:sldId id="275" r:id="rId20"/>
    <p:sldId id="278" r:id="rId21"/>
    <p:sldId id="270" r:id="rId22"/>
    <p:sldId id="276" r:id="rId23"/>
    <p:sldId id="277" r:id="rId24"/>
    <p:sldId id="271" r:id="rId25"/>
    <p:sldId id="272" r:id="rId26"/>
    <p:sldId id="279" r:id="rId27"/>
    <p:sldId id="280" r:id="rId28"/>
    <p:sldId id="285" r:id="rId29"/>
    <p:sldId id="281" r:id="rId30"/>
    <p:sldId id="283" r:id="rId31"/>
    <p:sldId id="287" r:id="rId32"/>
    <p:sldId id="284" r:id="rId3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90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CD5C-5250-4F6F-874B-BA0072BB508E}" type="datetimeFigureOut">
              <a:rPr lang="ko-KR" altLang="en-US" smtClean="0"/>
              <a:t>2019-02-27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2980-3FD6-449E-BFA5-A21312AD7A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94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CD5C-5250-4F6F-874B-BA0072BB508E}" type="datetimeFigureOut">
              <a:rPr lang="ko-KR" altLang="en-US" smtClean="0"/>
              <a:t>2019-02-27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2980-3FD6-449E-BFA5-A21312AD7A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7426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CD5C-5250-4F6F-874B-BA0072BB508E}" type="datetimeFigureOut">
              <a:rPr lang="ko-KR" altLang="en-US" smtClean="0"/>
              <a:t>2019-02-27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2980-3FD6-449E-BFA5-A21312AD7A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6341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CD5C-5250-4F6F-874B-BA0072BB508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2019-02-27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2980-3FD6-449E-BFA5-A21312AD7AB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349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CD5C-5250-4F6F-874B-BA0072BB508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2019-02-27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2980-3FD6-449E-BFA5-A21312AD7AB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651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CD5C-5250-4F6F-874B-BA0072BB508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2019-02-27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2980-3FD6-449E-BFA5-A21312AD7AB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31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CD5C-5250-4F6F-874B-BA0072BB508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2019-02-27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2980-3FD6-449E-BFA5-A21312AD7AB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873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CD5C-5250-4F6F-874B-BA0072BB508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2019-02-27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2980-3FD6-449E-BFA5-A21312AD7AB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356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CD5C-5250-4F6F-874B-BA0072BB508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2019-02-27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2980-3FD6-449E-BFA5-A21312AD7AB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116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CD5C-5250-4F6F-874B-BA0072BB508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2019-02-27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2980-3FD6-449E-BFA5-A21312AD7AB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495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CD5C-5250-4F6F-874B-BA0072BB508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2019-02-27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2980-3FD6-449E-BFA5-A21312AD7AB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228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CD5C-5250-4F6F-874B-BA0072BB508E}" type="datetimeFigureOut">
              <a:rPr lang="ko-KR" altLang="en-US" smtClean="0"/>
              <a:t>2019-02-27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2980-3FD6-449E-BFA5-A21312AD7A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28271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CD5C-5250-4F6F-874B-BA0072BB508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2019-02-27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2980-3FD6-449E-BFA5-A21312AD7AB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6910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CD5C-5250-4F6F-874B-BA0072BB508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2019-02-27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2980-3FD6-449E-BFA5-A21312AD7AB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257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CD5C-5250-4F6F-874B-BA0072BB508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2019-02-27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2980-3FD6-449E-BFA5-A21312AD7AB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2540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CD5C-5250-4F6F-874B-BA0072BB508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2019-02-27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2980-3FD6-449E-BFA5-A21312AD7AB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816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CD5C-5250-4F6F-874B-BA0072BB508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2019-02-27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2980-3FD6-449E-BFA5-A21312AD7AB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4849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CD5C-5250-4F6F-874B-BA0072BB508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2019-02-27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2980-3FD6-449E-BFA5-A21312AD7AB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8619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CD5C-5250-4F6F-874B-BA0072BB508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2019-02-27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2980-3FD6-449E-BFA5-A21312AD7AB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7752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CD5C-5250-4F6F-874B-BA0072BB508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2019-02-27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2980-3FD6-449E-BFA5-A21312AD7AB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069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CD5C-5250-4F6F-874B-BA0072BB508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2019-02-27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2980-3FD6-449E-BFA5-A21312AD7AB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3693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CD5C-5250-4F6F-874B-BA0072BB508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2019-02-27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2980-3FD6-449E-BFA5-A21312AD7AB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509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CD5C-5250-4F6F-874B-BA0072BB508E}" type="datetimeFigureOut">
              <a:rPr lang="ko-KR" altLang="en-US" smtClean="0"/>
              <a:t>2019-02-27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2980-3FD6-449E-BFA5-A21312AD7A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59375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CD5C-5250-4F6F-874B-BA0072BB508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2019-02-27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2980-3FD6-449E-BFA5-A21312AD7AB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7068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CD5C-5250-4F6F-874B-BA0072BB508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2019-02-27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2980-3FD6-449E-BFA5-A21312AD7AB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1309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CD5C-5250-4F6F-874B-BA0072BB508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2019-02-27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2980-3FD6-449E-BFA5-A21312AD7AB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1155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CD5C-5250-4F6F-874B-BA0072BB508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2019-02-27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2980-3FD6-449E-BFA5-A21312AD7AB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22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CD5C-5250-4F6F-874B-BA0072BB508E}" type="datetimeFigureOut">
              <a:rPr lang="ko-KR" altLang="en-US" smtClean="0"/>
              <a:t>2019-02-27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2980-3FD6-449E-BFA5-A21312AD7A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3310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CD5C-5250-4F6F-874B-BA0072BB508E}" type="datetimeFigureOut">
              <a:rPr lang="ko-KR" altLang="en-US" smtClean="0"/>
              <a:t>2019-02-27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2980-3FD6-449E-BFA5-A21312AD7A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6201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CD5C-5250-4F6F-874B-BA0072BB508E}" type="datetimeFigureOut">
              <a:rPr lang="ko-KR" altLang="en-US" smtClean="0"/>
              <a:t>2019-02-27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2980-3FD6-449E-BFA5-A21312AD7A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361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CD5C-5250-4F6F-874B-BA0072BB508E}" type="datetimeFigureOut">
              <a:rPr lang="ko-KR" altLang="en-US" smtClean="0"/>
              <a:t>2019-02-27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2980-3FD6-449E-BFA5-A21312AD7A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6794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CD5C-5250-4F6F-874B-BA0072BB508E}" type="datetimeFigureOut">
              <a:rPr lang="ko-KR" altLang="en-US" smtClean="0"/>
              <a:t>2019-02-27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2980-3FD6-449E-BFA5-A21312AD7A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9056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CD5C-5250-4F6F-874B-BA0072BB508E}" type="datetimeFigureOut">
              <a:rPr lang="ko-KR" altLang="en-US" smtClean="0"/>
              <a:t>2019-02-27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2980-3FD6-449E-BFA5-A21312AD7A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2539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1CD5C-5250-4F6F-874B-BA0072BB508E}" type="datetimeFigureOut">
              <a:rPr lang="ko-KR" altLang="en-US" smtClean="0"/>
              <a:t>2019-02-27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62980-3FD6-449E-BFA5-A21312AD7A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737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1CD5C-5250-4F6F-874B-BA0072BB508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2019-02-27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62980-3FD6-449E-BFA5-A21312AD7AB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1CD5C-5250-4F6F-874B-BA0072BB508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2019-02-27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62980-3FD6-449E-BFA5-A21312AD7AB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97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hyperlink" Target="http://www.daegu.ac.kr/" TargetMode="External"/><Relationship Id="rId4" Type="http://schemas.openxmlformats.org/officeDocument/2006/relationships/hyperlink" Target="http://edugrad.daegu.ac.kr/hakgwa_home/edugrad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7688" y="4293096"/>
            <a:ext cx="56166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훈막대연필 R" panose="02020603020101020101" pitchFamily="18" charset="-127"/>
                <a:ea typeface="1훈막대연필 R" panose="02020603020101020101" pitchFamily="18" charset="-127"/>
                <a:cs typeface="+mn-cs"/>
              </a:rPr>
              <a:t>대구대학교 교육대학원</a:t>
            </a:r>
            <a:endParaRPr kumimoji="0" lang="en-US" altLang="ko-KR" sz="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1훈막대연필 R" panose="02020603020101020101" pitchFamily="18" charset="-127"/>
              <a:ea typeface="1훈막대연필 R" panose="02020603020101020101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훈막대연필 R" panose="02020603020101020101" pitchFamily="18" charset="-127"/>
                <a:ea typeface="1훈막대연필 R" panose="02020603020101020101" pitchFamily="18" charset="-127"/>
                <a:cs typeface="+mn-cs"/>
              </a:rPr>
              <a:t>상담심리전공</a:t>
            </a:r>
          </a:p>
        </p:txBody>
      </p:sp>
    </p:spTree>
    <p:extLst>
      <p:ext uri="{BB962C8B-B14F-4D97-AF65-F5344CB8AC3E}">
        <p14:creationId xmlns:p14="http://schemas.microsoft.com/office/powerpoint/2010/main" val="219262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detail="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9657" y="713008"/>
            <a:ext cx="4453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&lt;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상담심리전공 주요 행사 일정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&gt;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3071664" y="1113118"/>
            <a:ext cx="6480720" cy="0"/>
          </a:xfrm>
          <a:prstGeom prst="line">
            <a:avLst/>
          </a:prstGeom>
          <a:ln w="1905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5ED0991-D978-4653-9A40-AA3C68FE219A}"/>
              </a:ext>
            </a:extLst>
          </p:cNvPr>
          <p:cNvSpPr txBox="1">
            <a:spLocks noChangeAspect="1"/>
          </p:cNvSpPr>
          <p:nvPr/>
        </p:nvSpPr>
        <p:spPr>
          <a:xfrm>
            <a:off x="2999658" y="1414791"/>
            <a:ext cx="4345748" cy="4703907"/>
          </a:xfrm>
          <a:prstGeom prst="rect">
            <a:avLst/>
          </a:prstGeom>
          <a:solidFill>
            <a:schemeClr val="lt1">
              <a:alpha val="10000"/>
            </a:schemeClr>
          </a:solidFill>
          <a:ln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◈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학교현장실습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논문발표회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변동가능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◈ 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7~8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여름 수업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(2017.7.24~8.11)</a:t>
            </a:r>
          </a:p>
          <a:p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하계세미나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교내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1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외국어시험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종합시험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◈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12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논문발표회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◈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겨울 수업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동계세미나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외국어시험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종합시험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논문발표회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※</a:t>
            </a:r>
          </a:p>
          <a:p>
            <a:pPr>
              <a:buFontTx/>
              <a:buChar char="-"/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1, 2, 3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학기 참관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buFontTx/>
              <a:buChar char="-"/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4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학기 논문계획서 발표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buFontTx/>
              <a:buChar char="-"/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5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학기 예비논문 발표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buFontTx/>
              <a:buChar char="-"/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6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학기 청구논문 발표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214234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detail="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9658" y="713008"/>
            <a:ext cx="3294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&lt;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상담심리전공 회비 안내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&gt;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3071664" y="1113118"/>
            <a:ext cx="6480720" cy="0"/>
          </a:xfrm>
          <a:prstGeom prst="line">
            <a:avLst/>
          </a:prstGeom>
          <a:ln w="1905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6E823B22-3C71-4544-9ED5-60F3D66E4C71}"/>
              </a:ext>
            </a:extLst>
          </p:cNvPr>
          <p:cNvSpPr/>
          <p:nvPr/>
        </p:nvSpPr>
        <p:spPr>
          <a:xfrm>
            <a:off x="3048000" y="1859340"/>
            <a:ext cx="658509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회비 금액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매 학기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만원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※</a:t>
            </a: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⇒2017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학기부터 수정됨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예산계획에 맞게 조정될 예정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회비 사용 항목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◈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하계세미나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(7/8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월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동계세미나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(1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월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◈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논문발표회 연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회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◈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졸업생 선물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◈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기타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경조사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73031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detail="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3071664" y="1113118"/>
            <a:ext cx="6480720" cy="0"/>
          </a:xfrm>
          <a:prstGeom prst="line">
            <a:avLst/>
          </a:prstGeom>
          <a:ln w="1905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931783"/>
              </p:ext>
            </p:extLst>
          </p:nvPr>
        </p:nvGraphicFramePr>
        <p:xfrm>
          <a:off x="2855640" y="1412777"/>
          <a:ext cx="6389650" cy="5011674"/>
        </p:xfrm>
        <a:graphic>
          <a:graphicData uri="http://schemas.openxmlformats.org/drawingml/2006/table">
            <a:tbl>
              <a:tblPr/>
              <a:tblGrid>
                <a:gridCol w="535960">
                  <a:extLst>
                    <a:ext uri="{9D8B030D-6E8A-4147-A177-3AD203B41FA5}">
                      <a16:colId xmlns:a16="http://schemas.microsoft.com/office/drawing/2014/main" xmlns="" val="4107670447"/>
                    </a:ext>
                  </a:extLst>
                </a:gridCol>
                <a:gridCol w="3600983">
                  <a:extLst>
                    <a:ext uri="{9D8B030D-6E8A-4147-A177-3AD203B41FA5}">
                      <a16:colId xmlns:a16="http://schemas.microsoft.com/office/drawing/2014/main" xmlns="" val="1246059070"/>
                    </a:ext>
                  </a:extLst>
                </a:gridCol>
                <a:gridCol w="1030048">
                  <a:extLst>
                    <a:ext uri="{9D8B030D-6E8A-4147-A177-3AD203B41FA5}">
                      <a16:colId xmlns:a16="http://schemas.microsoft.com/office/drawing/2014/main" xmlns="" val="3919353726"/>
                    </a:ext>
                  </a:extLst>
                </a:gridCol>
                <a:gridCol w="1222659">
                  <a:extLst>
                    <a:ext uri="{9D8B030D-6E8A-4147-A177-3AD203B41FA5}">
                      <a16:colId xmlns:a16="http://schemas.microsoft.com/office/drawing/2014/main" xmlns="" val="3395686902"/>
                    </a:ext>
                  </a:extLst>
                </a:gridCol>
              </a:tblGrid>
              <a:tr h="249131">
                <a:tc gridSpan="4"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100" spc="0" dirty="0">
                          <a:solidFill>
                            <a:srgbClr val="333F5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전문상담교사 취득을 위한 교직이수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4568334"/>
                  </a:ext>
                </a:extLst>
              </a:tr>
              <a:tr h="378363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구분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교과목명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양성과정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재교육과정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019638"/>
                  </a:ext>
                </a:extLst>
              </a:tr>
              <a:tr h="378363">
                <a:tc rowSpan="8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교직</a:t>
                      </a:r>
                      <a:endParaRPr lang="en-US" altLang="ko-KR" sz="15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이론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교육행정및교육경영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B6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과목 중 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과목 </a:t>
                      </a:r>
                      <a:endParaRPr lang="en-US" altLang="ko-KR" sz="15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필수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(12</a:t>
                      </a: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학점</a:t>
                      </a:r>
                      <a:r>
                        <a:rPr lang="en-US" altLang="ko-KR" sz="15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B6"/>
                    </a:solidFill>
                  </a:tcPr>
                </a:tc>
                <a:tc rowSpan="11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교사자격증 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소지자</a:t>
                      </a:r>
                      <a:endParaRPr lang="en-US" altLang="ko-KR" sz="15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0~6</a:t>
                      </a: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학점</a:t>
                      </a:r>
                      <a:r>
                        <a:rPr lang="en-US" altLang="ko-KR" sz="15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교사자격증 </a:t>
                      </a:r>
                      <a:endParaRPr lang="en-US" altLang="ko-KR" sz="15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미소지자 </a:t>
                      </a:r>
                      <a:endParaRPr lang="en-US" altLang="ko-KR" sz="15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학점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8174784"/>
                  </a:ext>
                </a:extLst>
              </a:tr>
              <a:tr h="3783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교육학개론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B6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8370337"/>
                  </a:ext>
                </a:extLst>
              </a:tr>
              <a:tr h="3783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교육과정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B6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1815852"/>
                  </a:ext>
                </a:extLst>
              </a:tr>
              <a:tr h="3783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교육평가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B6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65044343"/>
                  </a:ext>
                </a:extLst>
              </a:tr>
              <a:tr h="3783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교육의역사</a:t>
                      </a:r>
                      <a:r>
                        <a:rPr lang="en-US" altLang="ko-KR" sz="1500" b="1" kern="10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·</a:t>
                      </a: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철학적이해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B6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2435473"/>
                  </a:ext>
                </a:extLst>
              </a:tr>
              <a:tr h="3783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교육방법공학의이론과실제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B6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18325129"/>
                  </a:ext>
                </a:extLst>
              </a:tr>
              <a:tr h="3783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교육의심리적이해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B6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667425"/>
                  </a:ext>
                </a:extLst>
              </a:tr>
              <a:tr h="3783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교육의사회적이해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B6">
                        <a:alpha val="89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880758"/>
                  </a:ext>
                </a:extLst>
              </a:tr>
              <a:tr h="378363">
                <a:tc rowSpan="3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교직</a:t>
                      </a:r>
                      <a:endParaRPr lang="en-US" altLang="ko-KR" sz="15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소양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특수교육학개론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B6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총</a:t>
                      </a:r>
                      <a:r>
                        <a:rPr lang="en-US" altLang="ko-KR" sz="15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과목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(6</a:t>
                      </a: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학점</a:t>
                      </a:r>
                      <a:r>
                        <a:rPr lang="en-US" altLang="ko-KR" sz="15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필수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B6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4633584"/>
                  </a:ext>
                </a:extLst>
              </a:tr>
              <a:tr h="3783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교직실무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B6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51404306"/>
                  </a:ext>
                </a:extLst>
              </a:tr>
              <a:tr h="2693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10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학교폭력예방및학생의이해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B6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597398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99657" y="713008"/>
            <a:ext cx="2082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2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교직이수과목</a:t>
            </a:r>
            <a:r>
              <a:rPr lang="en-US" altLang="ko-KR" sz="2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  <a:endParaRPr lang="ko-KR" altLang="en-US" sz="2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28409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detail="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3071664" y="1113118"/>
            <a:ext cx="6480720" cy="0"/>
          </a:xfrm>
          <a:prstGeom prst="line">
            <a:avLst/>
          </a:prstGeom>
          <a:ln w="1905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999657" y="713008"/>
            <a:ext cx="2082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2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교직이수과목</a:t>
            </a:r>
            <a:r>
              <a:rPr lang="en-US" altLang="ko-KR" sz="2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  <a:endParaRPr lang="ko-KR" altLang="en-US" sz="2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668828"/>
              </p:ext>
            </p:extLst>
          </p:nvPr>
        </p:nvGraphicFramePr>
        <p:xfrm>
          <a:off x="2423593" y="1513228"/>
          <a:ext cx="7416823" cy="4622794"/>
        </p:xfrm>
        <a:graphic>
          <a:graphicData uri="http://schemas.openxmlformats.org/drawingml/2006/table">
            <a:tbl>
              <a:tblPr/>
              <a:tblGrid>
                <a:gridCol w="855318">
                  <a:extLst>
                    <a:ext uri="{9D8B030D-6E8A-4147-A177-3AD203B41FA5}">
                      <a16:colId xmlns:a16="http://schemas.microsoft.com/office/drawing/2014/main" xmlns="" val="1244841595"/>
                    </a:ext>
                  </a:extLst>
                </a:gridCol>
                <a:gridCol w="3958896">
                  <a:extLst>
                    <a:ext uri="{9D8B030D-6E8A-4147-A177-3AD203B41FA5}">
                      <a16:colId xmlns:a16="http://schemas.microsoft.com/office/drawing/2014/main" xmlns="" val="3667768191"/>
                    </a:ext>
                  </a:extLst>
                </a:gridCol>
                <a:gridCol w="1232623">
                  <a:extLst>
                    <a:ext uri="{9D8B030D-6E8A-4147-A177-3AD203B41FA5}">
                      <a16:colId xmlns:a16="http://schemas.microsoft.com/office/drawing/2014/main" xmlns="" val="3828360518"/>
                    </a:ext>
                  </a:extLst>
                </a:gridCol>
                <a:gridCol w="1369986">
                  <a:extLst>
                    <a:ext uri="{9D8B030D-6E8A-4147-A177-3AD203B41FA5}">
                      <a16:colId xmlns:a16="http://schemas.microsoft.com/office/drawing/2014/main" xmlns="" val="4161480766"/>
                    </a:ext>
                  </a:extLst>
                </a:gridCol>
              </a:tblGrid>
              <a:tr h="52725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구분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과목명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양성과정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재교육과정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3077648"/>
                  </a:ext>
                </a:extLst>
              </a:tr>
              <a:tr h="527252">
                <a:tc row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교육</a:t>
                      </a:r>
                    </a:p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실습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학교현장실습</a:t>
                      </a:r>
                      <a:r>
                        <a:rPr lang="en-US" altLang="ko-KR" sz="17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(5</a:t>
                      </a:r>
                      <a:r>
                        <a:rPr lang="ko-KR" altLang="en-US" sz="17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학기이상</a:t>
                      </a:r>
                      <a:r>
                        <a:rPr lang="en-US" altLang="ko-KR" sz="17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7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B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필수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B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불필요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2445604"/>
                  </a:ext>
                </a:extLst>
              </a:tr>
              <a:tr h="52725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교육봉사활동</a:t>
                      </a:r>
                      <a:r>
                        <a:rPr lang="en-US" altLang="ko-KR" sz="17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(60</a:t>
                      </a:r>
                      <a:r>
                        <a:rPr lang="ko-KR" altLang="en-US" sz="17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시간 이상</a:t>
                      </a:r>
                      <a:r>
                        <a:rPr lang="en-US" altLang="ko-KR" sz="17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7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B6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9490345"/>
                  </a:ext>
                </a:extLst>
              </a:tr>
              <a:tr h="527252">
                <a:tc row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기타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1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교직적성및인성검사</a:t>
                      </a:r>
                      <a:endParaRPr lang="ko-KR" altLang="en-US" sz="17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B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회 적격 </a:t>
                      </a:r>
                      <a:endParaRPr lang="en-US" altLang="ko-KR" sz="15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필수 </a:t>
                      </a:r>
                      <a:r>
                        <a:rPr lang="en-US" altLang="ko-KR" sz="1600" b="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P/F</a:t>
                      </a:r>
                      <a:endParaRPr lang="ko-KR" altLang="en-US" sz="1500" b="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B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불필요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0960615"/>
                  </a:ext>
                </a:extLst>
              </a:tr>
              <a:tr h="52725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1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응급처치및심폐소생술</a:t>
                      </a:r>
                      <a:endParaRPr lang="ko-KR" altLang="en-US" sz="17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B6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4581528"/>
                  </a:ext>
                </a:extLst>
              </a:tr>
              <a:tr h="1647614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u="none" strike="noStrike" dirty="0">
                        <a:effectLst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u="none" strike="noStrike" dirty="0">
                          <a:effectLst/>
                        </a:rPr>
                        <a:t>※ </a:t>
                      </a:r>
                      <a:r>
                        <a:rPr lang="ko-KR" altLang="en-US" sz="1500" u="none" strike="noStrike" dirty="0">
                          <a:effectLst/>
                        </a:rPr>
                        <a:t>교원자격증 소지한 선생님 </a:t>
                      </a:r>
                      <a:r>
                        <a:rPr lang="en-US" altLang="ko-KR" sz="1500" u="none" strike="noStrike" dirty="0">
                          <a:effectLst/>
                        </a:rPr>
                        <a:t>or </a:t>
                      </a:r>
                      <a:r>
                        <a:rPr lang="ko-KR" altLang="en-US" sz="1500" u="none" strike="noStrike" dirty="0">
                          <a:effectLst/>
                        </a:rPr>
                        <a:t>상담 관련 자격증</a:t>
                      </a:r>
                      <a:r>
                        <a:rPr lang="en-US" altLang="ko-KR" sz="1500" u="none" strike="noStrike" dirty="0">
                          <a:effectLst/>
                        </a:rPr>
                        <a:t>+</a:t>
                      </a:r>
                      <a:r>
                        <a:rPr lang="ko-KR" altLang="en-US" sz="1500" u="none" strike="noStrike" dirty="0">
                          <a:effectLst/>
                        </a:rPr>
                        <a:t>경력이 있는 선생님은</a:t>
                      </a:r>
                      <a:endParaRPr lang="en-US" altLang="ko-KR" sz="1500" u="none" strike="noStrike" dirty="0">
                        <a:effectLst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u="none" strike="noStrike" dirty="0">
                          <a:effectLst/>
                        </a:rPr>
                        <a:t> 교직이수 일부분 면제가 가능할 수 있습니다</a:t>
                      </a:r>
                      <a:r>
                        <a:rPr lang="en-US" altLang="ko-KR" sz="1500" u="none" strike="noStrike" dirty="0">
                          <a:effectLst/>
                        </a:rPr>
                        <a:t>.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u="none" strike="noStrike" dirty="0">
                          <a:effectLst/>
                        </a:rPr>
                        <a:t>반드시 교육대학원 행정실에 문의해서 자세한 설명을 들으시기 바랍니다</a:t>
                      </a:r>
                      <a:r>
                        <a:rPr lang="en-US" altLang="ko-KR" sz="1500" u="none" strike="noStrike" dirty="0">
                          <a:effectLst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u="none" strike="noStrike" dirty="0">
                          <a:effectLst/>
                        </a:rPr>
                        <a:t>(</a:t>
                      </a:r>
                      <a:r>
                        <a:rPr lang="ko-KR" altLang="en-US" sz="1500" u="none" strike="noStrike" dirty="0">
                          <a:effectLst/>
                        </a:rPr>
                        <a:t>단</a:t>
                      </a:r>
                      <a:r>
                        <a:rPr lang="en-US" altLang="ko-KR" sz="1500" u="none" strike="noStrike" dirty="0">
                          <a:effectLst/>
                        </a:rPr>
                        <a:t>, </a:t>
                      </a:r>
                      <a:r>
                        <a:rPr lang="ko-KR" altLang="en-US" sz="1500" u="none" strike="noStrike" dirty="0" err="1">
                          <a:effectLst/>
                        </a:rPr>
                        <a:t>교직적성및인성검사</a:t>
                      </a:r>
                      <a:r>
                        <a:rPr lang="en-US" altLang="ko-KR" sz="1500" u="none" strike="noStrike" dirty="0">
                          <a:effectLst/>
                        </a:rPr>
                        <a:t>,  </a:t>
                      </a:r>
                      <a:r>
                        <a:rPr lang="ko-KR" altLang="en-US" sz="1500" u="none" strike="noStrike" dirty="0" err="1">
                          <a:effectLst/>
                        </a:rPr>
                        <a:t>응급처치및심폐소생술은</a:t>
                      </a:r>
                      <a:r>
                        <a:rPr lang="ko-KR" altLang="en-US" sz="1500" u="none" strike="noStrike" dirty="0">
                          <a:effectLst/>
                        </a:rPr>
                        <a:t> 면제 불가</a:t>
                      </a:r>
                      <a:r>
                        <a:rPr lang="en-US" altLang="ko-KR" sz="1500" u="none" strike="noStrike" dirty="0">
                          <a:effectLst/>
                        </a:rPr>
                        <a:t>)</a:t>
                      </a: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B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0911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588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detail="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3071664" y="1113118"/>
            <a:ext cx="6480720" cy="0"/>
          </a:xfrm>
          <a:prstGeom prst="line">
            <a:avLst/>
          </a:prstGeom>
          <a:ln w="1905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999657" y="713008"/>
            <a:ext cx="2595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&lt;</a:t>
            </a:r>
            <a:r>
              <a:rPr lang="ko-KR" altLang="en-US" sz="2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전공</a:t>
            </a:r>
            <a:r>
              <a:rPr lang="ko-KR" altLang="en-US" sz="2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기본이수과목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&gt;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471346"/>
              </p:ext>
            </p:extLst>
          </p:nvPr>
        </p:nvGraphicFramePr>
        <p:xfrm>
          <a:off x="2791079" y="2115878"/>
          <a:ext cx="6609842" cy="3859622"/>
        </p:xfrm>
        <a:graphic>
          <a:graphicData uri="http://schemas.openxmlformats.org/drawingml/2006/table">
            <a:tbl>
              <a:tblPr/>
              <a:tblGrid>
                <a:gridCol w="16141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41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41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853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820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1645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표시과목</a:t>
                      </a:r>
                      <a:endParaRPr lang="ko-KR" altLang="en-US" sz="13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thinThick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기본이수과목</a:t>
                      </a:r>
                      <a:r>
                        <a:rPr lang="en-US" altLang="ko-KR" sz="13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/</a:t>
                      </a:r>
                      <a:r>
                        <a:rPr lang="ko-KR" altLang="en-US" sz="1300" b="1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분야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</a:t>
                      </a:r>
                      <a:r>
                        <a:rPr lang="ko-KR" altLang="en-US" sz="1300" b="1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교육부 지정</a:t>
                      </a:r>
                      <a:r>
                        <a:rPr lang="en-US" altLang="ko-KR" sz="13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)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thinThick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교육대학원 지정 과목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thinThick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학점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thinThick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비 고</a:t>
                      </a:r>
                      <a:endParaRPr lang="ko-KR" altLang="en-US" sz="13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thinThick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3776">
                <a:tc rowSpan="9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전문상담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교사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thinThick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상담이론과실제</a:t>
                      </a:r>
                      <a:endParaRPr lang="ko-KR" altLang="en-US" sz="1500" b="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thinThick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상담이론과실제</a:t>
                      </a:r>
                      <a:endParaRPr lang="ko-KR" altLang="en-US" sz="1500" b="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thinThick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thinThick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(14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학점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이상 이수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2385" cap="flat" cmpd="thinThick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377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심리검사</a:t>
                      </a:r>
                      <a:endParaRPr lang="ko-KR" altLang="en-US" sz="1500" b="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심리검사</a:t>
                      </a:r>
                      <a:endParaRPr lang="ko-KR" altLang="en-US" sz="1500" b="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377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집단상담</a:t>
                      </a:r>
                      <a:endParaRPr lang="ko-KR" altLang="en-US" sz="1500" b="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집단상담</a:t>
                      </a:r>
                      <a:endParaRPr lang="ko-KR" altLang="en-US" sz="1500" b="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377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가족상담</a:t>
                      </a:r>
                      <a:endParaRPr lang="ko-KR" altLang="en-US" sz="1500" b="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가족상담</a:t>
                      </a:r>
                      <a:endParaRPr lang="ko-KR" altLang="en-US" sz="1500" b="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377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진로상담</a:t>
                      </a:r>
                      <a:endParaRPr lang="ko-KR" altLang="en-US" sz="1500" b="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진로상담</a:t>
                      </a:r>
                      <a:endParaRPr lang="ko-KR" altLang="en-US" sz="1500" b="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377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성격심리학</a:t>
                      </a:r>
                      <a:endParaRPr lang="ko-KR" altLang="en-US" sz="1500" b="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성격심리</a:t>
                      </a:r>
                      <a:endParaRPr lang="ko-KR" altLang="en-US" sz="1500" b="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377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특수아상담</a:t>
                      </a:r>
                      <a:endParaRPr lang="ko-KR" altLang="en-US" sz="1500" b="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특수아상담</a:t>
                      </a:r>
                      <a:endParaRPr lang="ko-KR" altLang="en-US" sz="1500" b="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377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심리학개론</a:t>
                      </a:r>
                      <a:endParaRPr lang="ko-KR" altLang="en-US" sz="1500" b="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심리학특강</a:t>
                      </a:r>
                      <a:endParaRPr lang="ko-KR" altLang="en-US" sz="1500" b="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729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63500" marR="6350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상담실습 및 사례연구 교과목 이수 또는 상담실습 및 사례연구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종의 사례연구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·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발표를 하고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시간 이상 실습 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이수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759324" y="1471584"/>
            <a:ext cx="67930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휴먼명조" pitchFamily="2" charset="-127"/>
                <a:ea typeface="굴림" pitchFamily="50" charset="-127"/>
                <a:cs typeface="굴림" pitchFamily="50" charset="-127"/>
              </a:rPr>
              <a:t>[</a:t>
            </a:r>
            <a:r>
              <a:rPr kumimoji="1" lang="ko-KR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휴먼명조" pitchFamily="2" charset="-127"/>
                <a:cs typeface="굴림" pitchFamily="50" charset="-127"/>
              </a:rPr>
              <a:t>교원자격검정시</a:t>
            </a:r>
            <a:r>
              <a:rPr kumimoji="1" lang="ko-KR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휴먼명조" pitchFamily="2" charset="-127"/>
                <a:cs typeface="굴림" pitchFamily="50" charset="-127"/>
              </a:rPr>
              <a:t> 인정되는 기본이수과목</a:t>
            </a:r>
            <a:r>
              <a:rPr kumimoji="1" lang="en-US" altLang="ko-KR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휴먼명조" pitchFamily="2" charset="-127"/>
                <a:ea typeface="굴림" pitchFamily="50" charset="-127"/>
                <a:cs typeface="굴림" pitchFamily="50" charset="-127"/>
              </a:rPr>
              <a:t>]</a:t>
            </a:r>
            <a:endParaRPr kumimoji="1" lang="en-US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7008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detail="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3071664" y="1113118"/>
            <a:ext cx="6480720" cy="0"/>
          </a:xfrm>
          <a:prstGeom prst="line">
            <a:avLst/>
          </a:prstGeom>
          <a:ln w="1905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999657" y="713008"/>
            <a:ext cx="2595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&lt;</a:t>
            </a:r>
            <a:r>
              <a:rPr lang="ko-KR" altLang="en-US" sz="2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전공</a:t>
            </a:r>
            <a:r>
              <a:rPr lang="ko-KR" altLang="en-US" sz="2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기본이수과목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&gt;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779928" y="2079428"/>
            <a:ext cx="10641107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buFontTx/>
              <a:buChar char="-"/>
            </a:pPr>
            <a:r>
              <a:rPr lang="ko-KR" altLang="en-US" b="1" smtClean="0"/>
              <a:t>기본이수과목 </a:t>
            </a:r>
            <a:r>
              <a:rPr lang="en-US" altLang="ko-KR" b="1"/>
              <a:t>: </a:t>
            </a:r>
            <a:r>
              <a:rPr lang="ko-KR" altLang="en-US" b="1"/>
              <a:t>성격심리</a:t>
            </a:r>
            <a:r>
              <a:rPr lang="en-US" altLang="ko-KR" b="1"/>
              <a:t>, </a:t>
            </a:r>
            <a:r>
              <a:rPr lang="ko-KR" altLang="en-US" b="1"/>
              <a:t>상담이론과실제</a:t>
            </a:r>
            <a:r>
              <a:rPr lang="en-US" altLang="ko-KR" b="1"/>
              <a:t>, </a:t>
            </a:r>
            <a:r>
              <a:rPr lang="ko-KR" altLang="en-US" b="1"/>
              <a:t>심리검사</a:t>
            </a:r>
            <a:r>
              <a:rPr lang="en-US" altLang="ko-KR" b="1"/>
              <a:t>, </a:t>
            </a:r>
            <a:r>
              <a:rPr lang="ko-KR" altLang="en-US" b="1"/>
              <a:t>가족상담</a:t>
            </a:r>
            <a:r>
              <a:rPr lang="en-US" altLang="ko-KR" b="1"/>
              <a:t>, </a:t>
            </a:r>
            <a:r>
              <a:rPr lang="ko-KR" altLang="en-US" b="1"/>
              <a:t>집단상담</a:t>
            </a:r>
            <a:r>
              <a:rPr lang="en-US" altLang="ko-KR" b="1"/>
              <a:t>, </a:t>
            </a:r>
            <a:r>
              <a:rPr lang="ko-KR" altLang="en-US" b="1"/>
              <a:t>진로상담</a:t>
            </a:r>
            <a:r>
              <a:rPr lang="en-US" altLang="ko-KR" b="1"/>
              <a:t>, </a:t>
            </a:r>
            <a:r>
              <a:rPr lang="ko-KR" altLang="en-US" b="1" smtClean="0"/>
              <a:t>특수아상담</a:t>
            </a:r>
            <a:r>
              <a:rPr lang="en-US" altLang="ko-KR" b="1" smtClean="0"/>
              <a:t> </a:t>
            </a:r>
          </a:p>
          <a:p>
            <a:pPr fontAlgn="base">
              <a:lnSpc>
                <a:spcPct val="150000"/>
              </a:lnSpc>
            </a:pPr>
            <a:r>
              <a:rPr lang="en-US" altLang="ko-KR" b="1"/>
              <a:t> </a:t>
            </a:r>
            <a:r>
              <a:rPr lang="en-US" altLang="ko-KR" b="1" smtClean="0"/>
              <a:t>                         </a:t>
            </a:r>
            <a:r>
              <a:rPr lang="ko-KR" altLang="en-US" b="1" smtClean="0"/>
              <a:t>심리학특강</a:t>
            </a:r>
            <a:r>
              <a:rPr lang="en-US" altLang="ko-KR"/>
              <a:t>(</a:t>
            </a:r>
            <a:r>
              <a:rPr lang="ko-KR" altLang="en-US"/>
              <a:t>위의 </a:t>
            </a:r>
            <a:r>
              <a:rPr lang="en-US" altLang="ko-KR"/>
              <a:t>8</a:t>
            </a:r>
            <a:r>
              <a:rPr lang="ko-KR" altLang="en-US"/>
              <a:t>과목 중 </a:t>
            </a:r>
            <a:r>
              <a:rPr lang="en-US" altLang="ko-KR"/>
              <a:t>7</a:t>
            </a:r>
            <a:r>
              <a:rPr lang="ko-KR" altLang="en-US"/>
              <a:t>과목만 수강하면 됨</a:t>
            </a:r>
            <a:r>
              <a:rPr lang="en-US" altLang="ko-KR"/>
              <a:t>)</a:t>
            </a:r>
            <a:endParaRPr lang="ko-KR" altLang="en-US"/>
          </a:p>
          <a:p>
            <a:pPr fontAlgn="base">
              <a:lnSpc>
                <a:spcPct val="150000"/>
              </a:lnSpc>
            </a:pPr>
            <a:r>
              <a:rPr lang="en-US" altLang="ko-KR" b="1"/>
              <a:t>- </a:t>
            </a:r>
            <a:r>
              <a:rPr lang="ko-KR" altLang="en-US" b="1"/>
              <a:t>실습과목 </a:t>
            </a:r>
            <a:r>
              <a:rPr lang="en-US" altLang="ko-KR" b="1"/>
              <a:t>: </a:t>
            </a:r>
            <a:r>
              <a:rPr lang="ko-KR" altLang="en-US" b="1"/>
              <a:t>상담실습및사례연구</a:t>
            </a:r>
            <a:r>
              <a:rPr lang="ko-KR" altLang="en-US"/>
              <a:t> </a:t>
            </a:r>
            <a:r>
              <a:rPr lang="en-US" altLang="ko-KR"/>
              <a:t>(</a:t>
            </a:r>
            <a:r>
              <a:rPr lang="ko-KR" altLang="en-US"/>
              <a:t>실습 </a:t>
            </a:r>
            <a:r>
              <a:rPr lang="en-US" altLang="ko-KR"/>
              <a:t>20</a:t>
            </a:r>
            <a:r>
              <a:rPr lang="ko-KR" altLang="en-US"/>
              <a:t>시간 대체과목이므로 필수</a:t>
            </a:r>
            <a:r>
              <a:rPr lang="en-US" altLang="ko-KR"/>
              <a:t>!!)</a:t>
            </a:r>
            <a:endParaRPr lang="ko-KR" altLang="en-US"/>
          </a:p>
          <a:p>
            <a:pPr fontAlgn="base">
              <a:lnSpc>
                <a:spcPct val="150000"/>
              </a:lnSpc>
            </a:pPr>
            <a:r>
              <a:rPr lang="en-US" altLang="ko-KR" b="1"/>
              <a:t>- </a:t>
            </a:r>
            <a:r>
              <a:rPr lang="ko-KR" altLang="en-US" b="1"/>
              <a:t>종합시험과목 </a:t>
            </a:r>
            <a:r>
              <a:rPr lang="en-US" altLang="ko-KR" b="1"/>
              <a:t>: </a:t>
            </a:r>
            <a:r>
              <a:rPr lang="ko-KR" altLang="en-US" b="1"/>
              <a:t>상담심리연구방법론</a:t>
            </a:r>
            <a:r>
              <a:rPr lang="en-US" altLang="ko-KR" b="1"/>
              <a:t>, </a:t>
            </a:r>
            <a:r>
              <a:rPr lang="ko-KR" altLang="en-US" b="1"/>
              <a:t>성격심리</a:t>
            </a:r>
            <a:r>
              <a:rPr lang="en-US" altLang="ko-KR" b="1"/>
              <a:t>, </a:t>
            </a:r>
            <a:r>
              <a:rPr lang="ko-KR" altLang="en-US" b="1"/>
              <a:t>상담이론과실제</a:t>
            </a:r>
            <a:endParaRPr lang="ko-KR" altLang="en-US"/>
          </a:p>
          <a:p>
            <a:pPr marL="285750" indent="-285750" fontAlgn="base">
              <a:lnSpc>
                <a:spcPct val="150000"/>
              </a:lnSpc>
              <a:buFontTx/>
              <a:buChar char="-"/>
            </a:pPr>
            <a:r>
              <a:rPr lang="ko-KR" altLang="en-US" b="1" smtClean="0"/>
              <a:t>확대된 </a:t>
            </a:r>
            <a:r>
              <a:rPr lang="ko-KR" altLang="en-US" b="1"/>
              <a:t>임용시험 평가영역 관련 과목 </a:t>
            </a:r>
            <a:r>
              <a:rPr lang="en-US" altLang="ko-KR" b="1"/>
              <a:t>: </a:t>
            </a:r>
            <a:r>
              <a:rPr lang="ko-KR" altLang="en-US" b="1"/>
              <a:t>심리학특강</a:t>
            </a:r>
            <a:r>
              <a:rPr lang="en-US" altLang="ko-KR" b="1"/>
              <a:t>, </a:t>
            </a:r>
            <a:r>
              <a:rPr lang="ko-KR" altLang="en-US" b="1"/>
              <a:t>아동발달</a:t>
            </a:r>
            <a:r>
              <a:rPr lang="en-US" altLang="ko-KR" b="1"/>
              <a:t>, </a:t>
            </a:r>
            <a:r>
              <a:rPr lang="ko-KR" altLang="en-US" b="1"/>
              <a:t>청년발달</a:t>
            </a:r>
            <a:r>
              <a:rPr lang="en-US" altLang="ko-KR" b="1"/>
              <a:t>, </a:t>
            </a:r>
            <a:r>
              <a:rPr lang="ko-KR" altLang="en-US" b="1"/>
              <a:t>학습심리학</a:t>
            </a:r>
            <a:r>
              <a:rPr lang="en-US" altLang="ko-KR" b="1"/>
              <a:t>, </a:t>
            </a:r>
            <a:r>
              <a:rPr lang="ko-KR" altLang="en-US" b="1"/>
              <a:t>이상심리학</a:t>
            </a:r>
            <a:r>
              <a:rPr lang="en-US" altLang="ko-KR" b="1"/>
              <a:t>, </a:t>
            </a:r>
            <a:endParaRPr lang="en-US" altLang="ko-KR" b="1" smtClean="0"/>
          </a:p>
          <a:p>
            <a:pPr fontAlgn="base">
              <a:lnSpc>
                <a:spcPct val="150000"/>
              </a:lnSpc>
            </a:pPr>
            <a:r>
              <a:rPr lang="en-US" altLang="ko-KR" b="1"/>
              <a:t> </a:t>
            </a:r>
            <a:r>
              <a:rPr lang="en-US" altLang="ko-KR" b="1" smtClean="0"/>
              <a:t>                                                       </a:t>
            </a:r>
            <a:r>
              <a:rPr lang="ko-KR" altLang="en-US" b="1" smtClean="0"/>
              <a:t>임상심리학</a:t>
            </a:r>
            <a:r>
              <a:rPr lang="ko-KR" altLang="en-US" b="1"/>
              <a:t>*</a:t>
            </a:r>
            <a:endParaRPr lang="ko-KR" altLang="en-US"/>
          </a:p>
          <a:p>
            <a:pPr fontAlgn="base">
              <a:lnSpc>
                <a:spcPct val="150000"/>
              </a:lnSpc>
            </a:pPr>
            <a:r>
              <a:rPr lang="ko-KR" altLang="en-US" b="1"/>
              <a:t>기타 전공선택 과목</a:t>
            </a:r>
            <a:r>
              <a:rPr lang="ko-KR" altLang="en-US"/>
              <a:t> </a:t>
            </a:r>
            <a:r>
              <a:rPr lang="en-US" altLang="ko-KR"/>
              <a:t>: </a:t>
            </a:r>
            <a:r>
              <a:rPr lang="ko-KR" altLang="en-US"/>
              <a:t>인지치료및실습</a:t>
            </a:r>
            <a:r>
              <a:rPr lang="en-US" altLang="ko-KR"/>
              <a:t>, </a:t>
            </a:r>
            <a:r>
              <a:rPr lang="ko-KR" altLang="en-US"/>
              <a:t>스트레스관리기법</a:t>
            </a:r>
            <a:r>
              <a:rPr lang="en-US" altLang="ko-KR"/>
              <a:t>, </a:t>
            </a:r>
            <a:r>
              <a:rPr lang="ko-KR" altLang="en-US"/>
              <a:t>학습심리학</a:t>
            </a:r>
            <a:r>
              <a:rPr lang="en-US" altLang="ko-KR"/>
              <a:t>, </a:t>
            </a:r>
            <a:r>
              <a:rPr lang="ko-KR" altLang="en-US"/>
              <a:t>사회심리학</a:t>
            </a:r>
            <a:r>
              <a:rPr lang="en-US" altLang="ko-KR"/>
              <a:t>, </a:t>
            </a:r>
            <a:r>
              <a:rPr lang="ko-KR" altLang="en-US" smtClean="0"/>
              <a:t>인지심리학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737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detail="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3071664" y="1113118"/>
            <a:ext cx="6480720" cy="0"/>
          </a:xfrm>
          <a:prstGeom prst="line">
            <a:avLst/>
          </a:prstGeom>
          <a:ln w="1905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44073" y="2017239"/>
            <a:ext cx="455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>
              <a:solidFill>
                <a:prstClr val="black"/>
              </a:solidFill>
              <a:latin typeface="스냅스 Cre초코쿠키 M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99657" y="713008"/>
            <a:ext cx="2082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2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학교현장실습</a:t>
            </a:r>
            <a:r>
              <a:rPr lang="en-US" altLang="ko-KR" sz="2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  <a:endParaRPr lang="ko-KR" altLang="en-US" sz="2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8775" y="1665487"/>
            <a:ext cx="663250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교원자격증 취득하려는 경우 </a:t>
            </a:r>
            <a:endParaRPr lang="en-US" altLang="ko-KR" sz="2500" dirty="0">
              <a:solidFill>
                <a:prstClr val="black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pPr algn="ctr"/>
            <a:r>
              <a:rPr lang="en-US" altLang="ko-KR" sz="2500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5</a:t>
            </a:r>
            <a:r>
              <a:rPr lang="ko-KR" altLang="en-US" sz="2500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학기 재학생 이상 </a:t>
            </a:r>
            <a:r>
              <a:rPr lang="en-US" altLang="ko-KR" sz="2500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4</a:t>
            </a:r>
            <a:r>
              <a:rPr lang="ko-KR" altLang="en-US" sz="2500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주 이상의 </a:t>
            </a:r>
            <a:endParaRPr lang="en-US" altLang="ko-KR" sz="2500" dirty="0">
              <a:solidFill>
                <a:prstClr val="black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  <a:p>
            <a:pPr algn="ctr"/>
            <a:r>
              <a:rPr lang="ko-KR" altLang="en-US" sz="2500" dirty="0">
                <a:solidFill>
                  <a:prstClr val="black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학교현장실습 이수 필요</a:t>
            </a:r>
            <a:endParaRPr lang="en-US" altLang="ko-KR" sz="2500" dirty="0">
              <a:solidFill>
                <a:prstClr val="black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9753" y="3436278"/>
            <a:ext cx="641263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전문상담교사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(2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급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자격을 취득하고자 하는 사람이 「청소년기본법」 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22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조에 따른 </a:t>
            </a:r>
            <a:r>
              <a:rPr lang="ko-KR" altLang="en-US" sz="20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청소년상담사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등의 자격증을 소지하고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다음의 어느 하나에 해당하는 기관에서 취득하고자 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하는 교사 자격증과 관련된 업무 경력이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 이상 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있는 경우 ‘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교육실습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’을 면제할 수 있다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(6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조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8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항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</a:p>
          <a:p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다만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교육봉사활동은 면제할 수 없다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solidFill>
                <a:prstClr val="black"/>
              </a:solidFill>
              <a:latin typeface="1훈정글북 Regular" panose="02020603020101020101" pitchFamily="18" charset="-127"/>
              <a:ea typeface="1훈정글북 Regula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6494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detail="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3071664" y="1113118"/>
            <a:ext cx="6480720" cy="0"/>
          </a:xfrm>
          <a:prstGeom prst="line">
            <a:avLst/>
          </a:prstGeom>
          <a:ln w="1905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44073" y="2017239"/>
            <a:ext cx="455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99657" y="713008"/>
            <a:ext cx="2082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2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학교현장실습</a:t>
            </a:r>
            <a:r>
              <a:rPr lang="en-US" altLang="ko-KR" sz="2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  <a:endParaRPr lang="ko-KR" altLang="en-US" sz="2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999657" y="164790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/>
            <a:r>
              <a:rPr lang="ko-KR" altLang="en-US" dirty="0"/>
              <a:t>「초</a:t>
            </a:r>
            <a:r>
              <a:rPr lang="en-US" altLang="ko-KR" dirty="0"/>
              <a:t>·</a:t>
            </a:r>
            <a:r>
              <a:rPr lang="ko-KR" altLang="en-US" dirty="0" err="1"/>
              <a:t>중둥교육법</a:t>
            </a:r>
            <a:r>
              <a:rPr lang="ko-KR" altLang="en-US" dirty="0"/>
              <a:t>」 제</a:t>
            </a:r>
            <a:r>
              <a:rPr lang="en-US" altLang="ko-KR" dirty="0"/>
              <a:t>2</a:t>
            </a:r>
            <a:r>
              <a:rPr lang="ko-KR" altLang="en-US" dirty="0"/>
              <a:t>조에 따른 학교</a:t>
            </a:r>
          </a:p>
          <a:p>
            <a:pPr lvl="0" fontAlgn="base"/>
            <a:r>
              <a:rPr lang="ko-KR" altLang="en-US" dirty="0"/>
              <a:t>「평생교육법」 제</a:t>
            </a:r>
            <a:r>
              <a:rPr lang="en-US" altLang="ko-KR" dirty="0"/>
              <a:t>31</a:t>
            </a:r>
            <a:r>
              <a:rPr lang="ko-KR" altLang="en-US" dirty="0"/>
              <a:t>조 제</a:t>
            </a:r>
            <a:r>
              <a:rPr lang="en-US" altLang="ko-KR" dirty="0"/>
              <a:t>2</a:t>
            </a:r>
            <a:r>
              <a:rPr lang="ko-KR" altLang="en-US" dirty="0"/>
              <a:t>항에 따른 학력인정 평생교육시설</a:t>
            </a:r>
          </a:p>
          <a:p>
            <a:pPr lvl="0" fontAlgn="base"/>
            <a:r>
              <a:rPr lang="ko-KR" altLang="en-US" dirty="0"/>
              <a:t>「청소년복지 </a:t>
            </a:r>
            <a:r>
              <a:rPr lang="ko-KR" altLang="en-US" dirty="0" err="1"/>
              <a:t>지원법</a:t>
            </a:r>
            <a:r>
              <a:rPr lang="ko-KR" altLang="en-US" dirty="0"/>
              <a:t>」 제</a:t>
            </a:r>
            <a:r>
              <a:rPr lang="en-US" altLang="ko-KR" dirty="0"/>
              <a:t>29</a:t>
            </a:r>
            <a:r>
              <a:rPr lang="ko-KR" altLang="en-US" dirty="0"/>
              <a:t>조에 따른 </a:t>
            </a:r>
            <a:r>
              <a:rPr lang="ko-KR" altLang="en-US" dirty="0" err="1"/>
              <a:t>쳥소년상담복지센터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2924779" y="3810337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ko-KR" altLang="en-US" dirty="0"/>
              <a:t>⑥ 위 ⑤의 소지 자격증 중 인정되는 민간자격증의 범위는 “한국상담심리학회 </a:t>
            </a:r>
            <a:r>
              <a:rPr lang="ko-KR" altLang="en-US" dirty="0" err="1"/>
              <a:t>상담심리사</a:t>
            </a:r>
            <a:r>
              <a:rPr lang="ko-KR" altLang="en-US" dirty="0"/>
              <a:t> </a:t>
            </a:r>
            <a:r>
              <a:rPr lang="en-US" altLang="ko-KR" dirty="0"/>
              <a:t>2</a:t>
            </a:r>
            <a:r>
              <a:rPr lang="ko-KR" altLang="en-US" dirty="0" err="1"/>
              <a:t>급이상</a:t>
            </a:r>
            <a:r>
              <a:rPr lang="ko-KR" altLang="en-US" dirty="0"/>
              <a:t>”</a:t>
            </a:r>
            <a:r>
              <a:rPr lang="en-US" altLang="ko-KR" dirty="0"/>
              <a:t>, </a:t>
            </a:r>
            <a:r>
              <a:rPr lang="ko-KR" altLang="en-US" dirty="0"/>
              <a:t>한국상담학회 </a:t>
            </a:r>
            <a:r>
              <a:rPr lang="en-US" altLang="ko-KR" dirty="0"/>
              <a:t>2</a:t>
            </a:r>
            <a:r>
              <a:rPr lang="ko-KR" altLang="en-US" dirty="0"/>
              <a:t>급 </a:t>
            </a:r>
            <a:r>
              <a:rPr lang="ko-KR" altLang="en-US" dirty="0" err="1"/>
              <a:t>전문상담사</a:t>
            </a:r>
            <a:r>
              <a:rPr lang="ko-KR" altLang="en-US" dirty="0"/>
              <a:t> 자격증“을 포함한다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/>
            <a:r>
              <a:rPr lang="en-US" altLang="ko-KR" b="1" dirty="0"/>
              <a:t>※ </a:t>
            </a:r>
            <a:r>
              <a:rPr lang="ko-KR" altLang="en-US" b="1" dirty="0"/>
              <a:t>이상의 경우 소속 학교 또는 기관장 확인의 ‘경력인정 증명서’ 및 관련분야 자격증 사본을 </a:t>
            </a:r>
            <a:r>
              <a:rPr lang="en-US" altLang="ko-KR" b="1" dirty="0"/>
              <a:t>4</a:t>
            </a:r>
            <a:r>
              <a:rPr lang="ko-KR" altLang="en-US" b="1" dirty="0"/>
              <a:t>학기 수업기간 중 필히 제출바람</a:t>
            </a:r>
            <a:r>
              <a:rPr lang="en-US" altLang="ko-KR" b="1" dirty="0"/>
              <a:t>[</a:t>
            </a:r>
            <a:r>
              <a:rPr lang="ko-KR" altLang="en-US" dirty="0"/>
              <a:t>학교현장실습 면제는 교원양성위원회 심의를 받아 승인</a:t>
            </a:r>
            <a:r>
              <a:rPr lang="en-US" altLang="ko-KR" dirty="0"/>
              <a:t>]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363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detail="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3071664" y="1113118"/>
            <a:ext cx="6480720" cy="0"/>
          </a:xfrm>
          <a:prstGeom prst="line">
            <a:avLst/>
          </a:prstGeom>
          <a:ln w="1905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44073" y="2017239"/>
            <a:ext cx="455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스냅스 Cre초코쿠키 M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99657" y="713008"/>
            <a:ext cx="2082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&lt;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학교현장실습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&gt;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81643" y="2386571"/>
            <a:ext cx="72607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자격이 입학 전에 </a:t>
            </a:r>
            <a:endParaRPr kumimoji="0" lang="en-US" altLang="ko-KR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취득되어 있어야 한다고 </a:t>
            </a:r>
            <a:endParaRPr kumimoji="0" lang="en-US" altLang="ko-KR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수정되었다고 함</a:t>
            </a:r>
            <a:r>
              <a:rPr kumimoji="0" lang="en-US" altLang="ko-KR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.</a:t>
            </a:r>
            <a:endParaRPr kumimoji="0" lang="en-US" altLang="ko-KR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1훈정글북 Regular" panose="02020603020101020101" pitchFamily="18" charset="-127"/>
              <a:ea typeface="1훈정글북 Regular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69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detail="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3071664" y="1113118"/>
            <a:ext cx="6480720" cy="0"/>
          </a:xfrm>
          <a:prstGeom prst="line">
            <a:avLst/>
          </a:prstGeom>
          <a:ln w="1905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99656" y="713008"/>
            <a:ext cx="1569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2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교육봉사</a:t>
            </a:r>
            <a:r>
              <a:rPr lang="en-US" altLang="ko-KR" sz="2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  <a:endParaRPr lang="ko-KR" altLang="en-US" sz="2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048000" y="1965236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◈</a:t>
            </a:r>
            <a:r>
              <a:rPr lang="ko-KR" altLang="en-US" dirty="0"/>
              <a:t>이수시간</a:t>
            </a:r>
            <a:r>
              <a:rPr lang="en-US" altLang="ko-KR" dirty="0"/>
              <a:t>: 60</a:t>
            </a:r>
            <a:r>
              <a:rPr lang="ko-KR" altLang="en-US" dirty="0"/>
              <a:t>시간 이상</a:t>
            </a:r>
            <a:r>
              <a:rPr lang="en-US" altLang="ko-KR" dirty="0"/>
              <a:t>(</a:t>
            </a:r>
            <a:r>
              <a:rPr lang="ko-KR" altLang="en-US" dirty="0"/>
              <a:t>재학 중</a:t>
            </a:r>
            <a:r>
              <a:rPr lang="en-US" altLang="ko-KR" dirty="0"/>
              <a:t>) </a:t>
            </a:r>
            <a:endParaRPr lang="ko-KR" altLang="en-US" dirty="0"/>
          </a:p>
          <a:p>
            <a:pPr fontAlgn="base"/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◈</a:t>
            </a:r>
            <a:r>
              <a:rPr lang="ko-KR" altLang="en-US" dirty="0"/>
              <a:t>이수절차</a:t>
            </a:r>
            <a:r>
              <a:rPr lang="en-US" altLang="ko-KR" dirty="0"/>
              <a:t>: </a:t>
            </a:r>
            <a:r>
              <a:rPr lang="ko-KR" altLang="en-US" dirty="0"/>
              <a:t>교육봉사활동신청서 작성</a:t>
            </a:r>
            <a:r>
              <a:rPr lang="en-US" altLang="ko-KR" dirty="0"/>
              <a:t>(</a:t>
            </a:r>
            <a:r>
              <a:rPr lang="ko-KR" altLang="en-US" dirty="0"/>
              <a:t>지도교수 확인</a:t>
            </a:r>
            <a:r>
              <a:rPr lang="en-US" altLang="ko-KR" dirty="0"/>
              <a:t>)</a:t>
            </a:r>
            <a:r>
              <a:rPr lang="ko-KR" altLang="en-US" dirty="0"/>
              <a:t>→ </a:t>
            </a:r>
            <a:endParaRPr lang="en-US" altLang="ko-KR" dirty="0"/>
          </a:p>
          <a:p>
            <a:pPr fontAlgn="base"/>
            <a:r>
              <a:rPr lang="ko-KR" altLang="en-US" dirty="0"/>
              <a:t>봉사활동→ 교육봉사 활동 확인서 및 결과보고서 작성→</a:t>
            </a:r>
            <a:endParaRPr lang="en-US" altLang="ko-KR" dirty="0"/>
          </a:p>
          <a:p>
            <a:pPr fontAlgn="base"/>
            <a:r>
              <a:rPr lang="ko-KR" altLang="en-US" dirty="0"/>
              <a:t>행정실 제출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3071664" y="36531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ko-KR" altLang="en-US" dirty="0"/>
              <a:t>교육실습 중 교육봉사활동의 의미는 예비교원이 가진 </a:t>
            </a:r>
            <a:endParaRPr lang="en-US" altLang="ko-KR" dirty="0"/>
          </a:p>
          <a:p>
            <a:pPr fontAlgn="base"/>
            <a:r>
              <a:rPr lang="ko-KR" altLang="en-US" dirty="0"/>
              <a:t>재능을 유</a:t>
            </a:r>
            <a:r>
              <a:rPr lang="en-US" altLang="ko-KR" dirty="0"/>
              <a:t>·</a:t>
            </a:r>
            <a:r>
              <a:rPr lang="ko-KR" altLang="en-US" dirty="0"/>
              <a:t>초</a:t>
            </a:r>
            <a:r>
              <a:rPr lang="en-US" altLang="ko-KR" dirty="0"/>
              <a:t>·</a:t>
            </a:r>
            <a:r>
              <a:rPr lang="ko-KR" altLang="en-US" dirty="0"/>
              <a:t>중</a:t>
            </a:r>
            <a:r>
              <a:rPr lang="en-US" altLang="ko-KR" dirty="0"/>
              <a:t>·</a:t>
            </a:r>
            <a:r>
              <a:rPr lang="ko-KR" altLang="en-US" dirty="0"/>
              <a:t>고학생을 대상으로 교육적인 방법으로 </a:t>
            </a:r>
            <a:endParaRPr lang="en-US" altLang="ko-KR" dirty="0"/>
          </a:p>
          <a:p>
            <a:pPr fontAlgn="base"/>
            <a:r>
              <a:rPr lang="ko-KR" altLang="en-US" dirty="0"/>
              <a:t>봉사하는 것이다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3048000" y="48850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altLang="ko-KR" dirty="0"/>
              <a:t>[예: </a:t>
            </a:r>
            <a:r>
              <a:rPr lang="en-US" altLang="ko-KR" dirty="0" err="1"/>
              <a:t>보조교사</a:t>
            </a:r>
            <a:r>
              <a:rPr lang="en-US" altLang="ko-KR" dirty="0"/>
              <a:t>, </a:t>
            </a:r>
            <a:r>
              <a:rPr lang="en-US" altLang="ko-KR" dirty="0" err="1"/>
              <a:t>부진아학생지도</a:t>
            </a:r>
            <a:r>
              <a:rPr lang="en-US" altLang="ko-KR" dirty="0"/>
              <a:t>, </a:t>
            </a:r>
            <a:r>
              <a:rPr lang="en-US" altLang="ko-KR" dirty="0" err="1"/>
              <a:t>방과후교사</a:t>
            </a:r>
            <a:r>
              <a:rPr lang="en-US" altLang="ko-KR" dirty="0"/>
              <a:t>, </a:t>
            </a:r>
            <a:r>
              <a:rPr lang="en-US" altLang="ko-KR" dirty="0" err="1"/>
              <a:t>초등돌봄교실</a:t>
            </a:r>
            <a:r>
              <a:rPr lang="en-US" altLang="ko-KR" dirty="0"/>
              <a:t> 및 </a:t>
            </a:r>
            <a:r>
              <a:rPr lang="en-US" altLang="ko-KR" dirty="0" err="1"/>
              <a:t>자유학기제</a:t>
            </a:r>
            <a:r>
              <a:rPr lang="en-US" altLang="ko-KR" dirty="0"/>
              <a:t> </a:t>
            </a:r>
            <a:r>
              <a:rPr lang="en-US" altLang="ko-KR" dirty="0" err="1"/>
              <a:t>관련</a:t>
            </a:r>
            <a:r>
              <a:rPr lang="en-US" altLang="ko-KR" dirty="0"/>
              <a:t> </a:t>
            </a:r>
            <a:r>
              <a:rPr lang="en-US" altLang="ko-KR" dirty="0" err="1"/>
              <a:t>활동</a:t>
            </a:r>
            <a:r>
              <a:rPr lang="en-US" altLang="ko-KR" dirty="0"/>
              <a:t>, </a:t>
            </a:r>
            <a:r>
              <a:rPr lang="en-US" altLang="ko-KR" dirty="0" err="1"/>
              <a:t>다문화학생지도</a:t>
            </a:r>
            <a:r>
              <a:rPr lang="en-US" altLang="ko-KR" dirty="0"/>
              <a:t>, </a:t>
            </a:r>
            <a:r>
              <a:rPr lang="en-US" altLang="ko-KR" dirty="0" err="1"/>
              <a:t>학생</a:t>
            </a:r>
            <a:r>
              <a:rPr lang="en-US" altLang="ko-KR" dirty="0"/>
              <a:t> </a:t>
            </a:r>
            <a:r>
              <a:rPr lang="en-US" altLang="ko-KR" dirty="0" err="1"/>
              <a:t>생활지도</a:t>
            </a:r>
            <a:r>
              <a:rPr lang="en-US" altLang="ko-KR" dirty="0"/>
              <a:t> </a:t>
            </a:r>
            <a:r>
              <a:rPr lang="en-US" altLang="ko-KR" dirty="0" err="1"/>
              <a:t>관련</a:t>
            </a:r>
            <a:r>
              <a:rPr lang="en-US" altLang="ko-KR" dirty="0"/>
              <a:t> </a:t>
            </a:r>
            <a:r>
              <a:rPr lang="en-US" altLang="ko-KR" dirty="0" err="1"/>
              <a:t>활동</a:t>
            </a:r>
            <a:r>
              <a:rPr lang="en-US" altLang="ko-KR" dirty="0"/>
              <a:t>, </a:t>
            </a:r>
            <a:r>
              <a:rPr lang="en-US" altLang="ko-KR" dirty="0" err="1"/>
              <a:t>재능기부</a:t>
            </a:r>
            <a:r>
              <a:rPr lang="en-US" altLang="ko-KR" dirty="0"/>
              <a:t> 등 </a:t>
            </a:r>
            <a:r>
              <a:rPr lang="en-US" altLang="ko-KR" dirty="0" err="1"/>
              <a:t>교육적인</a:t>
            </a:r>
            <a:r>
              <a:rPr lang="en-US" altLang="ko-KR" dirty="0"/>
              <a:t> </a:t>
            </a:r>
            <a:r>
              <a:rPr lang="en-US" altLang="ko-KR" dirty="0" err="1"/>
              <a:t>방법</a:t>
            </a:r>
            <a:r>
              <a:rPr lang="en-US" altLang="ko-KR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92556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7688" y="4509121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>
                <a:solidFill>
                  <a:prstClr val="black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대구대학교 교육대학원</a:t>
            </a:r>
            <a:endParaRPr lang="en-US" altLang="ko-KR" sz="3600" dirty="0">
              <a:solidFill>
                <a:prstClr val="black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  <a:p>
            <a:pPr algn="ctr"/>
            <a:r>
              <a:rPr lang="ko-KR" altLang="en-US" sz="3600" dirty="0">
                <a:solidFill>
                  <a:prstClr val="black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상담심리전공</a:t>
            </a:r>
          </a:p>
        </p:txBody>
      </p:sp>
    </p:spTree>
    <p:extLst>
      <p:ext uri="{BB962C8B-B14F-4D97-AF65-F5344CB8AC3E}">
        <p14:creationId xmlns:p14="http://schemas.microsoft.com/office/powerpoint/2010/main" val="3026110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detail="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3071664" y="1113118"/>
            <a:ext cx="6480720" cy="0"/>
          </a:xfrm>
          <a:prstGeom prst="line">
            <a:avLst/>
          </a:prstGeom>
          <a:ln w="1905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99656" y="713008"/>
            <a:ext cx="1569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2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교육봉사</a:t>
            </a:r>
            <a:r>
              <a:rPr lang="en-US" altLang="ko-KR" sz="2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  <a:endParaRPr lang="ko-KR" altLang="en-US" sz="2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999655" y="2192178"/>
            <a:ext cx="778175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◈ </a:t>
            </a:r>
            <a:r>
              <a:rPr lang="ko-KR" altLang="en-US" sz="2000" dirty="0"/>
              <a:t>교육봉사활동 대상기관</a:t>
            </a:r>
            <a:r>
              <a:rPr lang="en-US" altLang="ko-KR" sz="2000" dirty="0"/>
              <a:t>(</a:t>
            </a:r>
            <a:r>
              <a:rPr lang="ko-KR" altLang="en-US" sz="2000" dirty="0"/>
              <a:t>고시 제</a:t>
            </a:r>
            <a:r>
              <a:rPr lang="en-US" altLang="ko-KR" sz="2000" dirty="0"/>
              <a:t>6</a:t>
            </a:r>
            <a:r>
              <a:rPr lang="ko-KR" altLang="en-US" sz="2000" dirty="0"/>
              <a:t>조 </a:t>
            </a:r>
            <a:r>
              <a:rPr lang="en-US" altLang="ko-KR" sz="2000" dirty="0"/>
              <a:t>9</a:t>
            </a:r>
            <a:r>
              <a:rPr lang="ko-KR" altLang="en-US" sz="2000" dirty="0"/>
              <a:t>항</a:t>
            </a:r>
            <a:r>
              <a:rPr lang="en-US" altLang="ko-KR" sz="2000" dirty="0"/>
              <a:t>)</a:t>
            </a:r>
          </a:p>
          <a:p>
            <a:pPr fontAlgn="base"/>
            <a:r>
              <a:rPr lang="en-US" altLang="ko-KR" sz="2000" dirty="0"/>
              <a:t>- </a:t>
            </a:r>
            <a:r>
              <a:rPr lang="ko-KR" altLang="en-US" sz="2000" dirty="0"/>
              <a:t>「유아교육법」 제</a:t>
            </a:r>
            <a:r>
              <a:rPr lang="en-US" altLang="ko-KR" sz="2000" dirty="0"/>
              <a:t>2</a:t>
            </a:r>
            <a:r>
              <a:rPr lang="ko-KR" altLang="en-US" sz="2000" dirty="0"/>
              <a:t>조에 따른 유치원</a:t>
            </a:r>
          </a:p>
          <a:p>
            <a:pPr fontAlgn="base"/>
            <a:r>
              <a:rPr lang="en-US" altLang="ko-KR" sz="2000" dirty="0"/>
              <a:t>- </a:t>
            </a:r>
            <a:r>
              <a:rPr lang="ko-KR" altLang="en-US" sz="2000" dirty="0"/>
              <a:t>「초</a:t>
            </a:r>
            <a:r>
              <a:rPr lang="en-US" altLang="ko-KR" sz="2000" dirty="0"/>
              <a:t>·</a:t>
            </a:r>
            <a:r>
              <a:rPr lang="ko-KR" altLang="en-US" sz="2000" dirty="0"/>
              <a:t>중등교육법」제</a:t>
            </a:r>
            <a:r>
              <a:rPr lang="en-US" altLang="ko-KR" sz="2000" dirty="0"/>
              <a:t>2</a:t>
            </a:r>
            <a:r>
              <a:rPr lang="ko-KR" altLang="en-US" sz="2000" dirty="0"/>
              <a:t>조에 따른 학교</a:t>
            </a:r>
          </a:p>
          <a:p>
            <a:pPr fontAlgn="base"/>
            <a:r>
              <a:rPr lang="en-US" altLang="ko-KR" sz="2000" dirty="0"/>
              <a:t>- </a:t>
            </a:r>
            <a:r>
              <a:rPr lang="ko-KR" altLang="en-US" sz="2000" dirty="0"/>
              <a:t>「제외국민 교육지원 등에 관한 법률」제</a:t>
            </a:r>
            <a:r>
              <a:rPr lang="en-US" altLang="ko-KR" sz="2000" dirty="0"/>
              <a:t>2</a:t>
            </a:r>
            <a:r>
              <a:rPr lang="ko-KR" altLang="en-US" sz="2000" dirty="0"/>
              <a:t>조에 따른 한국학교</a:t>
            </a:r>
          </a:p>
          <a:p>
            <a:pPr fontAlgn="base"/>
            <a:r>
              <a:rPr lang="en-US" altLang="ko-KR" sz="2000" dirty="0"/>
              <a:t>- </a:t>
            </a:r>
            <a:r>
              <a:rPr lang="ko-KR" altLang="en-US" sz="2000" dirty="0"/>
              <a:t>「평생교육법」제</a:t>
            </a:r>
            <a:r>
              <a:rPr lang="en-US" altLang="ko-KR" sz="2000" dirty="0"/>
              <a:t>31</a:t>
            </a:r>
            <a:r>
              <a:rPr lang="ko-KR" altLang="en-US" sz="2000" dirty="0"/>
              <a:t>조 제</a:t>
            </a:r>
            <a:r>
              <a:rPr lang="en-US" altLang="ko-KR" sz="2000" dirty="0"/>
              <a:t>2</a:t>
            </a:r>
            <a:r>
              <a:rPr lang="ko-KR" altLang="en-US" sz="2000" dirty="0"/>
              <a:t>항에 따른 학력인정 평생교육 시설</a:t>
            </a:r>
          </a:p>
          <a:p>
            <a:pPr fontAlgn="base"/>
            <a:r>
              <a:rPr lang="en-US" altLang="ko-KR" sz="2000" dirty="0"/>
              <a:t>- </a:t>
            </a:r>
            <a:r>
              <a:rPr lang="ko-KR" altLang="en-US" sz="2000" dirty="0"/>
              <a:t>교원양성기관에서 교류 협정을 체결한 외국의 대학 또는 교육청이 지정한 정규 유치원 및 초</a:t>
            </a:r>
            <a:r>
              <a:rPr lang="en-US" altLang="ko-KR" sz="2000" dirty="0"/>
              <a:t>·</a:t>
            </a:r>
            <a:r>
              <a:rPr lang="ko-KR" altLang="en-US" sz="2000" dirty="0"/>
              <a:t>중등학교</a:t>
            </a:r>
          </a:p>
          <a:p>
            <a:pPr fontAlgn="base"/>
            <a:r>
              <a:rPr lang="en-US" altLang="ko-KR" sz="2000" dirty="0"/>
              <a:t>- </a:t>
            </a:r>
            <a:r>
              <a:rPr lang="ko-KR" altLang="en-US" sz="2000" dirty="0"/>
              <a:t>공공기관이 인정한 비영리 기관</a:t>
            </a:r>
          </a:p>
        </p:txBody>
      </p:sp>
    </p:spTree>
    <p:extLst>
      <p:ext uri="{BB962C8B-B14F-4D97-AF65-F5344CB8AC3E}">
        <p14:creationId xmlns:p14="http://schemas.microsoft.com/office/powerpoint/2010/main" val="328060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detail="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3071664" y="1113118"/>
            <a:ext cx="6480720" cy="0"/>
          </a:xfrm>
          <a:prstGeom prst="line">
            <a:avLst/>
          </a:prstGeom>
          <a:ln w="1905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99656" y="713008"/>
            <a:ext cx="1569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&lt;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교육봉사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&gt;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558158" y="2030560"/>
            <a:ext cx="750773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◈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스냅스 Cre초코쿠키 M"/>
                <a:cs typeface="+mn-cs"/>
              </a:rPr>
              <a:t>유의사항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스냅스 Cre초코쿠키 M"/>
                <a:cs typeface="+mn-cs"/>
              </a:rPr>
              <a:t>∙ 교육봉사활동 대상 학교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스냅스 Cre초코쿠키 M"/>
                <a:cs typeface="+mn-cs"/>
              </a:rPr>
              <a:t>(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스냅스 Cre초코쿠키 M"/>
                <a:cs typeface="+mn-cs"/>
              </a:rPr>
              <a:t>기관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스냅스 Cre초코쿠키 M"/>
                <a:cs typeface="+mn-cs"/>
              </a:rPr>
              <a:t>)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스냅스 Cre초코쿠키 M"/>
                <a:cs typeface="+mn-cs"/>
              </a:rPr>
              <a:t>는 학생본인이 선정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스냅스 Cre초코쿠키 M"/>
                <a:cs typeface="+mn-cs"/>
              </a:rPr>
              <a:t>(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스냅스 Cre초코쿠키 M"/>
                <a:cs typeface="+mn-cs"/>
              </a:rPr>
              <a:t>학교급이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스냅스 Cre초코쿠키 M"/>
                <a:cs typeface="+mn-cs"/>
              </a:rPr>
              <a:t> 동일하지 않아도 됨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스냅스 Cre초코쿠키 M"/>
                <a:cs typeface="+mn-cs"/>
              </a:rPr>
              <a:t>)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스냅스 Cre초코쿠키 M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스냅스 Cre초코쿠키 M"/>
                <a:cs typeface="+mn-cs"/>
              </a:rPr>
              <a:t>∙ 교육봉사활동은 무급의 활동을 원칙으로 함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스냅스 Cre초코쿠키 M"/>
                <a:cs typeface="+mn-cs"/>
              </a:rPr>
              <a:t>.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스냅스 Cre초코쿠키 M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스냅스 Cre초코쿠키 M"/>
                <a:cs typeface="+mn-cs"/>
              </a:rPr>
              <a:t>∙ 준교사와 실기교사 자격증을 소지하여 입학한 자는 교육봉사활동 면제 불가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스냅스 Cre초코쿠키 M"/>
                <a:cs typeface="+mn-cs"/>
              </a:rPr>
              <a:t>∙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스냅스 Cre초코쿠키 M"/>
                <a:cs typeface="+mn-cs"/>
              </a:rPr>
              <a:t>등하교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스냅스 Cre초코쿠키 M"/>
                <a:cs typeface="+mn-cs"/>
              </a:rPr>
              <a:t> 지도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스냅스 Cre초코쿠키 M"/>
                <a:cs typeface="+mn-cs"/>
              </a:rPr>
              <a:t>,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스냅스 Cre초코쿠키 M"/>
                <a:cs typeface="+mn-cs"/>
              </a:rPr>
              <a:t>급식 도우미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스냅스 Cre초코쿠키 M"/>
                <a:cs typeface="+mn-cs"/>
              </a:rPr>
              <a:t>,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스냅스 Cre초코쿠키 M"/>
                <a:cs typeface="+mn-cs"/>
              </a:rPr>
              <a:t>야간자율학습 지도감독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스냅스 Cre초코쿠키 M"/>
                <a:cs typeface="+mn-cs"/>
              </a:rPr>
              <a:t>,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스냅스 Cre초코쿠키 M"/>
                <a:cs typeface="+mn-cs"/>
              </a:rPr>
              <a:t>시험감독 등은 불인정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스냅스 Cre초코쿠키 M"/>
                <a:cs typeface="+mn-cs"/>
              </a:rPr>
              <a:t>∙ 교육봉사활동 이수 여부는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스냅스 Cre초코쿠키 M"/>
                <a:cs typeface="+mn-cs"/>
              </a:rPr>
              <a:t>P/F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스냅스 Cre초코쿠키 M"/>
                <a:cs typeface="+mn-cs"/>
              </a:rPr>
              <a:t>로 평가하며 학점으로는 인정되나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스냅스 Cre초코쿠키 M"/>
                <a:cs typeface="+mn-cs"/>
              </a:rPr>
              <a:t>,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스냅스 Cre초코쿠키 M"/>
                <a:cs typeface="+mn-cs"/>
              </a:rPr>
              <a:t>총 성적평점에는 산입하지 않음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스냅스 Cre초코쿠키 M"/>
                <a:cs typeface="+mn-cs"/>
              </a:rPr>
              <a:t>.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스냅스 Cre초코쿠키 M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스냅스 Cre초코쿠키 M"/>
                <a:cs typeface="+mn-cs"/>
              </a:rPr>
              <a:t>바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스냅스 Cre초코쿠키 M"/>
                <a:cs typeface="+mn-cs"/>
              </a:rPr>
              <a:t>.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스냅스 Cre초코쿠키 M"/>
                <a:cs typeface="+mn-cs"/>
              </a:rPr>
              <a:t>관련서식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스냅스 Cre초코쿠키 M"/>
                <a:cs typeface="+mn-cs"/>
              </a:rPr>
              <a:t>: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스냅스 Cre초코쿠키 M"/>
                <a:cs typeface="+mn-cs"/>
              </a:rPr>
              <a:t>교육대학원 홈페이지 각종 서식에서 다운받을 수 있음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스냅스 Cre초코쿠키 M"/>
                <a:cs typeface="+mn-cs"/>
              </a:rPr>
              <a:t>. 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스냅스 Cre초코쿠키 M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094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detail="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3071664" y="1113118"/>
            <a:ext cx="6480720" cy="0"/>
          </a:xfrm>
          <a:prstGeom prst="line">
            <a:avLst/>
          </a:prstGeom>
          <a:ln w="1905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071664" y="1751312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◈ </a:t>
            </a:r>
            <a:r>
              <a:rPr lang="ko-KR" altLang="en-US" dirty="0"/>
              <a:t>교육대학원 교육학과 양성과정 재학생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99656" y="713008"/>
            <a:ext cx="2805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2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교직적성</a:t>
            </a:r>
            <a:r>
              <a:rPr lang="en-US" altLang="ko-KR" sz="2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&amp;</a:t>
            </a:r>
            <a:r>
              <a:rPr lang="ko-KR" altLang="en-US" sz="2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인성검사</a:t>
            </a:r>
            <a:r>
              <a:rPr lang="en-US" altLang="ko-KR" sz="2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  <a:endParaRPr lang="ko-KR" altLang="en-US" sz="2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999655" y="2452343"/>
            <a:ext cx="73351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교직 적성 및 인성 검사</a:t>
            </a:r>
          </a:p>
          <a:p>
            <a:pPr fontAlgn="base"/>
            <a:r>
              <a:rPr lang="en-US" altLang="ko-KR" dirty="0"/>
              <a:t>1) </a:t>
            </a:r>
            <a:r>
              <a:rPr lang="ko-KR" altLang="en-US" dirty="0"/>
              <a:t>수강신청</a:t>
            </a:r>
            <a:r>
              <a:rPr lang="en-US" altLang="ko-KR" dirty="0"/>
              <a:t>: </a:t>
            </a:r>
            <a:r>
              <a:rPr lang="ko-KR" altLang="en-US" dirty="0" err="1"/>
              <a:t>매학기</a:t>
            </a:r>
            <a:r>
              <a:rPr lang="ko-KR" altLang="en-US" dirty="0"/>
              <a:t> 수강신청 기간</a:t>
            </a:r>
          </a:p>
          <a:p>
            <a:pPr fontAlgn="base"/>
            <a:r>
              <a:rPr lang="en-US" altLang="ko-KR" dirty="0"/>
              <a:t>2) </a:t>
            </a:r>
            <a:r>
              <a:rPr lang="ko-KR" altLang="en-US" dirty="0"/>
              <a:t>검사기간</a:t>
            </a:r>
            <a:r>
              <a:rPr lang="en-US" altLang="ko-KR" dirty="0"/>
              <a:t>: 1</a:t>
            </a:r>
            <a:r>
              <a:rPr lang="ko-KR" altLang="en-US" dirty="0"/>
              <a:t>학기</a:t>
            </a:r>
            <a:r>
              <a:rPr lang="en-US" altLang="ko-KR" dirty="0"/>
              <a:t>(5</a:t>
            </a:r>
            <a:r>
              <a:rPr lang="ko-KR" altLang="en-US" dirty="0"/>
              <a:t>월초</a:t>
            </a:r>
            <a:r>
              <a:rPr lang="en-US" altLang="ko-KR" dirty="0"/>
              <a:t>), 2</a:t>
            </a:r>
            <a:r>
              <a:rPr lang="ko-KR" altLang="en-US" dirty="0"/>
              <a:t>학기</a:t>
            </a:r>
            <a:r>
              <a:rPr lang="en-US" altLang="ko-KR" dirty="0"/>
              <a:t>(11</a:t>
            </a:r>
            <a:r>
              <a:rPr lang="ko-KR" altLang="en-US" dirty="0"/>
              <a:t>월초</a:t>
            </a:r>
            <a:r>
              <a:rPr lang="en-US" altLang="ko-KR" dirty="0"/>
              <a:t>)  </a:t>
            </a:r>
          </a:p>
          <a:p>
            <a:pPr fontAlgn="base"/>
            <a:r>
              <a:rPr lang="en-US" altLang="ko-KR" dirty="0"/>
              <a:t>     (</a:t>
            </a:r>
            <a:r>
              <a:rPr lang="ko-KR" altLang="en-US" dirty="0"/>
              <a:t>학기 중 실시 안내 공지사항이 게시됨</a:t>
            </a:r>
            <a:r>
              <a:rPr lang="en-US" altLang="ko-KR" dirty="0"/>
              <a:t>)</a:t>
            </a:r>
            <a:endParaRPr lang="ko-KR" altLang="en-US" dirty="0"/>
          </a:p>
          <a:p>
            <a:pPr fontAlgn="base"/>
            <a:r>
              <a:rPr lang="en-US" altLang="ko-KR" dirty="0"/>
              <a:t>3) </a:t>
            </a:r>
            <a:r>
              <a:rPr lang="ko-KR" altLang="en-US" dirty="0"/>
              <a:t>검사방법</a:t>
            </a:r>
            <a:r>
              <a:rPr lang="en-US" altLang="ko-KR" dirty="0"/>
              <a:t>: </a:t>
            </a:r>
            <a:r>
              <a:rPr lang="ko-KR" altLang="en-US" dirty="0"/>
              <a:t>종합학사정보시스템 이용</a:t>
            </a:r>
            <a:r>
              <a:rPr lang="en-US" altLang="ko-KR" dirty="0"/>
              <a:t>→</a:t>
            </a:r>
            <a:r>
              <a:rPr lang="ko-KR" altLang="en-US" dirty="0"/>
              <a:t>오프라인 검사로 수정되었음</a:t>
            </a:r>
          </a:p>
          <a:p>
            <a:pPr fontAlgn="base"/>
            <a:r>
              <a:rPr lang="en-US" altLang="ko-KR" dirty="0"/>
              <a:t>4) </a:t>
            </a:r>
            <a:r>
              <a:rPr lang="ko-KR" altLang="en-US" dirty="0"/>
              <a:t>판정기준</a:t>
            </a:r>
            <a:r>
              <a:rPr lang="en-US" altLang="ko-KR" dirty="0"/>
              <a:t>: </a:t>
            </a:r>
            <a:r>
              <a:rPr lang="ko-KR" altLang="en-US" dirty="0"/>
              <a:t>재학 중 </a:t>
            </a:r>
            <a:r>
              <a:rPr lang="en-US" altLang="ko-KR" dirty="0"/>
              <a:t>2</a:t>
            </a:r>
            <a:r>
              <a:rPr lang="ko-KR" altLang="en-US" dirty="0"/>
              <a:t>회 적격 판정</a:t>
            </a:r>
            <a:endParaRPr lang="en-US" altLang="ko-KR" dirty="0"/>
          </a:p>
          <a:p>
            <a:pPr fontAlgn="base"/>
            <a:r>
              <a:rPr lang="en-US" altLang="ko-KR" dirty="0"/>
              <a:t>     (</a:t>
            </a:r>
            <a:r>
              <a:rPr lang="ko-KR" altLang="en-US" dirty="0" err="1"/>
              <a:t>매학기</a:t>
            </a:r>
            <a:r>
              <a:rPr lang="ko-KR" altLang="en-US" dirty="0"/>
              <a:t> </a:t>
            </a:r>
            <a:r>
              <a:rPr lang="ko-KR" altLang="en-US" dirty="0" err="1"/>
              <a:t>교직적인성검사위원회서</a:t>
            </a:r>
            <a:r>
              <a:rPr lang="ko-KR" altLang="en-US" dirty="0"/>
              <a:t> 정하는 기준</a:t>
            </a:r>
            <a:r>
              <a:rPr lang="en-US" altLang="ko-KR" dirty="0"/>
              <a:t>)</a:t>
            </a:r>
            <a:endParaRPr lang="ko-KR" altLang="en-US" dirty="0"/>
          </a:p>
          <a:p>
            <a:pPr fontAlgn="base"/>
            <a:r>
              <a:rPr lang="en-US" altLang="ko-KR" dirty="0"/>
              <a:t>5) </a:t>
            </a:r>
            <a:r>
              <a:rPr lang="ko-KR" altLang="en-US" dirty="0"/>
              <a:t>성적처리</a:t>
            </a:r>
            <a:r>
              <a:rPr lang="en-US" altLang="ko-KR" dirty="0"/>
              <a:t>: </a:t>
            </a:r>
            <a:r>
              <a:rPr lang="ko-KR" altLang="en-US" dirty="0"/>
              <a:t>교직필수</a:t>
            </a:r>
            <a:r>
              <a:rPr lang="en-US" altLang="ko-KR" dirty="0"/>
              <a:t>(0</a:t>
            </a:r>
            <a:r>
              <a:rPr lang="ko-KR" altLang="en-US" dirty="0"/>
              <a:t>학점</a:t>
            </a:r>
            <a:r>
              <a:rPr lang="en-US" altLang="ko-KR" dirty="0"/>
              <a:t>), </a:t>
            </a:r>
            <a:r>
              <a:rPr lang="ko-KR" altLang="en-US" dirty="0"/>
              <a:t>적격판정을 받은 경우 </a:t>
            </a:r>
            <a:endParaRPr lang="en-US" altLang="ko-KR" dirty="0"/>
          </a:p>
          <a:p>
            <a:pPr fontAlgn="base"/>
            <a:r>
              <a:rPr lang="en-US" altLang="ko-KR" dirty="0"/>
              <a:t>                        </a:t>
            </a:r>
            <a:r>
              <a:rPr lang="ko-KR" altLang="en-US" dirty="0"/>
              <a:t>성적표에“</a:t>
            </a:r>
            <a:r>
              <a:rPr lang="en-US" altLang="ko-KR" dirty="0"/>
              <a:t>P(</a:t>
            </a:r>
            <a:r>
              <a:rPr lang="ko-KR" altLang="en-US" dirty="0"/>
              <a:t>적격</a:t>
            </a:r>
            <a:r>
              <a:rPr lang="en-US" altLang="ko-KR" dirty="0"/>
              <a:t>)”</a:t>
            </a:r>
            <a:r>
              <a:rPr lang="ko-KR" altLang="en-US" dirty="0"/>
              <a:t>으로 표기</a:t>
            </a:r>
            <a:endParaRPr lang="en-US" altLang="ko-KR" dirty="0"/>
          </a:p>
          <a:p>
            <a:pPr fontAlgn="base"/>
            <a:r>
              <a:rPr lang="en-US" altLang="ko-KR" dirty="0"/>
              <a:t>6)</a:t>
            </a:r>
            <a:r>
              <a:rPr lang="ko-KR" altLang="en-US" dirty="0"/>
              <a:t>졸업 전까지 </a:t>
            </a:r>
            <a:r>
              <a:rPr lang="ko-KR" altLang="en-US" dirty="0" err="1"/>
              <a:t>교직적성및인성검사</a:t>
            </a:r>
            <a:r>
              <a:rPr lang="ko-KR" altLang="en-US" dirty="0"/>
              <a:t> </a:t>
            </a:r>
            <a:r>
              <a:rPr lang="en-US" altLang="ko-KR" dirty="0"/>
              <a:t>(1),(2) PASS </a:t>
            </a:r>
            <a:r>
              <a:rPr lang="ko-KR" altLang="en-US" dirty="0"/>
              <a:t>필요</a:t>
            </a:r>
          </a:p>
        </p:txBody>
      </p:sp>
    </p:spTree>
    <p:extLst>
      <p:ext uri="{BB962C8B-B14F-4D97-AF65-F5344CB8AC3E}">
        <p14:creationId xmlns:p14="http://schemas.microsoft.com/office/powerpoint/2010/main" val="305985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detail="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3071664" y="1113118"/>
            <a:ext cx="6480720" cy="0"/>
          </a:xfrm>
          <a:prstGeom prst="line">
            <a:avLst/>
          </a:prstGeom>
          <a:ln w="1905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44073" y="2017239"/>
            <a:ext cx="455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>
              <a:solidFill>
                <a:prstClr val="black"/>
              </a:solidFill>
              <a:latin typeface="스냅스 Cre초코쿠키 M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99657" y="1619904"/>
            <a:ext cx="4879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응급처치 및 심폐소생술</a:t>
            </a:r>
            <a:r>
              <a:rPr lang="en-US" altLang="ko-KR" dirty="0"/>
              <a:t>(1): 3,4,5</a:t>
            </a:r>
            <a:r>
              <a:rPr lang="ko-KR" altLang="en-US" dirty="0" err="1"/>
              <a:t>학기차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응급처치 및 심폐소생술</a:t>
            </a:r>
            <a:r>
              <a:rPr lang="en-US" altLang="ko-KR" dirty="0"/>
              <a:t>(2): 6</a:t>
            </a:r>
            <a:r>
              <a:rPr lang="ko-KR" altLang="en-US" dirty="0" err="1"/>
              <a:t>학기차</a:t>
            </a:r>
            <a:r>
              <a:rPr lang="ko-KR" altLang="en-US" dirty="0"/>
              <a:t> 및 수료생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9657" y="713008"/>
            <a:ext cx="3108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2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응급처치및심폐소생술</a:t>
            </a:r>
            <a:r>
              <a:rPr lang="en-US" altLang="ko-KR" sz="2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  <a:endParaRPr lang="ko-KR" altLang="en-US" sz="2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999657" y="3037861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altLang="ko-KR" dirty="0"/>
              <a:t>1) </a:t>
            </a:r>
            <a:r>
              <a:rPr lang="ko-KR" altLang="en-US" dirty="0"/>
              <a:t>수강신청</a:t>
            </a:r>
            <a:r>
              <a:rPr lang="en-US" altLang="ko-KR" dirty="0"/>
              <a:t>: </a:t>
            </a:r>
            <a:r>
              <a:rPr lang="ko-KR" altLang="en-US" dirty="0" err="1"/>
              <a:t>매학기</a:t>
            </a:r>
            <a:r>
              <a:rPr lang="ko-KR" altLang="en-US" dirty="0"/>
              <a:t> 별도 공지</a:t>
            </a:r>
          </a:p>
          <a:p>
            <a:pPr fontAlgn="base"/>
            <a:r>
              <a:rPr lang="en-US" altLang="ko-KR" dirty="0"/>
              <a:t>2) </a:t>
            </a:r>
            <a:r>
              <a:rPr lang="ko-KR" altLang="en-US" dirty="0"/>
              <a:t>교육내용</a:t>
            </a:r>
            <a:r>
              <a:rPr lang="en-US" altLang="ko-KR" dirty="0"/>
              <a:t>: </a:t>
            </a:r>
            <a:r>
              <a:rPr lang="ko-KR" altLang="en-US" dirty="0"/>
              <a:t>사고발생 시 행동요령</a:t>
            </a:r>
            <a:endParaRPr lang="en-US" altLang="ko-KR" dirty="0"/>
          </a:p>
          <a:p>
            <a:pPr fontAlgn="base"/>
            <a:r>
              <a:rPr lang="en-US" altLang="ko-KR" dirty="0"/>
              <a:t>                        </a:t>
            </a:r>
            <a:r>
              <a:rPr lang="ko-KR" altLang="en-US" dirty="0"/>
              <a:t>심폐소생술 및 </a:t>
            </a:r>
            <a:r>
              <a:rPr lang="en-US" altLang="ko-KR" dirty="0"/>
              <a:t>AED</a:t>
            </a:r>
            <a:r>
              <a:rPr lang="ko-KR" altLang="en-US" dirty="0"/>
              <a:t>활용법 습득</a:t>
            </a:r>
            <a:r>
              <a:rPr lang="en-US" altLang="ko-KR" dirty="0"/>
              <a:t> </a:t>
            </a:r>
          </a:p>
          <a:p>
            <a:pPr fontAlgn="base"/>
            <a:r>
              <a:rPr lang="en-US" altLang="ko-KR" dirty="0"/>
              <a:t>                        </a:t>
            </a:r>
            <a:r>
              <a:rPr lang="ko-KR" altLang="en-US" dirty="0"/>
              <a:t>주요 응급처치 방법 습득</a:t>
            </a:r>
          </a:p>
          <a:p>
            <a:pPr fontAlgn="base"/>
            <a:r>
              <a:rPr lang="en-US" altLang="ko-KR" dirty="0"/>
              <a:t>3) </a:t>
            </a:r>
            <a:r>
              <a:rPr lang="ko-KR" altLang="en-US" dirty="0"/>
              <a:t>이수기준</a:t>
            </a:r>
            <a:r>
              <a:rPr lang="en-US" altLang="ko-KR" dirty="0"/>
              <a:t>(1</a:t>
            </a:r>
            <a:r>
              <a:rPr lang="ko-KR" altLang="en-US" dirty="0"/>
              <a:t>회</a:t>
            </a:r>
            <a:r>
              <a:rPr lang="en-US" altLang="ko-KR" dirty="0"/>
              <a:t>): </a:t>
            </a:r>
            <a:r>
              <a:rPr lang="ko-KR" altLang="en-US" dirty="0"/>
              <a:t>이론 </a:t>
            </a:r>
            <a:r>
              <a:rPr lang="en-US" altLang="ko-KR" dirty="0"/>
              <a:t>1</a:t>
            </a:r>
            <a:r>
              <a:rPr lang="ko-KR" altLang="en-US" dirty="0"/>
              <a:t>시간</a:t>
            </a:r>
            <a:r>
              <a:rPr lang="en-US" altLang="ko-KR" dirty="0"/>
              <a:t>, </a:t>
            </a:r>
            <a:r>
              <a:rPr lang="ko-KR" altLang="en-US" dirty="0"/>
              <a:t>실습 </a:t>
            </a:r>
            <a:r>
              <a:rPr lang="en-US" altLang="ko-KR" dirty="0"/>
              <a:t>2</a:t>
            </a:r>
            <a:r>
              <a:rPr lang="ko-KR" altLang="en-US" dirty="0"/>
              <a:t>시간</a:t>
            </a:r>
          </a:p>
          <a:p>
            <a:pPr fontAlgn="base"/>
            <a:r>
              <a:rPr lang="en-US" altLang="ko-KR" dirty="0"/>
              <a:t>4) </a:t>
            </a:r>
            <a:r>
              <a:rPr lang="ko-KR" altLang="en-US" dirty="0"/>
              <a:t>성적처리</a:t>
            </a:r>
            <a:r>
              <a:rPr lang="en-US" altLang="ko-KR" dirty="0"/>
              <a:t>: </a:t>
            </a:r>
            <a:r>
              <a:rPr lang="ko-KR" altLang="en-US" dirty="0"/>
              <a:t>교직필수</a:t>
            </a:r>
            <a:r>
              <a:rPr lang="en-US" altLang="ko-KR" dirty="0"/>
              <a:t>(0</a:t>
            </a:r>
            <a:r>
              <a:rPr lang="ko-KR" altLang="en-US" dirty="0"/>
              <a:t>학점</a:t>
            </a:r>
            <a:r>
              <a:rPr lang="en-US" altLang="ko-KR" dirty="0"/>
              <a:t>), </a:t>
            </a:r>
            <a:r>
              <a:rPr lang="ko-KR" altLang="en-US" dirty="0"/>
              <a:t>적격판정을 받은 경우 </a:t>
            </a:r>
            <a:endParaRPr lang="en-US" altLang="ko-KR" dirty="0"/>
          </a:p>
          <a:p>
            <a:pPr fontAlgn="base"/>
            <a:r>
              <a:rPr lang="en-US" altLang="ko-KR" dirty="0"/>
              <a:t>                        </a:t>
            </a:r>
            <a:r>
              <a:rPr lang="ko-KR" altLang="en-US" dirty="0"/>
              <a:t>성적표에“</a:t>
            </a:r>
            <a:r>
              <a:rPr lang="en-US" altLang="ko-KR" dirty="0"/>
              <a:t>P(</a:t>
            </a:r>
            <a:r>
              <a:rPr lang="ko-KR" altLang="en-US" dirty="0"/>
              <a:t>적격</a:t>
            </a:r>
            <a:r>
              <a:rPr lang="en-US" altLang="ko-KR" dirty="0"/>
              <a:t>)”</a:t>
            </a:r>
            <a:r>
              <a:rPr lang="ko-KR" altLang="en-US" dirty="0"/>
              <a:t>으로 표기</a:t>
            </a:r>
          </a:p>
          <a:p>
            <a:pPr fontAlgn="base"/>
            <a:r>
              <a:rPr lang="ko-KR" altLang="en-US" dirty="0"/>
              <a:t>      </a:t>
            </a:r>
            <a:endParaRPr lang="en-US" altLang="ko-KR" dirty="0"/>
          </a:p>
          <a:p>
            <a:pPr fontAlgn="base"/>
            <a:endParaRPr lang="en-US" altLang="ko-KR" b="1" dirty="0"/>
          </a:p>
          <a:p>
            <a:pPr fontAlgn="base"/>
            <a:r>
              <a:rPr lang="en-US" altLang="ko-KR" b="1" dirty="0"/>
              <a:t>[2016</a:t>
            </a:r>
            <a:r>
              <a:rPr lang="ko-KR" altLang="en-US" b="1" dirty="0"/>
              <a:t>학년도 입학생부터 실습 횟수의 인정은 학년도별 </a:t>
            </a:r>
            <a:r>
              <a:rPr lang="en-US" altLang="ko-KR" b="1" dirty="0"/>
              <a:t>1</a:t>
            </a:r>
            <a:r>
              <a:rPr lang="ko-KR" altLang="en-US" b="1" dirty="0"/>
              <a:t>회를 기본원칙으로 한다</a:t>
            </a:r>
            <a:r>
              <a:rPr lang="en-US" altLang="ko-KR" b="1" dirty="0"/>
              <a:t>.]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253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detail="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3071664" y="1113118"/>
            <a:ext cx="6480720" cy="0"/>
          </a:xfrm>
          <a:prstGeom prst="line">
            <a:avLst/>
          </a:prstGeom>
          <a:ln w="1905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99656" y="713008"/>
            <a:ext cx="5650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&lt;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교직적성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&amp;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인성검사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/</a:t>
            </a:r>
            <a:r>
              <a:rPr lang="ko-KR" altLang="en-US" sz="2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응급처치및심폐소생술</a:t>
            </a:r>
            <a:r>
              <a:rPr lang="ko-KR" altLang="en-US" sz="2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&gt;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410314" y="2084728"/>
            <a:ext cx="9371372" cy="2523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스냅스 Cre초코쿠키 M"/>
              </a:rPr>
              <a:t>교직적성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스냅스 Cre초코쿠키 M"/>
              </a:rPr>
              <a:t>&amp;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스냅스 Cre초코쿠키 M"/>
              </a:rPr>
              <a:t>인성검사와 </a:t>
            </a:r>
            <a:r>
              <a:rPr kumimoji="0" lang="ko-KR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스냅스 Cre초코쿠키 M"/>
              </a:rPr>
              <a:t>응급처치및</a:t>
            </a:r>
            <a:r>
              <a:rPr lang="ko-KR" altLang="en-US" sz="2800" dirty="0">
                <a:solidFill>
                  <a:prstClr val="black"/>
                </a:solidFill>
                <a:latin typeface="스냅스 Cre초코쿠키 M"/>
              </a:rPr>
              <a:t>심폐소생술 수강을 </a:t>
            </a:r>
            <a:endParaRPr lang="en-US" altLang="ko-KR" sz="2800" dirty="0">
              <a:solidFill>
                <a:prstClr val="black"/>
              </a:solidFill>
              <a:latin typeface="스냅스 Cre초코쿠키 M"/>
            </a:endParaRPr>
          </a:p>
          <a:p>
            <a:pPr marL="0" marR="0" lvl="0" indent="0" algn="l" defTabSz="914400" rtl="0" eaLnBrk="1" fontAlgn="base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스냅스 Cre초코쿠키 M"/>
              </a:rPr>
              <a:t>3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스냅스 Cre초코쿠키 M"/>
              </a:rPr>
              <a:t>학기</a:t>
            </a:r>
            <a:r>
              <a:rPr lang="ko-KR" altLang="en-US" sz="2800" dirty="0" err="1">
                <a:solidFill>
                  <a:prstClr val="black"/>
                </a:solidFill>
                <a:latin typeface="스냅스 Cre초코쿠키 M"/>
              </a:rPr>
              <a:t>부터</a:t>
            </a:r>
            <a:r>
              <a:rPr lang="ko-KR" altLang="en-US" sz="2800" dirty="0">
                <a:solidFill>
                  <a:prstClr val="black"/>
                </a:solidFill>
                <a:latin typeface="스냅스 Cre초코쿠키 M"/>
              </a:rPr>
              <a:t> 신청할 것을 교육대학원 행정실에서 권고함</a:t>
            </a:r>
            <a:r>
              <a:rPr lang="en-US" altLang="ko-KR" sz="2800" dirty="0">
                <a:solidFill>
                  <a:prstClr val="black"/>
                </a:solidFill>
                <a:latin typeface="스냅스 Cre초코쿠키 M"/>
              </a:rPr>
              <a:t>.</a:t>
            </a:r>
          </a:p>
          <a:p>
            <a:pPr marL="0" marR="0" lvl="0" indent="0" algn="l" defTabSz="914400" rtl="0" eaLnBrk="1" fontAlgn="base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dirty="0">
                <a:solidFill>
                  <a:prstClr val="black"/>
                </a:solidFill>
                <a:latin typeface="스냅스 Cre초코쿠키 M"/>
              </a:rPr>
              <a:t>(</a:t>
            </a:r>
            <a:r>
              <a:rPr lang="ko-KR" altLang="en-US" sz="2800" dirty="0">
                <a:solidFill>
                  <a:prstClr val="black"/>
                </a:solidFill>
                <a:latin typeface="스냅스 Cre초코쿠키 M"/>
              </a:rPr>
              <a:t>교육대학원 홈페이지 공지사항 참고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스냅스 Cre초코쿠키 M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B4EB9AA-D1B6-48FC-9965-A5AD32604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323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detail="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3071664" y="1113118"/>
            <a:ext cx="6480720" cy="0"/>
          </a:xfrm>
          <a:prstGeom prst="line">
            <a:avLst/>
          </a:prstGeom>
          <a:ln w="1905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44073" y="2017239"/>
            <a:ext cx="455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>
              <a:solidFill>
                <a:prstClr val="black"/>
              </a:solidFill>
              <a:latin typeface="스냅스 Cre초코쿠키 M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/>
          </p:nvPr>
        </p:nvGraphicFramePr>
        <p:xfrm>
          <a:off x="2242194" y="1508114"/>
          <a:ext cx="7748508" cy="4042737"/>
        </p:xfrm>
        <a:graphic>
          <a:graphicData uri="http://schemas.openxmlformats.org/drawingml/2006/table">
            <a:tbl>
              <a:tblPr/>
              <a:tblGrid>
                <a:gridCol w="472089">
                  <a:extLst>
                    <a:ext uri="{9D8B030D-6E8A-4147-A177-3AD203B41FA5}">
                      <a16:colId xmlns:a16="http://schemas.microsoft.com/office/drawing/2014/main" xmlns="" val="921204232"/>
                    </a:ext>
                  </a:extLst>
                </a:gridCol>
                <a:gridCol w="1316028">
                  <a:extLst>
                    <a:ext uri="{9D8B030D-6E8A-4147-A177-3AD203B41FA5}">
                      <a16:colId xmlns:a16="http://schemas.microsoft.com/office/drawing/2014/main" xmlns="" val="3149656394"/>
                    </a:ext>
                  </a:extLst>
                </a:gridCol>
                <a:gridCol w="1788117">
                  <a:extLst>
                    <a:ext uri="{9D8B030D-6E8A-4147-A177-3AD203B41FA5}">
                      <a16:colId xmlns:a16="http://schemas.microsoft.com/office/drawing/2014/main" xmlns="" val="352186365"/>
                    </a:ext>
                  </a:extLst>
                </a:gridCol>
                <a:gridCol w="2317930">
                  <a:extLst>
                    <a:ext uri="{9D8B030D-6E8A-4147-A177-3AD203B41FA5}">
                      <a16:colId xmlns:a16="http://schemas.microsoft.com/office/drawing/2014/main" xmlns="" val="401521183"/>
                    </a:ext>
                  </a:extLst>
                </a:gridCol>
                <a:gridCol w="1854344">
                  <a:extLst>
                    <a:ext uri="{9D8B030D-6E8A-4147-A177-3AD203B41FA5}">
                      <a16:colId xmlns:a16="http://schemas.microsoft.com/office/drawing/2014/main" xmlns="" val="626388384"/>
                    </a:ext>
                  </a:extLst>
                </a:gridCol>
              </a:tblGrid>
              <a:tr h="57487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신청</a:t>
                      </a:r>
                      <a:endParaRPr lang="en-US" altLang="ko-KR" sz="1200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구분</a:t>
                      </a: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장학금 명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지급기준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신청대상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제출서류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5774111"/>
                  </a:ext>
                </a:extLst>
              </a:tr>
              <a:tr h="674506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현직교원 장학금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수업료의 </a:t>
                      </a:r>
                      <a:r>
                        <a:rPr lang="en-US" altLang="ko-KR" sz="15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30%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ko-KR" altLang="en-US" sz="15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</a:t>
                      </a:r>
                      <a:r>
                        <a:rPr lang="en-US" altLang="ko-KR" sz="15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lang="ko-KR" altLang="en-US" sz="15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초</a:t>
                      </a:r>
                      <a:r>
                        <a:rPr lang="en-US" altLang="ko-KR" sz="15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lang="ko-KR" altLang="en-US" sz="15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중등 정규교사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ko-KR" altLang="en-US" sz="15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재직</a:t>
                      </a:r>
                      <a:r>
                        <a:rPr lang="en-US" altLang="ko-KR" sz="15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5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경력</a:t>
                      </a:r>
                      <a:r>
                        <a:rPr lang="en-US" altLang="ko-KR" sz="15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5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증명서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00905444"/>
                  </a:ext>
                </a:extLst>
              </a:tr>
              <a:tr h="69088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본교 출신 </a:t>
                      </a:r>
                      <a:endParaRPr lang="en-US" altLang="ko-KR" sz="17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입학 장학금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입학금 전액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ko-KR" altLang="en-US" sz="15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대구대학교 졸업생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ko-KR" altLang="en-US" sz="15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졸업증명서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32919154"/>
                  </a:ext>
                </a:extLst>
              </a:tr>
              <a:tr h="674506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장애학생</a:t>
                      </a:r>
                      <a:endParaRPr lang="en-US" altLang="ko-KR" sz="17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장학금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-8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장애등급별 일정 금액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ko-KR" altLang="en-US" sz="15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장애학생으로 등록된 원생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ko-KR" altLang="en-US" sz="15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장애인수첩 또는 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장애인복지카드 사본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20920164"/>
                  </a:ext>
                </a:extLst>
              </a:tr>
              <a:tr h="59915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가족장학금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수업료의 </a:t>
                      </a:r>
                      <a:r>
                        <a:rPr lang="en-US" altLang="ko-KR" sz="15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30%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ko-KR" altLang="en-US" sz="15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교육대학원에 </a:t>
                      </a:r>
                      <a:r>
                        <a:rPr lang="en-US" altLang="ko-KR" sz="15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5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 이상이 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동시에 재학하는 대학원생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ko-KR" altLang="en-US" sz="15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가족관계증명서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24816317"/>
                  </a:ext>
                </a:extLst>
              </a:tr>
              <a:tr h="674506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교직원복지 장학금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수업료의 </a:t>
                      </a:r>
                      <a:r>
                        <a:rPr lang="en-US" altLang="ko-KR" sz="15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50%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ko-KR" altLang="en-US" sz="15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본교 재직 교직원의 자녀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ko-KR" altLang="en-US" sz="15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가족관계증명서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895190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99656" y="713008"/>
            <a:ext cx="1313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2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장학금</a:t>
            </a:r>
            <a:r>
              <a:rPr lang="en-US" altLang="ko-KR" sz="2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  <a:endParaRPr lang="ko-KR" altLang="en-US" sz="2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215554" y="5417458"/>
            <a:ext cx="7905134" cy="85408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</a:pPr>
            <a:r>
              <a:rPr lang="en-US" altLang="ko-KR" sz="15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ko-KR" altLang="en-US" sz="15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재직</a:t>
            </a:r>
            <a:r>
              <a:rPr lang="en-US" altLang="ko-KR" sz="15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경력</a:t>
            </a:r>
            <a:r>
              <a:rPr lang="en-US" altLang="ko-KR" sz="15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5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증명서는 경력사항이 포함된 재직증명서를 말함</a:t>
            </a:r>
            <a:r>
              <a:rPr lang="en-US" altLang="ko-KR" sz="15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500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base">
              <a:lnSpc>
                <a:spcPct val="130000"/>
              </a:lnSpc>
            </a:pPr>
            <a:r>
              <a:rPr lang="en-US" altLang="ko-KR" sz="15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※</a:t>
            </a:r>
            <a:r>
              <a:rPr lang="ko-KR" altLang="en-US" sz="15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현직교원 장학금 대상자에</a:t>
            </a:r>
            <a:r>
              <a:rPr lang="en-US" altLang="ko-KR" sz="15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500" kern="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맑은 고딕" panose="020B0503020000020004" pitchFamily="50" charset="-127"/>
                <a:ea typeface="맑은 고딕" panose="020B0503020000020004" pitchFamily="50" charset="-127"/>
              </a:rPr>
              <a:t>시간강사</a:t>
            </a:r>
            <a:r>
              <a:rPr lang="en-US" altLang="ko-KR" sz="1500" kern="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kern="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맑은 고딕" panose="020B0503020000020004" pitchFamily="50" charset="-127"/>
                <a:ea typeface="맑은 고딕" panose="020B0503020000020004" pitchFamily="50" charset="-127"/>
              </a:rPr>
              <a:t>임시직</a:t>
            </a:r>
            <a:r>
              <a:rPr lang="en-US" altLang="ko-KR" sz="1500" kern="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 kern="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맑은 고딕" panose="020B0503020000020004" pitchFamily="50" charset="-127"/>
                <a:ea typeface="맑은 고딕" panose="020B0503020000020004" pitchFamily="50" charset="-127"/>
              </a:rPr>
              <a:t>인턴교사</a:t>
            </a:r>
            <a:r>
              <a:rPr lang="en-US" altLang="ko-KR" sz="1500" kern="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kern="0" dirty="0" err="1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맑은 고딕" panose="020B0503020000020004" pitchFamily="50" charset="-127"/>
                <a:ea typeface="맑은 고딕" panose="020B0503020000020004" pitchFamily="50" charset="-127"/>
              </a:rPr>
              <a:t>방과후교사</a:t>
            </a:r>
            <a:r>
              <a:rPr lang="ko-KR" altLang="en-US" sz="1500" kern="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맑은 고딕" panose="020B0503020000020004" pitchFamily="50" charset="-127"/>
                <a:ea typeface="맑은 고딕" panose="020B0503020000020004" pitchFamily="50" charset="-127"/>
              </a:rPr>
              <a:t> 등</a:t>
            </a:r>
            <a:r>
              <a:rPr lang="en-US" altLang="ko-KR" sz="1500" kern="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500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은 </a:t>
            </a:r>
            <a:r>
              <a:rPr lang="ko-KR" altLang="en-US" sz="15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신청대상 아님</a:t>
            </a:r>
          </a:p>
        </p:txBody>
      </p:sp>
    </p:spTree>
    <p:extLst>
      <p:ext uri="{BB962C8B-B14F-4D97-AF65-F5344CB8AC3E}">
        <p14:creationId xmlns:p14="http://schemas.microsoft.com/office/powerpoint/2010/main" val="77878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detail="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9657" y="713008"/>
            <a:ext cx="2775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&lt;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공지사항 보는 방법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&gt;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2999657" y="1113118"/>
            <a:ext cx="6480720" cy="0"/>
          </a:xfrm>
          <a:prstGeom prst="line">
            <a:avLst/>
          </a:prstGeom>
          <a:ln w="1905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36ED321-9149-435D-9753-C952905FA48C}"/>
              </a:ext>
            </a:extLst>
          </p:cNvPr>
          <p:cNvSpPr txBox="1"/>
          <p:nvPr/>
        </p:nvSpPr>
        <p:spPr>
          <a:xfrm>
            <a:off x="2002942" y="2402957"/>
            <a:ext cx="816178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◈</a:t>
            </a:r>
            <a:r>
              <a:rPr lang="ko-KR" altLang="en-US" sz="3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대구대학교 교육대학원 홈페이지 </a:t>
            </a:r>
            <a:endParaRPr lang="en-US" altLang="ko-KR" sz="3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ko-KR" sz="3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◈</a:t>
            </a:r>
            <a:r>
              <a:rPr lang="ko-KR" altLang="en-US" sz="3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대구대학교 심리학과 홈페이지</a:t>
            </a:r>
            <a:r>
              <a:rPr lang="en-US" altLang="ko-KR" sz="3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3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수업자료실</a:t>
            </a:r>
            <a:endParaRPr lang="en-US" altLang="ko-KR" sz="3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스냅스 Cre초코쿠키 M"/>
                <a:cs typeface="+mn-cs"/>
              </a:rPr>
              <a:t>    *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스냅스 Cre초코쿠키 M"/>
                <a:cs typeface="+mn-cs"/>
              </a:rPr>
              <a:t>자주 접속하시어 확인해주시길 바랍니다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스냅스 Cre초코쿠키 M"/>
                <a:cs typeface="+mn-cs"/>
              </a:rPr>
              <a:t>.*</a:t>
            </a:r>
            <a:endParaRPr kumimoji="0" lang="ko-KR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스냅스 Cre초코쿠키 M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4451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detail="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3071664" y="1113118"/>
            <a:ext cx="6480720" cy="0"/>
          </a:xfrm>
          <a:prstGeom prst="line">
            <a:avLst/>
          </a:prstGeom>
          <a:ln w="1905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44073" y="2017239"/>
            <a:ext cx="455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>
              <a:solidFill>
                <a:prstClr val="black"/>
              </a:solidFill>
              <a:latin typeface="스냅스 Cre초코쿠키 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99656" y="713008"/>
            <a:ext cx="1569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2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수강신청</a:t>
            </a:r>
            <a:r>
              <a:rPr lang="en-US" altLang="ko-KR" sz="2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  <a:endParaRPr lang="ko-KR" altLang="en-US" sz="2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143327" y="1340769"/>
            <a:ext cx="8337395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500" dirty="0">
                <a:solidFill>
                  <a:prstClr val="black"/>
                </a:solidFill>
                <a:latin typeface="스냅스 Cre초코쿠키 M"/>
              </a:rPr>
              <a:t>학번 찾기</a:t>
            </a:r>
          </a:p>
          <a:p>
            <a:endParaRPr lang="en-US" altLang="ko-KR" dirty="0">
              <a:solidFill>
                <a:prstClr val="black"/>
              </a:solidFill>
              <a:latin typeface="스냅스 Cre초코쿠키 M"/>
            </a:endParaRPr>
          </a:p>
          <a:p>
            <a:r>
              <a:rPr lang="ko-KR" altLang="en-US" dirty="0">
                <a:solidFill>
                  <a:prstClr val="black"/>
                </a:solidFill>
                <a:latin typeface="스냅스 Cre초코쿠키 M"/>
              </a:rPr>
              <a:t>대구대학교 교육대학원 홈페이지</a:t>
            </a:r>
            <a:r>
              <a:rPr lang="en-US" altLang="ko-KR" dirty="0">
                <a:solidFill>
                  <a:prstClr val="black"/>
                </a:solidFill>
                <a:latin typeface="스냅스 Cre초코쿠키 M"/>
              </a:rPr>
              <a:t>(</a:t>
            </a:r>
            <a:r>
              <a:rPr lang="en-US" altLang="ko-KR" dirty="0">
                <a:solidFill>
                  <a:prstClr val="black"/>
                </a:solidFill>
                <a:latin typeface="스냅스 Cre초코쿠키 M"/>
                <a:hlinkClick r:id="rId4"/>
              </a:rPr>
              <a:t>http://edugrad.daegu.ac.kr/hakgwa_home/edugrad/</a:t>
            </a:r>
            <a:r>
              <a:rPr lang="en-US" altLang="ko-KR" dirty="0">
                <a:solidFill>
                  <a:prstClr val="black"/>
                </a:solidFill>
                <a:latin typeface="스냅스 Cre초코쿠키 M"/>
              </a:rPr>
              <a:t>) </a:t>
            </a:r>
            <a:r>
              <a:rPr lang="ko-KR" altLang="en-US" dirty="0">
                <a:solidFill>
                  <a:prstClr val="black"/>
                </a:solidFill>
                <a:latin typeface="스냅스 Cre초코쿠키 M"/>
              </a:rPr>
              <a:t>혹은</a:t>
            </a:r>
            <a:endParaRPr lang="en-US" altLang="ko-KR" dirty="0">
              <a:solidFill>
                <a:prstClr val="black"/>
              </a:solidFill>
              <a:latin typeface="스냅스 Cre초코쿠키 M"/>
            </a:endParaRPr>
          </a:p>
          <a:p>
            <a:r>
              <a:rPr lang="ko-KR" altLang="en-US" dirty="0">
                <a:solidFill>
                  <a:prstClr val="black"/>
                </a:solidFill>
                <a:latin typeface="스냅스 Cre초코쿠키 M"/>
              </a:rPr>
              <a:t>대구대학교 홈페이지 </a:t>
            </a:r>
            <a:r>
              <a:rPr lang="en-US" altLang="ko-KR" dirty="0">
                <a:solidFill>
                  <a:prstClr val="black"/>
                </a:solidFill>
                <a:latin typeface="스냅스 Cre초코쿠키 M"/>
              </a:rPr>
              <a:t>(</a:t>
            </a:r>
            <a:r>
              <a:rPr lang="ko-KR" altLang="en-US" dirty="0">
                <a:solidFill>
                  <a:prstClr val="black"/>
                </a:solidFill>
                <a:latin typeface="스냅스 Cre초코쿠키 M"/>
                <a:hlinkClick r:id="rId5"/>
              </a:rPr>
              <a:t>http://www.daegu.ac.kr</a:t>
            </a:r>
            <a:r>
              <a:rPr lang="en-US" altLang="ko-KR" dirty="0">
                <a:solidFill>
                  <a:prstClr val="black"/>
                </a:solidFill>
                <a:latin typeface="스냅스 Cre초코쿠키 M"/>
              </a:rPr>
              <a:t>)</a:t>
            </a:r>
          </a:p>
          <a:p>
            <a:r>
              <a:rPr lang="en-US" altLang="ko-KR" dirty="0">
                <a:solidFill>
                  <a:prstClr val="black"/>
                </a:solidFill>
                <a:latin typeface="스냅스 Cre초코쿠키 M"/>
              </a:rPr>
              <a:t>‘</a:t>
            </a:r>
            <a:r>
              <a:rPr lang="ko-KR" altLang="en-US" dirty="0">
                <a:solidFill>
                  <a:prstClr val="black"/>
                </a:solidFill>
                <a:latin typeface="스냅스 Cre초코쿠키 M"/>
              </a:rPr>
              <a:t>종합정보시스템(학생)에 접속 → ‘ID 찾기’ 클릭 → 성명, 주민번호를 입력하고,</a:t>
            </a:r>
            <a:endParaRPr lang="en-US" altLang="ko-KR" dirty="0">
              <a:solidFill>
                <a:prstClr val="black"/>
              </a:solidFill>
              <a:latin typeface="스냅스 Cre초코쿠키 M"/>
            </a:endParaRPr>
          </a:p>
          <a:p>
            <a:r>
              <a:rPr lang="ko-KR" altLang="en-US" dirty="0">
                <a:solidFill>
                  <a:prstClr val="black"/>
                </a:solidFill>
                <a:latin typeface="스냅스 Cre초코쿠키 M"/>
              </a:rPr>
              <a:t> 구분을 바르게 선택)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3326" y="3707465"/>
            <a:ext cx="3162300" cy="1457325"/>
          </a:xfrm>
          <a:prstGeom prst="rect">
            <a:avLst/>
          </a:prstGeom>
        </p:spPr>
      </p:pic>
      <p:sp>
        <p:nvSpPr>
          <p:cNvPr id="11" name="화살표: 오른쪽 10"/>
          <p:cNvSpPr/>
          <p:nvPr/>
        </p:nvSpPr>
        <p:spPr>
          <a:xfrm>
            <a:off x="1883196" y="4479880"/>
            <a:ext cx="750847" cy="3610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스냅스 Cre초코쿠키 M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3" t="16263" r="14474" b="34451"/>
          <a:stretch/>
        </p:blipFill>
        <p:spPr>
          <a:xfrm>
            <a:off x="5159896" y="3284984"/>
            <a:ext cx="4536504" cy="288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9362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detail="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9657" y="713008"/>
            <a:ext cx="1313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&lt;</a:t>
            </a:r>
            <a:r>
              <a:rPr kumimoji="0" lang="ko-KR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시간표</a:t>
            </a:r>
            <a:r>
              <a:rPr kumimoji="0" lang="en-US" altLang="ko-KR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&gt;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2999657" y="1113118"/>
            <a:ext cx="6480720" cy="0"/>
          </a:xfrm>
          <a:prstGeom prst="line">
            <a:avLst/>
          </a:prstGeom>
          <a:ln w="1905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1259704" y="1600200"/>
          <a:ext cx="9672591" cy="4525962"/>
        </p:xfrm>
        <a:graphic>
          <a:graphicData uri="http://schemas.openxmlformats.org/drawingml/2006/table">
            <a:tbl>
              <a:tblPr/>
              <a:tblGrid>
                <a:gridCol w="796317"/>
                <a:gridCol w="734627"/>
                <a:gridCol w="734627"/>
                <a:gridCol w="601358"/>
                <a:gridCol w="768062"/>
                <a:gridCol w="768062"/>
                <a:gridCol w="761823"/>
                <a:gridCol w="667993"/>
                <a:gridCol w="667993"/>
                <a:gridCol w="734627"/>
                <a:gridCol w="767944"/>
                <a:gridCol w="834579"/>
                <a:gridCol w="834579"/>
              </a:tblGrid>
              <a:tr h="327050">
                <a:tc rowSpan="2"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학차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(</a:t>
                      </a: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과정</a:t>
                      </a:r>
                      <a:r>
                        <a:rPr lang="en-US" altLang="ko-KR" sz="9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)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시간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42" marR="60042" marT="16600" marB="16600" anchor="ctr">
                    <a:lnL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</a:t>
                      </a: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학차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42" marR="60042" marT="16600" marB="16600" anchor="ctr">
                    <a:lnL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</a:t>
                      </a: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학차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42" marR="60042" marT="16600" marB="16600" anchor="ctr">
                    <a:lnL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3</a:t>
                      </a: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학차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42" marR="60042" marT="16600" marB="16600" anchor="ctr">
                    <a:lnL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4</a:t>
                      </a: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학차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42" marR="60042" marT="16600" marB="16600" anchor="ctr">
                    <a:lnL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5</a:t>
                      </a: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학차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42" marR="60042" marT="16600" marB="16600" anchor="ctr">
                    <a:lnL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6</a:t>
                      </a: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학차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42" marR="60042" marT="16600" marB="16600" anchor="ctr">
                    <a:lnL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2766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전문상담교사 </a:t>
                      </a:r>
                      <a:r>
                        <a:rPr lang="en-US" altLang="ko-KR" sz="9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</a:t>
                      </a: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급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42" marR="60042" marT="16600" marB="16600" anchor="ctr">
                    <a:lnL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전문상담교사 </a:t>
                      </a:r>
                      <a:r>
                        <a:rPr lang="en-US" altLang="ko-KR" sz="9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</a:t>
                      </a: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급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42" marR="60042" marT="16600" marB="166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전문상담교사 </a:t>
                      </a:r>
                      <a:r>
                        <a:rPr lang="en-US" altLang="ko-KR" sz="9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</a:t>
                      </a: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급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42" marR="60042" marT="16600" marB="16600" anchor="ctr">
                    <a:lnL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전문상담교사 </a:t>
                      </a:r>
                      <a:r>
                        <a:rPr lang="en-US" altLang="ko-KR" sz="9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</a:t>
                      </a: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급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42" marR="60042" marT="16600" marB="166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전문상담교사 </a:t>
                      </a:r>
                      <a:r>
                        <a:rPr lang="en-US" altLang="ko-KR" sz="9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</a:t>
                      </a: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급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42" marR="60042" marT="16600" marB="16600" anchor="ctr">
                    <a:lnL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전문상담교사 </a:t>
                      </a:r>
                      <a:r>
                        <a:rPr lang="en-US" altLang="ko-KR" sz="9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</a:t>
                      </a: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급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42" marR="60042" marT="16600" marB="166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전문상담교사 </a:t>
                      </a:r>
                      <a:r>
                        <a:rPr lang="en-US" altLang="ko-KR" sz="9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</a:t>
                      </a: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급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42" marR="60042" marT="16600" marB="16600" anchor="ctr">
                    <a:lnL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전문상담교사 </a:t>
                      </a:r>
                      <a:r>
                        <a:rPr lang="en-US" altLang="ko-KR" sz="9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</a:t>
                      </a: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급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42" marR="60042" marT="16600" marB="166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전문상담교사 </a:t>
                      </a:r>
                      <a:r>
                        <a:rPr lang="en-US" altLang="ko-KR" sz="9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</a:t>
                      </a: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급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42" marR="60042" marT="16600" marB="16600" anchor="ctr">
                    <a:lnL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전문상담교사 </a:t>
                      </a:r>
                      <a:r>
                        <a:rPr lang="en-US" altLang="ko-KR" sz="9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</a:t>
                      </a: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급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42" marR="60042" marT="16600" marB="166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전문상담교사 </a:t>
                      </a:r>
                      <a:r>
                        <a:rPr lang="en-US" altLang="ko-KR" sz="9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</a:t>
                      </a: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급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42" marR="60042" marT="16600" marB="16600" anchor="ctr">
                    <a:lnL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전문상담교사 </a:t>
                      </a:r>
                      <a:r>
                        <a:rPr lang="en-US" altLang="ko-KR" sz="9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</a:t>
                      </a: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급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42" marR="60042" marT="16600" marB="166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</a:tr>
              <a:tr h="352480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</a:t>
                      </a: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교시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(09:00 ~ 10:40)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42" marR="60042" marT="16600" marB="16600" anchor="ctr">
                    <a:lnL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교직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42" marR="60042" marT="16600" marB="166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사회심리학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석동헌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42" marR="60042" marT="16600" marB="166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FF0000"/>
                          </a:solidFill>
                          <a:effectLst/>
                          <a:ea typeface="함초롬바탕"/>
                        </a:rPr>
                        <a:t>상담이론과 실제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금명자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42" marR="60042" marT="16600" marB="166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청년발달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김근향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42" marR="60042" marT="16600" marB="166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청년발달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42" marR="60042" marT="16600" marB="166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청년발달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42" marR="60042" marT="16600" marB="166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청년발달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김근향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42" marR="60042" marT="16600" marB="166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9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사회심리학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42" marR="60042" marT="16600" marB="166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사회심리학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42" marR="60042" marT="16600" marB="166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59239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</a:t>
                      </a: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교시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(11:00 ~ 12:40)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42" marR="60042" marT="16600" marB="16600" anchor="ctr">
                    <a:lnL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교직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42" marR="60042" marT="16600" marB="166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 rowSpan="3"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인지치료 및 실습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김근향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42" marR="60042" marT="16600" marB="166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인지심리학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이종구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42" marR="60042" marT="16600" marB="166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FF0000"/>
                          </a:solidFill>
                          <a:effectLst/>
                          <a:ea typeface="함초롬바탕"/>
                        </a:rPr>
                        <a:t>특수아 상담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신임 교수님</a:t>
                      </a:r>
                      <a:r>
                        <a:rPr lang="en-US" altLang="ko-KR" sz="9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42" marR="60042" marT="16600" marB="166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FF0000"/>
                          </a:solidFill>
                          <a:effectLst/>
                          <a:ea typeface="함초롬바탕"/>
                        </a:rPr>
                        <a:t>특수아상담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42" marR="60042" marT="16600" marB="166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인지치료 및 실습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김근향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42" marR="60042" marT="16600" marB="166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266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인지심리학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42" marR="60042" marT="16600" marB="166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924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인지치료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42" marR="60042" marT="16600" marB="166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75790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3</a:t>
                      </a: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교시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(14:00 ~ 15:40)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42" marR="60042" marT="16600" marB="16600" anchor="ctr">
                    <a:lnL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교직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42" marR="60042" marT="16600" marB="166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FF0000"/>
                          </a:solidFill>
                          <a:effectLst/>
                          <a:ea typeface="함초롬바탕"/>
                        </a:rPr>
                        <a:t>심리학특강</a:t>
                      </a:r>
                      <a:r>
                        <a:rPr lang="en-US" altLang="ko-KR" sz="9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(</a:t>
                      </a: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분반</a:t>
                      </a:r>
                      <a:r>
                        <a:rPr lang="en-US" altLang="ko-KR" sz="9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)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박은아 </a:t>
                      </a:r>
                      <a:r>
                        <a:rPr lang="en-US" altLang="ko-KR" sz="9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/ </a:t>
                      </a: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신임교수님</a:t>
                      </a:r>
                      <a:r>
                        <a:rPr lang="en-US" altLang="ko-KR" sz="9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 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42" marR="60042" marT="16600" marB="166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FF0000"/>
                          </a:solidFill>
                          <a:effectLst/>
                          <a:ea typeface="함초롬바탕"/>
                        </a:rPr>
                        <a:t>진로상담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42" marR="60042" marT="16600" marB="166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FF0000"/>
                          </a:solidFill>
                          <a:effectLst/>
                          <a:ea typeface="함초롬바탕"/>
                        </a:rPr>
                        <a:t>진로상담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신임교수님</a:t>
                      </a:r>
                      <a:r>
                        <a:rPr lang="en-US" altLang="ko-KR" sz="9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42" marR="60042" marT="16600" marB="166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FF0000"/>
                          </a:solidFill>
                          <a:effectLst/>
                          <a:ea typeface="함초롬바탕"/>
                        </a:rPr>
                        <a:t>심리학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FF0000"/>
                          </a:solidFill>
                          <a:effectLst/>
                          <a:ea typeface="함초롬바탕"/>
                        </a:rPr>
                        <a:t>특강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42" marR="60042" marT="16600" marB="166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FF0000"/>
                          </a:solidFill>
                          <a:effectLst/>
                          <a:ea typeface="함초롬바탕"/>
                        </a:rPr>
                        <a:t>진로상담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신임교수님</a:t>
                      </a:r>
                      <a:r>
                        <a:rPr lang="en-US" altLang="ko-KR" sz="9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42" marR="60042" marT="16600" marB="166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교직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42" marR="60042" marT="16600" marB="166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교직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42" marR="60042" marT="16600" marB="166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54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FF0000"/>
                          </a:solidFill>
                          <a:effectLst/>
                          <a:ea typeface="함초롬바탕"/>
                        </a:rPr>
                        <a:t>심리학특강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42" marR="60042" marT="16600" marB="166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FF0000"/>
                          </a:solidFill>
                          <a:effectLst/>
                          <a:latin typeface="함초롬바탕"/>
                          <a:ea typeface="함초롬바탕"/>
                        </a:rPr>
                        <a:t>심리학특강</a:t>
                      </a:r>
                      <a:endParaRPr lang="ko-KR" altLang="en-US" sz="900" b="1" kern="0" spc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60042" marR="60042" marT="16600" marB="166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11818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4</a:t>
                      </a: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교시 </a:t>
                      </a:r>
                      <a:r>
                        <a:rPr lang="en-US" altLang="ko-KR" sz="12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(</a:t>
                      </a: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보충</a:t>
                      </a:r>
                      <a:r>
                        <a:rPr lang="en-US" altLang="ko-KR" sz="12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)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(16:00 ~ 18:30)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42" marR="60042" marT="16600" marB="16600" anchor="ctr">
                    <a:lnL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교직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42" marR="60042" marT="16600" marB="166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신경과학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입문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보충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42" marR="60042" marT="16600" marB="166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교직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42" marR="60042" marT="16600" marB="166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신경과학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입문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보충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42" marR="60042" marT="16600" marB="166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교직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42" marR="60042" marT="16600" marB="166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신경과학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입문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보충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42" marR="60042" marT="16600" marB="166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교직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42" marR="60042" marT="16600" marB="166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신경과학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입문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보충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42" marR="60042" marT="16600" marB="166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교직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42" marR="60042" marT="16600" marB="166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신경과학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입문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보충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42" marR="60042" marT="16600" marB="166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교직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42" marR="60042" marT="16600" marB="166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신경과학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입문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보충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0042" marR="60042" marT="16600" marB="166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60475" y="1600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5196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detail="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9657" y="713008"/>
            <a:ext cx="1569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&lt;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수강신청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&gt;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2999657" y="1113118"/>
            <a:ext cx="6480720" cy="0"/>
          </a:xfrm>
          <a:prstGeom prst="line">
            <a:avLst/>
          </a:prstGeom>
          <a:ln w="1905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36ED321-9149-435D-9753-C952905FA48C}"/>
              </a:ext>
            </a:extLst>
          </p:cNvPr>
          <p:cNvSpPr txBox="1"/>
          <p:nvPr/>
        </p:nvSpPr>
        <p:spPr>
          <a:xfrm>
            <a:off x="1332066" y="1317308"/>
            <a:ext cx="1008896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600" dirty="0"/>
              <a:t>수강 </a:t>
            </a:r>
            <a:r>
              <a:rPr lang="ko-KR" altLang="en-US" sz="6600"/>
              <a:t>신청할 </a:t>
            </a:r>
            <a:r>
              <a:rPr lang="ko-KR" altLang="en-US" sz="6600" smtClean="0"/>
              <a:t>과목은</a:t>
            </a:r>
            <a:endParaRPr lang="en-US" altLang="ko-KR" sz="6600" smtClean="0"/>
          </a:p>
          <a:p>
            <a:endParaRPr lang="en-US" altLang="ko-KR" sz="6600"/>
          </a:p>
          <a:p>
            <a:r>
              <a:rPr lang="en-US" altLang="ko-KR" sz="3600" smtClean="0"/>
              <a:t>2</a:t>
            </a:r>
            <a:r>
              <a:rPr lang="ko-KR" altLang="en-US" sz="3600" smtClean="0"/>
              <a:t>급 </a:t>
            </a:r>
            <a:r>
              <a:rPr lang="en-US" altLang="ko-KR" sz="3600" smtClean="0"/>
              <a:t>: </a:t>
            </a:r>
            <a:r>
              <a:rPr lang="ko-KR" altLang="en-US" sz="3600" smtClean="0"/>
              <a:t>교직위주로 신청 </a:t>
            </a:r>
            <a:r>
              <a:rPr lang="en-US" altLang="ko-KR" sz="3600" smtClean="0"/>
              <a:t>(</a:t>
            </a:r>
            <a:r>
              <a:rPr lang="ko-KR" altLang="en-US" sz="3600" smtClean="0"/>
              <a:t>시간표에 맞게 신청</a:t>
            </a:r>
            <a:r>
              <a:rPr lang="en-US" altLang="ko-KR" sz="3600" smtClean="0"/>
              <a:t>)</a:t>
            </a:r>
          </a:p>
          <a:p>
            <a:endParaRPr lang="en-US" altLang="ko-KR" sz="3600" smtClean="0"/>
          </a:p>
          <a:p>
            <a:r>
              <a:rPr lang="en-US" altLang="ko-KR" sz="3600" smtClean="0"/>
              <a:t>1</a:t>
            </a:r>
            <a:r>
              <a:rPr lang="ko-KR" altLang="en-US" sz="3600" smtClean="0"/>
              <a:t>급 </a:t>
            </a:r>
            <a:r>
              <a:rPr lang="en-US" altLang="ko-KR" sz="3600" smtClean="0"/>
              <a:t>: </a:t>
            </a:r>
            <a:r>
              <a:rPr lang="ko-KR" altLang="en-US" sz="3600" smtClean="0"/>
              <a:t>전공위주 </a:t>
            </a:r>
            <a:r>
              <a:rPr lang="en-US" altLang="ko-KR" sz="2000" smtClean="0"/>
              <a:t>(1</a:t>
            </a:r>
            <a:r>
              <a:rPr lang="ko-KR" altLang="en-US" sz="2000" smtClean="0"/>
              <a:t>교시 </a:t>
            </a:r>
            <a:r>
              <a:rPr lang="en-US" altLang="ko-KR" sz="2000" smtClean="0"/>
              <a:t>: </a:t>
            </a:r>
            <a:r>
              <a:rPr lang="ko-KR" altLang="en-US" sz="2000" smtClean="0"/>
              <a:t>사회심리학</a:t>
            </a:r>
            <a:endParaRPr lang="en-US" altLang="ko-KR" sz="2000" smtClean="0"/>
          </a:p>
          <a:p>
            <a:r>
              <a:rPr lang="en-US" altLang="ko-KR" sz="2000"/>
              <a:t> </a:t>
            </a:r>
            <a:r>
              <a:rPr lang="en-US" altLang="ko-KR" sz="2000" smtClean="0"/>
              <a:t>                                      2</a:t>
            </a:r>
            <a:r>
              <a:rPr lang="ko-KR" altLang="en-US" sz="2000" smtClean="0"/>
              <a:t>교시 </a:t>
            </a:r>
            <a:r>
              <a:rPr lang="en-US" altLang="ko-KR" sz="2000" smtClean="0"/>
              <a:t>: </a:t>
            </a:r>
            <a:r>
              <a:rPr lang="ko-KR" altLang="en-US" sz="2000" smtClean="0"/>
              <a:t>인지치료 및 실습</a:t>
            </a:r>
            <a:endParaRPr lang="en-US" altLang="ko-KR" sz="2000" smtClean="0"/>
          </a:p>
          <a:p>
            <a:r>
              <a:rPr lang="en-US" altLang="ko-KR" sz="2000"/>
              <a:t> </a:t>
            </a:r>
            <a:r>
              <a:rPr lang="en-US" altLang="ko-KR" sz="2000" smtClean="0"/>
              <a:t>                                      3</a:t>
            </a:r>
            <a:r>
              <a:rPr lang="ko-KR" altLang="en-US" sz="2000" smtClean="0"/>
              <a:t>교시 </a:t>
            </a:r>
            <a:r>
              <a:rPr lang="en-US" altLang="ko-KR" sz="2000" smtClean="0"/>
              <a:t>: </a:t>
            </a:r>
            <a:r>
              <a:rPr lang="ko-KR" altLang="en-US" sz="2000" smtClean="0"/>
              <a:t>심리학특강</a:t>
            </a:r>
            <a:r>
              <a:rPr lang="en-US" altLang="ko-KR" sz="2000" smtClean="0"/>
              <a:t>(</a:t>
            </a:r>
            <a:r>
              <a:rPr lang="ko-KR" altLang="en-US" sz="2000" smtClean="0"/>
              <a:t>신임교수</a:t>
            </a:r>
            <a:r>
              <a:rPr lang="en-US" altLang="ko-KR" sz="2000" smtClean="0"/>
              <a:t>)</a:t>
            </a:r>
          </a:p>
          <a:p>
            <a:r>
              <a:rPr lang="en-US" altLang="ko-KR" sz="2000" smtClean="0"/>
              <a:t>                                       4</a:t>
            </a:r>
            <a:r>
              <a:rPr lang="ko-KR" altLang="en-US" sz="2000" smtClean="0"/>
              <a:t>교시 </a:t>
            </a:r>
            <a:r>
              <a:rPr lang="en-US" altLang="ko-KR" sz="2000" smtClean="0"/>
              <a:t>: </a:t>
            </a:r>
            <a:r>
              <a:rPr lang="ko-KR" altLang="en-US" sz="2000" smtClean="0"/>
              <a:t>비동일계열만</a:t>
            </a:r>
            <a:r>
              <a:rPr lang="en-US" altLang="ko-KR" sz="2000" smtClean="0"/>
              <a:t>(</a:t>
            </a:r>
            <a:r>
              <a:rPr lang="ko-KR" altLang="en-US" sz="2000" smtClean="0"/>
              <a:t>신경과학입문</a:t>
            </a:r>
            <a:r>
              <a:rPr lang="en-US" altLang="ko-KR" sz="2000" smtClean="0"/>
              <a:t>-</a:t>
            </a:r>
            <a:r>
              <a:rPr lang="ko-KR" altLang="en-US" sz="2000" smtClean="0"/>
              <a:t>보충과목</a:t>
            </a:r>
            <a:r>
              <a:rPr lang="en-US" altLang="ko-KR" sz="2000" smtClean="0"/>
              <a:t>)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60492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detail="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9657" y="713008"/>
            <a:ext cx="1056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2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목차</a:t>
            </a:r>
            <a:r>
              <a:rPr lang="en-US" altLang="ko-KR" sz="2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  <a:endParaRPr lang="ko-KR" altLang="en-US" sz="2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3071664" y="1113118"/>
            <a:ext cx="6480720" cy="0"/>
          </a:xfrm>
          <a:prstGeom prst="line">
            <a:avLst/>
          </a:prstGeom>
          <a:ln w="1905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E314846-FC15-4610-B4A2-178660E65CD9}"/>
              </a:ext>
            </a:extLst>
          </p:cNvPr>
          <p:cNvSpPr txBox="1">
            <a:spLocks noChangeAspect="1"/>
          </p:cNvSpPr>
          <p:nvPr/>
        </p:nvSpPr>
        <p:spPr>
          <a:xfrm>
            <a:off x="1812086" y="1324968"/>
            <a:ext cx="8496944" cy="5040560"/>
          </a:xfrm>
          <a:prstGeom prst="rect">
            <a:avLst/>
          </a:prstGeom>
          <a:solidFill>
            <a:schemeClr val="lt1">
              <a:alpha val="10000"/>
            </a:schemeClr>
          </a:solidFill>
          <a:ln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ko-KR" sz="3000" b="1" dirty="0">
                <a:latin typeface="HY바다L" pitchFamily="18" charset="-127"/>
                <a:ea typeface="HY바다L" pitchFamily="18" charset="-127"/>
              </a:rPr>
              <a:t>1. </a:t>
            </a:r>
            <a:r>
              <a:rPr lang="ko-KR" altLang="en-US" sz="3000" b="1" dirty="0">
                <a:latin typeface="HY바다L" pitchFamily="18" charset="-127"/>
                <a:ea typeface="HY바다L" pitchFamily="18" charset="-127"/>
              </a:rPr>
              <a:t>상담심리전공 교수진</a:t>
            </a:r>
            <a:endParaRPr lang="en-US" altLang="ko-KR" sz="3000" b="1" dirty="0">
              <a:latin typeface="HY바다L" pitchFamily="18" charset="-127"/>
              <a:ea typeface="HY바다L" pitchFamily="18" charset="-127"/>
            </a:endParaRPr>
          </a:p>
          <a:p>
            <a:pPr algn="ctr"/>
            <a:endParaRPr lang="en-US" altLang="ko-KR" sz="3000" b="1" dirty="0">
              <a:latin typeface="HY바다L" pitchFamily="18" charset="-127"/>
              <a:ea typeface="HY바다L" pitchFamily="18" charset="-127"/>
            </a:endParaRPr>
          </a:p>
          <a:p>
            <a:pPr algn="ctr"/>
            <a:r>
              <a:rPr lang="en-US" altLang="ko-KR" sz="3000" b="1" dirty="0">
                <a:latin typeface="HY바다L" pitchFamily="18" charset="-127"/>
                <a:ea typeface="HY바다L" pitchFamily="18" charset="-127"/>
              </a:rPr>
              <a:t>2. </a:t>
            </a:r>
            <a:r>
              <a:rPr lang="ko-KR" altLang="en-US" sz="3000" b="1" dirty="0">
                <a:latin typeface="HY바다L" pitchFamily="18" charset="-127"/>
                <a:ea typeface="HY바다L" pitchFamily="18" charset="-127"/>
              </a:rPr>
              <a:t>학기차별 주요 일정</a:t>
            </a:r>
            <a:endParaRPr lang="en-US" altLang="ko-KR" sz="3000" b="1" dirty="0">
              <a:latin typeface="HY바다L" pitchFamily="18" charset="-127"/>
              <a:ea typeface="HY바다L" pitchFamily="18" charset="-127"/>
            </a:endParaRPr>
          </a:p>
          <a:p>
            <a:pPr algn="ctr"/>
            <a:endParaRPr lang="en-US" altLang="ko-KR" sz="3000" b="1" dirty="0">
              <a:latin typeface="HY바다L" pitchFamily="18" charset="-127"/>
              <a:ea typeface="HY바다L" pitchFamily="18" charset="-127"/>
            </a:endParaRPr>
          </a:p>
          <a:p>
            <a:pPr algn="ctr"/>
            <a:r>
              <a:rPr lang="en-US" altLang="ko-KR" sz="3000" b="1" dirty="0">
                <a:latin typeface="HY바다L" pitchFamily="18" charset="-127"/>
                <a:ea typeface="HY바다L" pitchFamily="18" charset="-127"/>
              </a:rPr>
              <a:t>3. </a:t>
            </a:r>
            <a:r>
              <a:rPr lang="ko-KR" altLang="en-US" sz="3000" b="1" dirty="0">
                <a:latin typeface="HY바다L" pitchFamily="18" charset="-127"/>
                <a:ea typeface="HY바다L" pitchFamily="18" charset="-127"/>
              </a:rPr>
              <a:t>상담심리전공 주요 행사 일정</a:t>
            </a:r>
            <a:endParaRPr lang="en-US" altLang="ko-KR" sz="3000" b="1" dirty="0">
              <a:latin typeface="HY바다L" pitchFamily="18" charset="-127"/>
              <a:ea typeface="HY바다L" pitchFamily="18" charset="-127"/>
            </a:endParaRPr>
          </a:p>
          <a:p>
            <a:pPr algn="ctr"/>
            <a:endParaRPr lang="en-US" altLang="ko-KR" sz="3000" b="1" dirty="0">
              <a:latin typeface="HY바다L" pitchFamily="18" charset="-127"/>
              <a:ea typeface="HY바다L" pitchFamily="18" charset="-127"/>
            </a:endParaRPr>
          </a:p>
          <a:p>
            <a:pPr algn="ctr"/>
            <a:r>
              <a:rPr lang="en-US" altLang="ko-KR" sz="3000" b="1" dirty="0">
                <a:latin typeface="HY바다L" pitchFamily="18" charset="-127"/>
                <a:ea typeface="HY바다L" pitchFamily="18" charset="-127"/>
              </a:rPr>
              <a:t>4. </a:t>
            </a:r>
            <a:r>
              <a:rPr lang="ko-KR" altLang="en-US" sz="3000" b="1" dirty="0">
                <a:latin typeface="HY바다L" pitchFamily="18" charset="-127"/>
                <a:ea typeface="HY바다L" pitchFamily="18" charset="-127"/>
              </a:rPr>
              <a:t>상담심리전공 회비 안내</a:t>
            </a:r>
            <a:endParaRPr lang="en-US" altLang="ko-KR" sz="3000" b="1" dirty="0">
              <a:latin typeface="HY바다L" pitchFamily="18" charset="-127"/>
              <a:ea typeface="HY바다L" pitchFamily="18" charset="-127"/>
            </a:endParaRPr>
          </a:p>
          <a:p>
            <a:pPr algn="ctr"/>
            <a:endParaRPr lang="en-US" altLang="ko-KR" sz="3000" b="1" dirty="0">
              <a:latin typeface="HY바다L" pitchFamily="18" charset="-127"/>
              <a:ea typeface="HY바다L" pitchFamily="18" charset="-127"/>
            </a:endParaRPr>
          </a:p>
          <a:p>
            <a:pPr algn="ctr"/>
            <a:r>
              <a:rPr lang="en-US" altLang="ko-KR" sz="3000" b="1" dirty="0">
                <a:latin typeface="HY바다L" pitchFamily="18" charset="-127"/>
                <a:ea typeface="HY바다L" pitchFamily="18" charset="-127"/>
              </a:rPr>
              <a:t>5. 1</a:t>
            </a:r>
            <a:r>
              <a:rPr lang="ko-KR" altLang="en-US" sz="3000" b="1" dirty="0" err="1">
                <a:latin typeface="HY바다L" pitchFamily="18" charset="-127"/>
                <a:ea typeface="HY바다L" pitchFamily="18" charset="-127"/>
              </a:rPr>
              <a:t>학기차</a:t>
            </a:r>
            <a:r>
              <a:rPr lang="ko-KR" altLang="en-US" sz="3000" b="1" dirty="0">
                <a:latin typeface="HY바다L" pitchFamily="18" charset="-127"/>
                <a:ea typeface="HY바다L" pitchFamily="18" charset="-127"/>
              </a:rPr>
              <a:t> 대표 및 총무 선출</a:t>
            </a:r>
            <a:endParaRPr lang="en-US" altLang="ko-KR" sz="3000" b="1" dirty="0">
              <a:latin typeface="HY바다L" pitchFamily="18" charset="-127"/>
              <a:ea typeface="HY바다L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787008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detail="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9657" y="713008"/>
            <a:ext cx="1569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&lt;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수강신청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&gt;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2999657" y="1113118"/>
            <a:ext cx="6480720" cy="0"/>
          </a:xfrm>
          <a:prstGeom prst="line">
            <a:avLst/>
          </a:prstGeom>
          <a:ln w="1905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36ED321-9149-435D-9753-C952905FA48C}"/>
              </a:ext>
            </a:extLst>
          </p:cNvPr>
          <p:cNvSpPr txBox="1"/>
          <p:nvPr/>
        </p:nvSpPr>
        <p:spPr>
          <a:xfrm>
            <a:off x="2321919" y="1924493"/>
            <a:ext cx="78361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ko-KR" altLang="en-US" sz="3000" dirty="0">
                <a:solidFill>
                  <a:prstClr val="black"/>
                </a:solidFill>
              </a:rPr>
              <a:t>◈보충과목 수강신청 가능 학점 </a:t>
            </a:r>
            <a:r>
              <a:rPr lang="en-US" altLang="ko-KR" sz="3000" dirty="0">
                <a:solidFill>
                  <a:prstClr val="black"/>
                </a:solidFill>
              </a:rPr>
              <a:t>: </a:t>
            </a:r>
          </a:p>
          <a:p>
            <a:pPr lvl="0"/>
            <a:r>
              <a:rPr lang="en-US" altLang="ko-KR" sz="3000" dirty="0">
                <a:solidFill>
                  <a:prstClr val="black"/>
                </a:solidFill>
              </a:rPr>
              <a:t>    </a:t>
            </a:r>
            <a:r>
              <a:rPr lang="ko-KR" altLang="en-US" sz="3000" dirty="0">
                <a:solidFill>
                  <a:prstClr val="black"/>
                </a:solidFill>
              </a:rPr>
              <a:t>대학원 보충과목</a:t>
            </a:r>
            <a:r>
              <a:rPr lang="en-US" altLang="ko-KR" sz="3000" dirty="0">
                <a:solidFill>
                  <a:prstClr val="black"/>
                </a:solidFill>
              </a:rPr>
              <a:t>(4</a:t>
            </a:r>
            <a:r>
              <a:rPr lang="ko-KR" altLang="en-US" sz="3000" dirty="0">
                <a:solidFill>
                  <a:prstClr val="black"/>
                </a:solidFill>
              </a:rPr>
              <a:t>교시</a:t>
            </a:r>
            <a:r>
              <a:rPr lang="en-US" altLang="ko-KR" sz="3000" dirty="0">
                <a:solidFill>
                  <a:prstClr val="black"/>
                </a:solidFill>
              </a:rPr>
              <a:t>) </a:t>
            </a:r>
            <a:r>
              <a:rPr lang="ko-KR" altLang="en-US" sz="3000" dirty="0">
                <a:solidFill>
                  <a:prstClr val="black"/>
                </a:solidFill>
              </a:rPr>
              <a:t>포함 </a:t>
            </a:r>
            <a:r>
              <a:rPr lang="en-US" altLang="ko-KR" sz="3000" dirty="0">
                <a:solidFill>
                  <a:prstClr val="black"/>
                </a:solidFill>
              </a:rPr>
              <a:t>6</a:t>
            </a:r>
            <a:r>
              <a:rPr lang="ko-KR" altLang="en-US" sz="3000" dirty="0">
                <a:solidFill>
                  <a:prstClr val="black"/>
                </a:solidFill>
              </a:rPr>
              <a:t>학점 이하 </a:t>
            </a:r>
            <a:endParaRPr lang="en-US" altLang="ko-KR" sz="3000" dirty="0">
              <a:solidFill>
                <a:prstClr val="black"/>
              </a:solidFill>
            </a:endParaRPr>
          </a:p>
          <a:p>
            <a:pPr lvl="0"/>
            <a:r>
              <a:rPr lang="ko-KR" altLang="en-US" sz="3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◈</a:t>
            </a:r>
            <a:r>
              <a:rPr lang="ko-KR" altLang="en-US" sz="3000" dirty="0">
                <a:solidFill>
                  <a:prstClr val="black"/>
                </a:solidFill>
              </a:rPr>
              <a:t>수강신청 방법 </a:t>
            </a:r>
            <a:r>
              <a:rPr lang="en-US" altLang="ko-KR" sz="3000" dirty="0">
                <a:solidFill>
                  <a:prstClr val="black"/>
                </a:solidFill>
              </a:rPr>
              <a:t>: </a:t>
            </a:r>
            <a:r>
              <a:rPr lang="ko-KR" altLang="en-US" sz="3000" dirty="0">
                <a:solidFill>
                  <a:prstClr val="black"/>
                </a:solidFill>
              </a:rPr>
              <a:t>보충 과목 수강번호 입력 </a:t>
            </a:r>
            <a:endParaRPr lang="en-US" altLang="ko-KR" sz="3000" dirty="0">
              <a:solidFill>
                <a:prstClr val="black"/>
              </a:solidFill>
            </a:endParaRPr>
          </a:p>
          <a:p>
            <a:pPr lvl="0"/>
            <a:r>
              <a:rPr lang="ko-KR" altLang="en-US" sz="3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◈</a:t>
            </a:r>
            <a:r>
              <a:rPr lang="ko-KR" altLang="en-US" sz="3000" dirty="0">
                <a:solidFill>
                  <a:prstClr val="black"/>
                </a:solidFill>
              </a:rPr>
              <a:t>수업계획서의 담당 교수님 연락처를 </a:t>
            </a:r>
            <a:endParaRPr lang="en-US" altLang="ko-KR" sz="3000" dirty="0">
              <a:solidFill>
                <a:prstClr val="black"/>
              </a:solidFill>
            </a:endParaRPr>
          </a:p>
          <a:p>
            <a:pPr lvl="0"/>
            <a:r>
              <a:rPr lang="en-US" altLang="ko-KR" sz="3000" dirty="0">
                <a:solidFill>
                  <a:prstClr val="black"/>
                </a:solidFill>
              </a:rPr>
              <a:t>    </a:t>
            </a:r>
            <a:r>
              <a:rPr lang="ko-KR" altLang="en-US" sz="3000" dirty="0">
                <a:solidFill>
                  <a:prstClr val="black"/>
                </a:solidFill>
              </a:rPr>
              <a:t>참고하여 미리 허락을 구하기를 권장함 </a:t>
            </a:r>
            <a:endParaRPr lang="en-US" altLang="ko-KR" sz="3000" dirty="0">
              <a:solidFill>
                <a:prstClr val="black"/>
              </a:solidFill>
            </a:endParaRPr>
          </a:p>
          <a:p>
            <a:pPr lvl="0"/>
            <a:r>
              <a:rPr lang="ko-KR" altLang="en-US" sz="3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◈</a:t>
            </a:r>
            <a:r>
              <a:rPr lang="ko-KR" altLang="en-US" sz="3000" dirty="0">
                <a:solidFill>
                  <a:prstClr val="black"/>
                </a:solidFill>
              </a:rPr>
              <a:t>수업계획서 확인 </a:t>
            </a:r>
            <a:r>
              <a:rPr lang="en-US" altLang="ko-KR" sz="3000" dirty="0">
                <a:solidFill>
                  <a:prstClr val="black"/>
                </a:solidFill>
              </a:rPr>
              <a:t>: </a:t>
            </a:r>
          </a:p>
          <a:p>
            <a:pPr lvl="0"/>
            <a:r>
              <a:rPr lang="en-US" altLang="ko-KR" sz="3000" dirty="0">
                <a:solidFill>
                  <a:prstClr val="black"/>
                </a:solidFill>
              </a:rPr>
              <a:t>    </a:t>
            </a:r>
            <a:r>
              <a:rPr lang="ko-KR" altLang="en-US" sz="3000" dirty="0">
                <a:solidFill>
                  <a:prstClr val="black"/>
                </a:solidFill>
              </a:rPr>
              <a:t>수업업무</a:t>
            </a:r>
            <a:r>
              <a:rPr lang="en-US" altLang="ko-KR" sz="3000" dirty="0">
                <a:solidFill>
                  <a:prstClr val="black"/>
                </a:solidFill>
              </a:rPr>
              <a:t>-</a:t>
            </a:r>
            <a:r>
              <a:rPr lang="ko-KR" altLang="en-US" sz="3000" dirty="0">
                <a:solidFill>
                  <a:prstClr val="black"/>
                </a:solidFill>
              </a:rPr>
              <a:t>검색업무</a:t>
            </a:r>
            <a:r>
              <a:rPr lang="en-US" altLang="ko-KR" sz="3000" dirty="0">
                <a:solidFill>
                  <a:prstClr val="black"/>
                </a:solidFill>
              </a:rPr>
              <a:t>-</a:t>
            </a:r>
            <a:r>
              <a:rPr lang="ko-KR" altLang="en-US" sz="3000" dirty="0">
                <a:solidFill>
                  <a:prstClr val="black"/>
                </a:solidFill>
              </a:rPr>
              <a:t>수업계획서 검색</a:t>
            </a:r>
            <a:r>
              <a:rPr lang="en-US" altLang="ko-KR" sz="3000" dirty="0">
                <a:solidFill>
                  <a:prstClr val="black"/>
                </a:solidFill>
              </a:rPr>
              <a:t>-</a:t>
            </a:r>
          </a:p>
          <a:p>
            <a:pPr lvl="0"/>
            <a:r>
              <a:rPr lang="en-US" altLang="ko-KR" sz="3000" dirty="0">
                <a:solidFill>
                  <a:prstClr val="black"/>
                </a:solidFill>
              </a:rPr>
              <a:t>    </a:t>
            </a:r>
            <a:r>
              <a:rPr lang="ko-KR" altLang="en-US" sz="3000" dirty="0">
                <a:solidFill>
                  <a:prstClr val="black"/>
                </a:solidFill>
              </a:rPr>
              <a:t>수강번호 입력</a:t>
            </a:r>
            <a:endParaRPr kumimoji="0" lang="ko-KR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스냅스 Cre초코쿠키 M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246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detail="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9657" y="713008"/>
            <a:ext cx="3031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2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상담심리전공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교수진 </a:t>
            </a:r>
            <a:r>
              <a:rPr lang="en-US" altLang="ko-KR" sz="2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  <a:endParaRPr lang="ko-KR" altLang="en-US" sz="2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3071664" y="1113118"/>
            <a:ext cx="6480720" cy="0"/>
          </a:xfrm>
          <a:prstGeom prst="line">
            <a:avLst/>
          </a:prstGeom>
          <a:ln w="1905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892284F-86F8-4710-8994-4A3EB6728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344" y="1513228"/>
            <a:ext cx="63817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28C9E657-718A-42C6-AED0-9CB7E35EB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6344" y="3971267"/>
            <a:ext cx="63817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6304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detail="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9657" y="713008"/>
            <a:ext cx="3031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&lt;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상담심리전공 교수진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&gt;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3071664" y="1113118"/>
            <a:ext cx="6480720" cy="0"/>
          </a:xfrm>
          <a:prstGeom prst="line">
            <a:avLst/>
          </a:prstGeom>
          <a:ln w="1905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68B9FD87-A28A-4CAE-8A15-623F234B6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344" y="1513228"/>
            <a:ext cx="63817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01149353-6B56-43A8-A011-935DABD65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6344" y="3971268"/>
            <a:ext cx="63817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4678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detail="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9657" y="713008"/>
            <a:ext cx="3031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&lt;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상담심리전공 교수진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&gt;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3071664" y="1113118"/>
            <a:ext cx="6480720" cy="0"/>
          </a:xfrm>
          <a:prstGeom prst="line">
            <a:avLst/>
          </a:prstGeom>
          <a:ln w="1905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453B5162-EC2E-4F01-9948-F67AE2E28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344" y="1513228"/>
            <a:ext cx="63817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5FF795DC-BB6C-4F2E-8E4F-35A614D50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6344" y="3966481"/>
            <a:ext cx="63817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5419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detail="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9657" y="713008"/>
            <a:ext cx="3031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&lt;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상담심리전공 교수진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&gt;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3071664" y="1113118"/>
            <a:ext cx="6480720" cy="0"/>
          </a:xfrm>
          <a:prstGeom prst="line">
            <a:avLst/>
          </a:prstGeom>
          <a:ln w="1905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EFCE7D09-E44D-4AD7-835E-A4F8951D4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344" y="1513228"/>
            <a:ext cx="63817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2749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detail="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9657" y="713008"/>
            <a:ext cx="2685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2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학기차별 주요일정</a:t>
            </a:r>
            <a:r>
              <a:rPr lang="en-US" altLang="ko-KR" sz="2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  <a:endParaRPr lang="ko-KR" altLang="en-US" sz="2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3071664" y="1113118"/>
            <a:ext cx="6480720" cy="0"/>
          </a:xfrm>
          <a:prstGeom prst="line">
            <a:avLst/>
          </a:prstGeom>
          <a:ln w="1905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2242877" y="1740828"/>
            <a:ext cx="845727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◈ 2</a:t>
            </a:r>
            <a:r>
              <a:rPr lang="ko-KR" altLang="en-US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학기차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23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지도교수</a:t>
            </a:r>
            <a:r>
              <a:rPr lang="ko-KR" altLang="en-US" sz="23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제청</a:t>
            </a:r>
            <a:endParaRPr lang="en-US" altLang="ko-KR" sz="23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◈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학기차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23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외국어시험 </a:t>
            </a:r>
            <a:r>
              <a:rPr lang="en-US" altLang="ko-KR" sz="23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23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석사 </a:t>
            </a:r>
            <a:r>
              <a:rPr lang="ko-KR" altLang="en-US" sz="23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학위 취득유형 선택</a:t>
            </a:r>
            <a:r>
              <a:rPr lang="en-US" altLang="ko-KR" sz="2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논문</a:t>
            </a:r>
            <a:r>
              <a:rPr lang="en-US" altLang="ko-KR" sz="2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23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비논문</a:t>
            </a:r>
            <a:r>
              <a:rPr lang="en-US" altLang="ko-KR" sz="2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endParaRPr lang="en-US" altLang="ko-KR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◈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학기차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en-US" altLang="ko-KR" sz="23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3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3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논문계획서</a:t>
            </a:r>
            <a:r>
              <a:rPr lang="en-US" altLang="ko-KR" sz="23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endParaRPr lang="en-US" altLang="ko-KR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◈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ko-KR" altLang="en-US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학기차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23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종합시험 </a:t>
            </a:r>
            <a:r>
              <a:rPr lang="en-US" altLang="ko-KR" sz="23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23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학교현장실습 </a:t>
            </a:r>
            <a:r>
              <a:rPr lang="en-US" altLang="ko-KR" sz="23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 (</a:t>
            </a:r>
            <a:r>
              <a:rPr lang="ko-KR" altLang="en-US" sz="23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예비논문 </a:t>
            </a:r>
            <a:r>
              <a:rPr lang="ko-KR" altLang="en-US" sz="23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발표</a:t>
            </a:r>
            <a:r>
              <a:rPr lang="en-US" altLang="ko-KR" sz="23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)/</a:t>
            </a:r>
          </a:p>
          <a:p>
            <a:r>
              <a:rPr lang="en-US" altLang="ko-KR" sz="23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3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</a:t>
            </a:r>
            <a:r>
              <a:rPr lang="en-US" altLang="ko-KR" sz="23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3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3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연구리포트 계획서</a:t>
            </a:r>
            <a:r>
              <a:rPr lang="en-US" altLang="ko-KR" sz="23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endParaRPr lang="en-US" altLang="ko-KR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◈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ko-KR" altLang="en-US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학기차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23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청구논문발표</a:t>
            </a:r>
            <a:r>
              <a:rPr lang="en-US" altLang="ko-KR" sz="23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/ </a:t>
            </a:r>
            <a:r>
              <a:rPr lang="ko-KR" altLang="en-US" sz="23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연구리포트</a:t>
            </a:r>
            <a:endParaRPr lang="en-US" altLang="ko-KR" sz="23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2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2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+ </a:t>
            </a:r>
            <a:r>
              <a:rPr lang="ko-KR" altLang="en-US" sz="2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지도교수 선정 이후 지도교수</a:t>
            </a:r>
            <a:r>
              <a:rPr lang="en-US" altLang="ko-KR" sz="2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2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지도학생 만남</a:t>
            </a:r>
            <a:endParaRPr lang="en-US" altLang="ko-KR" sz="2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2500" b="1" dirty="0">
              <a:solidFill>
                <a:prstClr val="black"/>
              </a:solidFill>
              <a:latin typeface="MD아트체" panose="02020603020101020101" pitchFamily="18" charset="-127"/>
              <a:ea typeface="MD아트체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03341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detail="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9656" y="713008"/>
            <a:ext cx="3058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2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학기별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진행 과정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3071664" y="1113118"/>
            <a:ext cx="6480720" cy="0"/>
          </a:xfrm>
          <a:prstGeom prst="line">
            <a:avLst/>
          </a:prstGeom>
          <a:ln w="1905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2308540" y="1355376"/>
            <a:ext cx="22209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◈ </a:t>
            </a:r>
            <a:r>
              <a:rPr lang="ko-KR" altLang="en-US" dirty="0" err="1"/>
              <a:t>논문석사학위</a:t>
            </a:r>
            <a:endParaRPr lang="ko-KR" altLang="en-US" dirty="0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161828"/>
              </p:ext>
            </p:extLst>
          </p:nvPr>
        </p:nvGraphicFramePr>
        <p:xfrm>
          <a:off x="2463795" y="1557844"/>
          <a:ext cx="7849781" cy="1954502"/>
        </p:xfrm>
        <a:graphic>
          <a:graphicData uri="http://schemas.openxmlformats.org/drawingml/2006/table">
            <a:tbl>
              <a:tblPr/>
              <a:tblGrid>
                <a:gridCol w="13466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91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66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91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466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7914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466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7914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34663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72996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</a:t>
                      </a: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학기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</a:t>
                      </a: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학기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</a:t>
                      </a: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학기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</a:t>
                      </a: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학기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6</a:t>
                      </a: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학기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3771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지도교수 제청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⇨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학위취득유형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선택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⇨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논문</a:t>
                      </a:r>
                      <a:endParaRPr lang="en-US" altLang="ko-KR" sz="2000" kern="0" spc="0" dirty="0">
                        <a:solidFill>
                          <a:srgbClr val="000000"/>
                        </a:solidFill>
                        <a:effectLst/>
                        <a:ea typeface="휴먼명조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계획서 제출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⇨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예비논문발표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⇨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청구논문발표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직사각형 7"/>
          <p:cNvSpPr/>
          <p:nvPr/>
        </p:nvSpPr>
        <p:spPr>
          <a:xfrm>
            <a:off x="2329112" y="3682140"/>
            <a:ext cx="5540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◈ </a:t>
            </a:r>
            <a:r>
              <a:rPr lang="ko-KR" altLang="en-US" dirty="0" err="1"/>
              <a:t>비논문석사학위</a:t>
            </a:r>
            <a:r>
              <a:rPr lang="en-US" altLang="ko-KR" dirty="0"/>
              <a:t>(</a:t>
            </a:r>
            <a:r>
              <a:rPr lang="ko-KR" altLang="en-US" dirty="0"/>
              <a:t>논문대체학점 </a:t>
            </a:r>
            <a:r>
              <a:rPr lang="en-US" altLang="ko-KR" dirty="0"/>
              <a:t>4</a:t>
            </a:r>
            <a:r>
              <a:rPr lang="ko-KR" altLang="en-US" dirty="0"/>
              <a:t>학점</a:t>
            </a:r>
            <a:r>
              <a:rPr lang="en-US" altLang="ko-KR" dirty="0"/>
              <a:t>+</a:t>
            </a:r>
            <a:r>
              <a:rPr lang="ko-KR" altLang="en-US" dirty="0"/>
              <a:t>연구리포트</a:t>
            </a:r>
            <a:r>
              <a:rPr lang="en-US" altLang="ko-KR" dirty="0"/>
              <a:t>)</a:t>
            </a:r>
            <a:endParaRPr lang="ko-KR" altLang="en-US" dirty="0"/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360902"/>
              </p:ext>
            </p:extLst>
          </p:nvPr>
        </p:nvGraphicFramePr>
        <p:xfrm>
          <a:off x="2463790" y="3888315"/>
          <a:ext cx="7849786" cy="2388108"/>
        </p:xfrm>
        <a:graphic>
          <a:graphicData uri="http://schemas.openxmlformats.org/drawingml/2006/table">
            <a:tbl>
              <a:tblPr/>
              <a:tblGrid>
                <a:gridCol w="13466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91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66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91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466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7914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4663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7914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34663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6615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</a:t>
                      </a: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학기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</a:t>
                      </a: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학기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</a:t>
                      </a: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학기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</a:t>
                      </a: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학기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6</a:t>
                      </a: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학기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1150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지도교수 제청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⇨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학위취득유형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선택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⇨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⇨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연구</a:t>
                      </a:r>
                      <a:endParaRPr lang="en-US" altLang="ko-KR" sz="2000" kern="0" spc="0" dirty="0">
                        <a:solidFill>
                          <a:srgbClr val="000000"/>
                        </a:solidFill>
                        <a:effectLst/>
                        <a:ea typeface="휴먼명조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리포트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계획서 제출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⇨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연구</a:t>
                      </a:r>
                      <a:endParaRPr lang="en-US" altLang="ko-KR" sz="2000" kern="0" spc="0" dirty="0">
                        <a:solidFill>
                          <a:srgbClr val="000000"/>
                        </a:solidFill>
                        <a:effectLst/>
                        <a:ea typeface="휴먼명조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리포트 제출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007982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2">
      <a:majorFont>
        <a:latin typeface="스냅스 Cre초코쿠키 M"/>
        <a:ea typeface="스냅스 Cre초코쿠키 M"/>
        <a:cs typeface=""/>
      </a:majorFont>
      <a:minorFont>
        <a:latin typeface="스냅스 Cre초코쿠키 M"/>
        <a:ea typeface="스냅스 Cre초코쿠키 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2">
      <a:majorFont>
        <a:latin typeface="스냅스 Cre초코쿠키 M"/>
        <a:ea typeface="스냅스 Cre초코쿠키 M"/>
        <a:cs typeface=""/>
      </a:majorFont>
      <a:minorFont>
        <a:latin typeface="스냅스 Cre초코쿠키 M"/>
        <a:ea typeface="스냅스 Cre초코쿠키 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2">
      <a:majorFont>
        <a:latin typeface="스냅스 Cre초코쿠키 M"/>
        <a:ea typeface="스냅스 Cre초코쿠키 M"/>
        <a:cs typeface=""/>
      </a:majorFont>
      <a:minorFont>
        <a:latin typeface="스냅스 Cre초코쿠키 M"/>
        <a:ea typeface="스냅스 Cre초코쿠키 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1664</Words>
  <Application>Microsoft Office PowerPoint</Application>
  <PresentationFormat>사용자 지정</PresentationFormat>
  <Paragraphs>439</Paragraphs>
  <Slides>30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3</vt:i4>
      </vt:variant>
      <vt:variant>
        <vt:lpstr>슬라이드 제목</vt:lpstr>
      </vt:variant>
      <vt:variant>
        <vt:i4>30</vt:i4>
      </vt:variant>
    </vt:vector>
  </HeadingPairs>
  <TitlesOfParts>
    <vt:vector size="33" baseType="lpstr">
      <vt:lpstr>1_Office 테마</vt:lpstr>
      <vt:lpstr>2_Office 테마</vt:lpstr>
      <vt:lpstr>3_Office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soy eun</dc:creator>
  <cp:lastModifiedBy>user</cp:lastModifiedBy>
  <cp:revision>42</cp:revision>
  <dcterms:created xsi:type="dcterms:W3CDTF">2017-08-01T14:07:30Z</dcterms:created>
  <dcterms:modified xsi:type="dcterms:W3CDTF">2019-02-27T01:52:47Z</dcterms:modified>
</cp:coreProperties>
</file>