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65" r:id="rId6"/>
    <p:sldId id="258" r:id="rId7"/>
    <p:sldId id="259" r:id="rId8"/>
    <p:sldId id="260" r:id="rId9"/>
    <p:sldId id="261" r:id="rId10"/>
    <p:sldId id="262" r:id="rId11"/>
    <p:sldId id="263" r:id="rId12"/>
    <p:sldId id="273" r:id="rId13"/>
    <p:sldId id="264" r:id="rId14"/>
    <p:sldId id="266" r:id="rId15"/>
    <p:sldId id="272" r:id="rId16"/>
    <p:sldId id="270" r:id="rId17"/>
    <p:sldId id="271" r:id="rId1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8659-E3BD-4721-867C-2BCF55606428}" type="datetimeFigureOut">
              <a:rPr lang="ko-KR" altLang="en-US" smtClean="0"/>
              <a:pPr/>
              <a:t>2015-02-27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0EEEE-7789-48BB-B728-F5FE34FEE7E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8659-E3BD-4721-867C-2BCF55606428}" type="datetimeFigureOut">
              <a:rPr lang="ko-KR" altLang="en-US" smtClean="0"/>
              <a:pPr/>
              <a:t>2015-02-27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0EEEE-7789-48BB-B728-F5FE34FEE7E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8659-E3BD-4721-867C-2BCF55606428}" type="datetimeFigureOut">
              <a:rPr lang="ko-KR" altLang="en-US" smtClean="0"/>
              <a:pPr/>
              <a:t>2015-02-27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0EEEE-7789-48BB-B728-F5FE34FEE7E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8659-E3BD-4721-867C-2BCF55606428}" type="datetimeFigureOut">
              <a:rPr lang="ko-KR" altLang="en-US" smtClean="0"/>
              <a:pPr/>
              <a:t>2015-02-27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0EEEE-7789-48BB-B728-F5FE34FEE7E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8659-E3BD-4721-867C-2BCF55606428}" type="datetimeFigureOut">
              <a:rPr lang="ko-KR" altLang="en-US" smtClean="0"/>
              <a:pPr/>
              <a:t>2015-02-27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0EEEE-7789-48BB-B728-F5FE34FEE7E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8659-E3BD-4721-867C-2BCF55606428}" type="datetimeFigureOut">
              <a:rPr lang="ko-KR" altLang="en-US" smtClean="0"/>
              <a:pPr/>
              <a:t>2015-02-27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0EEEE-7789-48BB-B728-F5FE34FEE7E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8659-E3BD-4721-867C-2BCF55606428}" type="datetimeFigureOut">
              <a:rPr lang="ko-KR" altLang="en-US" smtClean="0"/>
              <a:pPr/>
              <a:t>2015-02-27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0EEEE-7789-48BB-B728-F5FE34FEE7E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8659-E3BD-4721-867C-2BCF55606428}" type="datetimeFigureOut">
              <a:rPr lang="ko-KR" altLang="en-US" smtClean="0"/>
              <a:pPr/>
              <a:t>2015-02-27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0EEEE-7789-48BB-B728-F5FE34FEE7E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8659-E3BD-4721-867C-2BCF55606428}" type="datetimeFigureOut">
              <a:rPr lang="ko-KR" altLang="en-US" smtClean="0"/>
              <a:pPr/>
              <a:t>2015-02-27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0EEEE-7789-48BB-B728-F5FE34FEE7E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8659-E3BD-4721-867C-2BCF55606428}" type="datetimeFigureOut">
              <a:rPr lang="ko-KR" altLang="en-US" smtClean="0"/>
              <a:pPr/>
              <a:t>2015-02-27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0EEEE-7789-48BB-B728-F5FE34FEE7E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8659-E3BD-4721-867C-2BCF55606428}" type="datetimeFigureOut">
              <a:rPr lang="ko-KR" altLang="en-US" smtClean="0"/>
              <a:pPr/>
              <a:t>2015-02-27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0EEEE-7789-48BB-B728-F5FE34FEE7E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A8659-E3BD-4721-867C-2BCF55606428}" type="datetimeFigureOut">
              <a:rPr lang="ko-KR" altLang="en-US" smtClean="0"/>
              <a:pPr/>
              <a:t>2015-02-27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0EEEE-7789-48BB-B728-F5FE34FEE7E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467544" y="548680"/>
            <a:ext cx="6336704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395536" y="197518"/>
            <a:ext cx="2520280" cy="3600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대학원 심리학과 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395536" y="908720"/>
            <a:ext cx="1647800" cy="3600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전 공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27584" y="1484784"/>
            <a:ext cx="56076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o-KR" altLang="en-US" sz="1400" dirty="0" smtClean="0"/>
              <a:t> 형식상으로는 단일 전공</a:t>
            </a:r>
            <a:r>
              <a:rPr lang="en-US" altLang="ko-KR" sz="1400" dirty="0" smtClean="0"/>
              <a:t>(‘</a:t>
            </a:r>
            <a:r>
              <a:rPr lang="ko-KR" altLang="en-US" sz="1400" dirty="0" smtClean="0"/>
              <a:t>심리학 전공</a:t>
            </a:r>
            <a:r>
              <a:rPr lang="en-US" altLang="ko-KR" sz="1400" dirty="0" smtClean="0"/>
              <a:t>’)</a:t>
            </a:r>
            <a:r>
              <a:rPr lang="ko-KR" altLang="en-US" sz="1400" dirty="0" smtClean="0"/>
              <a:t>이나 실질적인 전공은 다양</a:t>
            </a:r>
            <a:endParaRPr lang="ko-KR" altLang="en-US" sz="1400" dirty="0"/>
          </a:p>
        </p:txBody>
      </p:sp>
      <p:sp>
        <p:nvSpPr>
          <p:cNvPr id="9" name="직사각형 8"/>
          <p:cNvSpPr/>
          <p:nvPr/>
        </p:nvSpPr>
        <p:spPr>
          <a:xfrm>
            <a:off x="1115616" y="2204864"/>
            <a:ext cx="2592288" cy="360040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smtClean="0">
                <a:solidFill>
                  <a:schemeClr val="tx1"/>
                </a:solidFill>
              </a:rPr>
              <a:t>전공분야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3707904" y="2204864"/>
            <a:ext cx="2088232" cy="360040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</a:rPr>
              <a:t>교수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1115616" y="2636912"/>
            <a:ext cx="2592288" cy="396044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ko-KR" altLang="en-US" sz="1400" dirty="0" smtClean="0">
                <a:solidFill>
                  <a:schemeClr val="tx1"/>
                </a:solidFill>
              </a:rPr>
              <a:t> 임상심리학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3707904" y="2636912"/>
            <a:ext cx="2088232" cy="396044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</a:rPr>
              <a:t>임영진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115616" y="3429000"/>
            <a:ext cx="2592288" cy="360040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ko-KR" altLang="en-US" sz="1400" dirty="0" smtClean="0">
                <a:solidFill>
                  <a:schemeClr val="tx1"/>
                </a:solidFill>
              </a:rPr>
              <a:t> 상담심리학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3707904" y="3429000"/>
            <a:ext cx="2088232" cy="360040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</a:rPr>
              <a:t>금명자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smtClean="0">
                <a:solidFill>
                  <a:schemeClr val="tx1"/>
                </a:solidFill>
              </a:rPr>
              <a:t>이종한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1115616" y="3789040"/>
            <a:ext cx="2592288" cy="360040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ko-KR" altLang="en-US" sz="1400" dirty="0" smtClean="0">
                <a:solidFill>
                  <a:schemeClr val="tx1"/>
                </a:solidFill>
              </a:rPr>
              <a:t> 산업 및 조직심리학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07904" y="3789040"/>
            <a:ext cx="2088232" cy="360040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</a:rPr>
              <a:t>이종구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1115616" y="4149080"/>
            <a:ext cx="2592288" cy="360040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ko-KR" altLang="en-US" sz="1400" dirty="0" smtClean="0">
                <a:solidFill>
                  <a:schemeClr val="tx1"/>
                </a:solidFill>
              </a:rPr>
              <a:t> 범죄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smtClean="0">
                <a:solidFill>
                  <a:schemeClr val="tx1"/>
                </a:solidFill>
              </a:rPr>
              <a:t>사회심리학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3707904" y="4149080"/>
            <a:ext cx="2088232" cy="360040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</a:rPr>
              <a:t>석동헌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smtClean="0">
                <a:solidFill>
                  <a:schemeClr val="tx1"/>
                </a:solidFill>
              </a:rPr>
              <a:t>이종한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1115616" y="4509120"/>
            <a:ext cx="2592288" cy="360040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ko-KR" altLang="en-US" sz="1400" dirty="0" smtClean="0">
                <a:solidFill>
                  <a:schemeClr val="tx1"/>
                </a:solidFill>
              </a:rPr>
              <a:t> 소비자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smtClean="0">
                <a:solidFill>
                  <a:schemeClr val="tx1"/>
                </a:solidFill>
              </a:rPr>
              <a:t>광고심리학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3707904" y="4509120"/>
            <a:ext cx="2088232" cy="360040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</a:rPr>
              <a:t>박은아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1115616" y="4869160"/>
            <a:ext cx="2592288" cy="360040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ko-KR" altLang="en-US" sz="1400" dirty="0" smtClean="0">
                <a:solidFill>
                  <a:schemeClr val="tx1"/>
                </a:solidFill>
              </a:rPr>
              <a:t> 학습심리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  <a:r>
              <a:rPr lang="ko-KR" altLang="en-US" sz="1400" dirty="0" smtClean="0">
                <a:solidFill>
                  <a:schemeClr val="tx1"/>
                </a:solidFill>
              </a:rPr>
              <a:t>학습부진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3707904" y="4869160"/>
            <a:ext cx="2088232" cy="360040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</a:rPr>
              <a:t>현성용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1115616" y="5229200"/>
            <a:ext cx="2592288" cy="360040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ko-KR" altLang="en-US" sz="1400" dirty="0" smtClean="0">
                <a:solidFill>
                  <a:schemeClr val="tx1"/>
                </a:solidFill>
              </a:rPr>
              <a:t> 지역사회심리학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3707904" y="5229200"/>
            <a:ext cx="2088232" cy="360040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</a:rPr>
              <a:t>이종한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5796136" y="2204864"/>
            <a:ext cx="2232248" cy="360040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</a:rPr>
              <a:t>실습기관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5796136" y="2636912"/>
            <a:ext cx="2232248" cy="792088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smtClean="0">
                <a:solidFill>
                  <a:schemeClr val="tx1"/>
                </a:solidFill>
              </a:rPr>
              <a:t>정신건강상담센터</a:t>
            </a:r>
            <a:r>
              <a:rPr lang="en-US" altLang="ko-KR" sz="1200" dirty="0" smtClean="0">
                <a:solidFill>
                  <a:schemeClr val="tx1"/>
                </a:solidFill>
              </a:rPr>
              <a:t>(</a:t>
            </a:r>
            <a:r>
              <a:rPr lang="ko-KR" altLang="en-US" sz="1200" dirty="0" smtClean="0">
                <a:solidFill>
                  <a:schemeClr val="tx1"/>
                </a:solidFill>
              </a:rPr>
              <a:t>대구대내</a:t>
            </a:r>
            <a:r>
              <a:rPr lang="en-US" altLang="ko-KR" sz="1200" dirty="0" smtClean="0">
                <a:solidFill>
                  <a:schemeClr val="tx1"/>
                </a:solidFill>
              </a:rPr>
              <a:t>), </a:t>
            </a:r>
          </a:p>
          <a:p>
            <a:r>
              <a:rPr lang="ko-KR" altLang="en-US" sz="1200" dirty="0" err="1" smtClean="0">
                <a:solidFill>
                  <a:schemeClr val="tx1"/>
                </a:solidFill>
              </a:rPr>
              <a:t>곽호순병원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5796136" y="3429000"/>
            <a:ext cx="2232248" cy="360040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</a:rPr>
              <a:t>학생생활상담센터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5796136" y="3789040"/>
            <a:ext cx="2232248" cy="360040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</a:rPr>
              <a:t>응용심리연구소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5796136" y="4149080"/>
            <a:ext cx="2232248" cy="360040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5796136" y="4509120"/>
            <a:ext cx="2232248" cy="360040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5796136" y="4869160"/>
            <a:ext cx="2232248" cy="360040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5796136" y="5229200"/>
            <a:ext cx="2232248" cy="360040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1115616" y="3032956"/>
            <a:ext cx="2592288" cy="396044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ko-KR" altLang="en-US" sz="1400" dirty="0" smtClean="0">
                <a:solidFill>
                  <a:schemeClr val="tx1"/>
                </a:solidFill>
              </a:rPr>
              <a:t> 임상심리학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3707904" y="3032956"/>
            <a:ext cx="2088232" cy="396044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err="1" smtClean="0">
                <a:solidFill>
                  <a:schemeClr val="tx1"/>
                </a:solidFill>
              </a:rPr>
              <a:t>김근향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467544" y="548680"/>
            <a:ext cx="6336704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395536" y="197518"/>
            <a:ext cx="2520280" cy="3600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교수 소개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547936" y="1052736"/>
            <a:ext cx="1647800" cy="3600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석동헌 교수</a:t>
            </a:r>
            <a:endParaRPr lang="ko-KR" alt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556792"/>
            <a:ext cx="10668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339752" y="1268760"/>
            <a:ext cx="6715428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o-KR" altLang="en-US" sz="1200" dirty="0" smtClean="0"/>
              <a:t> 심리학 박사  </a:t>
            </a:r>
            <a:r>
              <a:rPr lang="en-US" altLang="ko-KR" sz="1200" dirty="0" smtClean="0"/>
              <a:t>Michigan State University</a:t>
            </a:r>
          </a:p>
          <a:p>
            <a:r>
              <a:rPr lang="ko-KR" altLang="en-US" sz="1200" dirty="0" smtClean="0"/>
              <a:t>  </a:t>
            </a:r>
            <a:r>
              <a:rPr lang="ko-KR" altLang="en-US" sz="1200" dirty="0" err="1" smtClean="0"/>
              <a:t>범죄심리사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1</a:t>
            </a:r>
            <a:r>
              <a:rPr lang="ko-KR" altLang="en-US" sz="1200" dirty="0" smtClean="0"/>
              <a:t>급</a:t>
            </a:r>
            <a:endParaRPr lang="en-US" altLang="ko-KR" sz="1200" dirty="0" smtClean="0"/>
          </a:p>
          <a:p>
            <a:r>
              <a:rPr lang="ko-KR" altLang="en-US" sz="1200" dirty="0" smtClean="0"/>
              <a:t>    </a:t>
            </a:r>
            <a:endParaRPr lang="en-US" altLang="ko-KR" sz="1200" dirty="0" smtClean="0"/>
          </a:p>
          <a:p>
            <a:r>
              <a:rPr lang="en-US" altLang="ko-KR" sz="1200" dirty="0" smtClean="0"/>
              <a:t>  </a:t>
            </a:r>
            <a:r>
              <a:rPr lang="ko-KR" altLang="en-US" sz="1200" dirty="0" err="1" smtClean="0"/>
              <a:t>한국산업및조직심리학회</a:t>
            </a:r>
            <a:r>
              <a:rPr lang="ko-KR" altLang="en-US" sz="1200" dirty="0" smtClean="0"/>
              <a:t> 학술위원장</a:t>
            </a:r>
            <a:endParaRPr lang="en-US" altLang="ko-KR" sz="1200" dirty="0" smtClean="0"/>
          </a:p>
          <a:p>
            <a:r>
              <a:rPr lang="en-US" altLang="ko-KR" sz="1200" dirty="0"/>
              <a:t> 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한국범죄심리학회 이사</a:t>
            </a:r>
            <a:endParaRPr lang="en-US" altLang="ko-KR" sz="1200" dirty="0" smtClean="0"/>
          </a:p>
          <a:p>
            <a:endParaRPr lang="en-US" altLang="ko-KR" sz="1200" dirty="0"/>
          </a:p>
          <a:p>
            <a:pPr>
              <a:buFont typeface="Arial" pitchFamily="34" charset="0"/>
              <a:buChar char="•"/>
            </a:pPr>
            <a:r>
              <a:rPr lang="ko-KR" altLang="en-US" sz="1200" dirty="0" smtClean="0"/>
              <a:t> 전공분야</a:t>
            </a:r>
            <a:endParaRPr lang="en-US" altLang="ko-KR" sz="1200" dirty="0" smtClean="0"/>
          </a:p>
          <a:p>
            <a:r>
              <a:rPr lang="en-US" altLang="ko-KR" sz="1200" dirty="0" smtClean="0"/>
              <a:t>  </a:t>
            </a:r>
            <a:r>
              <a:rPr lang="ko-KR" altLang="en-US" sz="1200" dirty="0" smtClean="0"/>
              <a:t>사회심리학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집단심리학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범죄심리학</a:t>
            </a:r>
            <a:endParaRPr lang="en-US" altLang="ko-KR" sz="1200" dirty="0" smtClean="0"/>
          </a:p>
          <a:p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1200" dirty="0"/>
              <a:t> </a:t>
            </a:r>
            <a:r>
              <a:rPr lang="ko-KR" altLang="en-US" sz="1200" dirty="0" smtClean="0"/>
              <a:t>주요 담당과목</a:t>
            </a:r>
            <a:endParaRPr lang="en-US" altLang="ko-KR" sz="1200" dirty="0" smtClean="0"/>
          </a:p>
          <a:p>
            <a:r>
              <a:rPr lang="en-US" altLang="ko-KR" sz="1200" dirty="0" smtClean="0"/>
              <a:t>  </a:t>
            </a:r>
            <a:r>
              <a:rPr lang="ko-KR" altLang="en-US" sz="1200" dirty="0" smtClean="0"/>
              <a:t>사회심리학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범죄심리학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집단심리학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조직심리학</a:t>
            </a: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r>
              <a:rPr lang="ko-KR" altLang="en-US" sz="1200" dirty="0" smtClean="0"/>
              <a:t> 관심연구주제</a:t>
            </a:r>
            <a:r>
              <a:rPr lang="en-US" altLang="ko-KR" sz="1200" dirty="0" smtClean="0"/>
              <a:t>/</a:t>
            </a:r>
            <a:r>
              <a:rPr lang="ko-KR" altLang="en-US" sz="1200" dirty="0" smtClean="0"/>
              <a:t>프로젝트</a:t>
            </a:r>
            <a:r>
              <a:rPr lang="en-US" altLang="ko-KR" sz="1200" dirty="0" smtClean="0"/>
              <a:t>: </a:t>
            </a:r>
            <a:r>
              <a:rPr lang="ko-KR" altLang="en-US" sz="1200" b="1" dirty="0">
                <a:solidFill>
                  <a:srgbClr val="FF0000"/>
                </a:solidFill>
              </a:rPr>
              <a:t>논문지도 가능 분야</a:t>
            </a:r>
            <a:endParaRPr lang="en-US" altLang="ko-KR" sz="1200" b="1" dirty="0">
              <a:solidFill>
                <a:srgbClr val="FF0000"/>
              </a:solidFill>
            </a:endParaRPr>
          </a:p>
          <a:p>
            <a:r>
              <a:rPr lang="en-US" altLang="ko-KR" sz="1200" dirty="0" smtClean="0"/>
              <a:t>  </a:t>
            </a:r>
            <a:r>
              <a:rPr lang="ko-KR" altLang="en-US" sz="1200" dirty="0" smtClean="0"/>
              <a:t>배심원의 의사결정과정</a:t>
            </a:r>
            <a:endParaRPr lang="en-US" altLang="ko-KR" sz="1200" dirty="0" smtClean="0"/>
          </a:p>
          <a:p>
            <a:r>
              <a:rPr lang="en-US" altLang="ko-KR" sz="1200" dirty="0"/>
              <a:t> 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안전문화와 풍토</a:t>
            </a:r>
            <a:endParaRPr lang="en-US" altLang="ko-KR" sz="1200" dirty="0" smtClean="0"/>
          </a:p>
          <a:p>
            <a:r>
              <a:rPr lang="en-US" altLang="ko-KR" sz="1200" dirty="0"/>
              <a:t> 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집단수행의 촉진과 태만</a:t>
            </a:r>
            <a:endParaRPr lang="en-US" altLang="ko-KR" sz="1200" dirty="0" smtClean="0"/>
          </a:p>
          <a:p>
            <a:r>
              <a:rPr lang="en-US" altLang="ko-KR" sz="1200" dirty="0" smtClean="0"/>
              <a:t>  </a:t>
            </a:r>
            <a:r>
              <a:rPr lang="ko-KR" altLang="en-US" sz="1200" dirty="0" smtClean="0"/>
              <a:t>공격성</a:t>
            </a:r>
            <a:endParaRPr lang="en-US" altLang="ko-KR" sz="1200" dirty="0" smtClean="0"/>
          </a:p>
          <a:p>
            <a:r>
              <a:rPr lang="en-US" altLang="ko-KR" sz="1200" dirty="0" smtClean="0"/>
              <a:t>   </a:t>
            </a:r>
            <a:endParaRPr lang="en-US" altLang="ko-KR" sz="1200" dirty="0"/>
          </a:p>
          <a:p>
            <a:pPr>
              <a:buFont typeface="Arial" pitchFamily="34" charset="0"/>
              <a:buChar char="•"/>
            </a:pPr>
            <a:r>
              <a:rPr lang="en-US" altLang="ko-KR" sz="1200" dirty="0" smtClean="0"/>
              <a:t> </a:t>
            </a:r>
            <a:r>
              <a:rPr lang="ko-KR" altLang="en-US" sz="1200" dirty="0" smtClean="0"/>
              <a:t>대표논문</a:t>
            </a:r>
            <a:endParaRPr lang="en-US" altLang="ko-KR" sz="1200" dirty="0" smtClean="0"/>
          </a:p>
          <a:p>
            <a:r>
              <a:rPr lang="en-US" altLang="ko-KR" sz="1200" dirty="0" smtClean="0"/>
              <a:t>  -</a:t>
            </a:r>
            <a:r>
              <a:rPr lang="ko-KR" altLang="en-US" sz="1200" dirty="0" smtClean="0"/>
              <a:t>조직 안전풍토의 하위요인 확인 및 안전행동과의 관계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한국심리학회지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산업 및 조직</a:t>
            </a:r>
            <a:endParaRPr lang="en-US" altLang="ko-KR" sz="1200" dirty="0" smtClean="0"/>
          </a:p>
          <a:p>
            <a:r>
              <a:rPr lang="en-US" altLang="ko-KR" sz="1200" dirty="0" smtClean="0"/>
              <a:t>  -”...with a little help from my friends": friendship, effort norms, and group motivation gain.</a:t>
            </a:r>
          </a:p>
          <a:p>
            <a:r>
              <a:rPr lang="en-US" altLang="ko-KR" sz="1200" dirty="0" smtClean="0"/>
              <a:t>       Journal of Managerial Psychology</a:t>
            </a:r>
          </a:p>
          <a:p>
            <a:r>
              <a:rPr lang="en-US" altLang="ko-KR" sz="1200" dirty="0" smtClean="0"/>
              <a:t>  -</a:t>
            </a:r>
            <a:r>
              <a:rPr lang="ko-KR" altLang="en-US" sz="1200" dirty="0" smtClean="0"/>
              <a:t>부정적 온라인 사용자후기가 브랜드 선택 과정에 미치는 순차적 효과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대한경영학회지</a:t>
            </a:r>
            <a:r>
              <a:rPr lang="en-US" altLang="ko-KR" sz="1200" dirty="0" smtClean="0"/>
              <a:t>.</a:t>
            </a:r>
          </a:p>
          <a:p>
            <a:r>
              <a:rPr lang="en-US" altLang="ko-KR" sz="1200" dirty="0" smtClean="0"/>
              <a:t>  -Evaluation concerns and the Kohler effect: The impact of physical presence on motivation </a:t>
            </a:r>
          </a:p>
          <a:p>
            <a:r>
              <a:rPr lang="en-US" altLang="ko-KR" sz="1200" dirty="0" smtClean="0"/>
              <a:t>       gains. Small Group Research</a:t>
            </a:r>
          </a:p>
          <a:p>
            <a:r>
              <a:rPr lang="en-US" altLang="ko-KR" sz="1200" dirty="0" smtClean="0"/>
              <a:t>  -An examination of the stability and persistence of the Kohler motivation gain effect.</a:t>
            </a:r>
          </a:p>
          <a:p>
            <a:r>
              <a:rPr lang="en-US" altLang="ko-KR" sz="1200" dirty="0" smtClean="0"/>
              <a:t>        Group Dynamics: Theory, Research, and Practice</a:t>
            </a:r>
          </a:p>
          <a:p>
            <a:r>
              <a:rPr lang="en-US" altLang="ko-KR" sz="1200" dirty="0" smtClean="0"/>
              <a:t>  -Indispensability and Group Identification as Sources of Task Motivation. Journal of </a:t>
            </a:r>
          </a:p>
          <a:p>
            <a:r>
              <a:rPr lang="en-US" altLang="ko-KR" sz="1200" dirty="0" smtClean="0"/>
              <a:t>        Experimental and Social Psychology</a:t>
            </a:r>
            <a:endParaRPr lang="ko-KR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467544" y="548680"/>
            <a:ext cx="6336704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395536" y="197518"/>
            <a:ext cx="2520280" cy="3600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교수 소개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547936" y="1052736"/>
            <a:ext cx="1647800" cy="3600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임영진 교수</a:t>
            </a:r>
            <a:endParaRPr lang="ko-KR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628800"/>
            <a:ext cx="1047750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339752" y="1268760"/>
            <a:ext cx="655272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o-KR" altLang="en-US" sz="1200" dirty="0" smtClean="0"/>
              <a:t> 심리학 박사  서울대학교 심리학과</a:t>
            </a:r>
            <a:endParaRPr lang="en-US" altLang="ko-KR" sz="1200" dirty="0" smtClean="0"/>
          </a:p>
          <a:p>
            <a:r>
              <a:rPr lang="ko-KR" altLang="en-US" sz="1200" dirty="0" smtClean="0"/>
              <a:t>  임상심리전문가</a:t>
            </a:r>
            <a:r>
              <a:rPr lang="en-US" altLang="ko-KR" sz="1200" dirty="0" smtClean="0"/>
              <a:t>, </a:t>
            </a:r>
            <a:r>
              <a:rPr lang="ko-KR" altLang="en-US" sz="1200" dirty="0" err="1" smtClean="0"/>
              <a:t>정신보건임상심리사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1</a:t>
            </a:r>
            <a:r>
              <a:rPr lang="ko-KR" altLang="en-US" sz="1200" dirty="0" smtClean="0"/>
              <a:t>급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중독심리전문가</a:t>
            </a:r>
            <a:endParaRPr lang="en-US" altLang="ko-KR" sz="1200" dirty="0" smtClean="0"/>
          </a:p>
          <a:p>
            <a:r>
              <a:rPr lang="ko-KR" altLang="en-US" sz="1200" dirty="0" smtClean="0"/>
              <a:t>    </a:t>
            </a:r>
            <a:endParaRPr lang="en-US" altLang="ko-KR" sz="1200" dirty="0" smtClean="0"/>
          </a:p>
          <a:p>
            <a:r>
              <a:rPr lang="en-US" altLang="ko-KR" sz="1200" dirty="0" smtClean="0"/>
              <a:t>  </a:t>
            </a:r>
            <a:r>
              <a:rPr lang="ko-KR" altLang="en-US" sz="1200" dirty="0" smtClean="0"/>
              <a:t>정신건강상담센터 소장</a:t>
            </a:r>
            <a:endParaRPr lang="en-US" altLang="ko-KR" sz="1200" dirty="0" smtClean="0"/>
          </a:p>
          <a:p>
            <a:r>
              <a:rPr lang="ko-KR" altLang="en-US" sz="1200" dirty="0" smtClean="0"/>
              <a:t>  한국임상심리학회 총무이사</a:t>
            </a:r>
            <a:endParaRPr lang="en-US" altLang="ko-KR" sz="1200" dirty="0" smtClean="0"/>
          </a:p>
          <a:p>
            <a:r>
              <a:rPr lang="en-US" altLang="ko-KR" sz="1200" dirty="0" smtClean="0"/>
              <a:t>  </a:t>
            </a:r>
            <a:r>
              <a:rPr lang="ko-KR" altLang="en-US" sz="1200" dirty="0" smtClean="0"/>
              <a:t>경북정신보건심의</a:t>
            </a:r>
            <a:r>
              <a:rPr lang="en-US" altLang="ko-KR" sz="1200" dirty="0"/>
              <a:t>(</a:t>
            </a:r>
            <a:r>
              <a:rPr lang="ko-KR" altLang="en-US" sz="1200" dirty="0"/>
              <a:t>심판</a:t>
            </a:r>
            <a:r>
              <a:rPr lang="en-US" altLang="ko-KR" sz="1200" dirty="0"/>
              <a:t>)</a:t>
            </a:r>
            <a:r>
              <a:rPr lang="ko-KR" altLang="en-US" sz="1200" dirty="0"/>
              <a:t>위원회 위원</a:t>
            </a:r>
          </a:p>
          <a:p>
            <a:r>
              <a:rPr lang="ko-KR" altLang="en-US" sz="1200" dirty="0" smtClean="0"/>
              <a:t>  </a:t>
            </a:r>
            <a:r>
              <a:rPr lang="ko-KR" altLang="en-US" sz="1200" dirty="0" err="1" smtClean="0"/>
              <a:t>경산교육지원청</a:t>
            </a:r>
            <a:r>
              <a:rPr lang="ko-KR" altLang="en-US" sz="1200" dirty="0" smtClean="0"/>
              <a:t> </a:t>
            </a:r>
            <a:r>
              <a:rPr lang="en-US" altLang="ko-KR" sz="1200" dirty="0"/>
              <a:t>Wee</a:t>
            </a:r>
            <a:r>
              <a:rPr lang="ko-KR" altLang="en-US" sz="1200" dirty="0"/>
              <a:t>센터 자문위원</a:t>
            </a:r>
          </a:p>
          <a:p>
            <a:endParaRPr lang="en-US" altLang="ko-KR" sz="1200" dirty="0"/>
          </a:p>
          <a:p>
            <a:pPr>
              <a:buFont typeface="Arial" pitchFamily="34" charset="0"/>
              <a:buChar char="•"/>
            </a:pPr>
            <a:r>
              <a:rPr lang="ko-KR" altLang="en-US" sz="1200" dirty="0" smtClean="0"/>
              <a:t> 전공분야</a:t>
            </a:r>
            <a:endParaRPr lang="en-US" altLang="ko-KR" sz="1200" dirty="0" smtClean="0"/>
          </a:p>
          <a:p>
            <a:r>
              <a:rPr lang="en-US" altLang="ko-KR" sz="1200" dirty="0" smtClean="0"/>
              <a:t>  </a:t>
            </a:r>
            <a:r>
              <a:rPr lang="ko-KR" altLang="en-US" sz="1200" dirty="0" smtClean="0"/>
              <a:t>임상심리학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긍정심리치료</a:t>
            </a:r>
            <a:endParaRPr lang="en-US" altLang="ko-KR" sz="1200" dirty="0" smtClean="0"/>
          </a:p>
          <a:p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1200" dirty="0"/>
              <a:t> </a:t>
            </a:r>
            <a:r>
              <a:rPr lang="ko-KR" altLang="en-US" sz="1200" dirty="0" smtClean="0"/>
              <a:t>주요 담당과목</a:t>
            </a:r>
            <a:endParaRPr lang="en-US" altLang="ko-KR" sz="1200" dirty="0" smtClean="0"/>
          </a:p>
          <a:p>
            <a:r>
              <a:rPr lang="en-US" altLang="ko-KR" sz="1200" dirty="0" smtClean="0"/>
              <a:t>  </a:t>
            </a:r>
            <a:r>
              <a:rPr lang="ko-KR" altLang="en-US" sz="1200" dirty="0" smtClean="0"/>
              <a:t>임상심리학</a:t>
            </a:r>
            <a:r>
              <a:rPr lang="en-US" altLang="ko-KR" sz="1200" dirty="0" smtClean="0"/>
              <a:t>, </a:t>
            </a:r>
            <a:r>
              <a:rPr lang="ko-KR" altLang="en-US" sz="1200" dirty="0" err="1" smtClean="0"/>
              <a:t>임상수퍼비전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심리검사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집단상담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정신병리학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인지치료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심리치료</a:t>
            </a:r>
            <a:r>
              <a:rPr lang="en-US" altLang="ko-KR" sz="1200" dirty="0" smtClean="0"/>
              <a:t>, </a:t>
            </a:r>
            <a:r>
              <a:rPr lang="ko-KR" altLang="en-US" sz="1200" dirty="0" err="1" smtClean="0"/>
              <a:t>투사법검사</a:t>
            </a: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r>
              <a:rPr lang="ko-KR" altLang="en-US" sz="1200" dirty="0" smtClean="0"/>
              <a:t> 관심연구주제</a:t>
            </a:r>
            <a:r>
              <a:rPr lang="en-US" altLang="ko-KR" sz="1200" dirty="0" smtClean="0"/>
              <a:t>/</a:t>
            </a:r>
            <a:r>
              <a:rPr lang="ko-KR" altLang="en-US" sz="1200" dirty="0" smtClean="0"/>
              <a:t>프로젝트</a:t>
            </a:r>
            <a:r>
              <a:rPr lang="en-US" altLang="ko-KR" sz="1200" dirty="0" smtClean="0"/>
              <a:t>: </a:t>
            </a:r>
            <a:r>
              <a:rPr lang="ko-KR" altLang="en-US" sz="1200" b="1" dirty="0">
                <a:solidFill>
                  <a:srgbClr val="FF0000"/>
                </a:solidFill>
              </a:rPr>
              <a:t>논문지도 가능 분야</a:t>
            </a:r>
            <a:endParaRPr lang="en-US" altLang="ko-KR" sz="1200" b="1" dirty="0">
              <a:solidFill>
                <a:srgbClr val="FF0000"/>
              </a:solidFill>
            </a:endParaRPr>
          </a:p>
          <a:p>
            <a:r>
              <a:rPr lang="en-US" altLang="ko-KR" sz="1200" dirty="0" smtClean="0"/>
              <a:t>  Positive </a:t>
            </a:r>
            <a:r>
              <a:rPr lang="en-US" altLang="ko-KR" sz="1200" dirty="0"/>
              <a:t>Psychotherapy</a:t>
            </a:r>
          </a:p>
          <a:p>
            <a:r>
              <a:rPr lang="en-US" altLang="ko-KR" sz="1200" dirty="0" smtClean="0"/>
              <a:t>  Positive </a:t>
            </a:r>
            <a:r>
              <a:rPr lang="en-US" altLang="ko-KR" sz="1200" dirty="0"/>
              <a:t>Mental Health</a:t>
            </a:r>
          </a:p>
          <a:p>
            <a:r>
              <a:rPr lang="en-US" altLang="ko-KR" sz="1200" dirty="0" smtClean="0"/>
              <a:t>  Anxiety </a:t>
            </a:r>
            <a:r>
              <a:rPr lang="en-US" altLang="ko-KR" sz="1200" dirty="0"/>
              <a:t>Sensitivity</a:t>
            </a:r>
          </a:p>
          <a:p>
            <a:r>
              <a:rPr lang="en-US" altLang="ko-KR" sz="1200" dirty="0" smtClean="0"/>
              <a:t>  Character </a:t>
            </a:r>
            <a:r>
              <a:rPr lang="en-US" altLang="ko-KR" sz="1200" dirty="0"/>
              <a:t>Strengths</a:t>
            </a:r>
          </a:p>
          <a:p>
            <a:r>
              <a:rPr lang="en-US" altLang="ko-KR" sz="1200" dirty="0" smtClean="0"/>
              <a:t>   </a:t>
            </a:r>
            <a:endParaRPr lang="en-US" altLang="ko-KR" sz="1200" dirty="0"/>
          </a:p>
          <a:p>
            <a:pPr>
              <a:buFont typeface="Arial" pitchFamily="34" charset="0"/>
              <a:buChar char="•"/>
            </a:pPr>
            <a:r>
              <a:rPr lang="en-US" altLang="ko-KR" sz="1200" dirty="0" smtClean="0"/>
              <a:t> </a:t>
            </a:r>
            <a:r>
              <a:rPr lang="ko-KR" altLang="en-US" sz="1200" dirty="0" err="1" smtClean="0"/>
              <a:t>대표</a:t>
            </a:r>
            <a:r>
              <a:rPr lang="ko-KR" altLang="en-US" sz="1200" b="1" dirty="0" err="1" smtClean="0"/>
              <a:t>저역서</a:t>
            </a:r>
            <a:endParaRPr lang="en-US" altLang="ko-KR" sz="1200" b="1" dirty="0" smtClean="0"/>
          </a:p>
          <a:p>
            <a:r>
              <a:rPr lang="ko-KR" altLang="en-US" sz="1200" dirty="0" smtClean="0"/>
              <a:t>  </a:t>
            </a:r>
            <a:r>
              <a:rPr lang="en-US" altLang="ko-KR" sz="1200" dirty="0" smtClean="0"/>
              <a:t>-</a:t>
            </a:r>
            <a:r>
              <a:rPr lang="ko-KR" altLang="en-US" sz="1200" dirty="0" smtClean="0"/>
              <a:t>인생을 향유하기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서울</a:t>
            </a:r>
            <a:r>
              <a:rPr lang="en-US" altLang="ko-KR" sz="1200" dirty="0" smtClean="0"/>
              <a:t>: </a:t>
            </a:r>
            <a:r>
              <a:rPr lang="ko-KR" altLang="en-US" sz="1200" dirty="0" err="1" smtClean="0"/>
              <a:t>학지사</a:t>
            </a:r>
            <a:r>
              <a:rPr lang="en-US" altLang="ko-KR" sz="1200" dirty="0" smtClean="0"/>
              <a:t>.</a:t>
            </a:r>
            <a:endParaRPr lang="ko-KR" altLang="en-US" sz="1200" dirty="0" smtClean="0"/>
          </a:p>
          <a:p>
            <a:r>
              <a:rPr lang="en-US" altLang="ko-KR" sz="1200" dirty="0" smtClean="0"/>
              <a:t>   </a:t>
            </a:r>
            <a:r>
              <a:rPr lang="ko-KR" altLang="en-US" sz="1200" dirty="0" smtClean="0"/>
              <a:t>긍정심리학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인간의 번영 추구하기</a:t>
            </a:r>
            <a:r>
              <a:rPr lang="en-US" altLang="ko-KR" sz="1200" dirty="0" smtClean="0"/>
              <a:t>.</a:t>
            </a:r>
            <a:r>
              <a:rPr lang="ko-KR" altLang="en-US" sz="1200" dirty="0" smtClean="0"/>
              <a:t> 서울</a:t>
            </a:r>
            <a:r>
              <a:rPr lang="en-US" altLang="ko-KR" sz="1200" dirty="0" smtClean="0"/>
              <a:t>: </a:t>
            </a:r>
            <a:r>
              <a:rPr lang="ko-KR" altLang="en-US" sz="1200" dirty="0" err="1" smtClean="0"/>
              <a:t>학지사</a:t>
            </a:r>
            <a:r>
              <a:rPr lang="en-US" altLang="ko-KR" sz="1200" dirty="0" smtClean="0"/>
              <a:t>.</a:t>
            </a:r>
            <a:endParaRPr lang="ko-KR" altLang="en-US" sz="1200" dirty="0" smtClean="0"/>
          </a:p>
          <a:p>
            <a:pPr>
              <a:buFont typeface="Arial" pitchFamily="34" charset="0"/>
              <a:buChar char="•"/>
            </a:pPr>
            <a:r>
              <a:rPr lang="ko-KR" altLang="en-US" sz="1200" b="1" dirty="0" smtClean="0"/>
              <a:t> 대표논문</a:t>
            </a:r>
            <a:endParaRPr lang="en-US" altLang="ko-KR" sz="1200" b="1" dirty="0" smtClean="0"/>
          </a:p>
          <a:p>
            <a:r>
              <a:rPr lang="en-US" altLang="ko-KR" sz="1200" b="1" dirty="0" smtClean="0"/>
              <a:t> </a:t>
            </a:r>
            <a:r>
              <a:rPr lang="ko-KR" altLang="en-US" sz="1200" b="1" dirty="0" smtClean="0"/>
              <a:t> 임영진</a:t>
            </a:r>
            <a:r>
              <a:rPr lang="ko-KR" altLang="en-US" sz="1200" dirty="0" smtClean="0"/>
              <a:t> </a:t>
            </a:r>
            <a:r>
              <a:rPr lang="en-US" altLang="ko-KR" sz="1200" dirty="0"/>
              <a:t>(2012). </a:t>
            </a:r>
            <a:r>
              <a:rPr lang="ko-KR" altLang="en-US" sz="1200" dirty="0"/>
              <a:t>성격강점과 정신적 </a:t>
            </a:r>
            <a:r>
              <a:rPr lang="ko-KR" altLang="en-US" sz="1200" dirty="0" err="1"/>
              <a:t>웰빙의</a:t>
            </a:r>
            <a:r>
              <a:rPr lang="ko-KR" altLang="en-US" sz="1200" dirty="0"/>
              <a:t> 관계</a:t>
            </a:r>
            <a:r>
              <a:rPr lang="en-US" altLang="ko-KR" sz="1200" dirty="0"/>
              <a:t>. </a:t>
            </a:r>
            <a:r>
              <a:rPr lang="ko-KR" altLang="en-US" sz="1200" dirty="0"/>
              <a:t>한국심리학회지</a:t>
            </a:r>
            <a:r>
              <a:rPr lang="en-US" altLang="ko-KR" sz="1200" dirty="0"/>
              <a:t>: </a:t>
            </a:r>
            <a:r>
              <a:rPr lang="ko-KR" altLang="en-US" sz="1200" dirty="0"/>
              <a:t>임상</a:t>
            </a:r>
            <a:r>
              <a:rPr lang="en-US" altLang="ko-KR" sz="1200" dirty="0"/>
              <a:t>, 31(3),</a:t>
            </a:r>
            <a:r>
              <a:rPr lang="ko-KR" altLang="en-US" sz="1200" b="1" dirty="0"/>
              <a:t> </a:t>
            </a:r>
            <a:r>
              <a:rPr lang="en-US" altLang="ko-KR" sz="1200" dirty="0"/>
              <a:t>713-730.</a:t>
            </a:r>
            <a:endParaRPr lang="ko-KR" altLang="en-US" sz="1200" dirty="0"/>
          </a:p>
          <a:p>
            <a:r>
              <a:rPr lang="ko-KR" altLang="en-US" sz="1200" b="1" dirty="0" smtClean="0"/>
              <a:t>  임영진</a:t>
            </a:r>
            <a:r>
              <a:rPr lang="ko-KR" altLang="en-US" sz="1200" dirty="0" smtClean="0"/>
              <a:t> </a:t>
            </a:r>
            <a:r>
              <a:rPr lang="en-US" altLang="ko-KR" sz="1200" dirty="0"/>
              <a:t>(2012). </a:t>
            </a:r>
            <a:r>
              <a:rPr lang="ko-KR" altLang="en-US" sz="1200" dirty="0"/>
              <a:t>주요우울장애 대학생을 대상으로 한 긍정심리치료의 효과</a:t>
            </a:r>
            <a:r>
              <a:rPr lang="en-US" altLang="ko-KR" sz="1200" dirty="0"/>
              <a:t>. </a:t>
            </a:r>
            <a:r>
              <a:rPr lang="ko-KR" altLang="en-US" sz="1200" dirty="0"/>
              <a:t>한국심리학회지</a:t>
            </a:r>
            <a:r>
              <a:rPr lang="en-US" altLang="ko-KR" sz="1200" dirty="0"/>
              <a:t>: </a:t>
            </a:r>
            <a:endParaRPr lang="en-US" altLang="ko-KR" sz="1200" dirty="0" smtClean="0"/>
          </a:p>
          <a:p>
            <a:r>
              <a:rPr lang="en-US" altLang="ko-KR" sz="1200" dirty="0"/>
              <a:t> </a:t>
            </a:r>
            <a:r>
              <a:rPr lang="en-US" altLang="ko-KR" sz="1200" dirty="0" smtClean="0"/>
              <a:t>     </a:t>
            </a:r>
            <a:r>
              <a:rPr lang="ko-KR" altLang="en-US" sz="1200" dirty="0" smtClean="0"/>
              <a:t>임상</a:t>
            </a:r>
            <a:r>
              <a:rPr lang="en-US" altLang="ko-KR" sz="1200" dirty="0"/>
              <a:t>, 31(3),</a:t>
            </a:r>
            <a:r>
              <a:rPr lang="ko-KR" altLang="en-US" sz="1200" b="1" dirty="0"/>
              <a:t> </a:t>
            </a:r>
            <a:r>
              <a:rPr lang="en-US" altLang="ko-KR" sz="1200" dirty="0"/>
              <a:t>679-691.</a:t>
            </a:r>
            <a:endParaRPr lang="ko-KR" altLang="en-US" sz="1200" dirty="0"/>
          </a:p>
          <a:p>
            <a:r>
              <a:rPr lang="en-US" altLang="ko-KR" sz="1200" b="1" dirty="0" smtClean="0"/>
              <a:t>  Lim</a:t>
            </a:r>
            <a:r>
              <a:rPr lang="en-US" altLang="ko-KR" sz="1200" b="1" dirty="0"/>
              <a:t>, Y-J.</a:t>
            </a:r>
            <a:r>
              <a:rPr lang="en-US" altLang="ko-KR" sz="1200" dirty="0"/>
              <a:t> &amp; Kim, J-H. (2012). Korean Anxiety Sensitivity Index–3: its factor structure, </a:t>
            </a:r>
            <a:endParaRPr lang="en-US" altLang="ko-KR" sz="1200" dirty="0" smtClean="0"/>
          </a:p>
          <a:p>
            <a:r>
              <a:rPr lang="en-US" altLang="ko-KR" sz="1200" dirty="0"/>
              <a:t> </a:t>
            </a:r>
            <a:r>
              <a:rPr lang="en-US" altLang="ko-KR" sz="1200" dirty="0" smtClean="0"/>
              <a:t>     reliability</a:t>
            </a:r>
            <a:r>
              <a:rPr lang="en-US" altLang="ko-KR" sz="1200" dirty="0"/>
              <a:t>, and validity in non-clinical samples. </a:t>
            </a:r>
            <a:r>
              <a:rPr lang="en-US" altLang="ko-KR" sz="1200" i="1" dirty="0"/>
              <a:t>Psychiatry Investigation. 9(1),</a:t>
            </a:r>
            <a:r>
              <a:rPr lang="en-US" altLang="ko-KR" sz="1200" dirty="0"/>
              <a:t> 45–53</a:t>
            </a:r>
            <a:r>
              <a:rPr lang="en-US" altLang="ko-KR" sz="12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467544" y="548680"/>
            <a:ext cx="6336704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395536" y="197518"/>
            <a:ext cx="2520280" cy="3600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교수 소개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547936" y="1052736"/>
            <a:ext cx="1647800" cy="3600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/>
              <a:t>김근향</a:t>
            </a:r>
            <a:r>
              <a:rPr lang="ko-KR" altLang="en-US" dirty="0" smtClean="0"/>
              <a:t> 교수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339752" y="1268760"/>
            <a:ext cx="655272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o-KR" altLang="en-US" sz="1200" dirty="0" smtClean="0"/>
              <a:t> 심리학 박사  고려대학교 심리학과</a:t>
            </a:r>
            <a:endParaRPr lang="en-US" altLang="ko-KR" sz="1200" dirty="0" smtClean="0"/>
          </a:p>
          <a:p>
            <a:r>
              <a:rPr lang="ko-KR" altLang="en-US" sz="1200" dirty="0" smtClean="0"/>
              <a:t>  임상심리전문가</a:t>
            </a:r>
            <a:r>
              <a:rPr lang="en-US" altLang="ko-KR" sz="1200" dirty="0" smtClean="0"/>
              <a:t>, </a:t>
            </a:r>
            <a:r>
              <a:rPr lang="ko-KR" altLang="en-US" sz="1200" dirty="0" err="1" smtClean="0"/>
              <a:t>정신보건임상심리사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1</a:t>
            </a:r>
            <a:r>
              <a:rPr lang="ko-KR" altLang="en-US" sz="1200" dirty="0" smtClean="0"/>
              <a:t>급</a:t>
            </a:r>
            <a:endParaRPr lang="en-US" altLang="ko-KR" sz="1200" dirty="0" smtClean="0"/>
          </a:p>
          <a:p>
            <a:r>
              <a:rPr lang="ko-KR" altLang="en-US" sz="1200" dirty="0" smtClean="0"/>
              <a:t>    </a:t>
            </a:r>
            <a:endParaRPr lang="en-US" altLang="ko-KR" sz="1200" dirty="0" smtClean="0"/>
          </a:p>
          <a:p>
            <a:r>
              <a:rPr lang="en-US" altLang="ko-KR" sz="1200" dirty="0" smtClean="0"/>
              <a:t>  </a:t>
            </a:r>
            <a:r>
              <a:rPr lang="ko-KR" altLang="en-US" sz="1200" dirty="0" smtClean="0"/>
              <a:t>한국심리학회자격제도위원장</a:t>
            </a:r>
            <a:endParaRPr lang="en-US" altLang="ko-KR" sz="1200" dirty="0" smtClean="0"/>
          </a:p>
          <a:p>
            <a:r>
              <a:rPr lang="en-US" altLang="ko-KR" sz="1200" dirty="0"/>
              <a:t> 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한국임상심리학회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총무이사</a:t>
            </a:r>
            <a:endParaRPr lang="en-US" altLang="ko-KR" sz="1200" dirty="0" smtClean="0"/>
          </a:p>
          <a:p>
            <a:r>
              <a:rPr lang="en-US" altLang="ko-KR" sz="1200" dirty="0" smtClean="0"/>
              <a:t>  </a:t>
            </a:r>
            <a:r>
              <a:rPr lang="ko-KR" altLang="en-US" sz="1200" dirty="0" smtClean="0"/>
              <a:t>수련감독자협의회 회장</a:t>
            </a:r>
            <a:endParaRPr lang="en-US" altLang="ko-KR" sz="1200" dirty="0" smtClean="0"/>
          </a:p>
          <a:p>
            <a:r>
              <a:rPr lang="en-US" altLang="ko-KR" sz="1200" dirty="0"/>
              <a:t> 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정신병리연구회장</a:t>
            </a:r>
            <a:endParaRPr lang="en-US" altLang="ko-KR" sz="1200" dirty="0" smtClean="0"/>
          </a:p>
          <a:p>
            <a:r>
              <a:rPr lang="en-US" altLang="ko-KR" sz="1200" dirty="0"/>
              <a:t> </a:t>
            </a:r>
            <a:r>
              <a:rPr lang="en-US" altLang="ko-KR" sz="1200" dirty="0" smtClean="0"/>
              <a:t> </a:t>
            </a:r>
            <a:r>
              <a:rPr lang="ko-KR" altLang="en-US" sz="1200" dirty="0" err="1" smtClean="0"/>
              <a:t>차의과대학</a:t>
            </a:r>
            <a:r>
              <a:rPr lang="ko-KR" altLang="en-US" sz="1200" dirty="0" smtClean="0"/>
              <a:t> </a:t>
            </a:r>
            <a:r>
              <a:rPr lang="ko-KR" altLang="en-US" sz="1200" dirty="0" err="1" smtClean="0"/>
              <a:t>분당차병원</a:t>
            </a:r>
            <a:r>
              <a:rPr lang="ko-KR" altLang="en-US" sz="1200" dirty="0" smtClean="0"/>
              <a:t> 정신건강의학과</a:t>
            </a:r>
            <a:endParaRPr lang="en-US" altLang="ko-KR" sz="1200" dirty="0"/>
          </a:p>
          <a:p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r>
              <a:rPr lang="ko-KR" altLang="en-US" sz="1200" dirty="0" smtClean="0"/>
              <a:t> 전공분야</a:t>
            </a:r>
            <a:endParaRPr lang="en-US" altLang="ko-KR" sz="1200" dirty="0" smtClean="0"/>
          </a:p>
          <a:p>
            <a:r>
              <a:rPr lang="en-US" altLang="ko-KR" sz="1200" dirty="0" smtClean="0"/>
              <a:t>  </a:t>
            </a:r>
            <a:r>
              <a:rPr lang="ko-KR" altLang="en-US" sz="1200" dirty="0" smtClean="0"/>
              <a:t>임상심리학</a:t>
            </a:r>
            <a:endParaRPr lang="en-US" altLang="ko-KR" sz="1200" dirty="0" smtClean="0"/>
          </a:p>
          <a:p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1200" dirty="0"/>
              <a:t> </a:t>
            </a:r>
            <a:r>
              <a:rPr lang="ko-KR" altLang="en-US" sz="1200" dirty="0" smtClean="0"/>
              <a:t>주요 담당과목</a:t>
            </a:r>
            <a:endParaRPr lang="en-US" altLang="ko-KR" sz="1200" dirty="0" smtClean="0"/>
          </a:p>
          <a:p>
            <a:r>
              <a:rPr lang="en-US" altLang="ko-KR" sz="1200" dirty="0" smtClean="0"/>
              <a:t>  </a:t>
            </a:r>
            <a:r>
              <a:rPr lang="ko-KR" altLang="en-US" sz="1200" dirty="0" smtClean="0"/>
              <a:t>신경심리평가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이상심리학</a:t>
            </a:r>
            <a:r>
              <a:rPr lang="en-US" altLang="ko-KR" sz="1200" dirty="0"/>
              <a:t>(</a:t>
            </a:r>
            <a:r>
              <a:rPr lang="ko-KR" altLang="en-US" sz="1200" dirty="0"/>
              <a:t>정신병리학</a:t>
            </a:r>
            <a:r>
              <a:rPr lang="en-US" altLang="ko-KR" sz="1200" dirty="0"/>
              <a:t>), </a:t>
            </a:r>
            <a:endParaRPr lang="en-US" altLang="ko-KR" sz="1200" dirty="0" smtClean="0"/>
          </a:p>
          <a:p>
            <a:r>
              <a:rPr lang="en-US" altLang="ko-KR" sz="1200" dirty="0"/>
              <a:t> 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심리평가 </a:t>
            </a:r>
            <a:r>
              <a:rPr lang="ko-KR" altLang="en-US" sz="1200" dirty="0"/>
              <a:t>및 </a:t>
            </a:r>
            <a:r>
              <a:rPr lang="ko-KR" altLang="en-US" sz="1200" dirty="0" smtClean="0"/>
              <a:t>실습</a:t>
            </a:r>
            <a:endParaRPr lang="ko-KR" altLang="en-US" sz="1200" dirty="0"/>
          </a:p>
          <a:p>
            <a:r>
              <a:rPr lang="ko-KR" altLang="en-US" sz="1200" dirty="0"/>
              <a:t>  </a:t>
            </a:r>
            <a:r>
              <a:rPr lang="ko-KR" altLang="en-US" sz="1200" dirty="0" smtClean="0"/>
              <a:t>아동청소년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발달</a:t>
            </a:r>
            <a:endParaRPr lang="ko-KR" altLang="en-US" sz="1200" dirty="0"/>
          </a:p>
          <a:p>
            <a:endParaRPr lang="en-US" altLang="ko-KR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 smtClean="0"/>
              <a:t>관심연구주제</a:t>
            </a:r>
            <a:r>
              <a:rPr lang="en-US" altLang="ko-KR" sz="1200" dirty="0" smtClean="0"/>
              <a:t>/</a:t>
            </a:r>
            <a:r>
              <a:rPr lang="ko-KR" altLang="en-US" sz="1200" dirty="0" smtClean="0"/>
              <a:t>프로젝트</a:t>
            </a:r>
            <a:r>
              <a:rPr lang="en-US" altLang="ko-KR" sz="1200" dirty="0" smtClean="0"/>
              <a:t>: </a:t>
            </a:r>
            <a:r>
              <a:rPr lang="ko-KR" altLang="en-US" sz="1200" b="1" dirty="0">
                <a:solidFill>
                  <a:srgbClr val="FF0000"/>
                </a:solidFill>
              </a:rPr>
              <a:t>논문지도 가능 분야</a:t>
            </a:r>
            <a:endParaRPr lang="en-US" altLang="ko-KR" sz="1200" b="1" dirty="0">
              <a:solidFill>
                <a:srgbClr val="FF0000"/>
              </a:solidFill>
            </a:endParaRPr>
          </a:p>
          <a:p>
            <a:r>
              <a:rPr lang="en-US" altLang="ko-KR" sz="1200" dirty="0" smtClean="0"/>
              <a:t>   </a:t>
            </a:r>
            <a:r>
              <a:rPr lang="ko-KR" altLang="en-US" sz="1200" dirty="0"/>
              <a:t>우울 및 불안 </a:t>
            </a:r>
            <a:r>
              <a:rPr lang="ko-KR" altLang="en-US" sz="1200" dirty="0" smtClean="0"/>
              <a:t>장애</a:t>
            </a:r>
            <a:endParaRPr lang="en-US" altLang="ko-KR" sz="1200" dirty="0" smtClean="0"/>
          </a:p>
          <a:p>
            <a:r>
              <a:rPr lang="en-US" altLang="ko-KR" sz="1200" dirty="0"/>
              <a:t> </a:t>
            </a:r>
            <a:r>
              <a:rPr lang="en-US" altLang="ko-KR" sz="1200" dirty="0" smtClean="0"/>
              <a:t>  </a:t>
            </a:r>
            <a:r>
              <a:rPr lang="ko-KR" altLang="en-US" sz="1200" dirty="0"/>
              <a:t>긍정 심리학 및 </a:t>
            </a:r>
            <a:r>
              <a:rPr lang="ko-KR" altLang="en-US" sz="1200" dirty="0" smtClean="0"/>
              <a:t>치료</a:t>
            </a:r>
            <a:endParaRPr lang="en-US" altLang="ko-KR" sz="1200" dirty="0" smtClean="0"/>
          </a:p>
          <a:p>
            <a:r>
              <a:rPr lang="en-US" altLang="ko-KR" sz="1200" dirty="0"/>
              <a:t> </a:t>
            </a:r>
            <a:r>
              <a:rPr lang="en-US" altLang="ko-KR" sz="1200" dirty="0" smtClean="0"/>
              <a:t>  </a:t>
            </a:r>
            <a:r>
              <a:rPr lang="ko-KR" altLang="en-US" sz="1200" dirty="0" smtClean="0"/>
              <a:t>정서노동 및 정서지능</a:t>
            </a:r>
            <a:endParaRPr lang="en-US" altLang="ko-KR" sz="1200" dirty="0" smtClean="0"/>
          </a:p>
          <a:p>
            <a:r>
              <a:rPr lang="en-US" altLang="ko-KR" sz="1200" dirty="0"/>
              <a:t> </a:t>
            </a:r>
            <a:r>
              <a:rPr lang="en-US" altLang="ko-KR" sz="1200" dirty="0" smtClean="0"/>
              <a:t>  </a:t>
            </a:r>
            <a:r>
              <a:rPr lang="ko-KR" altLang="en-US" sz="1200" dirty="0" smtClean="0"/>
              <a:t>여성 </a:t>
            </a:r>
            <a:r>
              <a:rPr lang="ko-KR" altLang="en-US" sz="1200" dirty="0"/>
              <a:t>및 </a:t>
            </a:r>
            <a:r>
              <a:rPr lang="ko-KR" altLang="en-US" sz="1200" dirty="0" smtClean="0"/>
              <a:t>아동청소년발달장애</a:t>
            </a:r>
            <a:endParaRPr lang="en-US" altLang="ko-KR" sz="1200" dirty="0" smtClean="0"/>
          </a:p>
        </p:txBody>
      </p:sp>
    </p:spTree>
    <p:extLst>
      <p:ext uri="{BB962C8B-B14F-4D97-AF65-F5344CB8AC3E}">
        <p14:creationId xmlns:p14="http://schemas.microsoft.com/office/powerpoint/2010/main" val="387340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467544" y="548680"/>
            <a:ext cx="6336704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395536" y="197518"/>
            <a:ext cx="2520280" cy="3600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교수 소개</a:t>
            </a:r>
            <a:r>
              <a:rPr lang="en-US" altLang="ko-KR" dirty="0" smtClean="0"/>
              <a:t>(</a:t>
            </a:r>
            <a:r>
              <a:rPr lang="ko-KR" altLang="en-US" dirty="0" smtClean="0"/>
              <a:t>겸임교수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547936" y="620688"/>
            <a:ext cx="1647800" cy="3600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곽호순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411760" y="1052736"/>
            <a:ext cx="359104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o-KR" altLang="en-US" sz="1200" dirty="0" smtClean="0"/>
              <a:t> 의학박사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계명대학교 의과대학 </a:t>
            </a: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1200" dirty="0"/>
              <a:t> </a:t>
            </a:r>
            <a:r>
              <a:rPr lang="ko-KR" altLang="en-US" sz="1200" dirty="0" smtClean="0"/>
              <a:t>곽호순병원</a:t>
            </a:r>
            <a:r>
              <a:rPr lang="ko-KR" altLang="en-US" sz="1200" dirty="0"/>
              <a:t>장</a:t>
            </a:r>
            <a:endParaRPr lang="en-US" altLang="ko-KR" sz="1200" dirty="0" smtClean="0"/>
          </a:p>
          <a:p>
            <a:r>
              <a:rPr lang="ko-KR" altLang="en-US" sz="1200" dirty="0" smtClean="0"/>
              <a:t>    </a:t>
            </a: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1200" dirty="0"/>
              <a:t> </a:t>
            </a:r>
            <a:r>
              <a:rPr lang="ko-KR" altLang="en-US" sz="1200" dirty="0" smtClean="0"/>
              <a:t>전공분야</a:t>
            </a:r>
            <a:endParaRPr lang="en-US" altLang="ko-KR" sz="1200" dirty="0" smtClean="0"/>
          </a:p>
          <a:p>
            <a:r>
              <a:rPr lang="en-US" altLang="ko-KR" sz="1200" dirty="0" smtClean="0"/>
              <a:t>  </a:t>
            </a:r>
            <a:r>
              <a:rPr lang="ko-KR" altLang="en-US" sz="1200" dirty="0" smtClean="0"/>
              <a:t>신경정신과  </a:t>
            </a:r>
            <a:endParaRPr lang="en-US" altLang="ko-KR" sz="1200" dirty="0" smtClean="0"/>
          </a:p>
          <a:p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1200" dirty="0"/>
              <a:t> </a:t>
            </a:r>
            <a:r>
              <a:rPr lang="ko-KR" altLang="en-US" sz="1200" dirty="0" smtClean="0"/>
              <a:t>담당과목</a:t>
            </a:r>
            <a:endParaRPr lang="en-US" altLang="ko-KR" sz="1200" dirty="0" smtClean="0"/>
          </a:p>
          <a:p>
            <a:r>
              <a:rPr lang="en-US" altLang="ko-KR" sz="1200" dirty="0" smtClean="0"/>
              <a:t>  </a:t>
            </a:r>
            <a:r>
              <a:rPr lang="ko-KR" altLang="en-US" sz="1200" dirty="0" smtClean="0"/>
              <a:t>이상심리학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정신병리학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정신약물학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임상실습  </a:t>
            </a:r>
            <a:endParaRPr lang="en-US" altLang="ko-KR" sz="12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124744"/>
            <a:ext cx="97155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직사각형 8"/>
          <p:cNvSpPr/>
          <p:nvPr/>
        </p:nvSpPr>
        <p:spPr>
          <a:xfrm>
            <a:off x="539552" y="2636912"/>
            <a:ext cx="1647800" cy="3600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이유정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403376" y="3068960"/>
            <a:ext cx="374493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o-KR" altLang="en-US" sz="1200" dirty="0" smtClean="0"/>
              <a:t> 심리학박사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중앙대학교 심리학과</a:t>
            </a: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1200" dirty="0"/>
              <a:t> </a:t>
            </a:r>
            <a:r>
              <a:rPr lang="ko-KR" altLang="en-US" sz="1200" dirty="0" smtClean="0"/>
              <a:t>이화심리상담연구소 소장 </a:t>
            </a:r>
            <a:endParaRPr lang="en-US" altLang="ko-KR" sz="1200" dirty="0" smtClean="0"/>
          </a:p>
          <a:p>
            <a:r>
              <a:rPr lang="ko-KR" altLang="en-US" sz="1200" dirty="0" smtClean="0"/>
              <a:t>    </a:t>
            </a: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1200" dirty="0"/>
              <a:t> </a:t>
            </a:r>
            <a:r>
              <a:rPr lang="ko-KR" altLang="en-US" sz="1200" dirty="0" smtClean="0"/>
              <a:t>전공분야</a:t>
            </a:r>
            <a:endParaRPr lang="en-US" altLang="ko-KR" sz="1200" dirty="0" smtClean="0"/>
          </a:p>
          <a:p>
            <a:r>
              <a:rPr lang="en-US" altLang="ko-KR" sz="1200" dirty="0" smtClean="0"/>
              <a:t>  </a:t>
            </a:r>
            <a:r>
              <a:rPr lang="ko-KR" altLang="en-US" sz="1200" dirty="0" smtClean="0"/>
              <a:t>임상심리학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아동임상심리  </a:t>
            </a:r>
            <a:endParaRPr lang="en-US" altLang="ko-KR" sz="1200" dirty="0" smtClean="0"/>
          </a:p>
          <a:p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1200" dirty="0"/>
              <a:t> </a:t>
            </a:r>
            <a:r>
              <a:rPr lang="ko-KR" altLang="en-US" sz="1200" dirty="0" smtClean="0"/>
              <a:t>담당과목</a:t>
            </a:r>
            <a:endParaRPr lang="en-US" altLang="ko-KR" sz="1200" dirty="0" smtClean="0"/>
          </a:p>
          <a:p>
            <a:r>
              <a:rPr lang="en-US" altLang="ko-KR" sz="1200" dirty="0" smtClean="0"/>
              <a:t>  </a:t>
            </a:r>
            <a:r>
              <a:rPr lang="ko-KR" altLang="en-US" sz="1200" dirty="0" smtClean="0"/>
              <a:t>임상심리학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심리검사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발달심리학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발달정신병리  </a:t>
            </a:r>
            <a:endParaRPr lang="en-US" altLang="ko-KR" sz="1200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3157230"/>
            <a:ext cx="96202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직사각형 11"/>
          <p:cNvSpPr/>
          <p:nvPr/>
        </p:nvSpPr>
        <p:spPr>
          <a:xfrm>
            <a:off x="539552" y="4653136"/>
            <a:ext cx="1647800" cy="3600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한영숙</a:t>
            </a:r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403376" y="5068922"/>
            <a:ext cx="418576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o-KR" altLang="en-US" sz="1200" dirty="0" smtClean="0"/>
              <a:t> 철학박사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대구대학교 상담학과 </a:t>
            </a: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1200" dirty="0" smtClean="0"/>
              <a:t> </a:t>
            </a:r>
            <a:r>
              <a:rPr lang="ko-KR" altLang="en-US" sz="1200" dirty="0" smtClean="0"/>
              <a:t>대구대학교 학생생활상담센터 연구교수</a:t>
            </a:r>
            <a:endParaRPr lang="en-US" altLang="ko-KR" sz="1200" dirty="0" smtClean="0"/>
          </a:p>
          <a:p>
            <a:r>
              <a:rPr lang="ko-KR" altLang="en-US" sz="1200" dirty="0" smtClean="0"/>
              <a:t>    </a:t>
            </a: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1200" dirty="0"/>
              <a:t> </a:t>
            </a:r>
            <a:r>
              <a:rPr lang="ko-KR" altLang="en-US" sz="1200" dirty="0" smtClean="0"/>
              <a:t>전공분야</a:t>
            </a:r>
            <a:endParaRPr lang="en-US" altLang="ko-KR" sz="1200" dirty="0" smtClean="0"/>
          </a:p>
          <a:p>
            <a:r>
              <a:rPr lang="en-US" altLang="ko-KR" sz="1200" dirty="0" smtClean="0"/>
              <a:t>  </a:t>
            </a:r>
            <a:r>
              <a:rPr lang="ko-KR" altLang="en-US" sz="1200" dirty="0" smtClean="0"/>
              <a:t>상담심리학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학습전략  </a:t>
            </a:r>
            <a:endParaRPr lang="en-US" altLang="ko-KR" sz="1200" dirty="0" smtClean="0"/>
          </a:p>
          <a:p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1200" dirty="0"/>
              <a:t> </a:t>
            </a:r>
            <a:r>
              <a:rPr lang="ko-KR" altLang="en-US" sz="1200" dirty="0" smtClean="0"/>
              <a:t>담당과목</a:t>
            </a:r>
            <a:endParaRPr lang="en-US" altLang="ko-KR" sz="1200" dirty="0" smtClean="0"/>
          </a:p>
          <a:p>
            <a:r>
              <a:rPr lang="en-US" altLang="ko-KR" sz="1200" dirty="0" smtClean="0"/>
              <a:t>  </a:t>
            </a:r>
            <a:r>
              <a:rPr lang="ko-KR" altLang="en-US" sz="1200" dirty="0" smtClean="0"/>
              <a:t>성격심리학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상담심리학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집단상담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정신건강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심리학개론</a:t>
            </a:r>
            <a:endParaRPr lang="en-US" altLang="ko-KR" sz="1200" dirty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5085184"/>
            <a:ext cx="1076325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467544" y="548680"/>
            <a:ext cx="6336704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395536" y="197518"/>
            <a:ext cx="2520280" cy="3600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대학원 심리학과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547936" y="836712"/>
            <a:ext cx="3520008" cy="3600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실제 공부 가능한 전공분야</a:t>
            </a:r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>
          <a:xfrm>
            <a:off x="1115616" y="1268760"/>
            <a:ext cx="1152128" cy="360040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</a:rPr>
              <a:t>교수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267744" y="1268760"/>
            <a:ext cx="4248472" cy="360040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smtClean="0">
                <a:solidFill>
                  <a:schemeClr val="tx1"/>
                </a:solidFill>
              </a:rPr>
              <a:t>전공분야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1115616" y="1700808"/>
            <a:ext cx="1152128" cy="576064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ko-KR" altLang="en-US" sz="1400" dirty="0" smtClean="0">
                <a:solidFill>
                  <a:schemeClr val="tx1"/>
                </a:solidFill>
              </a:rPr>
              <a:t> 이종한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2267744" y="1700808"/>
            <a:ext cx="4248472" cy="576064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smtClean="0">
                <a:solidFill>
                  <a:schemeClr val="tx1"/>
                </a:solidFill>
              </a:rPr>
              <a:t>지역사회심리학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r>
              <a:rPr lang="ko-KR" altLang="en-US" sz="1200" dirty="0" smtClean="0">
                <a:solidFill>
                  <a:schemeClr val="tx1"/>
                </a:solidFill>
              </a:rPr>
              <a:t>사회문제</a:t>
            </a:r>
            <a:r>
              <a:rPr lang="en-US" altLang="ko-KR" sz="1200" dirty="0" smtClean="0">
                <a:solidFill>
                  <a:schemeClr val="tx1"/>
                </a:solidFill>
              </a:rPr>
              <a:t>, </a:t>
            </a:r>
            <a:r>
              <a:rPr lang="ko-KR" altLang="en-US" sz="1200" dirty="0" smtClean="0">
                <a:solidFill>
                  <a:schemeClr val="tx1"/>
                </a:solidFill>
              </a:rPr>
              <a:t>안전풍토 </a:t>
            </a:r>
            <a:r>
              <a:rPr lang="en-US" altLang="ko-KR" sz="1200" dirty="0" smtClean="0">
                <a:solidFill>
                  <a:schemeClr val="tx1"/>
                </a:solidFill>
              </a:rPr>
              <a:t>&amp; </a:t>
            </a:r>
            <a:r>
              <a:rPr lang="ko-KR" altLang="en-US" sz="1200" dirty="0" smtClean="0">
                <a:solidFill>
                  <a:schemeClr val="tx1"/>
                </a:solidFill>
              </a:rPr>
              <a:t>안전행동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r>
              <a:rPr lang="ko-KR" altLang="en-US" sz="1200" dirty="0" smtClean="0">
                <a:solidFill>
                  <a:schemeClr val="tx1"/>
                </a:solidFill>
              </a:rPr>
              <a:t>문화심리학</a:t>
            </a:r>
            <a:r>
              <a:rPr lang="en-US" altLang="ko-KR" sz="1200" dirty="0" smtClean="0">
                <a:solidFill>
                  <a:schemeClr val="tx1"/>
                </a:solidFill>
              </a:rPr>
              <a:t>(</a:t>
            </a:r>
            <a:r>
              <a:rPr lang="ko-KR" altLang="en-US" sz="1200" dirty="0" smtClean="0">
                <a:solidFill>
                  <a:schemeClr val="tx1"/>
                </a:solidFill>
              </a:rPr>
              <a:t>다문화</a:t>
            </a:r>
            <a:r>
              <a:rPr lang="en-US" altLang="ko-KR" sz="1200" dirty="0" smtClean="0">
                <a:solidFill>
                  <a:schemeClr val="tx1"/>
                </a:solidFill>
              </a:rPr>
              <a:t>, </a:t>
            </a:r>
            <a:r>
              <a:rPr lang="ko-KR" altLang="en-US" sz="1200" dirty="0" smtClean="0">
                <a:solidFill>
                  <a:schemeClr val="tx1"/>
                </a:solidFill>
              </a:rPr>
              <a:t>동서문화차이</a:t>
            </a:r>
            <a:r>
              <a:rPr lang="en-US" altLang="ko-KR" sz="1200" dirty="0" smtClean="0">
                <a:solidFill>
                  <a:schemeClr val="tx1"/>
                </a:solidFill>
              </a:rPr>
              <a:t>)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115616" y="2276872"/>
            <a:ext cx="1152128" cy="576064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ko-KR" altLang="en-US" sz="1400" dirty="0" smtClean="0">
                <a:solidFill>
                  <a:schemeClr val="tx1"/>
                </a:solidFill>
              </a:rPr>
              <a:t> 현성용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267744" y="2276872"/>
            <a:ext cx="4248472" cy="576064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smtClean="0">
                <a:solidFill>
                  <a:schemeClr val="tx1"/>
                </a:solidFill>
              </a:rPr>
              <a:t>학습심리학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r>
              <a:rPr lang="ko-KR" altLang="en-US" sz="1200" dirty="0" smtClean="0">
                <a:solidFill>
                  <a:schemeClr val="tx1"/>
                </a:solidFill>
              </a:rPr>
              <a:t>학습전략</a:t>
            </a:r>
            <a:r>
              <a:rPr lang="en-US" altLang="ko-KR" sz="1200" dirty="0" smtClean="0">
                <a:solidFill>
                  <a:schemeClr val="tx1"/>
                </a:solidFill>
              </a:rPr>
              <a:t>, </a:t>
            </a:r>
            <a:r>
              <a:rPr lang="ko-KR" altLang="en-US" sz="1200" dirty="0" smtClean="0">
                <a:solidFill>
                  <a:schemeClr val="tx1"/>
                </a:solidFill>
              </a:rPr>
              <a:t>학습습관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r>
              <a:rPr lang="ko-KR" altLang="en-US" sz="1200" dirty="0" smtClean="0">
                <a:solidFill>
                  <a:schemeClr val="tx1"/>
                </a:solidFill>
              </a:rPr>
              <a:t>학습장애 및 학습부진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1115616" y="2852936"/>
            <a:ext cx="1152128" cy="576064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ko-KR" altLang="en-US" sz="1400" dirty="0" smtClean="0">
                <a:solidFill>
                  <a:schemeClr val="tx1"/>
                </a:solidFill>
              </a:rPr>
              <a:t> 금명자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2267744" y="2852936"/>
            <a:ext cx="4248472" cy="576064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smtClean="0">
                <a:solidFill>
                  <a:schemeClr val="tx1"/>
                </a:solidFill>
              </a:rPr>
              <a:t>상담심리학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r>
              <a:rPr lang="ko-KR" altLang="en-US" sz="1200" dirty="0" smtClean="0">
                <a:solidFill>
                  <a:schemeClr val="tx1"/>
                </a:solidFill>
              </a:rPr>
              <a:t>청소년상담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r>
              <a:rPr lang="ko-KR" altLang="en-US" sz="1200" dirty="0" smtClean="0">
                <a:solidFill>
                  <a:schemeClr val="tx1"/>
                </a:solidFill>
              </a:rPr>
              <a:t>학교상담 </a:t>
            </a:r>
            <a:r>
              <a:rPr lang="en-US" altLang="ko-KR" sz="1200" dirty="0" smtClean="0">
                <a:solidFill>
                  <a:schemeClr val="tx1"/>
                </a:solidFill>
              </a:rPr>
              <a:t>&amp; </a:t>
            </a:r>
            <a:r>
              <a:rPr lang="ko-KR" altLang="en-US" sz="1200" dirty="0" smtClean="0">
                <a:solidFill>
                  <a:schemeClr val="tx1"/>
                </a:solidFill>
              </a:rPr>
              <a:t>진로상담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1115616" y="3429000"/>
            <a:ext cx="1152128" cy="576064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ko-KR" altLang="en-US" sz="1400" dirty="0" smtClean="0">
                <a:solidFill>
                  <a:schemeClr val="tx1"/>
                </a:solidFill>
              </a:rPr>
              <a:t> 이종구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2267744" y="3429000"/>
            <a:ext cx="4248472" cy="576064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</a:rPr>
              <a:t>산업및조직심리학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r>
              <a:rPr lang="ko-KR" altLang="en-US" sz="1200" dirty="0" smtClean="0">
                <a:solidFill>
                  <a:schemeClr val="tx1"/>
                </a:solidFill>
              </a:rPr>
              <a:t>심리검사 제작</a:t>
            </a:r>
            <a:r>
              <a:rPr lang="en-US" altLang="ko-KR" sz="1200" dirty="0" smtClean="0">
                <a:solidFill>
                  <a:schemeClr val="tx1"/>
                </a:solidFill>
              </a:rPr>
              <a:t>(</a:t>
            </a:r>
            <a:r>
              <a:rPr lang="ko-KR" altLang="en-US" sz="1200" dirty="0" smtClean="0">
                <a:solidFill>
                  <a:schemeClr val="tx1"/>
                </a:solidFill>
              </a:rPr>
              <a:t>지능</a:t>
            </a:r>
            <a:r>
              <a:rPr lang="en-US" altLang="ko-KR" sz="1200" dirty="0" smtClean="0">
                <a:solidFill>
                  <a:schemeClr val="tx1"/>
                </a:solidFill>
              </a:rPr>
              <a:t>, </a:t>
            </a:r>
            <a:r>
              <a:rPr lang="ko-KR" altLang="en-US" sz="1200" dirty="0" smtClean="0">
                <a:solidFill>
                  <a:schemeClr val="tx1"/>
                </a:solidFill>
              </a:rPr>
              <a:t>적성</a:t>
            </a:r>
            <a:r>
              <a:rPr lang="en-US" altLang="ko-KR" sz="1200" dirty="0" smtClean="0">
                <a:solidFill>
                  <a:schemeClr val="tx1"/>
                </a:solidFill>
              </a:rPr>
              <a:t>, </a:t>
            </a:r>
            <a:r>
              <a:rPr lang="ko-KR" altLang="en-US" sz="1200" dirty="0" smtClean="0">
                <a:solidFill>
                  <a:schemeClr val="tx1"/>
                </a:solidFill>
              </a:rPr>
              <a:t>성격</a:t>
            </a:r>
            <a:r>
              <a:rPr lang="en-US" altLang="ko-KR" sz="1200" dirty="0" smtClean="0">
                <a:solidFill>
                  <a:schemeClr val="tx1"/>
                </a:solidFill>
              </a:rPr>
              <a:t>, </a:t>
            </a:r>
            <a:r>
              <a:rPr lang="ko-KR" altLang="en-US" sz="1200" dirty="0" smtClean="0">
                <a:solidFill>
                  <a:schemeClr val="tx1"/>
                </a:solidFill>
              </a:rPr>
              <a:t>창의성</a:t>
            </a:r>
            <a:r>
              <a:rPr lang="en-US" altLang="ko-KR" sz="1200" dirty="0" smtClean="0">
                <a:solidFill>
                  <a:schemeClr val="tx1"/>
                </a:solidFill>
              </a:rPr>
              <a:t>, </a:t>
            </a:r>
            <a:r>
              <a:rPr lang="en-US" altLang="ko-KR" sz="1200" dirty="0" err="1" smtClean="0">
                <a:solidFill>
                  <a:schemeClr val="tx1"/>
                </a:solidFill>
              </a:rPr>
              <a:t>Biodata</a:t>
            </a:r>
            <a:r>
              <a:rPr lang="en-US" altLang="ko-KR" sz="1200" dirty="0" smtClean="0">
                <a:solidFill>
                  <a:schemeClr val="tx1"/>
                </a:solidFill>
              </a:rPr>
              <a:t>)</a:t>
            </a:r>
          </a:p>
          <a:p>
            <a:r>
              <a:rPr lang="ko-KR" altLang="en-US" sz="1200" dirty="0" smtClean="0">
                <a:solidFill>
                  <a:schemeClr val="tx1"/>
                </a:solidFill>
              </a:rPr>
              <a:t>인지공학</a:t>
            </a:r>
            <a:r>
              <a:rPr lang="en-US" altLang="ko-KR" sz="1200" dirty="0" smtClean="0">
                <a:solidFill>
                  <a:schemeClr val="tx1"/>
                </a:solidFill>
              </a:rPr>
              <a:t>(</a:t>
            </a:r>
            <a:r>
              <a:rPr lang="ko-KR" altLang="en-US" sz="1200" dirty="0" smtClean="0">
                <a:solidFill>
                  <a:schemeClr val="tx1"/>
                </a:solidFill>
              </a:rPr>
              <a:t>디자인</a:t>
            </a:r>
            <a:r>
              <a:rPr lang="en-US" altLang="ko-KR" sz="1200" dirty="0" smtClean="0">
                <a:solidFill>
                  <a:schemeClr val="tx1"/>
                </a:solidFill>
              </a:rPr>
              <a:t>) </a:t>
            </a:r>
            <a:r>
              <a:rPr lang="ko-KR" altLang="en-US" sz="1200" dirty="0" smtClean="0">
                <a:solidFill>
                  <a:schemeClr val="tx1"/>
                </a:solidFill>
              </a:rPr>
              <a:t>심리학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1115616" y="4005064"/>
            <a:ext cx="1152128" cy="648072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ko-KR" altLang="en-US" sz="1400" dirty="0" smtClean="0">
                <a:solidFill>
                  <a:schemeClr val="tx1"/>
                </a:solidFill>
              </a:rPr>
              <a:t> 박은아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2267744" y="4005064"/>
            <a:ext cx="4248472" cy="648072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smtClean="0">
                <a:solidFill>
                  <a:schemeClr val="tx1"/>
                </a:solidFill>
              </a:rPr>
              <a:t>소비자심리학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r>
              <a:rPr lang="ko-KR" altLang="en-US" sz="1200" dirty="0" smtClean="0">
                <a:solidFill>
                  <a:schemeClr val="tx1"/>
                </a:solidFill>
              </a:rPr>
              <a:t>광고심리학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r>
              <a:rPr lang="ko-KR" altLang="en-US" sz="1200" dirty="0" smtClean="0">
                <a:solidFill>
                  <a:schemeClr val="tx1"/>
                </a:solidFill>
              </a:rPr>
              <a:t>신체이미지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1115616" y="4653136"/>
            <a:ext cx="1152128" cy="648072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ko-KR" altLang="en-US" sz="1400" dirty="0" smtClean="0">
                <a:solidFill>
                  <a:schemeClr val="tx1"/>
                </a:solidFill>
              </a:rPr>
              <a:t> 석동헌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2267744" y="4653136"/>
            <a:ext cx="4248472" cy="648072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smtClean="0">
                <a:solidFill>
                  <a:schemeClr val="tx1"/>
                </a:solidFill>
              </a:rPr>
              <a:t>사회심리학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r>
              <a:rPr lang="ko-KR" altLang="en-US" sz="1200" dirty="0" smtClean="0">
                <a:solidFill>
                  <a:schemeClr val="tx1"/>
                </a:solidFill>
              </a:rPr>
              <a:t>범죄심리학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r>
              <a:rPr lang="ko-KR" altLang="en-US" sz="1200" dirty="0" smtClean="0">
                <a:solidFill>
                  <a:schemeClr val="tx1"/>
                </a:solidFill>
              </a:rPr>
              <a:t>집단심리학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1115616" y="5301208"/>
            <a:ext cx="1152128" cy="648072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ko-KR" altLang="en-US" sz="1400" dirty="0" smtClean="0">
                <a:solidFill>
                  <a:schemeClr val="tx1"/>
                </a:solidFill>
              </a:rPr>
              <a:t> 임영진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2267744" y="5301208"/>
            <a:ext cx="4248472" cy="648072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smtClean="0">
                <a:solidFill>
                  <a:schemeClr val="tx1"/>
                </a:solidFill>
              </a:rPr>
              <a:t>임상심리학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r>
              <a:rPr lang="ko-KR" altLang="en-US" sz="1200" dirty="0" smtClean="0">
                <a:solidFill>
                  <a:schemeClr val="tx1"/>
                </a:solidFill>
              </a:rPr>
              <a:t>긍정심리치료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r>
              <a:rPr lang="ko-KR" altLang="en-US" sz="1200" dirty="0" smtClean="0">
                <a:solidFill>
                  <a:schemeClr val="tx1"/>
                </a:solidFill>
              </a:rPr>
              <a:t>성격강점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1115616" y="5949280"/>
            <a:ext cx="1152128" cy="648072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ko-KR" altLang="en-US" sz="1400" dirty="0" smtClean="0">
                <a:solidFill>
                  <a:schemeClr val="tx1"/>
                </a:solidFill>
              </a:rPr>
              <a:t>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김근향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267744" y="5949280"/>
            <a:ext cx="4248472" cy="648072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smtClean="0">
                <a:solidFill>
                  <a:schemeClr val="tx1"/>
                </a:solidFill>
              </a:rPr>
              <a:t>임상심리학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r>
              <a:rPr lang="ko-KR" altLang="en-US" sz="1200" dirty="0" smtClean="0">
                <a:solidFill>
                  <a:schemeClr val="tx1"/>
                </a:solidFill>
              </a:rPr>
              <a:t>청소년적응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467544" y="548680"/>
            <a:ext cx="6336704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395536" y="197518"/>
            <a:ext cx="2520280" cy="3600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실습기관</a:t>
            </a:r>
            <a:endParaRPr lang="ko-KR" altLang="en-US" dirty="0"/>
          </a:p>
        </p:txBody>
      </p:sp>
      <p:graphicFrame>
        <p:nvGraphicFramePr>
          <p:cNvPr id="32" name="표 31"/>
          <p:cNvGraphicFramePr>
            <a:graphicFrameLocks noGrp="1"/>
          </p:cNvGraphicFramePr>
          <p:nvPr/>
        </p:nvGraphicFramePr>
        <p:xfrm>
          <a:off x="539552" y="1052736"/>
          <a:ext cx="7920880" cy="446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537"/>
                <a:gridCol w="2286440"/>
                <a:gridCol w="2123122"/>
                <a:gridCol w="2204781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>
                          <a:solidFill>
                            <a:schemeClr val="tx1"/>
                          </a:solidFill>
                        </a:rPr>
                        <a:t>학생생활상담센터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>
                          <a:solidFill>
                            <a:schemeClr val="tx1"/>
                          </a:solidFill>
                        </a:rPr>
                        <a:t>정신건강상담센터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>
                          <a:solidFill>
                            <a:schemeClr val="tx1"/>
                          </a:solidFill>
                        </a:rPr>
                        <a:t>응용심리연구소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유관전공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상담심리학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임상심리학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임상심리학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 err="1" smtClean="0">
                          <a:solidFill>
                            <a:schemeClr val="tx1"/>
                          </a:solidFill>
                        </a:rPr>
                        <a:t>산업및조직심리학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인지공학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소장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금명자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임영진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이종구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인적 구성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연구교수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 연구원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인턴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직원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인턴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수석컨설턴트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컨설턴트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주요활동</a:t>
                      </a:r>
                      <a:endParaRPr lang="en-US" altLang="ko-KR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상담업무</a:t>
                      </a:r>
                      <a:endParaRPr lang="en-US" altLang="ko-KR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latinLnBrk="1">
                        <a:buFont typeface="Arial" pitchFamily="34" charset="0"/>
                        <a:buNone/>
                      </a:pP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재학생 개인 및 집단상담</a:t>
                      </a:r>
                      <a:endParaRPr lang="en-US" altLang="ko-KR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latinLnBrk="1">
                        <a:buFont typeface="Arial" pitchFamily="34" charset="0"/>
                        <a:buNone/>
                      </a:pP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심리검사 및 해석상담</a:t>
                      </a:r>
                      <a:endParaRPr lang="en-US" altLang="ko-KR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latinLnBrk="1">
                        <a:buFont typeface="Arial" pitchFamily="34" charset="0"/>
                        <a:buNone/>
                      </a:pP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또래상담</a:t>
                      </a:r>
                      <a:endParaRPr lang="en-US" altLang="ko-KR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latinLnBrk="1">
                        <a:buFont typeface="Arial" pitchFamily="34" charset="0"/>
                        <a:buNone/>
                      </a:pP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교직원상담</a:t>
                      </a:r>
                      <a:endParaRPr lang="en-US" altLang="ko-KR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latinLnBrk="1">
                        <a:buFont typeface="Arial" pitchFamily="34" charset="0"/>
                        <a:buNone/>
                      </a:pPr>
                      <a:endParaRPr lang="en-US" altLang="ko-KR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연구업무</a:t>
                      </a:r>
                      <a:endParaRPr lang="en-US" altLang="ko-KR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latinLnBrk="1">
                        <a:buFont typeface="Arial" pitchFamily="34" charset="0"/>
                        <a:buNone/>
                      </a:pP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 -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신입생실태조사</a:t>
                      </a:r>
                      <a:endParaRPr lang="en-US" altLang="ko-KR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latinLnBrk="1">
                        <a:buFont typeface="Arial" pitchFamily="34" charset="0"/>
                        <a:buNone/>
                      </a:pP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 -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재학생실태조사</a:t>
                      </a:r>
                      <a:endParaRPr lang="en-US" altLang="ko-KR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latinLnBrk="1">
                        <a:buFont typeface="Arial" pitchFamily="34" charset="0"/>
                        <a:buNone/>
                      </a:pP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 -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기타 상담관련 조사연구업무</a:t>
                      </a:r>
                      <a:endParaRPr lang="en-US" altLang="ko-KR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endParaRPr lang="en-US" altLang="ko-KR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교육</a:t>
                      </a:r>
                      <a:endParaRPr lang="en-US" altLang="ko-KR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latinLnBrk="1">
                        <a:buFont typeface="Arial" pitchFamily="34" charset="0"/>
                        <a:buNone/>
                      </a:pP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 -</a:t>
                      </a:r>
                      <a:r>
                        <a:rPr lang="ko-KR" altLang="en-US" sz="1100" dirty="0" err="1" smtClean="0">
                          <a:solidFill>
                            <a:schemeClr val="tx1"/>
                          </a:solidFill>
                        </a:rPr>
                        <a:t>상담수퍼비전</a:t>
                      </a:r>
                      <a:endParaRPr lang="en-US" altLang="ko-KR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latinLnBrk="1">
                        <a:buFont typeface="Arial" pitchFamily="34" charset="0"/>
                        <a:buNone/>
                      </a:pP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 -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인턴교육</a:t>
                      </a:r>
                      <a:endParaRPr lang="en-US" altLang="ko-KR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latinLnBrk="1">
                        <a:buFont typeface="Arial" pitchFamily="34" charset="0"/>
                        <a:buNone/>
                      </a:pP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 -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상담사례연구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상담업무</a:t>
                      </a:r>
                      <a:endParaRPr lang="en-US" altLang="ko-KR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latinLnBrk="1">
                        <a:buFont typeface="Arial" pitchFamily="34" charset="0"/>
                        <a:buNone/>
                      </a:pP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프로젝트수행</a:t>
                      </a:r>
                      <a:endParaRPr lang="en-US" altLang="ko-KR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latinLnBrk="1">
                        <a:buFont typeface="Arial" pitchFamily="34" charset="0"/>
                        <a:buNone/>
                      </a:pP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 -</a:t>
                      </a:r>
                      <a:r>
                        <a:rPr lang="ko-KR" altLang="en-US" sz="1100" dirty="0" err="1" smtClean="0">
                          <a:solidFill>
                            <a:schemeClr val="tx1"/>
                          </a:solidFill>
                        </a:rPr>
                        <a:t>초중고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 대학생용 지능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적성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</a:p>
                    <a:p>
                      <a:pPr latinLnBrk="1">
                        <a:buFont typeface="Arial" pitchFamily="34" charset="0"/>
                        <a:buNone/>
                      </a:pP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창의성검사제작</a:t>
                      </a:r>
                      <a:endParaRPr lang="en-US" altLang="ko-KR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latinLnBrk="1">
                        <a:buFont typeface="Arial" pitchFamily="34" charset="0"/>
                        <a:buNone/>
                      </a:pP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 -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기업체 선발용 검사제작</a:t>
                      </a:r>
                      <a:endParaRPr lang="en-US" altLang="ko-KR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latinLnBrk="1">
                        <a:buFont typeface="Arial" pitchFamily="34" charset="0"/>
                        <a:buNone/>
                      </a:pP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  (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삼성그룹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삼성생명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현대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ko-KR" altLang="en-US" sz="11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altLang="ko-KR" sz="11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latinLnBrk="1">
                        <a:buFont typeface="Arial" pitchFamily="34" charset="0"/>
                        <a:buNone/>
                      </a:pPr>
                      <a:r>
                        <a:rPr lang="en-US" altLang="ko-KR" sz="1100" baseline="0" dirty="0" smtClean="0">
                          <a:solidFill>
                            <a:schemeClr val="tx1"/>
                          </a:solidFill>
                        </a:rPr>
                        <a:t>   LG</a:t>
                      </a:r>
                      <a:r>
                        <a:rPr lang="ko-KR" altLang="en-US" sz="1100" baseline="0" dirty="0" smtClean="0">
                          <a:solidFill>
                            <a:schemeClr val="tx1"/>
                          </a:solidFill>
                        </a:rPr>
                        <a:t>전자</a:t>
                      </a:r>
                      <a:r>
                        <a:rPr lang="en-US" altLang="ko-KR" sz="1100" baseline="0" dirty="0" smtClean="0">
                          <a:solidFill>
                            <a:schemeClr val="tx1"/>
                          </a:solidFill>
                        </a:rPr>
                        <a:t>, LG U+, KT, </a:t>
                      </a:r>
                      <a:r>
                        <a:rPr lang="ko-KR" altLang="en-US" sz="1100" baseline="0" dirty="0" smtClean="0">
                          <a:solidFill>
                            <a:schemeClr val="tx1"/>
                          </a:solidFill>
                        </a:rPr>
                        <a:t>경찰청</a:t>
                      </a:r>
                      <a:r>
                        <a:rPr lang="en-US" altLang="ko-KR" sz="1100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</a:p>
                    <a:p>
                      <a:pPr latinLnBrk="1">
                        <a:buFont typeface="Arial" pitchFamily="34" charset="0"/>
                        <a:buNone/>
                      </a:pPr>
                      <a:r>
                        <a:rPr lang="en-US" altLang="ko-KR" sz="1100" baseline="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US" altLang="ko-KR" sz="1100" baseline="0" dirty="0" err="1" smtClean="0">
                          <a:solidFill>
                            <a:schemeClr val="tx1"/>
                          </a:solidFill>
                        </a:rPr>
                        <a:t>stx</a:t>
                      </a:r>
                      <a:r>
                        <a:rPr lang="en-US" altLang="ko-KR" sz="11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100" baseline="0" dirty="0" smtClean="0">
                          <a:solidFill>
                            <a:schemeClr val="tx1"/>
                          </a:solidFill>
                        </a:rPr>
                        <a:t>등</a:t>
                      </a:r>
                      <a:r>
                        <a:rPr lang="en-US" altLang="ko-KR" sz="11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latinLnBrk="1">
                        <a:buFont typeface="Arial" pitchFamily="34" charset="0"/>
                        <a:buNone/>
                      </a:pPr>
                      <a:r>
                        <a:rPr lang="en-US" altLang="ko-KR" sz="1100" baseline="0" dirty="0" smtClean="0">
                          <a:solidFill>
                            <a:schemeClr val="tx1"/>
                          </a:solidFill>
                        </a:rPr>
                        <a:t> -</a:t>
                      </a:r>
                      <a:r>
                        <a:rPr lang="ko-KR" altLang="en-US" sz="1100" baseline="0" dirty="0" smtClean="0">
                          <a:solidFill>
                            <a:schemeClr val="tx1"/>
                          </a:solidFill>
                        </a:rPr>
                        <a:t>교육훈련프로그램</a:t>
                      </a:r>
                      <a:endParaRPr lang="en-US" altLang="ko-KR" sz="11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latinLnBrk="1">
                        <a:buFont typeface="Arial" pitchFamily="34" charset="0"/>
                        <a:buNone/>
                      </a:pPr>
                      <a:r>
                        <a:rPr lang="en-US" altLang="ko-KR" sz="1100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ko-KR" altLang="en-US" sz="1100" baseline="0" dirty="0" smtClean="0">
                          <a:solidFill>
                            <a:schemeClr val="tx1"/>
                          </a:solidFill>
                        </a:rPr>
                        <a:t>고위공무원단 역량교육</a:t>
                      </a:r>
                      <a:endParaRPr lang="en-US" altLang="ko-KR" sz="11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latinLnBrk="1">
                        <a:buFont typeface="Arial" pitchFamily="34" charset="0"/>
                        <a:buNone/>
                      </a:pPr>
                      <a:r>
                        <a:rPr lang="en-US" altLang="ko-KR" sz="1100" baseline="0" dirty="0" smtClean="0">
                          <a:solidFill>
                            <a:schemeClr val="tx1"/>
                          </a:solidFill>
                        </a:rPr>
                        <a:t>  LG</a:t>
                      </a:r>
                      <a:r>
                        <a:rPr lang="ko-KR" altLang="en-US" sz="1100" baseline="0" dirty="0" smtClean="0">
                          <a:solidFill>
                            <a:schemeClr val="tx1"/>
                          </a:solidFill>
                        </a:rPr>
                        <a:t>증권</a:t>
                      </a:r>
                      <a:r>
                        <a:rPr lang="en-US" altLang="ko-KR" sz="1100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100" baseline="0" dirty="0" smtClean="0">
                          <a:solidFill>
                            <a:schemeClr val="tx1"/>
                          </a:solidFill>
                        </a:rPr>
                        <a:t>전자</a:t>
                      </a:r>
                      <a:r>
                        <a:rPr lang="en-US" altLang="ko-KR" sz="11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100" baseline="0" dirty="0" smtClean="0">
                          <a:solidFill>
                            <a:schemeClr val="tx1"/>
                          </a:solidFill>
                        </a:rPr>
                        <a:t>등 </a:t>
                      </a:r>
                      <a:r>
                        <a:rPr lang="en-US" altLang="ko-KR" sz="1100" baseline="0" dirty="0" smtClean="0">
                          <a:solidFill>
                            <a:schemeClr val="tx1"/>
                          </a:solidFill>
                        </a:rPr>
                        <a:t>6-sigma</a:t>
                      </a:r>
                    </a:p>
                    <a:p>
                      <a:pPr latinLnBrk="1">
                        <a:buFont typeface="Arial" pitchFamily="34" charset="0"/>
                        <a:buNone/>
                      </a:pPr>
                      <a:r>
                        <a:rPr lang="en-US" altLang="ko-KR" sz="1100" baseline="0" dirty="0" smtClean="0">
                          <a:solidFill>
                            <a:schemeClr val="tx1"/>
                          </a:solidFill>
                        </a:rPr>
                        <a:t> -</a:t>
                      </a:r>
                      <a:r>
                        <a:rPr lang="ko-KR" altLang="en-US" sz="1100" baseline="0" dirty="0" smtClean="0">
                          <a:solidFill>
                            <a:schemeClr val="tx1"/>
                          </a:solidFill>
                        </a:rPr>
                        <a:t>수행평가</a:t>
                      </a:r>
                      <a:r>
                        <a:rPr lang="en-US" altLang="ko-KR" sz="1100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100" baseline="0" dirty="0" err="1" smtClean="0">
                          <a:solidFill>
                            <a:schemeClr val="tx1"/>
                          </a:solidFill>
                        </a:rPr>
                        <a:t>삼성테크윈</a:t>
                      </a:r>
                      <a:r>
                        <a:rPr lang="en-US" altLang="ko-KR" sz="11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ko-KR" altLang="en-US" sz="1100" baseline="0" dirty="0" smtClean="0">
                          <a:solidFill>
                            <a:schemeClr val="tx1"/>
                          </a:solidFill>
                        </a:rPr>
                        <a:t>교육</a:t>
                      </a:r>
                      <a:endParaRPr lang="en-US" altLang="ko-KR" sz="11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latinLnBrk="1">
                        <a:buFont typeface="Arial" pitchFamily="34" charset="0"/>
                        <a:buNone/>
                      </a:pPr>
                      <a:r>
                        <a:rPr lang="en-US" altLang="ko-KR" sz="1100" baseline="0" dirty="0" smtClean="0">
                          <a:solidFill>
                            <a:schemeClr val="tx1"/>
                          </a:solidFill>
                        </a:rPr>
                        <a:t> -</a:t>
                      </a:r>
                      <a:r>
                        <a:rPr lang="ko-KR" altLang="en-US" sz="1100" baseline="0" dirty="0" smtClean="0">
                          <a:solidFill>
                            <a:schemeClr val="tx1"/>
                          </a:solidFill>
                        </a:rPr>
                        <a:t>학기당 </a:t>
                      </a:r>
                      <a:r>
                        <a:rPr lang="en-US" altLang="ko-KR" sz="1100" baseline="0" dirty="0" smtClean="0">
                          <a:solidFill>
                            <a:schemeClr val="tx1"/>
                          </a:solidFill>
                        </a:rPr>
                        <a:t>1-2</a:t>
                      </a:r>
                      <a:r>
                        <a:rPr lang="ko-KR" altLang="en-US" sz="1100" baseline="0" dirty="0" smtClean="0">
                          <a:solidFill>
                            <a:schemeClr val="tx1"/>
                          </a:solidFill>
                        </a:rPr>
                        <a:t>회 초청 특강 및</a:t>
                      </a:r>
                      <a:endParaRPr lang="en-US" altLang="ko-KR" sz="11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latinLnBrk="1">
                        <a:buFont typeface="Arial" pitchFamily="34" charset="0"/>
                        <a:buNone/>
                      </a:pPr>
                      <a:r>
                        <a:rPr lang="en-US" altLang="ko-KR" sz="1100" baseline="0" dirty="0" smtClean="0">
                          <a:solidFill>
                            <a:schemeClr val="tx1"/>
                          </a:solidFill>
                        </a:rPr>
                        <a:t>  Workshop</a:t>
                      </a:r>
                    </a:p>
                    <a:p>
                      <a:pPr latinLnBrk="1">
                        <a:buFont typeface="Arial" pitchFamily="34" charset="0"/>
                        <a:buNone/>
                      </a:pPr>
                      <a:r>
                        <a:rPr lang="en-US" altLang="ko-KR" sz="1100" baseline="0" dirty="0" smtClean="0">
                          <a:solidFill>
                            <a:schemeClr val="tx1"/>
                          </a:solidFill>
                        </a:rPr>
                        <a:t> -</a:t>
                      </a:r>
                      <a:r>
                        <a:rPr lang="ko-KR" altLang="en-US" sz="1100" baseline="0" dirty="0" smtClean="0">
                          <a:solidFill>
                            <a:schemeClr val="tx1"/>
                          </a:solidFill>
                        </a:rPr>
                        <a:t>자체</a:t>
                      </a:r>
                      <a:r>
                        <a:rPr lang="en-US" altLang="ko-KR" sz="11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100" baseline="0" dirty="0" smtClean="0">
                          <a:solidFill>
                            <a:schemeClr val="tx1"/>
                          </a:solidFill>
                        </a:rPr>
                        <a:t>세미나</a:t>
                      </a:r>
                      <a:r>
                        <a:rPr lang="en-US" altLang="ko-KR" sz="1100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467544" y="548680"/>
            <a:ext cx="6336704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395536" y="197518"/>
            <a:ext cx="2520280" cy="3600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대학원 심리학과</a:t>
            </a:r>
            <a:endParaRPr lang="ko-KR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39552" y="1196752"/>
            <a:ext cx="3974165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최근</a:t>
            </a:r>
            <a:r>
              <a:rPr lang="en-US" altLang="ko-KR" dirty="0" smtClean="0"/>
              <a:t> </a:t>
            </a:r>
            <a:r>
              <a:rPr lang="ko-KR" altLang="en-US" dirty="0" smtClean="0"/>
              <a:t>학문과 기업세계에서의 화두는 </a:t>
            </a:r>
            <a:endParaRPr lang="en-US" altLang="ko-KR" dirty="0" smtClean="0"/>
          </a:p>
          <a:p>
            <a:endParaRPr lang="en-US" altLang="ko-KR" dirty="0" smtClean="0"/>
          </a:p>
          <a:p>
            <a:pPr algn="ctr"/>
            <a:r>
              <a:rPr lang="en-US" altLang="ko-KR" sz="2400" dirty="0" smtClean="0"/>
              <a:t>Convergence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-</a:t>
            </a:r>
            <a:r>
              <a:rPr lang="ko-KR" altLang="en-US" dirty="0" smtClean="0"/>
              <a:t>심리학과 </a:t>
            </a:r>
            <a:r>
              <a:rPr lang="ko-KR" altLang="en-US" dirty="0" err="1" smtClean="0"/>
              <a:t>타학문간의</a:t>
            </a:r>
            <a:r>
              <a:rPr lang="ko-KR" altLang="en-US" dirty="0" smtClean="0"/>
              <a:t> 융합</a:t>
            </a:r>
            <a:endParaRPr lang="en-US" altLang="ko-KR" dirty="0" smtClean="0"/>
          </a:p>
          <a:p>
            <a:r>
              <a:rPr lang="en-US" altLang="ko-KR" dirty="0" smtClean="0"/>
              <a:t>-</a:t>
            </a:r>
            <a:r>
              <a:rPr lang="ko-KR" altLang="en-US" dirty="0" smtClean="0"/>
              <a:t>심리학내 전공간 융합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융합이 잘 되는 사람은</a:t>
            </a:r>
            <a:r>
              <a:rPr lang="en-US" altLang="ko-KR" dirty="0" smtClean="0"/>
              <a:t>?</a:t>
            </a:r>
          </a:p>
          <a:p>
            <a:r>
              <a:rPr lang="en-US" altLang="ko-KR" dirty="0" smtClean="0"/>
              <a:t>   </a:t>
            </a:r>
            <a:endParaRPr lang="ko-KR" altLang="en-US" dirty="0"/>
          </a:p>
        </p:txBody>
      </p:sp>
      <p:sp>
        <p:nvSpPr>
          <p:cNvPr id="29" name="타원 28"/>
          <p:cNvSpPr/>
          <p:nvPr/>
        </p:nvSpPr>
        <p:spPr>
          <a:xfrm>
            <a:off x="5220072" y="1700808"/>
            <a:ext cx="1944216" cy="1800200"/>
          </a:xfrm>
          <a:prstGeom prst="ellipse">
            <a:avLst/>
          </a:prstGeom>
          <a:noFill/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>
                <a:solidFill>
                  <a:srgbClr val="C00000"/>
                </a:solidFill>
              </a:rPr>
              <a:t>자기전공분야의 지식과 기술</a:t>
            </a:r>
            <a:endParaRPr lang="en-US" altLang="ko-KR" sz="1400" dirty="0" smtClean="0">
              <a:solidFill>
                <a:srgbClr val="C00000"/>
              </a:solidFill>
            </a:endParaRPr>
          </a:p>
          <a:p>
            <a:pPr algn="ctr"/>
            <a:endParaRPr lang="en-US" altLang="ko-KR" sz="1400" dirty="0" smtClean="0">
              <a:solidFill>
                <a:srgbClr val="C00000"/>
              </a:solidFill>
            </a:endParaRPr>
          </a:p>
          <a:p>
            <a:pPr algn="ctr"/>
            <a:endParaRPr lang="en-US" altLang="ko-KR" sz="1400" dirty="0" smtClean="0">
              <a:solidFill>
                <a:srgbClr val="C00000"/>
              </a:solidFill>
            </a:endParaRPr>
          </a:p>
          <a:p>
            <a:pPr algn="ctr"/>
            <a:endParaRPr lang="ko-KR" altLang="en-US" sz="1400" dirty="0"/>
          </a:p>
        </p:txBody>
      </p:sp>
      <p:sp>
        <p:nvSpPr>
          <p:cNvPr id="30" name="타원 29"/>
          <p:cNvSpPr/>
          <p:nvPr/>
        </p:nvSpPr>
        <p:spPr>
          <a:xfrm>
            <a:off x="4499992" y="2420888"/>
            <a:ext cx="1944216" cy="1800200"/>
          </a:xfrm>
          <a:prstGeom prst="ellipse">
            <a:avLst/>
          </a:prstGeom>
          <a:noFill/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 smtClean="0">
              <a:solidFill>
                <a:srgbClr val="C00000"/>
              </a:solidFill>
            </a:endParaRPr>
          </a:p>
          <a:p>
            <a:pPr algn="ctr"/>
            <a:endParaRPr lang="en-US" altLang="ko-KR" sz="1200" dirty="0" smtClean="0">
              <a:solidFill>
                <a:srgbClr val="C00000"/>
              </a:solidFill>
            </a:endParaRPr>
          </a:p>
          <a:p>
            <a:pPr algn="ctr"/>
            <a:r>
              <a:rPr lang="ko-KR" altLang="en-US" sz="1200" dirty="0" smtClean="0">
                <a:solidFill>
                  <a:srgbClr val="C00000"/>
                </a:solidFill>
              </a:rPr>
              <a:t>기본</a:t>
            </a:r>
            <a:endParaRPr lang="en-US" altLang="ko-KR" sz="1200" dirty="0" smtClean="0">
              <a:solidFill>
                <a:srgbClr val="C00000"/>
              </a:solidFill>
            </a:endParaRPr>
          </a:p>
          <a:p>
            <a:pPr algn="ctr"/>
            <a:r>
              <a:rPr lang="en-US" altLang="ko-KR" sz="1200" dirty="0" smtClean="0">
                <a:solidFill>
                  <a:srgbClr val="C00000"/>
                </a:solidFill>
              </a:rPr>
              <a:t>(</a:t>
            </a:r>
            <a:r>
              <a:rPr lang="ko-KR" altLang="en-US" sz="1200" dirty="0" smtClean="0">
                <a:solidFill>
                  <a:srgbClr val="C00000"/>
                </a:solidFill>
              </a:rPr>
              <a:t>신경과학</a:t>
            </a:r>
            <a:r>
              <a:rPr lang="en-US" altLang="ko-KR" sz="1200" dirty="0" smtClean="0">
                <a:solidFill>
                  <a:srgbClr val="C00000"/>
                </a:solidFill>
              </a:rPr>
              <a:t>, </a:t>
            </a:r>
            <a:r>
              <a:rPr lang="ko-KR" altLang="en-US" sz="1200" dirty="0" smtClean="0">
                <a:solidFill>
                  <a:srgbClr val="C00000"/>
                </a:solidFill>
              </a:rPr>
              <a:t>학습심리</a:t>
            </a:r>
            <a:r>
              <a:rPr lang="en-US" altLang="ko-KR" sz="1200" dirty="0" smtClean="0">
                <a:solidFill>
                  <a:srgbClr val="C00000"/>
                </a:solidFill>
              </a:rPr>
              <a:t>, </a:t>
            </a:r>
            <a:r>
              <a:rPr lang="ko-KR" altLang="en-US" sz="1200" dirty="0" smtClean="0">
                <a:solidFill>
                  <a:srgbClr val="C00000"/>
                </a:solidFill>
              </a:rPr>
              <a:t>성격심리</a:t>
            </a:r>
            <a:r>
              <a:rPr lang="en-US" altLang="ko-KR" sz="1200" dirty="0" smtClean="0">
                <a:solidFill>
                  <a:srgbClr val="C00000"/>
                </a:solidFill>
              </a:rPr>
              <a:t>, </a:t>
            </a:r>
            <a:r>
              <a:rPr lang="ko-KR" altLang="en-US" sz="1200" dirty="0" smtClean="0">
                <a:solidFill>
                  <a:srgbClr val="C00000"/>
                </a:solidFill>
              </a:rPr>
              <a:t>사회심리</a:t>
            </a:r>
            <a:r>
              <a:rPr lang="en-US" altLang="ko-KR" sz="1200" dirty="0" smtClean="0">
                <a:solidFill>
                  <a:srgbClr val="C00000"/>
                </a:solidFill>
              </a:rPr>
              <a:t>, </a:t>
            </a:r>
            <a:r>
              <a:rPr lang="ko-KR" altLang="en-US" sz="1200" dirty="0" smtClean="0">
                <a:solidFill>
                  <a:srgbClr val="C00000"/>
                </a:solidFill>
              </a:rPr>
              <a:t>인지심리</a:t>
            </a:r>
            <a:r>
              <a:rPr lang="en-US" altLang="ko-KR" sz="1200" dirty="0" smtClean="0">
                <a:solidFill>
                  <a:srgbClr val="C00000"/>
                </a:solidFill>
              </a:rPr>
              <a:t>, </a:t>
            </a:r>
            <a:r>
              <a:rPr lang="ko-KR" altLang="en-US" sz="1200" dirty="0" err="1" smtClean="0">
                <a:solidFill>
                  <a:srgbClr val="C00000"/>
                </a:solidFill>
              </a:rPr>
              <a:t>발달심리등</a:t>
            </a:r>
            <a:r>
              <a:rPr lang="en-US" altLang="ko-KR" sz="1200" dirty="0" smtClean="0">
                <a:solidFill>
                  <a:srgbClr val="C00000"/>
                </a:solidFill>
              </a:rPr>
              <a:t>)</a:t>
            </a:r>
            <a:endParaRPr lang="ko-KR" altLang="en-US" sz="1200" dirty="0">
              <a:solidFill>
                <a:srgbClr val="C00000"/>
              </a:solidFill>
            </a:endParaRPr>
          </a:p>
        </p:txBody>
      </p:sp>
      <p:sp>
        <p:nvSpPr>
          <p:cNvPr id="31" name="타원 30"/>
          <p:cNvSpPr/>
          <p:nvPr/>
        </p:nvSpPr>
        <p:spPr>
          <a:xfrm>
            <a:off x="5868144" y="2420888"/>
            <a:ext cx="1944216" cy="1800200"/>
          </a:xfrm>
          <a:prstGeom prst="ellipse">
            <a:avLst/>
          </a:prstGeom>
          <a:noFill/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 smtClean="0">
              <a:solidFill>
                <a:srgbClr val="C00000"/>
              </a:solidFill>
            </a:endParaRPr>
          </a:p>
          <a:p>
            <a:pPr algn="ctr"/>
            <a:endParaRPr lang="en-US" altLang="ko-KR" sz="1200" dirty="0" smtClean="0">
              <a:solidFill>
                <a:srgbClr val="C00000"/>
              </a:solidFill>
            </a:endParaRPr>
          </a:p>
          <a:p>
            <a:pPr algn="ctr"/>
            <a:endParaRPr lang="en-US" altLang="ko-KR" sz="1200" dirty="0" smtClean="0">
              <a:solidFill>
                <a:srgbClr val="C00000"/>
              </a:solidFill>
            </a:endParaRPr>
          </a:p>
          <a:p>
            <a:pPr algn="ctr"/>
            <a:r>
              <a:rPr lang="en-US" altLang="ko-KR" sz="1200" dirty="0" smtClean="0">
                <a:solidFill>
                  <a:srgbClr val="C00000"/>
                </a:solidFill>
              </a:rPr>
              <a:t>          </a:t>
            </a:r>
            <a:r>
              <a:rPr lang="ko-KR" altLang="en-US" sz="1200" dirty="0" smtClean="0">
                <a:solidFill>
                  <a:srgbClr val="C00000"/>
                </a:solidFill>
              </a:rPr>
              <a:t>타 전공</a:t>
            </a:r>
            <a:endParaRPr lang="en-US" altLang="ko-KR" sz="1200" dirty="0" smtClean="0">
              <a:solidFill>
                <a:srgbClr val="C00000"/>
              </a:solidFill>
            </a:endParaRPr>
          </a:p>
          <a:p>
            <a:pPr algn="ctr"/>
            <a:r>
              <a:rPr lang="en-US" altLang="ko-KR" sz="1200" dirty="0" smtClean="0">
                <a:solidFill>
                  <a:srgbClr val="C00000"/>
                </a:solidFill>
              </a:rPr>
              <a:t>        </a:t>
            </a:r>
            <a:r>
              <a:rPr lang="ko-KR" altLang="en-US" sz="1200" dirty="0" smtClean="0">
                <a:solidFill>
                  <a:srgbClr val="C00000"/>
                </a:solidFill>
              </a:rPr>
              <a:t>분야의 </a:t>
            </a:r>
            <a:endParaRPr lang="en-US" altLang="ko-KR" sz="1200" dirty="0" smtClean="0">
              <a:solidFill>
                <a:srgbClr val="C00000"/>
              </a:solidFill>
            </a:endParaRPr>
          </a:p>
          <a:p>
            <a:pPr algn="ctr"/>
            <a:r>
              <a:rPr lang="en-US" altLang="ko-KR" sz="1200" dirty="0" smtClean="0">
                <a:solidFill>
                  <a:srgbClr val="C00000"/>
                </a:solidFill>
              </a:rPr>
              <a:t>     </a:t>
            </a:r>
            <a:r>
              <a:rPr lang="ko-KR" altLang="en-US" sz="1200" dirty="0" smtClean="0">
                <a:solidFill>
                  <a:srgbClr val="C00000"/>
                </a:solidFill>
              </a:rPr>
              <a:t>이해</a:t>
            </a:r>
            <a:endParaRPr lang="ko-KR" altLang="en-US" sz="1200" dirty="0"/>
          </a:p>
        </p:txBody>
      </p:sp>
      <p:sp>
        <p:nvSpPr>
          <p:cNvPr id="32" name="모서리가 둥근 직사각형 31"/>
          <p:cNvSpPr/>
          <p:nvPr/>
        </p:nvSpPr>
        <p:spPr>
          <a:xfrm>
            <a:off x="4283968" y="1412776"/>
            <a:ext cx="3816424" cy="3096344"/>
          </a:xfrm>
          <a:prstGeom prst="roundRect">
            <a:avLst/>
          </a:prstGeom>
          <a:noFill/>
          <a:ln w="12700"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TextBox 32"/>
          <p:cNvSpPr txBox="1"/>
          <p:nvPr/>
        </p:nvSpPr>
        <p:spPr>
          <a:xfrm>
            <a:off x="6012160" y="4254187"/>
            <a:ext cx="312938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 smtClean="0"/>
              <a:t>이런 것을 잘하려면</a:t>
            </a:r>
            <a:endParaRPr lang="en-US" altLang="ko-KR" sz="1200" dirty="0" smtClean="0"/>
          </a:p>
          <a:p>
            <a:r>
              <a:rPr lang="ko-KR" altLang="en-US" sz="1200" dirty="0" smtClean="0"/>
              <a:t>많은 정보를 수집</a:t>
            </a:r>
            <a:r>
              <a:rPr lang="en-US" altLang="ko-KR" sz="1200" dirty="0" smtClean="0"/>
              <a:t>/</a:t>
            </a:r>
            <a:r>
              <a:rPr lang="ko-KR" altLang="en-US" sz="1200" dirty="0" smtClean="0"/>
              <a:t>수용하고</a:t>
            </a:r>
            <a:endParaRPr lang="en-US" altLang="ko-KR" sz="1200" dirty="0" smtClean="0"/>
          </a:p>
          <a:p>
            <a:r>
              <a:rPr lang="ko-KR" altLang="en-US" sz="1200" dirty="0" smtClean="0"/>
              <a:t>자기도 유용한 정보를 산출해야 함</a:t>
            </a:r>
            <a:endParaRPr lang="en-US" altLang="ko-KR" sz="1200" dirty="0" smtClean="0"/>
          </a:p>
          <a:p>
            <a:endParaRPr lang="en-US" altLang="ko-KR" sz="1200" dirty="0" smtClean="0"/>
          </a:p>
          <a:p>
            <a:pPr>
              <a:buFont typeface="Arial" charset="0"/>
              <a:buChar char="•"/>
            </a:pPr>
            <a:r>
              <a:rPr lang="ko-KR" altLang="en-US" sz="1200" dirty="0" smtClean="0"/>
              <a:t> 다양한 분야의 수강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청강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특강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학회참여</a:t>
            </a:r>
            <a:endParaRPr lang="en-US" altLang="ko-KR" sz="1200" dirty="0" smtClean="0"/>
          </a:p>
          <a:p>
            <a:pPr>
              <a:buFont typeface="Arial" charset="0"/>
              <a:buChar char="•"/>
            </a:pPr>
            <a:r>
              <a:rPr lang="en-US" altLang="ko-KR" sz="1200" dirty="0" smtClean="0"/>
              <a:t> </a:t>
            </a:r>
            <a:r>
              <a:rPr lang="ko-KR" altLang="en-US" sz="1200" dirty="0" smtClean="0"/>
              <a:t>실습기관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프로젝트 참여</a:t>
            </a:r>
            <a:endParaRPr lang="en-US" altLang="ko-KR" sz="1200" dirty="0" smtClean="0"/>
          </a:p>
          <a:p>
            <a:pPr>
              <a:buFont typeface="Arial" charset="0"/>
              <a:buChar char="•"/>
            </a:pPr>
            <a:r>
              <a:rPr lang="en-US" altLang="ko-KR" sz="1200" dirty="0" smtClean="0"/>
              <a:t> </a:t>
            </a:r>
            <a:r>
              <a:rPr lang="ko-KR" altLang="en-US" sz="1200" dirty="0" smtClean="0"/>
              <a:t>타전공자와 토론 </a:t>
            </a:r>
            <a:r>
              <a:rPr lang="en-US" altLang="ko-KR" sz="1200" dirty="0" smtClean="0"/>
              <a:t>&amp; Feedback</a:t>
            </a:r>
          </a:p>
          <a:p>
            <a:pPr>
              <a:buFont typeface="Arial" charset="0"/>
              <a:buChar char="•"/>
            </a:pPr>
            <a:r>
              <a:rPr lang="en-US" altLang="ko-KR" sz="1200" dirty="0" smtClean="0"/>
              <a:t> </a:t>
            </a:r>
            <a:r>
              <a:rPr lang="ko-KR" altLang="en-US" sz="1200" dirty="0" smtClean="0"/>
              <a:t>정보수집과 분석을 위해</a:t>
            </a:r>
            <a:endParaRPr lang="en-US" altLang="ko-KR" sz="1200" dirty="0" smtClean="0"/>
          </a:p>
          <a:p>
            <a:r>
              <a:rPr lang="en-US" altLang="ko-KR" sz="1200" dirty="0" smtClean="0"/>
              <a:t>  </a:t>
            </a:r>
            <a:r>
              <a:rPr lang="ko-KR" altLang="en-US" sz="1200" dirty="0" smtClean="0"/>
              <a:t>영어와 통계적 지식과 기술이 </a:t>
            </a:r>
            <a:endParaRPr lang="en-US" altLang="ko-KR" sz="1200" dirty="0" smtClean="0"/>
          </a:p>
          <a:p>
            <a:r>
              <a:rPr lang="en-US" altLang="ko-KR" sz="1200" dirty="0" smtClean="0"/>
              <a:t>  </a:t>
            </a:r>
            <a:r>
              <a:rPr lang="ko-KR" altLang="en-US" sz="1200" dirty="0" smtClean="0"/>
              <a:t>요구됨</a:t>
            </a:r>
            <a:r>
              <a:rPr lang="en-US" altLang="ko-KR" sz="1200" dirty="0" smtClean="0"/>
              <a:t>.</a:t>
            </a:r>
            <a:endParaRPr lang="ko-KR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467544" y="548680"/>
            <a:ext cx="6336704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395536" y="197518"/>
            <a:ext cx="2520280" cy="3600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대학원 심리학과</a:t>
            </a:r>
            <a:endParaRPr lang="ko-KR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259632" y="1412776"/>
            <a:ext cx="281679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dirty="0" smtClean="0"/>
              <a:t>교수소개 및 </a:t>
            </a:r>
            <a:endParaRPr lang="en-US" altLang="ko-KR" sz="3600" dirty="0" smtClean="0"/>
          </a:p>
          <a:p>
            <a:endParaRPr lang="en-US" altLang="ko-KR" sz="3600" dirty="0" smtClean="0"/>
          </a:p>
          <a:p>
            <a:r>
              <a:rPr lang="en-US" altLang="ko-KR" sz="3600" dirty="0" smtClean="0"/>
              <a:t>Q&amp;A  </a:t>
            </a:r>
            <a:r>
              <a:rPr lang="ko-KR" altLang="en-US" sz="3600" dirty="0" smtClean="0"/>
              <a:t>시간</a:t>
            </a:r>
            <a:r>
              <a:rPr lang="en-US" altLang="ko-KR" sz="3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467544" y="548680"/>
            <a:ext cx="6336704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395536" y="197518"/>
            <a:ext cx="2520280" cy="3600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대학원 심리학과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395536" y="836712"/>
            <a:ext cx="1647800" cy="3600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학위과정</a:t>
            </a:r>
            <a:endParaRPr lang="ko-KR" altLang="en-US" dirty="0"/>
          </a:p>
        </p:txBody>
      </p:sp>
      <p:graphicFrame>
        <p:nvGraphicFramePr>
          <p:cNvPr id="35" name="표 34"/>
          <p:cNvGraphicFramePr>
            <a:graphicFrameLocks noGrp="1"/>
          </p:cNvGraphicFramePr>
          <p:nvPr/>
        </p:nvGraphicFramePr>
        <p:xfrm>
          <a:off x="467544" y="1340768"/>
          <a:ext cx="7560840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3024"/>
                <a:gridCol w="2155368"/>
                <a:gridCol w="2376264"/>
                <a:gridCol w="1656184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>
                          <a:solidFill>
                            <a:schemeClr val="tx1"/>
                          </a:solidFill>
                        </a:rPr>
                        <a:t>시기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>
                          <a:solidFill>
                            <a:schemeClr val="tx1"/>
                          </a:solidFill>
                        </a:rPr>
                        <a:t>내용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>
                          <a:solidFill>
                            <a:schemeClr val="tx1"/>
                          </a:solidFill>
                        </a:rPr>
                        <a:t>세부사항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>
                          <a:solidFill>
                            <a:schemeClr val="tx1"/>
                          </a:solidFill>
                        </a:rPr>
                        <a:t>비고</a:t>
                      </a: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400" dirty="0" smtClean="0">
                          <a:solidFill>
                            <a:schemeClr val="tx1"/>
                          </a:solidFill>
                        </a:rPr>
                        <a:t>제출서류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학기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수강신청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학점취득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학기당 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학점 이내</a:t>
                      </a:r>
                      <a:endParaRPr lang="en-US" altLang="ko-KR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보충과목 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ko-KR" altLang="en-US" sz="1100" dirty="0" err="1" smtClean="0">
                          <a:solidFill>
                            <a:schemeClr val="tx1"/>
                          </a:solidFill>
                        </a:rPr>
                        <a:t>학점이내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 smtClean="0">
                          <a:solidFill>
                            <a:srgbClr val="C00000"/>
                          </a:solidFill>
                        </a:rPr>
                        <a:t>수강신청</a:t>
                      </a:r>
                      <a:r>
                        <a:rPr lang="en-US" altLang="ko-KR" sz="1100" dirty="0" smtClean="0">
                          <a:solidFill>
                            <a:srgbClr val="C00000"/>
                          </a:solidFill>
                        </a:rPr>
                        <a:t>(</a:t>
                      </a:r>
                      <a:r>
                        <a:rPr lang="ko-KR" altLang="en-US" sz="1100" dirty="0" smtClean="0">
                          <a:solidFill>
                            <a:srgbClr val="C00000"/>
                          </a:solidFill>
                        </a:rPr>
                        <a:t>인터넷</a:t>
                      </a:r>
                      <a:r>
                        <a:rPr lang="en-US" altLang="ko-KR" sz="1100" dirty="0" smtClean="0">
                          <a:solidFill>
                            <a:srgbClr val="C00000"/>
                          </a:solidFill>
                        </a:rPr>
                        <a:t>)</a:t>
                      </a:r>
                    </a:p>
                    <a:p>
                      <a:pPr latinLnBrk="1"/>
                      <a:r>
                        <a:rPr lang="ko-KR" altLang="en-US" sz="1100" dirty="0" smtClean="0">
                          <a:solidFill>
                            <a:srgbClr val="C00000"/>
                          </a:solidFill>
                        </a:rPr>
                        <a:t>기초과목 중심</a:t>
                      </a:r>
                      <a:endParaRPr lang="ko-KR" altLang="en-US" sz="11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지도교수선정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입학 후 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ko-KR" altLang="en-US" sz="1100" dirty="0" err="1" smtClean="0">
                          <a:solidFill>
                            <a:schemeClr val="tx1"/>
                          </a:solidFill>
                        </a:rPr>
                        <a:t>개월이내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(8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월까지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정년 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년 이상 남은 교수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지도교수제청서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학과장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latinLnBrk="1"/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ko-KR" altLang="en-US" sz="1100" dirty="0" err="1" smtClean="0">
                          <a:solidFill>
                            <a:schemeClr val="tx1"/>
                          </a:solidFill>
                        </a:rPr>
                        <a:t>변경시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변경신청서</a:t>
                      </a:r>
                      <a:endParaRPr lang="en-US" altLang="ko-KR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ko-KR" altLang="en-US" sz="1100" dirty="0" err="1" smtClean="0">
                          <a:solidFill>
                            <a:schemeClr val="tx1"/>
                          </a:solidFill>
                        </a:rPr>
                        <a:t>지도교수퇴임시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석사는 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년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박사는 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1100" dirty="0" err="1" smtClean="0">
                          <a:solidFill>
                            <a:schemeClr val="tx1"/>
                          </a:solidFill>
                        </a:rPr>
                        <a:t>년연장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학기이상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외국어시험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(70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점 이상 합격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전공영어시험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학과장 주관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학기 이상 등록자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pPr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면제기준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: TOEIC 750, TEPS 625</a:t>
                      </a:r>
                    </a:p>
                    <a:p>
                      <a:pPr latinLnBrk="1"/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   PBT 550,CBT 210, </a:t>
                      </a:r>
                      <a:r>
                        <a:rPr lang="en-US" altLang="ko-KR" sz="1100" dirty="0" err="1" smtClean="0">
                          <a:solidFill>
                            <a:schemeClr val="tx1"/>
                          </a:solidFill>
                        </a:rPr>
                        <a:t>iBT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 77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>
                          <a:solidFill>
                            <a:srgbClr val="C00000"/>
                          </a:solidFill>
                        </a:rPr>
                        <a:t>*</a:t>
                      </a:r>
                      <a:r>
                        <a:rPr lang="ko-KR" altLang="en-US" sz="1100" dirty="0" err="1" smtClean="0">
                          <a:solidFill>
                            <a:srgbClr val="C00000"/>
                          </a:solidFill>
                        </a:rPr>
                        <a:t>외국어시험응시원</a:t>
                      </a:r>
                      <a:endParaRPr lang="en-US" altLang="ko-KR" sz="1100" dirty="0" smtClean="0">
                        <a:solidFill>
                          <a:srgbClr val="C00000"/>
                        </a:solidFill>
                      </a:endParaRPr>
                    </a:p>
                    <a:p>
                      <a:pPr latinLnBrk="1"/>
                      <a:r>
                        <a:rPr lang="en-US" altLang="ko-KR" sz="1100" dirty="0" smtClean="0">
                          <a:solidFill>
                            <a:srgbClr val="C00000"/>
                          </a:solidFill>
                        </a:rPr>
                        <a:t>  (</a:t>
                      </a:r>
                      <a:r>
                        <a:rPr lang="ko-KR" altLang="en-US" sz="1100" dirty="0" smtClean="0">
                          <a:solidFill>
                            <a:srgbClr val="C00000"/>
                          </a:solidFill>
                        </a:rPr>
                        <a:t>인터넷신청</a:t>
                      </a:r>
                      <a:r>
                        <a:rPr lang="en-US" altLang="ko-KR" sz="1100" dirty="0" smtClean="0">
                          <a:solidFill>
                            <a:srgbClr val="C00000"/>
                          </a:solidFill>
                        </a:rPr>
                        <a:t>)</a:t>
                      </a:r>
                    </a:p>
                    <a:p>
                      <a:pPr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외국어는 영어임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pPr latinLnBrk="1"/>
                      <a:r>
                        <a:rPr lang="en-US" altLang="ko-KR" sz="1100" i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ko-KR" altLang="en-US" sz="1100" i="1" dirty="0" smtClean="0">
                          <a:solidFill>
                            <a:schemeClr val="tx1"/>
                          </a:solidFill>
                        </a:rPr>
                        <a:t>학기이상</a:t>
                      </a:r>
                      <a:endParaRPr lang="en-US" altLang="ko-KR" sz="1100" i="1" dirty="0" smtClean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ko-KR" altLang="en-US" sz="1100" i="1" dirty="0" smtClean="0">
                          <a:solidFill>
                            <a:schemeClr val="tx1"/>
                          </a:solidFill>
                        </a:rPr>
                        <a:t>박사</a:t>
                      </a:r>
                      <a:r>
                        <a:rPr lang="en-US" altLang="ko-KR" sz="1100" i="1" dirty="0" smtClean="0">
                          <a:solidFill>
                            <a:schemeClr val="tx1"/>
                          </a:solidFill>
                        </a:rPr>
                        <a:t>(4</a:t>
                      </a:r>
                      <a:r>
                        <a:rPr lang="ko-KR" altLang="en-US" sz="1100" i="1" dirty="0" smtClean="0">
                          <a:solidFill>
                            <a:schemeClr val="tx1"/>
                          </a:solidFill>
                        </a:rPr>
                        <a:t>학기이상</a:t>
                      </a:r>
                      <a:r>
                        <a:rPr lang="en-US" altLang="ko-KR" sz="1100" i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100" i="1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endParaRPr lang="ko-KR" altLang="en-US" sz="11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종합시험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(70</a:t>
                      </a:r>
                      <a:r>
                        <a:rPr lang="ko-KR" altLang="en-US" sz="1100" dirty="0" err="1" smtClean="0">
                          <a:solidFill>
                            <a:schemeClr val="tx1"/>
                          </a:solidFill>
                        </a:rPr>
                        <a:t>점이상합격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석사 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16, 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박사 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학점이상 이수</a:t>
                      </a:r>
                      <a:endParaRPr lang="en-US" altLang="ko-KR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석사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공통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1(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통계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), 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전공 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과목</a:t>
                      </a:r>
                      <a:endParaRPr lang="en-US" altLang="ko-KR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박사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공통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1, 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전공 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과목</a:t>
                      </a:r>
                      <a:endParaRPr lang="en-US" altLang="ko-KR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동일교수 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과목까지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>
                          <a:solidFill>
                            <a:srgbClr val="C00000"/>
                          </a:solidFill>
                        </a:rPr>
                        <a:t>*</a:t>
                      </a:r>
                      <a:r>
                        <a:rPr lang="ko-KR" altLang="en-US" sz="1100" dirty="0" err="1" smtClean="0">
                          <a:solidFill>
                            <a:srgbClr val="C00000"/>
                          </a:solidFill>
                        </a:rPr>
                        <a:t>종합시험응시원</a:t>
                      </a:r>
                      <a:endParaRPr lang="en-US" altLang="ko-KR" sz="1100" dirty="0" smtClean="0">
                        <a:solidFill>
                          <a:srgbClr val="C00000"/>
                        </a:solidFill>
                      </a:endParaRPr>
                    </a:p>
                    <a:p>
                      <a:pPr latinLnBrk="1"/>
                      <a:r>
                        <a:rPr lang="en-US" altLang="ko-KR" sz="1100" dirty="0" smtClean="0">
                          <a:solidFill>
                            <a:srgbClr val="C00000"/>
                          </a:solidFill>
                        </a:rPr>
                        <a:t> (</a:t>
                      </a:r>
                      <a:r>
                        <a:rPr lang="ko-KR" altLang="en-US" sz="1100" dirty="0" smtClean="0">
                          <a:solidFill>
                            <a:srgbClr val="C00000"/>
                          </a:solidFill>
                        </a:rPr>
                        <a:t>인터넷신청 및 서류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sz="11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논문계획서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(80</a:t>
                      </a:r>
                      <a:r>
                        <a:rPr lang="ko-KR" altLang="en-US" sz="1100" dirty="0" err="1" smtClean="0">
                          <a:solidFill>
                            <a:schemeClr val="tx1"/>
                          </a:solidFill>
                        </a:rPr>
                        <a:t>점이상합격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외국어 및 종합시험합격자</a:t>
                      </a:r>
                      <a:endParaRPr lang="en-US" altLang="ko-KR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심리학과 내규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대학원규정은 </a:t>
                      </a:r>
                      <a:r>
                        <a:rPr lang="ko-KR" altLang="en-US" sz="1100" dirty="0" err="1" smtClean="0">
                          <a:solidFill>
                            <a:schemeClr val="tx1"/>
                          </a:solidFill>
                        </a:rPr>
                        <a:t>최종논문제출전까지</a:t>
                      </a:r>
                      <a:endParaRPr lang="en-US" altLang="ko-KR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심사위원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지도교수 포함 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1100" dirty="0" err="1" smtClean="0">
                          <a:solidFill>
                            <a:schemeClr val="tx1"/>
                          </a:solidFill>
                        </a:rPr>
                        <a:t>인이상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논문계획서 및 </a:t>
                      </a:r>
                      <a:r>
                        <a:rPr lang="ko-KR" altLang="en-US" sz="1100" dirty="0" err="1" smtClean="0">
                          <a:solidFill>
                            <a:schemeClr val="tx1"/>
                          </a:solidFill>
                        </a:rPr>
                        <a:t>심시결과보고서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지도교수작성사항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예비논문발표</a:t>
                      </a:r>
                      <a:endParaRPr lang="en-US" altLang="ko-KR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가부로 결정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심사위원 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2/3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찬성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예비논문 합격자에 한해</a:t>
                      </a:r>
                      <a:endParaRPr lang="en-US" altLang="ko-KR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심사위원구성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altLang="ko-KR" sz="11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latinLnBrk="1"/>
                      <a:r>
                        <a:rPr lang="en-US" altLang="ko-KR" sz="1100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ko-KR" altLang="en-US" sz="1100" baseline="0" dirty="0" smtClean="0">
                          <a:solidFill>
                            <a:schemeClr val="tx1"/>
                          </a:solidFill>
                        </a:rPr>
                        <a:t>석사</a:t>
                      </a:r>
                      <a:r>
                        <a:rPr lang="en-US" altLang="ko-KR" sz="1100" baseline="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ko-KR" altLang="en-US" sz="1100" baseline="0" dirty="0" smtClean="0">
                          <a:solidFill>
                            <a:schemeClr val="tx1"/>
                          </a:solidFill>
                        </a:rPr>
                        <a:t>지도교수포함 </a:t>
                      </a:r>
                      <a:r>
                        <a:rPr lang="en-US" altLang="ko-KR" sz="1100" baseline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ko-KR" altLang="en-US" sz="1100" baseline="0" dirty="0" smtClean="0">
                          <a:solidFill>
                            <a:schemeClr val="tx1"/>
                          </a:solidFill>
                        </a:rPr>
                        <a:t>인</a:t>
                      </a:r>
                      <a:endParaRPr lang="en-US" altLang="ko-KR" sz="11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1100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ko-KR" altLang="en-US" sz="1100" baseline="0" dirty="0" smtClean="0">
                          <a:solidFill>
                            <a:schemeClr val="tx1"/>
                          </a:solidFill>
                        </a:rPr>
                        <a:t>박사</a:t>
                      </a:r>
                      <a:r>
                        <a:rPr lang="en-US" altLang="ko-KR" sz="1100" baseline="0" dirty="0" smtClean="0">
                          <a:solidFill>
                            <a:schemeClr val="tx1"/>
                          </a:solidFill>
                        </a:rPr>
                        <a:t>: 5</a:t>
                      </a:r>
                      <a:r>
                        <a:rPr lang="ko-KR" altLang="en-US" sz="1100" baseline="0" dirty="0" smtClean="0">
                          <a:solidFill>
                            <a:schemeClr val="tx1"/>
                          </a:solidFill>
                        </a:rPr>
                        <a:t>인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학위논문심사위원추천서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학과장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학기이상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학위논문공개발표 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공개발표결과보고서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심사위원장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학위논문심사 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&amp; 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구술시험</a:t>
                      </a:r>
                      <a:endParaRPr lang="en-US" altLang="ko-KR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심사위원 전원 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r>
                        <a:rPr lang="ko-KR" altLang="en-US" sz="1100" dirty="0" err="1" smtClean="0">
                          <a:solidFill>
                            <a:schemeClr val="tx1"/>
                          </a:solidFill>
                        </a:rPr>
                        <a:t>점이상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원래는 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ko-KR" altLang="en-US" sz="1100" dirty="0" err="1" smtClean="0">
                          <a:solidFill>
                            <a:schemeClr val="tx1"/>
                          </a:solidFill>
                        </a:rPr>
                        <a:t>회이상</a:t>
                      </a:r>
                      <a:endParaRPr lang="en-US" altLang="ko-KR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실제는 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회 정도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)-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박사는 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회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학위논문심사결과보고서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심사위원장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467544" y="548680"/>
            <a:ext cx="6336704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395536" y="197518"/>
            <a:ext cx="2520280" cy="3600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대학원 심리학과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395536" y="836712"/>
            <a:ext cx="1647800" cy="3600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졸업자격</a:t>
            </a:r>
            <a:endParaRPr lang="ko-KR" alt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55576" y="3717032"/>
            <a:ext cx="7891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/>
              <a:t>*</a:t>
            </a:r>
            <a:r>
              <a:rPr lang="ko-KR" altLang="en-US" sz="1200" dirty="0" smtClean="0"/>
              <a:t>보충과목</a:t>
            </a:r>
            <a:r>
              <a:rPr lang="en-US" altLang="ko-KR" sz="1200" dirty="0" smtClean="0"/>
              <a:t>(</a:t>
            </a:r>
            <a:r>
              <a:rPr lang="ko-KR" altLang="en-US" sz="1200" dirty="0" err="1" smtClean="0"/>
              <a:t>비동일계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특수대학원 등</a:t>
            </a:r>
            <a:r>
              <a:rPr lang="en-US" altLang="ko-KR" sz="1200" dirty="0" smtClean="0"/>
              <a:t>): </a:t>
            </a:r>
            <a:r>
              <a:rPr lang="ko-KR" altLang="en-US" sz="1200" dirty="0" smtClean="0"/>
              <a:t>석사 </a:t>
            </a:r>
            <a:r>
              <a:rPr lang="en-US" altLang="ko-KR" sz="1200" dirty="0" smtClean="0"/>
              <a:t>9</a:t>
            </a:r>
            <a:r>
              <a:rPr lang="ko-KR" altLang="en-US" sz="1200" dirty="0" smtClean="0"/>
              <a:t>학점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박사 </a:t>
            </a:r>
            <a:r>
              <a:rPr lang="en-US" altLang="ko-KR" sz="1200" dirty="0" smtClean="0"/>
              <a:t>18</a:t>
            </a:r>
            <a:r>
              <a:rPr lang="ko-KR" altLang="en-US" sz="1200" dirty="0" smtClean="0"/>
              <a:t>학점 이수</a:t>
            </a:r>
            <a:endParaRPr lang="en-US" altLang="ko-KR" sz="1200" dirty="0" smtClean="0"/>
          </a:p>
          <a:p>
            <a:r>
              <a:rPr lang="en-US" altLang="ko-KR" sz="1200" dirty="0" smtClean="0"/>
              <a:t> </a:t>
            </a:r>
            <a:r>
              <a:rPr lang="ko-KR" altLang="en-US" sz="1200" dirty="0" smtClean="0"/>
              <a:t>보충과목 인정범위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석사 </a:t>
            </a:r>
            <a:r>
              <a:rPr lang="en-US" altLang="ko-KR" sz="1200" dirty="0" smtClean="0"/>
              <a:t>9</a:t>
            </a:r>
            <a:r>
              <a:rPr lang="ko-KR" altLang="en-US" sz="1200" dirty="0" smtClean="0"/>
              <a:t>학점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박사 </a:t>
            </a:r>
            <a:r>
              <a:rPr lang="en-US" altLang="ko-KR" sz="1200" dirty="0" smtClean="0"/>
              <a:t>16</a:t>
            </a:r>
            <a:r>
              <a:rPr lang="ko-KR" altLang="en-US" sz="1200" dirty="0" smtClean="0"/>
              <a:t>학점</a:t>
            </a:r>
            <a:r>
              <a:rPr lang="en-US" altLang="ko-KR" sz="1200" dirty="0" smtClean="0"/>
              <a:t>(</a:t>
            </a:r>
            <a:r>
              <a:rPr lang="ko-KR" altLang="en-US" sz="1200" dirty="0" err="1" smtClean="0"/>
              <a:t>입학후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2</a:t>
            </a:r>
            <a:r>
              <a:rPr lang="ko-KR" altLang="en-US" sz="1200" dirty="0" err="1" smtClean="0"/>
              <a:t>학기내</a:t>
            </a:r>
            <a:r>
              <a:rPr lang="ko-KR" altLang="en-US" sz="1200" dirty="0" smtClean="0"/>
              <a:t> 제출</a:t>
            </a:r>
            <a:r>
              <a:rPr lang="en-US" altLang="ko-KR" sz="1200" dirty="0" smtClean="0"/>
              <a:t>), 2</a:t>
            </a:r>
            <a:r>
              <a:rPr lang="ko-KR" altLang="en-US" sz="1200" dirty="0" err="1" smtClean="0"/>
              <a:t>학점짜리</a:t>
            </a:r>
            <a:r>
              <a:rPr lang="ko-KR" altLang="en-US" sz="1200" dirty="0" smtClean="0"/>
              <a:t> 과목은 </a:t>
            </a:r>
            <a:r>
              <a:rPr lang="en-US" altLang="ko-KR" sz="1200" dirty="0" smtClean="0"/>
              <a:t>2</a:t>
            </a:r>
            <a:r>
              <a:rPr lang="ko-KR" altLang="en-US" sz="1200" dirty="0" smtClean="0"/>
              <a:t>개 묶어 </a:t>
            </a:r>
            <a:r>
              <a:rPr lang="en-US" altLang="ko-KR" sz="1200" dirty="0" smtClean="0"/>
              <a:t>3</a:t>
            </a:r>
            <a:r>
              <a:rPr lang="ko-KR" altLang="en-US" sz="1200" dirty="0" smtClean="0"/>
              <a:t>학점으로 인정</a:t>
            </a:r>
            <a:endParaRPr lang="ko-KR" alt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755576" y="1484784"/>
            <a:ext cx="556755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/>
              <a:t>외국어</a:t>
            </a:r>
            <a:r>
              <a:rPr lang="en-US" altLang="ko-KR" sz="1400" dirty="0" smtClean="0"/>
              <a:t>/</a:t>
            </a:r>
            <a:r>
              <a:rPr lang="ko-KR" altLang="en-US" sz="1400" dirty="0" smtClean="0"/>
              <a:t>종합시험 합격</a:t>
            </a:r>
            <a:endParaRPr lang="en-US" altLang="ko-KR" sz="1400" dirty="0" smtClean="0"/>
          </a:p>
          <a:p>
            <a:r>
              <a:rPr lang="ko-KR" altLang="en-US" sz="1400" dirty="0" smtClean="0"/>
              <a:t>석사 </a:t>
            </a:r>
            <a:r>
              <a:rPr lang="en-US" altLang="ko-KR" sz="1400" dirty="0" smtClean="0"/>
              <a:t>24</a:t>
            </a:r>
            <a:r>
              <a:rPr lang="ko-KR" altLang="en-US" sz="1400" dirty="0" smtClean="0"/>
              <a:t>학점이상 </a:t>
            </a:r>
            <a:r>
              <a:rPr lang="en-US" altLang="ko-KR" sz="1400" dirty="0" smtClean="0"/>
              <a:t>&amp; </a:t>
            </a:r>
            <a:r>
              <a:rPr lang="ko-KR" altLang="en-US" sz="1400" dirty="0" smtClean="0"/>
              <a:t>개별연구지도 </a:t>
            </a:r>
            <a:r>
              <a:rPr lang="en-US" altLang="ko-KR" sz="1400" dirty="0" smtClean="0"/>
              <a:t>1</a:t>
            </a:r>
            <a:r>
              <a:rPr lang="ko-KR" altLang="en-US" sz="1400" dirty="0" smtClean="0"/>
              <a:t>학점</a:t>
            </a:r>
            <a:r>
              <a:rPr lang="en-US" altLang="ko-KR" sz="1400" dirty="0" smtClean="0"/>
              <a:t>(3</a:t>
            </a:r>
            <a:r>
              <a:rPr lang="ko-KR" altLang="en-US" sz="1400" dirty="0" smtClean="0"/>
              <a:t>학기 이상 </a:t>
            </a:r>
            <a:r>
              <a:rPr lang="en-US" altLang="ko-KR" sz="1400" dirty="0" smtClean="0"/>
              <a:t>1</a:t>
            </a:r>
            <a:r>
              <a:rPr lang="ko-KR" altLang="en-US" sz="1400" dirty="0" smtClean="0"/>
              <a:t>회 이수</a:t>
            </a:r>
            <a:r>
              <a:rPr lang="en-US" altLang="ko-KR" sz="1400" dirty="0" smtClean="0"/>
              <a:t>)</a:t>
            </a:r>
          </a:p>
          <a:p>
            <a:r>
              <a:rPr lang="ko-KR" altLang="en-US" sz="1400" dirty="0" smtClean="0"/>
              <a:t>박사 </a:t>
            </a:r>
            <a:r>
              <a:rPr lang="en-US" altLang="ko-KR" sz="1400" dirty="0" smtClean="0"/>
              <a:t>36</a:t>
            </a:r>
            <a:r>
              <a:rPr lang="ko-KR" altLang="en-US" sz="1400" dirty="0" smtClean="0"/>
              <a:t>학점 이상취득 </a:t>
            </a:r>
            <a:r>
              <a:rPr lang="en-US" altLang="ko-KR" sz="1400" dirty="0" smtClean="0"/>
              <a:t>&amp; </a:t>
            </a:r>
            <a:r>
              <a:rPr lang="ko-KR" altLang="en-US" sz="1400" dirty="0" smtClean="0"/>
              <a:t>개별연구지도 </a:t>
            </a:r>
            <a:r>
              <a:rPr lang="en-US" altLang="ko-KR" sz="1400" dirty="0" smtClean="0"/>
              <a:t>2</a:t>
            </a:r>
            <a:r>
              <a:rPr lang="ko-KR" altLang="en-US" sz="1400" dirty="0" smtClean="0"/>
              <a:t>학점</a:t>
            </a:r>
            <a:r>
              <a:rPr lang="en-US" altLang="ko-KR" sz="1400" dirty="0" smtClean="0"/>
              <a:t>(3</a:t>
            </a:r>
            <a:r>
              <a:rPr lang="ko-KR" altLang="en-US" sz="1400" dirty="0" smtClean="0"/>
              <a:t>학기 이상 </a:t>
            </a:r>
            <a:r>
              <a:rPr lang="en-US" altLang="ko-KR" sz="1400" dirty="0" smtClean="0"/>
              <a:t>1</a:t>
            </a:r>
            <a:r>
              <a:rPr lang="ko-KR" altLang="en-US" sz="1400" dirty="0" smtClean="0"/>
              <a:t>회 이수</a:t>
            </a:r>
            <a:r>
              <a:rPr lang="en-US" altLang="ko-KR" sz="1400" dirty="0" smtClean="0"/>
              <a:t>)</a:t>
            </a:r>
          </a:p>
          <a:p>
            <a:endParaRPr lang="en-US" altLang="ko-KR" sz="1400" dirty="0" smtClean="0"/>
          </a:p>
          <a:p>
            <a:r>
              <a:rPr lang="ko-KR" altLang="en-US" sz="1400" dirty="0" smtClean="0"/>
              <a:t>논문제출</a:t>
            </a:r>
            <a:endParaRPr lang="en-US" altLang="ko-KR" sz="1400" dirty="0" smtClean="0"/>
          </a:p>
          <a:p>
            <a:r>
              <a:rPr lang="en-US" altLang="ko-KR" sz="1400" dirty="0" smtClean="0"/>
              <a:t>  -</a:t>
            </a:r>
            <a:r>
              <a:rPr lang="ko-KR" altLang="en-US" sz="1400" dirty="0" smtClean="0"/>
              <a:t>학위청구논문제출신청서</a:t>
            </a:r>
            <a:endParaRPr lang="en-US" altLang="ko-KR" sz="1400" dirty="0" smtClean="0"/>
          </a:p>
          <a:p>
            <a:r>
              <a:rPr lang="en-US" altLang="ko-KR" sz="1400" dirty="0" smtClean="0"/>
              <a:t>  -</a:t>
            </a:r>
            <a:r>
              <a:rPr lang="ko-KR" altLang="en-US" sz="1400" dirty="0" smtClean="0"/>
              <a:t>인쇄논문 </a:t>
            </a:r>
            <a:r>
              <a:rPr lang="en-US" altLang="ko-KR" sz="1400" dirty="0" smtClean="0"/>
              <a:t>10</a:t>
            </a:r>
            <a:r>
              <a:rPr lang="ko-KR" altLang="en-US" sz="1400" dirty="0" smtClean="0"/>
              <a:t>부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인준 </a:t>
            </a:r>
            <a:r>
              <a:rPr lang="en-US" altLang="ko-KR" sz="1400" dirty="0" smtClean="0"/>
              <a:t>2</a:t>
            </a:r>
            <a:r>
              <a:rPr lang="ko-KR" altLang="en-US" sz="1400" dirty="0" smtClean="0"/>
              <a:t>부 포함</a:t>
            </a:r>
            <a:r>
              <a:rPr lang="en-US" altLang="ko-KR" sz="1400" dirty="0" smtClean="0"/>
              <a:t>) </a:t>
            </a:r>
          </a:p>
          <a:p>
            <a:r>
              <a:rPr lang="en-US" altLang="ko-KR" sz="1400" dirty="0" smtClean="0"/>
              <a:t>  -</a:t>
            </a:r>
            <a:r>
              <a:rPr lang="ko-KR" altLang="en-US" sz="1400" dirty="0" smtClean="0"/>
              <a:t>논문파일</a:t>
            </a:r>
            <a:endParaRPr lang="en-US" altLang="ko-KR" sz="1400" dirty="0" smtClean="0"/>
          </a:p>
          <a:p>
            <a:endParaRPr lang="ko-KR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467544" y="548680"/>
            <a:ext cx="6336704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395536" y="197518"/>
            <a:ext cx="2520280" cy="3600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대학원 심리학과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395536" y="836712"/>
            <a:ext cx="1647800" cy="3600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자격증 취득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55576" y="1484784"/>
            <a:ext cx="815640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o-KR" altLang="en-US" sz="1400" dirty="0" smtClean="0"/>
              <a:t> 임상심리학 전공자</a:t>
            </a:r>
            <a:endParaRPr lang="en-US" altLang="ko-KR" sz="1400" dirty="0" smtClean="0"/>
          </a:p>
          <a:p>
            <a:r>
              <a:rPr lang="en-US" altLang="ko-KR" sz="1400" dirty="0" smtClean="0"/>
              <a:t>  </a:t>
            </a:r>
            <a:r>
              <a:rPr lang="ko-KR" altLang="en-US" sz="1400" dirty="0" err="1" smtClean="0"/>
              <a:t>임상심리사</a:t>
            </a:r>
            <a:r>
              <a:rPr lang="ko-KR" altLang="en-US" sz="1400" dirty="0" smtClean="0"/>
              <a:t> 자격증 취득과 관련된 과목이수와 시험에 관해서는 임영진 교수와 상의</a:t>
            </a:r>
            <a:endParaRPr lang="en-US" altLang="ko-KR" sz="1400" dirty="0" smtClean="0"/>
          </a:p>
          <a:p>
            <a:endParaRPr lang="en-US" altLang="ko-KR" sz="14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1400" dirty="0" smtClean="0"/>
              <a:t> </a:t>
            </a:r>
            <a:r>
              <a:rPr lang="ko-KR" altLang="en-US" sz="1400" dirty="0" smtClean="0"/>
              <a:t>상담심리학 전공자</a:t>
            </a:r>
            <a:endParaRPr lang="en-US" altLang="ko-KR" sz="1400" dirty="0" smtClean="0"/>
          </a:p>
          <a:p>
            <a:r>
              <a:rPr lang="en-US" altLang="ko-KR" sz="1400" dirty="0" smtClean="0"/>
              <a:t>  </a:t>
            </a:r>
            <a:r>
              <a:rPr lang="ko-KR" altLang="en-US" sz="1400" dirty="0" err="1" smtClean="0"/>
              <a:t>상담심리사</a:t>
            </a:r>
            <a:r>
              <a:rPr lang="en-US" altLang="ko-KR" sz="1400" dirty="0" smtClean="0"/>
              <a:t>. </a:t>
            </a:r>
            <a:r>
              <a:rPr lang="ko-KR" altLang="en-US" sz="1400" dirty="0" err="1" smtClean="0"/>
              <a:t>청소년상담사</a:t>
            </a:r>
            <a:r>
              <a:rPr lang="ko-KR" altLang="en-US" sz="1400" dirty="0" smtClean="0"/>
              <a:t> 자격증 취득과 관련된 과목이수와 시험에 관해서는 금명자 교수와 상의</a:t>
            </a:r>
            <a:endParaRPr lang="en-US" altLang="ko-KR" sz="1400" dirty="0" smtClean="0"/>
          </a:p>
          <a:p>
            <a:endParaRPr lang="en-US" altLang="ko-KR" sz="14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1400" dirty="0" smtClean="0"/>
              <a:t> </a:t>
            </a:r>
            <a:r>
              <a:rPr lang="ko-KR" altLang="en-US" sz="1400" dirty="0" smtClean="0"/>
              <a:t>범죄심리학 전공자</a:t>
            </a:r>
            <a:endParaRPr lang="en-US" altLang="ko-KR" sz="1400" dirty="0" smtClean="0"/>
          </a:p>
          <a:p>
            <a:r>
              <a:rPr lang="en-US" altLang="ko-KR" sz="1400" dirty="0" smtClean="0"/>
              <a:t>  </a:t>
            </a:r>
            <a:r>
              <a:rPr lang="ko-KR" altLang="en-US" sz="1400" dirty="0" err="1" smtClean="0"/>
              <a:t>범죄심리사</a:t>
            </a:r>
            <a:r>
              <a:rPr lang="ko-KR" altLang="en-US" sz="1400" dirty="0" smtClean="0"/>
              <a:t> 자격증 취득과 관련된 과목이수와 시험에 관해서는 석동헌 교수와 상의</a:t>
            </a:r>
            <a:endParaRPr lang="en-US" altLang="ko-KR" sz="1400" dirty="0" smtClean="0"/>
          </a:p>
          <a:p>
            <a:endParaRPr lang="en-US" altLang="ko-KR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467544" y="548680"/>
            <a:ext cx="6336704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395536" y="197518"/>
            <a:ext cx="2520280" cy="3600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교수 소개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547936" y="1052736"/>
            <a:ext cx="1647800" cy="3600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mtClean="0"/>
              <a:t>이종한 교수</a:t>
            </a:r>
            <a:endParaRPr lang="ko-KR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484784"/>
            <a:ext cx="108585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직사각형 34"/>
          <p:cNvSpPr/>
          <p:nvPr/>
        </p:nvSpPr>
        <p:spPr>
          <a:xfrm>
            <a:off x="2267744" y="1412776"/>
            <a:ext cx="60486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o-KR" altLang="en-US" sz="1200" dirty="0" smtClean="0"/>
              <a:t> 심리학 박사</a:t>
            </a:r>
            <a:r>
              <a:rPr lang="en-US" altLang="ko-KR" sz="1200" dirty="0" smtClean="0"/>
              <a:t>, </a:t>
            </a:r>
            <a:r>
              <a:rPr lang="ko-KR" altLang="en-US" sz="1200" b="1" dirty="0" smtClean="0"/>
              <a:t> </a:t>
            </a:r>
            <a:r>
              <a:rPr lang="en-US" altLang="ko-KR" sz="1200" b="1" dirty="0" smtClean="0"/>
              <a:t>Missouri </a:t>
            </a:r>
            <a:r>
              <a:rPr lang="ko-KR" altLang="en-US" sz="1200" b="1" dirty="0" smtClean="0"/>
              <a:t>주립대학교 심리학과</a:t>
            </a:r>
            <a:endParaRPr lang="ko-KR" altLang="en-US" sz="1200" dirty="0"/>
          </a:p>
          <a:p>
            <a:r>
              <a:rPr lang="ko-KR" altLang="en-US" sz="1200" b="1" dirty="0" smtClean="0"/>
              <a:t>  </a:t>
            </a:r>
            <a:r>
              <a:rPr lang="ko-KR" altLang="en-US" sz="1200" b="1" dirty="0" err="1" smtClean="0"/>
              <a:t>범죄심리사</a:t>
            </a:r>
            <a:r>
              <a:rPr lang="ko-KR" altLang="en-US" sz="1200" b="1" dirty="0" smtClean="0"/>
              <a:t> </a:t>
            </a:r>
            <a:r>
              <a:rPr lang="en-US" altLang="ko-KR" sz="1200" b="1" dirty="0"/>
              <a:t>1</a:t>
            </a:r>
            <a:r>
              <a:rPr lang="ko-KR" altLang="en-US" sz="1200" b="1" dirty="0"/>
              <a:t>급</a:t>
            </a:r>
            <a:endParaRPr lang="ko-KR" altLang="en-US" sz="1200" dirty="0"/>
          </a:p>
          <a:p>
            <a:endParaRPr lang="en-US" altLang="ko-KR" sz="1200" dirty="0" smtClean="0"/>
          </a:p>
          <a:p>
            <a:r>
              <a:rPr lang="ko-KR" altLang="en-US" sz="1200" b="1" dirty="0" smtClean="0"/>
              <a:t>  한국심리학회 회장</a:t>
            </a:r>
            <a:r>
              <a:rPr lang="en-US" altLang="ko-KR" sz="1200" b="1" dirty="0" smtClean="0"/>
              <a:t>, </a:t>
            </a:r>
            <a:r>
              <a:rPr lang="ko-KR" altLang="en-US" sz="1200" b="1" dirty="0" smtClean="0"/>
              <a:t>한국사회 및 성격심리학회 회장</a:t>
            </a:r>
            <a:r>
              <a:rPr lang="en-US" altLang="ko-KR" sz="1200" b="1" dirty="0" smtClean="0"/>
              <a:t>, </a:t>
            </a:r>
            <a:r>
              <a:rPr lang="ko-KR" altLang="en-US" sz="1200" b="1" dirty="0" smtClean="0"/>
              <a:t>한국사회문제심리학회 회장</a:t>
            </a:r>
            <a:endParaRPr lang="ko-KR" altLang="en-US" sz="1200" dirty="0" smtClean="0"/>
          </a:p>
          <a:p>
            <a:r>
              <a:rPr lang="ko-KR" altLang="en-US" sz="1200" dirty="0"/>
              <a:t> </a:t>
            </a:r>
          </a:p>
          <a:p>
            <a:pPr>
              <a:buFont typeface="Arial" pitchFamily="34" charset="0"/>
              <a:buChar char="•"/>
            </a:pPr>
            <a:r>
              <a:rPr lang="ko-KR" altLang="en-US" sz="1200" dirty="0" smtClean="0"/>
              <a:t> 전공 분야</a:t>
            </a:r>
            <a:endParaRPr lang="en-US" altLang="ko-KR" sz="1200" dirty="0" smtClean="0"/>
          </a:p>
          <a:p>
            <a:r>
              <a:rPr lang="en-US" altLang="ko-KR" sz="1200" dirty="0" smtClean="0"/>
              <a:t>   </a:t>
            </a:r>
            <a:r>
              <a:rPr lang="ko-KR" altLang="en-US" sz="1200" b="1" dirty="0"/>
              <a:t>지역사회심리학</a:t>
            </a:r>
            <a:r>
              <a:rPr lang="en-US" altLang="ko-KR" sz="1200" b="1" dirty="0"/>
              <a:t>, </a:t>
            </a:r>
            <a:r>
              <a:rPr lang="ko-KR" altLang="en-US" sz="1200" b="1" dirty="0"/>
              <a:t>문화심리학</a:t>
            </a:r>
            <a:r>
              <a:rPr lang="en-US" altLang="ko-KR" sz="1200" b="1" dirty="0"/>
              <a:t>, </a:t>
            </a:r>
            <a:r>
              <a:rPr lang="ko-KR" altLang="en-US" sz="1200" b="1" dirty="0"/>
              <a:t>성격심리학</a:t>
            </a:r>
            <a:r>
              <a:rPr lang="en-US" altLang="ko-KR" sz="1200" b="1" dirty="0"/>
              <a:t>, </a:t>
            </a:r>
            <a:r>
              <a:rPr lang="ko-KR" altLang="en-US" sz="1200" b="1" dirty="0"/>
              <a:t>사회심리학</a:t>
            </a:r>
            <a:endParaRPr lang="ko-KR" altLang="en-US" sz="1200" dirty="0"/>
          </a:p>
          <a:p>
            <a:r>
              <a:rPr lang="ko-KR" altLang="en-US" sz="1200" dirty="0"/>
              <a:t> </a:t>
            </a:r>
          </a:p>
          <a:p>
            <a:pPr>
              <a:buFont typeface="Arial" pitchFamily="34" charset="0"/>
              <a:buChar char="•"/>
            </a:pPr>
            <a:r>
              <a:rPr lang="ko-KR" altLang="en-US" sz="1200" dirty="0" smtClean="0"/>
              <a:t> 주요 </a:t>
            </a:r>
            <a:r>
              <a:rPr lang="ko-KR" altLang="en-US" sz="1200" dirty="0"/>
              <a:t>담당과목</a:t>
            </a:r>
          </a:p>
          <a:p>
            <a:r>
              <a:rPr lang="ko-KR" altLang="en-US" sz="1200" dirty="0"/>
              <a:t>    </a:t>
            </a:r>
            <a:r>
              <a:rPr lang="ko-KR" altLang="en-US" sz="1200" b="1" dirty="0" smtClean="0"/>
              <a:t>성격심리학</a:t>
            </a:r>
            <a:r>
              <a:rPr lang="en-US" altLang="ko-KR" sz="1200" b="1" dirty="0"/>
              <a:t>, </a:t>
            </a:r>
            <a:r>
              <a:rPr lang="ko-KR" altLang="en-US" sz="1200" b="1" dirty="0"/>
              <a:t>심리학과 </a:t>
            </a:r>
            <a:r>
              <a:rPr lang="ko-KR" altLang="en-US" sz="1200" b="1" dirty="0" smtClean="0"/>
              <a:t>문화</a:t>
            </a:r>
            <a:r>
              <a:rPr lang="en-US" altLang="ko-KR" sz="1200" b="1" dirty="0" smtClean="0"/>
              <a:t>, </a:t>
            </a:r>
            <a:r>
              <a:rPr lang="ko-KR" altLang="en-US" sz="1200" b="1" dirty="0" smtClean="0"/>
              <a:t>지역사회심리학</a:t>
            </a:r>
            <a:r>
              <a:rPr lang="en-US" altLang="ko-KR" sz="1200" b="1" dirty="0" smtClean="0"/>
              <a:t>, </a:t>
            </a:r>
            <a:r>
              <a:rPr lang="ko-KR" altLang="en-US" sz="1200" b="1" dirty="0" smtClean="0"/>
              <a:t>비교문화심리학</a:t>
            </a:r>
            <a:endParaRPr lang="en-US" altLang="ko-KR" sz="1200" b="1" dirty="0" smtClean="0"/>
          </a:p>
          <a:p>
            <a:r>
              <a:rPr lang="ko-KR" altLang="en-US" sz="1200" dirty="0"/>
              <a:t> </a:t>
            </a:r>
          </a:p>
          <a:p>
            <a:pPr>
              <a:buFont typeface="Arial" pitchFamily="34" charset="0"/>
              <a:buChar char="•"/>
            </a:pPr>
            <a:r>
              <a:rPr lang="ko-KR" altLang="en-US" sz="1200" dirty="0" smtClean="0"/>
              <a:t> 주요 </a:t>
            </a:r>
            <a:r>
              <a:rPr lang="ko-KR" altLang="en-US" sz="1200" dirty="0"/>
              <a:t>관심 연구주제</a:t>
            </a:r>
            <a:r>
              <a:rPr lang="en-US" altLang="ko-KR" sz="1200" dirty="0"/>
              <a:t>/</a:t>
            </a:r>
            <a:r>
              <a:rPr lang="ko-KR" altLang="en-US" sz="1200" dirty="0"/>
              <a:t>프로젝트</a:t>
            </a:r>
            <a:r>
              <a:rPr lang="en-US" altLang="ko-KR" sz="1200" dirty="0"/>
              <a:t>: </a:t>
            </a:r>
            <a:r>
              <a:rPr lang="ko-KR" altLang="en-US" sz="1200" b="1" dirty="0" smtClean="0">
                <a:solidFill>
                  <a:srgbClr val="FF0000"/>
                </a:solidFill>
              </a:rPr>
              <a:t>논문지도 가능 분야</a:t>
            </a:r>
            <a:endParaRPr lang="en-US" altLang="ko-KR" sz="1200" b="1" dirty="0" smtClean="0">
              <a:solidFill>
                <a:srgbClr val="FF0000"/>
              </a:solidFill>
            </a:endParaRPr>
          </a:p>
          <a:p>
            <a:r>
              <a:rPr lang="en-US" altLang="ko-KR" sz="1200" b="1" dirty="0"/>
              <a:t> </a:t>
            </a:r>
            <a:r>
              <a:rPr lang="en-US" altLang="ko-KR" sz="1200" b="1" dirty="0" smtClean="0"/>
              <a:t>  -</a:t>
            </a:r>
            <a:r>
              <a:rPr lang="ko-KR" altLang="en-US" sz="1200" b="1" dirty="0" smtClean="0"/>
              <a:t>다문화가정</a:t>
            </a:r>
            <a:endParaRPr lang="en-US" altLang="ko-KR" sz="1200" b="1" dirty="0" smtClean="0"/>
          </a:p>
          <a:p>
            <a:r>
              <a:rPr lang="en-US" altLang="ko-KR" sz="1200" b="1" dirty="0"/>
              <a:t> </a:t>
            </a:r>
            <a:r>
              <a:rPr lang="en-US" altLang="ko-KR" sz="1200" b="1" dirty="0" smtClean="0"/>
              <a:t>  -</a:t>
            </a:r>
            <a:r>
              <a:rPr lang="ko-KR" altLang="en-US" sz="1200" b="1" dirty="0" smtClean="0"/>
              <a:t>안전문화 </a:t>
            </a:r>
            <a:r>
              <a:rPr lang="en-US" altLang="ko-KR" sz="1200" b="1" dirty="0" smtClean="0"/>
              <a:t>&amp; </a:t>
            </a:r>
            <a:r>
              <a:rPr lang="ko-KR" altLang="en-US" sz="1200" b="1" dirty="0" smtClean="0"/>
              <a:t>행동</a:t>
            </a:r>
            <a:endParaRPr lang="en-US" altLang="ko-KR" sz="1200" b="1" dirty="0" smtClean="0"/>
          </a:p>
          <a:p>
            <a:r>
              <a:rPr lang="en-US" altLang="ko-KR" sz="1200" dirty="0" smtClean="0"/>
              <a:t>   -</a:t>
            </a:r>
            <a:r>
              <a:rPr lang="ko-KR" altLang="en-US" sz="1200" dirty="0" smtClean="0"/>
              <a:t>개인주의 </a:t>
            </a:r>
            <a:r>
              <a:rPr lang="en-US" altLang="ko-KR" sz="1200" dirty="0" smtClean="0"/>
              <a:t>&amp; </a:t>
            </a:r>
            <a:r>
              <a:rPr lang="ko-KR" altLang="en-US" sz="1200" dirty="0" smtClean="0"/>
              <a:t>집단주의 문화</a:t>
            </a:r>
            <a:endParaRPr lang="en-US" altLang="ko-KR" sz="1200" dirty="0" smtClean="0"/>
          </a:p>
          <a:p>
            <a:r>
              <a:rPr lang="en-US" altLang="ko-KR" sz="1200" dirty="0"/>
              <a:t> </a:t>
            </a:r>
            <a:r>
              <a:rPr lang="en-US" altLang="ko-KR" sz="1200" dirty="0" smtClean="0"/>
              <a:t>  -</a:t>
            </a:r>
            <a:r>
              <a:rPr lang="ko-KR" altLang="en-US" sz="1200" dirty="0" smtClean="0"/>
              <a:t>학교폭력 </a:t>
            </a:r>
            <a:r>
              <a:rPr lang="en-US" altLang="ko-KR" sz="1200" dirty="0" smtClean="0"/>
              <a:t>&amp; WEE</a:t>
            </a:r>
            <a:r>
              <a:rPr lang="ko-KR" altLang="en-US" sz="1200" dirty="0" smtClean="0"/>
              <a:t>센터 관련</a:t>
            </a:r>
            <a:endParaRPr lang="ko-KR" altLang="en-US" sz="1200" dirty="0"/>
          </a:p>
          <a:p>
            <a:r>
              <a:rPr lang="ko-KR" altLang="en-US" sz="1200" dirty="0"/>
              <a:t> </a:t>
            </a: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r>
              <a:rPr lang="ko-KR" altLang="en-US" sz="1200" dirty="0" smtClean="0"/>
              <a:t> </a:t>
            </a:r>
            <a:r>
              <a:rPr lang="ko-KR" altLang="en-US" sz="1200" dirty="0" err="1" smtClean="0"/>
              <a:t>대표저역서</a:t>
            </a:r>
            <a:endParaRPr lang="en-US" altLang="ko-KR" sz="1200" dirty="0" smtClean="0"/>
          </a:p>
          <a:p>
            <a:r>
              <a:rPr lang="en-US" altLang="ko-KR" sz="1200" dirty="0" smtClean="0"/>
              <a:t>  -</a:t>
            </a:r>
            <a:r>
              <a:rPr lang="ko-KR" altLang="en-US" sz="1200" dirty="0" smtClean="0"/>
              <a:t>심리학과 삶</a:t>
            </a:r>
            <a:r>
              <a:rPr lang="en-US" altLang="ko-KR" sz="1200" dirty="0" smtClean="0"/>
              <a:t>. (</a:t>
            </a:r>
            <a:r>
              <a:rPr lang="ko-KR" altLang="en-US" sz="1200" dirty="0" smtClean="0"/>
              <a:t>주</a:t>
            </a:r>
            <a:r>
              <a:rPr lang="en-US" altLang="ko-KR" sz="1200" dirty="0" smtClean="0"/>
              <a:t>)</a:t>
            </a:r>
            <a:r>
              <a:rPr lang="ko-KR" altLang="en-US" sz="1200" dirty="0" err="1" smtClean="0"/>
              <a:t>피어슨에듀케이션코리아</a:t>
            </a:r>
            <a:r>
              <a:rPr lang="en-US" altLang="ko-KR" sz="1200" dirty="0" smtClean="0"/>
              <a:t>,</a:t>
            </a:r>
          </a:p>
          <a:p>
            <a:r>
              <a:rPr lang="ko-KR" altLang="en-US" sz="1200" dirty="0" smtClean="0"/>
              <a:t>  </a:t>
            </a:r>
            <a:r>
              <a:rPr lang="en-US" altLang="ko-KR" sz="1200" dirty="0" smtClean="0"/>
              <a:t>-</a:t>
            </a:r>
            <a:r>
              <a:rPr lang="ko-KR" altLang="en-US" sz="1200" dirty="0" smtClean="0"/>
              <a:t>오늘의 마음으로 읽는 내일의 통일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통일부 통일교육  </a:t>
            </a:r>
            <a:endParaRPr lang="en-US" altLang="ko-KR" sz="1200" dirty="0" smtClean="0"/>
          </a:p>
          <a:p>
            <a:r>
              <a:rPr lang="en-US" altLang="ko-KR" sz="1200" dirty="0" smtClean="0"/>
              <a:t>  -</a:t>
            </a:r>
            <a:r>
              <a:rPr lang="ko-KR" altLang="en-US" sz="1200" dirty="0" smtClean="0"/>
              <a:t>사회과학조사방법론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대구대학교 출판부</a:t>
            </a:r>
            <a:endParaRPr lang="en-US" altLang="ko-KR" sz="1200" dirty="0" smtClean="0"/>
          </a:p>
          <a:p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r>
              <a:rPr lang="ko-KR" altLang="en-US" sz="1200" dirty="0" smtClean="0"/>
              <a:t> 대표논문</a:t>
            </a:r>
            <a:endParaRPr lang="en-US" altLang="ko-KR" sz="1200" dirty="0" smtClean="0"/>
          </a:p>
          <a:p>
            <a:r>
              <a:rPr lang="ko-KR" altLang="en-US" sz="1200" dirty="0" smtClean="0"/>
              <a:t> </a:t>
            </a:r>
            <a:r>
              <a:rPr lang="en-US" altLang="ko-KR" sz="1200" dirty="0" smtClean="0"/>
              <a:t>-</a:t>
            </a:r>
            <a:r>
              <a:rPr lang="ko-KR" altLang="en-US" sz="1200" dirty="0" smtClean="0"/>
              <a:t>조직 안전풍토의 하위요인 확인 및 안전행동과의 관계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한국심리학회지</a:t>
            </a:r>
            <a:r>
              <a:rPr lang="en-US" altLang="ko-KR" sz="1200" dirty="0" smtClean="0"/>
              <a:t>: </a:t>
            </a:r>
            <a:r>
              <a:rPr lang="ko-KR" altLang="en-US" sz="1200" dirty="0" err="1" smtClean="0"/>
              <a:t>산업및조직</a:t>
            </a:r>
            <a:endParaRPr lang="en-US" altLang="ko-KR" sz="1200" dirty="0" smtClean="0"/>
          </a:p>
          <a:p>
            <a:r>
              <a:rPr lang="ko-KR" altLang="en-US" sz="1200" dirty="0" smtClean="0"/>
              <a:t> </a:t>
            </a:r>
            <a:r>
              <a:rPr lang="en-US" altLang="ko-KR" sz="1200" dirty="0" smtClean="0"/>
              <a:t>-</a:t>
            </a:r>
            <a:r>
              <a:rPr lang="ko-KR" altLang="en-US" sz="1200" dirty="0" smtClean="0"/>
              <a:t>이혼제도와 실태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한국심리학회지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여성</a:t>
            </a:r>
            <a:endParaRPr lang="en-US" altLang="ko-KR" sz="1200" b="1" dirty="0" smtClean="0"/>
          </a:p>
          <a:p>
            <a:r>
              <a:rPr lang="ko-KR" altLang="en-US" sz="1200" dirty="0" smtClean="0"/>
              <a:t> </a:t>
            </a:r>
            <a:r>
              <a:rPr lang="en-US" altLang="ko-KR" sz="1200" dirty="0" smtClean="0"/>
              <a:t>-</a:t>
            </a:r>
            <a:r>
              <a:rPr lang="ko-KR" altLang="en-US" sz="1200" dirty="0" smtClean="0"/>
              <a:t>한국인의 대인관계의 심리사회적 특성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집단주의적 성향과 개인주의적 </a:t>
            </a:r>
            <a:r>
              <a:rPr lang="ko-KR" altLang="en-US" sz="1200" dirty="0" err="1" smtClean="0"/>
              <a:t>성향으</a:t>
            </a:r>
            <a:endParaRPr lang="en-US" altLang="ko-KR" sz="1200" dirty="0" smtClean="0"/>
          </a:p>
          <a:p>
            <a:r>
              <a:rPr lang="en-US" altLang="ko-KR" sz="1200" dirty="0" smtClean="0"/>
              <a:t>            </a:t>
            </a:r>
            <a:r>
              <a:rPr lang="ko-KR" altLang="en-US" sz="1200" dirty="0" smtClean="0"/>
              <a:t>로의 변화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한국심리학회지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사회문제</a:t>
            </a:r>
            <a:endParaRPr lang="en-US" altLang="ko-KR" sz="1200" dirty="0" smtClean="0"/>
          </a:p>
          <a:p>
            <a:r>
              <a:rPr lang="en-US" altLang="ko-KR" sz="1200" dirty="0" smtClean="0"/>
              <a:t> -Reliability and validity of the Korean Youth </a:t>
            </a:r>
            <a:r>
              <a:rPr lang="en-US" altLang="ko-KR" sz="1200" dirty="0" err="1" smtClean="0"/>
              <a:t>Deprssion</a:t>
            </a:r>
            <a:r>
              <a:rPr lang="en-US" altLang="ko-KR" sz="1200" dirty="0" smtClean="0"/>
              <a:t> Adjective Check List. </a:t>
            </a:r>
          </a:p>
          <a:p>
            <a:r>
              <a:rPr lang="en-US" altLang="ko-KR" sz="1200" dirty="0" smtClean="0"/>
              <a:t>            Adolescence</a:t>
            </a:r>
            <a:endParaRPr lang="ko-KR" alt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467544" y="548680"/>
            <a:ext cx="6336704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395536" y="197518"/>
            <a:ext cx="2520280" cy="3600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교수 소개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547936" y="1052736"/>
            <a:ext cx="1647800" cy="3600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현성용 교수</a:t>
            </a:r>
            <a:endParaRPr lang="ko-KR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556792"/>
            <a:ext cx="1076325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직사각형 8"/>
          <p:cNvSpPr/>
          <p:nvPr/>
        </p:nvSpPr>
        <p:spPr>
          <a:xfrm>
            <a:off x="2267744" y="1484784"/>
            <a:ext cx="662473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o-KR" altLang="en-US" sz="1200" dirty="0" smtClean="0"/>
              <a:t> 심리학 박사</a:t>
            </a:r>
            <a:r>
              <a:rPr lang="en-US" altLang="ko-KR" sz="1200" dirty="0" smtClean="0"/>
              <a:t>, </a:t>
            </a:r>
            <a:r>
              <a:rPr lang="ko-KR" altLang="en-US" sz="1200" b="1" dirty="0" smtClean="0"/>
              <a:t> 고려대학교 심리학과</a:t>
            </a:r>
            <a:endParaRPr lang="ko-KR" altLang="en-US" sz="1200" dirty="0"/>
          </a:p>
          <a:p>
            <a:endParaRPr lang="en-US" altLang="ko-KR" sz="1200" dirty="0" smtClean="0"/>
          </a:p>
          <a:p>
            <a:r>
              <a:rPr lang="ko-KR" altLang="en-US" sz="1200" b="1" dirty="0" smtClean="0"/>
              <a:t>  한국심리학회 이사</a:t>
            </a:r>
            <a:endParaRPr lang="en-US" altLang="ko-KR" sz="1200" b="1" dirty="0" smtClean="0"/>
          </a:p>
          <a:p>
            <a:r>
              <a:rPr lang="ko-KR" altLang="en-US" sz="1200" b="1" dirty="0" smtClean="0"/>
              <a:t>  한국심리학회 발전기획위원장</a:t>
            </a:r>
            <a:endParaRPr lang="en-US" altLang="ko-KR" sz="1200" b="1" dirty="0" smtClean="0"/>
          </a:p>
          <a:p>
            <a:r>
              <a:rPr lang="ko-KR" altLang="en-US" sz="1200" dirty="0"/>
              <a:t> </a:t>
            </a:r>
          </a:p>
          <a:p>
            <a:pPr>
              <a:buFont typeface="Arial" pitchFamily="34" charset="0"/>
              <a:buChar char="•"/>
            </a:pPr>
            <a:r>
              <a:rPr lang="ko-KR" altLang="en-US" sz="1200" dirty="0" smtClean="0"/>
              <a:t> 전공 분야</a:t>
            </a:r>
            <a:endParaRPr lang="en-US" altLang="ko-KR" sz="1200" dirty="0" smtClean="0"/>
          </a:p>
          <a:p>
            <a:r>
              <a:rPr lang="en-US" altLang="ko-KR" sz="1200" dirty="0" smtClean="0"/>
              <a:t>  </a:t>
            </a:r>
            <a:r>
              <a:rPr lang="ko-KR" altLang="en-US" sz="1200" dirty="0" smtClean="0"/>
              <a:t>생리심리학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신경과학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학습심리학</a:t>
            </a:r>
            <a:endParaRPr lang="en-US" altLang="ko-KR" sz="1200" dirty="0" smtClean="0"/>
          </a:p>
          <a:p>
            <a:r>
              <a:rPr lang="ko-KR" altLang="en-US" sz="1200" dirty="0"/>
              <a:t> </a:t>
            </a:r>
          </a:p>
          <a:p>
            <a:pPr>
              <a:buFont typeface="Arial" pitchFamily="34" charset="0"/>
              <a:buChar char="•"/>
            </a:pPr>
            <a:r>
              <a:rPr lang="ko-KR" altLang="en-US" sz="1200" dirty="0" smtClean="0"/>
              <a:t> 주요 </a:t>
            </a:r>
            <a:r>
              <a:rPr lang="ko-KR" altLang="en-US" sz="1200" dirty="0"/>
              <a:t>담당과목</a:t>
            </a:r>
          </a:p>
          <a:p>
            <a:r>
              <a:rPr lang="ko-KR" altLang="en-US" sz="1200" dirty="0"/>
              <a:t>  </a:t>
            </a:r>
            <a:r>
              <a:rPr lang="ko-KR" altLang="en-US" sz="1200" dirty="0" smtClean="0"/>
              <a:t>심리학특강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학습심리학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생리심리학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신경과학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실험설계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학습장애 </a:t>
            </a:r>
            <a:r>
              <a:rPr lang="en-US" altLang="ko-KR" sz="1200" dirty="0" smtClean="0"/>
              <a:t>&amp; </a:t>
            </a:r>
            <a:r>
              <a:rPr lang="ko-KR" altLang="en-US" sz="1200" dirty="0" smtClean="0"/>
              <a:t>학습부진</a:t>
            </a:r>
            <a:endParaRPr lang="en-US" altLang="ko-KR" sz="1200" b="1" dirty="0" smtClean="0"/>
          </a:p>
          <a:p>
            <a:r>
              <a:rPr lang="ko-KR" altLang="en-US" sz="1200" dirty="0"/>
              <a:t> </a:t>
            </a:r>
          </a:p>
          <a:p>
            <a:pPr>
              <a:buFont typeface="Arial" pitchFamily="34" charset="0"/>
              <a:buChar char="•"/>
            </a:pPr>
            <a:r>
              <a:rPr lang="ko-KR" altLang="en-US" sz="1200" dirty="0" smtClean="0"/>
              <a:t> 주요 </a:t>
            </a:r>
            <a:r>
              <a:rPr lang="ko-KR" altLang="en-US" sz="1200" dirty="0"/>
              <a:t>관심 연구주제</a:t>
            </a:r>
            <a:r>
              <a:rPr lang="en-US" altLang="ko-KR" sz="1200" dirty="0"/>
              <a:t>/</a:t>
            </a:r>
            <a:r>
              <a:rPr lang="ko-KR" altLang="en-US" sz="1200" dirty="0"/>
              <a:t>프로젝트</a:t>
            </a:r>
            <a:r>
              <a:rPr lang="en-US" altLang="ko-KR" sz="1200" dirty="0"/>
              <a:t>: </a:t>
            </a:r>
            <a:r>
              <a:rPr lang="ko-KR" altLang="en-US" sz="1200" b="1" dirty="0">
                <a:solidFill>
                  <a:srgbClr val="FF0000"/>
                </a:solidFill>
              </a:rPr>
              <a:t>논문지도 가능 분야</a:t>
            </a:r>
            <a:endParaRPr lang="en-US" altLang="ko-KR" sz="1200" b="1" dirty="0">
              <a:solidFill>
                <a:srgbClr val="FF0000"/>
              </a:solidFill>
            </a:endParaRPr>
          </a:p>
          <a:p>
            <a:r>
              <a:rPr lang="en-US" altLang="ko-KR" sz="1200" b="1" dirty="0" smtClean="0"/>
              <a:t>   -</a:t>
            </a:r>
            <a:r>
              <a:rPr lang="ko-KR" altLang="en-US" sz="1200" b="1" dirty="0" smtClean="0"/>
              <a:t>학습전략</a:t>
            </a:r>
            <a:r>
              <a:rPr lang="en-US" altLang="ko-KR" sz="1200" b="1" dirty="0" smtClean="0"/>
              <a:t>/</a:t>
            </a:r>
            <a:r>
              <a:rPr lang="ko-KR" altLang="en-US" sz="1200" b="1" dirty="0" smtClean="0"/>
              <a:t>학습습관</a:t>
            </a:r>
            <a:endParaRPr lang="en-US" altLang="ko-KR" sz="1200" b="1" dirty="0" smtClean="0"/>
          </a:p>
          <a:p>
            <a:r>
              <a:rPr lang="en-US" altLang="ko-KR" sz="1200" b="1" dirty="0"/>
              <a:t> </a:t>
            </a:r>
            <a:r>
              <a:rPr lang="en-US" altLang="ko-KR" sz="1200" b="1" dirty="0" smtClean="0"/>
              <a:t>  -</a:t>
            </a:r>
            <a:r>
              <a:rPr lang="ko-KR" altLang="en-US" sz="1200" b="1" dirty="0" smtClean="0"/>
              <a:t>학습장애 </a:t>
            </a:r>
            <a:r>
              <a:rPr lang="en-US" altLang="ko-KR" sz="1200" b="1" dirty="0" smtClean="0"/>
              <a:t>&amp; </a:t>
            </a:r>
            <a:r>
              <a:rPr lang="ko-KR" altLang="en-US" sz="1200" b="1" dirty="0" smtClean="0"/>
              <a:t>학습부진</a:t>
            </a:r>
            <a:endParaRPr lang="en-US" altLang="ko-KR" sz="1200" b="1" dirty="0" smtClean="0"/>
          </a:p>
          <a:p>
            <a:r>
              <a:rPr lang="en-US" altLang="ko-KR" sz="1200" b="1" dirty="0"/>
              <a:t> </a:t>
            </a:r>
            <a:r>
              <a:rPr lang="en-US" altLang="ko-KR" sz="1200" b="1" dirty="0" smtClean="0"/>
              <a:t>  -</a:t>
            </a:r>
            <a:r>
              <a:rPr lang="ko-KR" altLang="en-US" sz="1200" b="1" dirty="0" smtClean="0"/>
              <a:t>학습동기</a:t>
            </a:r>
            <a:endParaRPr lang="en-US" altLang="ko-KR" sz="1200" b="1" dirty="0" smtClean="0"/>
          </a:p>
          <a:p>
            <a:endParaRPr lang="ko-KR" altLang="en-US" sz="1200" dirty="0"/>
          </a:p>
          <a:p>
            <a:pPr>
              <a:buFont typeface="Arial" pitchFamily="34" charset="0"/>
              <a:buChar char="•"/>
            </a:pPr>
            <a:r>
              <a:rPr lang="ko-KR" altLang="en-US" sz="1200" dirty="0"/>
              <a:t> </a:t>
            </a:r>
            <a:r>
              <a:rPr lang="ko-KR" altLang="en-US" sz="1200" dirty="0" err="1" smtClean="0"/>
              <a:t>대표저역서</a:t>
            </a:r>
            <a:endParaRPr lang="en-US" altLang="ko-KR" sz="1200" dirty="0" smtClean="0"/>
          </a:p>
          <a:p>
            <a:r>
              <a:rPr lang="en-US" altLang="ko-KR" sz="1200" dirty="0" smtClean="0"/>
              <a:t>  -</a:t>
            </a:r>
            <a:r>
              <a:rPr lang="ko-KR" altLang="en-US" sz="1200" dirty="0" smtClean="0"/>
              <a:t>현대심리학이해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서울</a:t>
            </a:r>
            <a:r>
              <a:rPr lang="en-US" altLang="ko-KR" sz="1200" dirty="0" smtClean="0"/>
              <a:t>: </a:t>
            </a:r>
            <a:r>
              <a:rPr lang="ko-KR" altLang="en-US" sz="1200" dirty="0" err="1" smtClean="0"/>
              <a:t>학지사</a:t>
            </a:r>
            <a:endParaRPr lang="en-US" altLang="ko-KR" sz="1200" dirty="0" smtClean="0"/>
          </a:p>
          <a:p>
            <a:r>
              <a:rPr lang="en-US" altLang="ko-KR" sz="1200" dirty="0" smtClean="0"/>
              <a:t>  -</a:t>
            </a:r>
            <a:r>
              <a:rPr lang="ko-KR" altLang="en-US" sz="1200" dirty="0" smtClean="0"/>
              <a:t>생리심리학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서울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박학사</a:t>
            </a:r>
            <a:endParaRPr lang="en-US" altLang="ko-KR" sz="1200" dirty="0" smtClean="0"/>
          </a:p>
          <a:p>
            <a:r>
              <a:rPr lang="en-US" altLang="ko-KR" sz="1200" dirty="0" smtClean="0"/>
              <a:t>  -</a:t>
            </a:r>
            <a:r>
              <a:rPr lang="ko-KR" altLang="en-US" sz="1200" dirty="0" smtClean="0"/>
              <a:t>동기와 정서의 이해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서울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박학사</a:t>
            </a:r>
            <a:endParaRPr lang="en-US" altLang="ko-KR" sz="1200" dirty="0" smtClean="0"/>
          </a:p>
          <a:p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r>
              <a:rPr lang="ko-KR" altLang="en-US" sz="1200" dirty="0" smtClean="0"/>
              <a:t> 대표논문</a:t>
            </a:r>
            <a:endParaRPr lang="en-US" altLang="ko-KR" sz="1200" dirty="0" smtClean="0"/>
          </a:p>
          <a:p>
            <a:r>
              <a:rPr lang="en-US" altLang="ko-KR" sz="1200" dirty="0" smtClean="0"/>
              <a:t>  -</a:t>
            </a:r>
            <a:r>
              <a:rPr lang="ko-KR" altLang="en-US" sz="1200" dirty="0" err="1" smtClean="0"/>
              <a:t>외적보상</a:t>
            </a:r>
            <a:r>
              <a:rPr lang="en-US" altLang="ko-KR" sz="1200" dirty="0" smtClean="0"/>
              <a:t>, </a:t>
            </a:r>
            <a:r>
              <a:rPr lang="ko-KR" altLang="en-US" sz="1200" dirty="0" err="1" smtClean="0"/>
              <a:t>내외재동기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과제유형이 문제해결에 미치는 효과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교육방법연구</a:t>
            </a:r>
            <a:endParaRPr lang="en-US" altLang="ko-KR" sz="1200" dirty="0" smtClean="0"/>
          </a:p>
          <a:p>
            <a:r>
              <a:rPr lang="en-US" altLang="ko-KR" sz="1200" dirty="0" smtClean="0"/>
              <a:t>  -</a:t>
            </a:r>
            <a:r>
              <a:rPr lang="ko-KR" altLang="en-US" sz="1200" dirty="0" smtClean="0"/>
              <a:t>학습기술과 학습동기 및 </a:t>
            </a:r>
            <a:r>
              <a:rPr lang="ko-KR" altLang="en-US" sz="1200" dirty="0" err="1" smtClean="0"/>
              <a:t>자기효능감과</a:t>
            </a:r>
            <a:r>
              <a:rPr lang="ko-KR" altLang="en-US" sz="1200" dirty="0" smtClean="0"/>
              <a:t> 학업성취간의 관계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한국심리학회지</a:t>
            </a:r>
            <a:r>
              <a:rPr lang="en-US" altLang="ko-KR" sz="1200" dirty="0" smtClean="0"/>
              <a:t>:</a:t>
            </a:r>
            <a:r>
              <a:rPr lang="ko-KR" altLang="en-US" sz="1200" dirty="0" smtClean="0"/>
              <a:t>학교</a:t>
            </a:r>
            <a:endParaRPr lang="en-US" altLang="ko-KR" sz="1200" dirty="0" smtClean="0"/>
          </a:p>
          <a:p>
            <a:r>
              <a:rPr lang="en-US" altLang="ko-KR" sz="1200" dirty="0" smtClean="0"/>
              <a:t>  -</a:t>
            </a:r>
            <a:r>
              <a:rPr lang="ko-KR" altLang="en-US" sz="1200" dirty="0" smtClean="0"/>
              <a:t>기억과정에 관여하는 신경화학물질들의 역할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사회과학연구</a:t>
            </a:r>
            <a:endParaRPr lang="en-US" altLang="ko-KR" sz="1200" dirty="0" smtClean="0"/>
          </a:p>
          <a:p>
            <a:r>
              <a:rPr lang="en-US" altLang="ko-KR" sz="1200" dirty="0" smtClean="0"/>
              <a:t>  -</a:t>
            </a:r>
            <a:r>
              <a:rPr lang="ko-KR" altLang="en-US" sz="1200" dirty="0" err="1" smtClean="0"/>
              <a:t>적핵에</a:t>
            </a:r>
            <a:r>
              <a:rPr lang="ko-KR" altLang="en-US" sz="1200" dirty="0" smtClean="0"/>
              <a:t> 대한 </a:t>
            </a:r>
            <a:r>
              <a:rPr lang="ko-KR" altLang="en-US" sz="1200" dirty="0" err="1" smtClean="0"/>
              <a:t>카이닌산</a:t>
            </a:r>
            <a:r>
              <a:rPr lang="ko-KR" altLang="en-US" sz="1200" dirty="0" smtClean="0"/>
              <a:t> 손상이 </a:t>
            </a:r>
            <a:r>
              <a:rPr lang="ko-KR" altLang="en-US" sz="1200" dirty="0" err="1" smtClean="0"/>
              <a:t>순막조건화의</a:t>
            </a:r>
            <a:r>
              <a:rPr lang="ko-KR" altLang="en-US" sz="1200" dirty="0" smtClean="0"/>
              <a:t> 파지와 소뇌 </a:t>
            </a:r>
            <a:r>
              <a:rPr lang="ko-KR" altLang="en-US" sz="1200" dirty="0" err="1" smtClean="0"/>
              <a:t>중간핵</a:t>
            </a:r>
            <a:r>
              <a:rPr lang="ko-KR" altLang="en-US" sz="1200" dirty="0" smtClean="0"/>
              <a:t> 및 </a:t>
            </a:r>
            <a:r>
              <a:rPr lang="ko-KR" altLang="en-US" sz="1200" dirty="0" err="1" smtClean="0"/>
              <a:t>배측하올리브</a:t>
            </a:r>
            <a:r>
              <a:rPr lang="ko-KR" altLang="en-US" sz="1200" dirty="0" smtClean="0"/>
              <a:t> </a:t>
            </a:r>
            <a:r>
              <a:rPr lang="ko-KR" altLang="en-US" sz="1200" dirty="0" err="1" smtClean="0"/>
              <a:t>부핵의</a:t>
            </a:r>
            <a:r>
              <a:rPr lang="ko-KR" altLang="en-US" sz="1200" dirty="0" smtClean="0"/>
              <a:t> </a:t>
            </a:r>
            <a:endParaRPr lang="en-US" altLang="ko-KR" sz="1200" dirty="0" smtClean="0"/>
          </a:p>
          <a:p>
            <a:r>
              <a:rPr lang="en-US" altLang="ko-KR" sz="1200" dirty="0" smtClean="0"/>
              <a:t>         </a:t>
            </a:r>
            <a:r>
              <a:rPr lang="ko-KR" altLang="en-US" sz="1200" dirty="0" err="1" smtClean="0"/>
              <a:t>다단위활동에</a:t>
            </a:r>
            <a:r>
              <a:rPr lang="ko-KR" altLang="en-US" sz="1200" dirty="0" smtClean="0"/>
              <a:t> 미치는 영향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한국심리학회지</a:t>
            </a:r>
            <a:r>
              <a:rPr lang="en-US" altLang="ko-KR" sz="1200" dirty="0" smtClean="0"/>
              <a:t>:</a:t>
            </a:r>
            <a:r>
              <a:rPr lang="ko-KR" altLang="en-US" sz="1200" dirty="0" smtClean="0"/>
              <a:t>생물 및 생리</a:t>
            </a:r>
            <a:endParaRPr lang="en-US" altLang="ko-KR" sz="1200" dirty="0" smtClean="0"/>
          </a:p>
          <a:p>
            <a:r>
              <a:rPr lang="ko-KR" altLang="en-US" sz="1200" dirty="0" smtClean="0"/>
              <a:t>  </a:t>
            </a:r>
            <a:r>
              <a:rPr lang="en-US" altLang="ko-KR" sz="1200" dirty="0" smtClean="0"/>
              <a:t>-</a:t>
            </a:r>
            <a:r>
              <a:rPr lang="ko-KR" altLang="en-US" sz="1200" dirty="0" err="1" smtClean="0"/>
              <a:t>측핵</a:t>
            </a:r>
            <a:r>
              <a:rPr lang="ko-KR" altLang="en-US" sz="1200" dirty="0" smtClean="0"/>
              <a:t> </a:t>
            </a:r>
            <a:r>
              <a:rPr lang="ko-KR" altLang="en-US" sz="1200" dirty="0" err="1" smtClean="0"/>
              <a:t>도파민계가</a:t>
            </a:r>
            <a:r>
              <a:rPr lang="ko-KR" altLang="en-US" sz="1200" dirty="0" smtClean="0"/>
              <a:t> 장소선호과제의 수행에 미치는 영향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한국심리학회지</a:t>
            </a:r>
            <a:r>
              <a:rPr lang="en-US" altLang="ko-KR" sz="1200" dirty="0" smtClean="0"/>
              <a:t>,</a:t>
            </a:r>
            <a:r>
              <a:rPr lang="ko-KR" altLang="en-US" sz="1200" dirty="0" smtClean="0"/>
              <a:t>생물 및 생리</a:t>
            </a:r>
            <a:endParaRPr lang="en-US" altLang="ko-KR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467544" y="548680"/>
            <a:ext cx="6336704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395536" y="197518"/>
            <a:ext cx="2520280" cy="3600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교수 소개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547936" y="1052736"/>
            <a:ext cx="1647800" cy="3600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이종구 교수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339752" y="1196752"/>
            <a:ext cx="6849952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o-KR" altLang="en-US" sz="1200" dirty="0" smtClean="0"/>
              <a:t> 심리학 박사  성균관대학교 심리학과</a:t>
            </a:r>
            <a:endParaRPr lang="en-US" altLang="ko-KR" sz="1200" dirty="0" smtClean="0"/>
          </a:p>
          <a:p>
            <a:r>
              <a:rPr lang="en-US" altLang="ko-KR" sz="1200" dirty="0"/>
              <a:t> </a:t>
            </a:r>
            <a:r>
              <a:rPr lang="en-US" altLang="ko-KR" sz="1200" dirty="0" smtClean="0"/>
              <a:t> </a:t>
            </a:r>
            <a:r>
              <a:rPr lang="ko-KR" altLang="en-US" sz="1200" dirty="0" err="1" smtClean="0"/>
              <a:t>산업및조직심리</a:t>
            </a:r>
            <a:r>
              <a:rPr lang="ko-KR" altLang="en-US" sz="1200" dirty="0" smtClean="0"/>
              <a:t> 전문가 </a:t>
            </a:r>
            <a:endParaRPr lang="en-US" altLang="ko-KR" sz="1200" dirty="0" smtClean="0"/>
          </a:p>
          <a:p>
            <a:r>
              <a:rPr lang="ko-KR" altLang="en-US" sz="1200" dirty="0" smtClean="0"/>
              <a:t>    </a:t>
            </a:r>
            <a:endParaRPr lang="en-US" altLang="ko-KR" sz="1200" dirty="0" smtClean="0"/>
          </a:p>
          <a:p>
            <a:r>
              <a:rPr lang="en-US" altLang="ko-KR" sz="1200" dirty="0" smtClean="0"/>
              <a:t>  </a:t>
            </a:r>
            <a:r>
              <a:rPr lang="ko-KR" altLang="en-US" sz="1200" dirty="0" err="1" smtClean="0"/>
              <a:t>한국산업및조직심리학회</a:t>
            </a:r>
            <a:r>
              <a:rPr lang="ko-KR" altLang="en-US" sz="1200" dirty="0" smtClean="0"/>
              <a:t> 회장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학술위원장</a:t>
            </a:r>
            <a:endParaRPr lang="en-US" altLang="ko-KR" sz="1200" dirty="0" smtClean="0"/>
          </a:p>
          <a:p>
            <a:r>
              <a:rPr lang="en-US" altLang="ko-KR" sz="1200" dirty="0"/>
              <a:t> 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한국심리학회 심리검사심의위원장</a:t>
            </a:r>
            <a:endParaRPr lang="en-US" altLang="ko-KR" sz="1200" dirty="0" smtClean="0"/>
          </a:p>
          <a:p>
            <a:endParaRPr lang="en-US" altLang="ko-KR" sz="1200" dirty="0"/>
          </a:p>
          <a:p>
            <a:pPr>
              <a:buFont typeface="Arial" pitchFamily="34" charset="0"/>
              <a:buChar char="•"/>
            </a:pPr>
            <a:r>
              <a:rPr lang="ko-KR" altLang="en-US" sz="1200" dirty="0" smtClean="0"/>
              <a:t> 전공분야</a:t>
            </a:r>
            <a:endParaRPr lang="en-US" altLang="ko-KR" sz="1200" dirty="0" smtClean="0"/>
          </a:p>
          <a:p>
            <a:r>
              <a:rPr lang="en-US" altLang="ko-KR" sz="1200" dirty="0" smtClean="0"/>
              <a:t>  </a:t>
            </a:r>
            <a:r>
              <a:rPr lang="ko-KR" altLang="en-US" sz="1200" dirty="0" err="1" smtClean="0"/>
              <a:t>산업및조직심리학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인지심리학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심리측정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인지공학심리학</a:t>
            </a:r>
            <a:endParaRPr lang="en-US" altLang="ko-KR" sz="1200" dirty="0" smtClean="0"/>
          </a:p>
          <a:p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1200" dirty="0"/>
              <a:t> </a:t>
            </a:r>
            <a:r>
              <a:rPr lang="ko-KR" altLang="en-US" sz="1200" dirty="0" smtClean="0"/>
              <a:t>주요 담당과목</a:t>
            </a:r>
            <a:endParaRPr lang="en-US" altLang="ko-KR" sz="1200" dirty="0" smtClean="0"/>
          </a:p>
          <a:p>
            <a:r>
              <a:rPr lang="en-US" altLang="ko-KR" sz="1200" dirty="0" smtClean="0"/>
              <a:t>  </a:t>
            </a:r>
            <a:r>
              <a:rPr lang="ko-KR" altLang="en-US" sz="1200" dirty="0" err="1" smtClean="0"/>
              <a:t>산업및조직심리학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인지심리학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지능과 창의성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디자인심리학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심리통계</a:t>
            </a:r>
            <a:r>
              <a:rPr lang="en-US" altLang="ko-KR" sz="1200" dirty="0" smtClean="0"/>
              <a:t>, </a:t>
            </a:r>
            <a:r>
              <a:rPr lang="ko-KR" altLang="en-US" sz="1200" dirty="0" err="1" smtClean="0"/>
              <a:t>다변량분석</a:t>
            </a: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r>
              <a:rPr lang="ko-KR" altLang="en-US" sz="1200" dirty="0" smtClean="0"/>
              <a:t> 관심연구주제</a:t>
            </a:r>
            <a:r>
              <a:rPr lang="en-US" altLang="ko-KR" sz="1200" dirty="0" smtClean="0"/>
              <a:t>/</a:t>
            </a:r>
            <a:r>
              <a:rPr lang="ko-KR" altLang="en-US" sz="1200" dirty="0" smtClean="0"/>
              <a:t>프로젝트 </a:t>
            </a:r>
            <a:r>
              <a:rPr lang="en-US" altLang="ko-KR" sz="1200" dirty="0" smtClean="0"/>
              <a:t>: </a:t>
            </a:r>
            <a:r>
              <a:rPr lang="ko-KR" altLang="en-US" sz="1200" b="1" dirty="0">
                <a:solidFill>
                  <a:srgbClr val="FF0000"/>
                </a:solidFill>
              </a:rPr>
              <a:t>논문지도 가능 분야</a:t>
            </a:r>
            <a:endParaRPr lang="en-US" altLang="ko-KR" sz="1200" b="1" dirty="0">
              <a:solidFill>
                <a:srgbClr val="FF0000"/>
              </a:solidFill>
            </a:endParaRPr>
          </a:p>
          <a:p>
            <a:r>
              <a:rPr lang="en-US" altLang="ko-KR" sz="1200" dirty="0" smtClean="0"/>
              <a:t>  </a:t>
            </a:r>
            <a:r>
              <a:rPr lang="ko-KR" altLang="en-US" sz="1200" dirty="0" smtClean="0"/>
              <a:t>심리검사 제작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적성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성격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지능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창의성</a:t>
            </a:r>
            <a:r>
              <a:rPr lang="en-US" altLang="ko-KR" sz="1200" dirty="0" smtClean="0"/>
              <a:t>, </a:t>
            </a:r>
            <a:r>
              <a:rPr lang="en-US" altLang="ko-KR" sz="1200" dirty="0" err="1" smtClean="0"/>
              <a:t>Biodata</a:t>
            </a:r>
            <a:r>
              <a:rPr lang="ko-KR" altLang="en-US" sz="1200" dirty="0" smtClean="0"/>
              <a:t>검사</a:t>
            </a:r>
            <a:r>
              <a:rPr lang="en-US" altLang="ko-KR" sz="1200" dirty="0" smtClean="0"/>
              <a:t>)-</a:t>
            </a:r>
            <a:r>
              <a:rPr lang="ko-KR" altLang="en-US" sz="1200" dirty="0" smtClean="0"/>
              <a:t>학생용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삼성</a:t>
            </a:r>
            <a:r>
              <a:rPr lang="en-US" altLang="ko-KR" sz="1200" dirty="0" smtClean="0"/>
              <a:t>, LG, </a:t>
            </a:r>
            <a:r>
              <a:rPr lang="en-US" altLang="ko-KR" sz="1200" dirty="0" err="1" smtClean="0"/>
              <a:t>stx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현대</a:t>
            </a:r>
            <a:r>
              <a:rPr lang="en-US" altLang="ko-KR" sz="1200" dirty="0" smtClean="0"/>
              <a:t>, KT, </a:t>
            </a:r>
            <a:r>
              <a:rPr lang="ko-KR" altLang="en-US" sz="1200" dirty="0" smtClean="0"/>
              <a:t>경찰 등</a:t>
            </a:r>
            <a:endParaRPr lang="en-US" altLang="ko-KR" sz="1200" dirty="0" smtClean="0"/>
          </a:p>
          <a:p>
            <a:r>
              <a:rPr lang="en-US" altLang="ko-KR" sz="1200" dirty="0" smtClean="0"/>
              <a:t>  Psychology of Thinking(</a:t>
            </a:r>
            <a:r>
              <a:rPr lang="ko-KR" altLang="en-US" sz="1200" dirty="0" smtClean="0"/>
              <a:t>문제해결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지능</a:t>
            </a:r>
            <a:r>
              <a:rPr lang="en-US" altLang="ko-KR" sz="1200" dirty="0" smtClean="0"/>
              <a:t>,</a:t>
            </a:r>
            <a:r>
              <a:rPr lang="ko-KR" altLang="en-US" sz="1200" dirty="0" smtClean="0"/>
              <a:t> 창의성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판단과 의사결정</a:t>
            </a:r>
            <a:r>
              <a:rPr lang="en-US" altLang="ko-KR" sz="1200" dirty="0" smtClean="0"/>
              <a:t>)</a:t>
            </a:r>
          </a:p>
          <a:p>
            <a:r>
              <a:rPr lang="en-US" altLang="ko-KR" sz="1200" dirty="0" smtClean="0"/>
              <a:t>  </a:t>
            </a:r>
            <a:r>
              <a:rPr lang="ko-KR" altLang="en-US" sz="1200" dirty="0" smtClean="0"/>
              <a:t>인사선발</a:t>
            </a:r>
            <a:r>
              <a:rPr lang="en-US" altLang="ko-KR" sz="1200" dirty="0" smtClean="0"/>
              <a:t>, </a:t>
            </a:r>
            <a:r>
              <a:rPr lang="ko-KR" altLang="en-US" sz="1200" smtClean="0"/>
              <a:t>리더십</a:t>
            </a:r>
            <a:r>
              <a:rPr lang="en-US" altLang="ko-KR" sz="1200" smtClean="0"/>
              <a:t> </a:t>
            </a:r>
            <a:endParaRPr lang="en-US" altLang="ko-KR" sz="1200" dirty="0" smtClean="0"/>
          </a:p>
          <a:p>
            <a:r>
              <a:rPr lang="en-US" altLang="ko-KR" sz="1200" dirty="0" smtClean="0"/>
              <a:t>  </a:t>
            </a:r>
            <a:r>
              <a:rPr lang="ko-KR" altLang="en-US" sz="1200" dirty="0" err="1" smtClean="0"/>
              <a:t>임원코칭</a:t>
            </a:r>
            <a:r>
              <a:rPr lang="ko-KR" altLang="en-US" sz="1200" dirty="0" smtClean="0"/>
              <a:t> 및 교육훈련효과</a:t>
            </a:r>
            <a:endParaRPr lang="en-US" altLang="ko-KR" sz="1200" dirty="0" smtClean="0"/>
          </a:p>
          <a:p>
            <a:r>
              <a:rPr lang="en-US" altLang="ko-KR" sz="1200" dirty="0"/>
              <a:t> 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직무탈진</a:t>
            </a:r>
            <a:endParaRPr lang="en-US" altLang="ko-KR" sz="1200" dirty="0" smtClean="0"/>
          </a:p>
          <a:p>
            <a:r>
              <a:rPr lang="en-US" altLang="ko-KR" sz="1200" dirty="0" smtClean="0"/>
              <a:t>   </a:t>
            </a:r>
            <a:endParaRPr lang="en-US" altLang="ko-KR" sz="1200" dirty="0"/>
          </a:p>
          <a:p>
            <a:pPr>
              <a:buFont typeface="Arial" pitchFamily="34" charset="0"/>
              <a:buChar char="•"/>
            </a:pPr>
            <a:r>
              <a:rPr lang="en-US" altLang="ko-KR" sz="1200" dirty="0" smtClean="0"/>
              <a:t> </a:t>
            </a:r>
            <a:r>
              <a:rPr lang="ko-KR" altLang="en-US" sz="1200" dirty="0" err="1" smtClean="0"/>
              <a:t>대표저역서</a:t>
            </a:r>
            <a:endParaRPr lang="en-US" altLang="ko-KR" sz="1200" dirty="0" smtClean="0"/>
          </a:p>
          <a:p>
            <a:r>
              <a:rPr lang="en-US" altLang="ko-KR" sz="1200" dirty="0" smtClean="0"/>
              <a:t>  -SAS</a:t>
            </a:r>
            <a:r>
              <a:rPr lang="ko-KR" altLang="en-US" sz="1200" dirty="0" smtClean="0"/>
              <a:t>와 통계자료분석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서울</a:t>
            </a:r>
            <a:r>
              <a:rPr lang="en-US" altLang="ko-KR" sz="1200" dirty="0" smtClean="0"/>
              <a:t>:</a:t>
            </a:r>
            <a:r>
              <a:rPr lang="ko-KR" altLang="en-US" sz="1200" dirty="0" err="1" smtClean="0"/>
              <a:t>학지사</a:t>
            </a:r>
            <a:endParaRPr lang="en-US" altLang="ko-KR" sz="1200" dirty="0" smtClean="0"/>
          </a:p>
          <a:p>
            <a:r>
              <a:rPr lang="en-US" altLang="ko-KR" sz="1200" dirty="0" smtClean="0"/>
              <a:t>  -</a:t>
            </a:r>
            <a:r>
              <a:rPr lang="ko-KR" altLang="en-US" sz="1200" dirty="0" smtClean="0"/>
              <a:t>성공을 부르는 결정의 힘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서울</a:t>
            </a:r>
            <a:r>
              <a:rPr lang="en-US" altLang="ko-KR" sz="1200" dirty="0" smtClean="0"/>
              <a:t>:</a:t>
            </a:r>
            <a:r>
              <a:rPr lang="ko-KR" altLang="en-US" sz="1200" dirty="0" err="1" smtClean="0"/>
              <a:t>시그마북스</a:t>
            </a:r>
            <a:endParaRPr lang="en-US" altLang="ko-KR" sz="1200" dirty="0" smtClean="0"/>
          </a:p>
          <a:p>
            <a:r>
              <a:rPr lang="en-US" altLang="ko-KR" sz="1200" dirty="0" smtClean="0"/>
              <a:t>  -</a:t>
            </a:r>
            <a:r>
              <a:rPr lang="ko-KR" altLang="en-US" sz="1200" dirty="0" err="1" smtClean="0"/>
              <a:t>상담클리닉의</a:t>
            </a:r>
            <a:r>
              <a:rPr lang="ko-KR" altLang="en-US" sz="1200" dirty="0" smtClean="0"/>
              <a:t> 개업과 경영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서울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시그마프레스</a:t>
            </a:r>
            <a:endParaRPr lang="en-US" altLang="ko-KR" sz="1200" dirty="0" smtClean="0"/>
          </a:p>
          <a:p>
            <a:r>
              <a:rPr lang="en-US" altLang="ko-KR" sz="1200" dirty="0"/>
              <a:t> </a:t>
            </a:r>
            <a:r>
              <a:rPr lang="en-US" altLang="ko-KR" sz="1200" dirty="0" smtClean="0"/>
              <a:t> -</a:t>
            </a:r>
            <a:r>
              <a:rPr lang="ko-KR" altLang="en-US" sz="1200" dirty="0" smtClean="0"/>
              <a:t>최고의 팀을 만드는 사람관리의 모든 것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서울</a:t>
            </a:r>
            <a:r>
              <a:rPr lang="en-US" altLang="ko-KR" sz="1200" dirty="0" smtClean="0"/>
              <a:t>: </a:t>
            </a:r>
            <a:r>
              <a:rPr lang="ko-KR" altLang="en-US" sz="1200" dirty="0" err="1" smtClean="0"/>
              <a:t>시그마북스</a:t>
            </a: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r>
              <a:rPr lang="ko-KR" altLang="en-US" sz="1200" dirty="0" smtClean="0"/>
              <a:t> 대표논문</a:t>
            </a:r>
            <a:endParaRPr lang="en-US" altLang="ko-KR" sz="1200" dirty="0" smtClean="0"/>
          </a:p>
          <a:p>
            <a:r>
              <a:rPr lang="ko-KR" altLang="en-US" sz="1200" dirty="0" smtClean="0"/>
              <a:t>  </a:t>
            </a:r>
            <a:r>
              <a:rPr lang="en-US" altLang="ko-KR" sz="1200" dirty="0" smtClean="0"/>
              <a:t>-</a:t>
            </a:r>
            <a:r>
              <a:rPr lang="ko-KR" altLang="en-US" sz="1200" dirty="0" err="1" smtClean="0"/>
              <a:t>여성텔레마케터의</a:t>
            </a:r>
            <a:r>
              <a:rPr lang="ko-KR" altLang="en-US" sz="1200" dirty="0" smtClean="0"/>
              <a:t> 사고양식과 성격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맥락수행 및 수행간의 관계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한국심리학회지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산업 및 조직</a:t>
            </a:r>
            <a:endParaRPr lang="en-US" altLang="ko-KR" sz="1200" dirty="0" smtClean="0"/>
          </a:p>
          <a:p>
            <a:r>
              <a:rPr lang="ko-KR" altLang="en-US" sz="1200" dirty="0" smtClean="0"/>
              <a:t>  </a:t>
            </a:r>
            <a:r>
              <a:rPr lang="en-US" altLang="ko-KR" sz="1200" dirty="0" smtClean="0"/>
              <a:t>-</a:t>
            </a:r>
            <a:r>
              <a:rPr lang="ko-KR" altLang="en-US" sz="1200" dirty="0" err="1" smtClean="0"/>
              <a:t>콜센터</a:t>
            </a:r>
            <a:r>
              <a:rPr lang="ko-KR" altLang="en-US" sz="1200" dirty="0" smtClean="0"/>
              <a:t> 상담원의 직무탈진과 정서노동의 </a:t>
            </a:r>
            <a:r>
              <a:rPr lang="ko-KR" altLang="en-US" sz="1200" dirty="0" err="1" smtClean="0"/>
              <a:t>전후관계확인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한국심리학회지</a:t>
            </a:r>
            <a:r>
              <a:rPr lang="en-US" altLang="ko-KR" sz="1200" dirty="0" smtClean="0"/>
              <a:t>: </a:t>
            </a:r>
            <a:r>
              <a:rPr lang="ko-KR" altLang="en-US" sz="1200" dirty="0" err="1" smtClean="0"/>
              <a:t>산업및조직</a:t>
            </a:r>
            <a:endParaRPr lang="en-US" altLang="ko-KR" sz="1200" dirty="0" smtClean="0"/>
          </a:p>
          <a:p>
            <a:r>
              <a:rPr lang="en-US" altLang="ko-KR" sz="1200" dirty="0" smtClean="0"/>
              <a:t>  -</a:t>
            </a:r>
            <a:r>
              <a:rPr lang="ko-KR" altLang="en-US" sz="1200" dirty="0" smtClean="0"/>
              <a:t>규칙의 유형과 수가 </a:t>
            </a:r>
            <a:r>
              <a:rPr lang="en-US" altLang="ko-KR" sz="1200" dirty="0" smtClean="0"/>
              <a:t>Raven </a:t>
            </a:r>
            <a:r>
              <a:rPr lang="ko-KR" altLang="en-US" sz="1200" dirty="0" smtClean="0"/>
              <a:t>방식검사의 문항난이도에 미치는 영향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한국심리학회지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일반</a:t>
            </a:r>
            <a:endParaRPr lang="en-US" altLang="ko-KR" sz="1200" dirty="0" smtClean="0"/>
          </a:p>
          <a:p>
            <a:r>
              <a:rPr lang="ko-KR" altLang="en-US" sz="1200" dirty="0" smtClean="0"/>
              <a:t>  </a:t>
            </a:r>
            <a:r>
              <a:rPr lang="en-US" altLang="ko-KR" sz="1200" dirty="0" smtClean="0"/>
              <a:t>-</a:t>
            </a:r>
            <a:r>
              <a:rPr lang="ko-KR" altLang="en-US" sz="1200" dirty="0" smtClean="0"/>
              <a:t>전기자료</a:t>
            </a:r>
            <a:r>
              <a:rPr lang="en-US" altLang="ko-KR" sz="1200" dirty="0" smtClean="0"/>
              <a:t>(</a:t>
            </a:r>
            <a:r>
              <a:rPr lang="en-US" altLang="ko-KR" sz="1200" dirty="0" err="1" smtClean="0"/>
              <a:t>Biodata</a:t>
            </a:r>
            <a:r>
              <a:rPr lang="en-US" altLang="ko-KR" sz="1200" dirty="0" smtClean="0"/>
              <a:t>)</a:t>
            </a:r>
            <a:r>
              <a:rPr lang="ko-KR" altLang="en-US" sz="1200" dirty="0" smtClean="0"/>
              <a:t>의 타당화 연구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보험판매사원의 수행예측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한국심리학회지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산업 및 조직</a:t>
            </a:r>
            <a:endParaRPr lang="en-US" altLang="ko-KR" sz="1200" dirty="0" smtClean="0"/>
          </a:p>
          <a:p>
            <a:r>
              <a:rPr lang="ko-KR" altLang="en-US" sz="1200" dirty="0" smtClean="0"/>
              <a:t>  </a:t>
            </a:r>
            <a:r>
              <a:rPr lang="en-US" altLang="ko-KR" sz="1200" dirty="0" smtClean="0"/>
              <a:t>-</a:t>
            </a:r>
            <a:r>
              <a:rPr lang="ko-KR" altLang="en-US" sz="1200" dirty="0" smtClean="0"/>
              <a:t>소비자 의사결정의 인지과정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과제복잡성과 정보제시방식효과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한국심리학회지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산업 및 조직</a:t>
            </a:r>
            <a:endParaRPr lang="ko-KR" altLang="en-US" sz="1200" dirty="0"/>
          </a:p>
        </p:txBody>
      </p:sp>
      <p:pic>
        <p:nvPicPr>
          <p:cNvPr id="3074" name="Picture 2" descr="D:\gooya\MY\gooya\이종구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628800"/>
            <a:ext cx="989856" cy="13198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467544" y="548680"/>
            <a:ext cx="6336704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395536" y="197518"/>
            <a:ext cx="2520280" cy="3600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교수 소개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547936" y="1052736"/>
            <a:ext cx="1647800" cy="3600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금명자 교수</a:t>
            </a:r>
            <a:endParaRPr lang="ko-KR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556792"/>
            <a:ext cx="108585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직사각형 8"/>
          <p:cNvSpPr/>
          <p:nvPr/>
        </p:nvSpPr>
        <p:spPr>
          <a:xfrm>
            <a:off x="2267744" y="1196752"/>
            <a:ext cx="669674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o-KR" altLang="en-US" sz="1200" dirty="0" smtClean="0"/>
              <a:t> 심리학 박사</a:t>
            </a:r>
            <a:r>
              <a:rPr lang="en-US" altLang="ko-KR" sz="1200" dirty="0" smtClean="0"/>
              <a:t>, </a:t>
            </a:r>
            <a:r>
              <a:rPr lang="ko-KR" altLang="en-US" sz="1200" b="1" dirty="0" smtClean="0"/>
              <a:t> 서울대학교 심리학과</a:t>
            </a:r>
            <a:endParaRPr lang="ko-KR" altLang="en-US" sz="1200" dirty="0"/>
          </a:p>
          <a:p>
            <a:r>
              <a:rPr lang="ko-KR" altLang="en-US" sz="1200" b="1" dirty="0" smtClean="0"/>
              <a:t>  상담심리전문가</a:t>
            </a:r>
            <a:r>
              <a:rPr lang="en-US" altLang="ko-KR" sz="1200" b="1" dirty="0" smtClean="0"/>
              <a:t>, </a:t>
            </a:r>
            <a:r>
              <a:rPr lang="ko-KR" altLang="en-US" sz="1200" b="1" dirty="0" err="1" smtClean="0"/>
              <a:t>청소년상담사</a:t>
            </a:r>
            <a:r>
              <a:rPr lang="ko-KR" altLang="en-US" sz="1200" b="1" dirty="0" smtClean="0"/>
              <a:t> </a:t>
            </a:r>
            <a:r>
              <a:rPr lang="en-US" altLang="ko-KR" sz="1200" b="1" dirty="0" smtClean="0"/>
              <a:t>1</a:t>
            </a:r>
            <a:r>
              <a:rPr lang="ko-KR" altLang="en-US" sz="1200" b="1" dirty="0" smtClean="0"/>
              <a:t>급</a:t>
            </a:r>
            <a:r>
              <a:rPr lang="en-US" altLang="ko-KR" sz="1200" b="1" dirty="0" smtClean="0"/>
              <a:t>, </a:t>
            </a:r>
            <a:r>
              <a:rPr lang="ko-KR" altLang="en-US" sz="1200" b="1" dirty="0" smtClean="0"/>
              <a:t>중독심리전문가</a:t>
            </a:r>
            <a:endParaRPr lang="ko-KR" altLang="en-US" sz="1200" dirty="0"/>
          </a:p>
          <a:p>
            <a:endParaRPr lang="en-US" altLang="ko-KR" sz="1200" dirty="0" smtClean="0"/>
          </a:p>
          <a:p>
            <a:r>
              <a:rPr lang="ko-KR" altLang="en-US" sz="1200" b="1" dirty="0" smtClean="0"/>
              <a:t>  </a:t>
            </a:r>
            <a:r>
              <a:rPr lang="ko-KR" altLang="en-US" sz="1200" b="1" dirty="0" err="1" smtClean="0"/>
              <a:t>한국상담및심리치료학회</a:t>
            </a:r>
            <a:r>
              <a:rPr lang="ko-KR" altLang="en-US" sz="1200" b="1" dirty="0" smtClean="0"/>
              <a:t> 회장</a:t>
            </a:r>
            <a:endParaRPr lang="en-US" altLang="ko-KR" sz="1200" b="1" dirty="0" smtClean="0"/>
          </a:p>
          <a:p>
            <a:r>
              <a:rPr lang="ko-KR" altLang="en-US" sz="1200" dirty="0" smtClean="0"/>
              <a:t>  </a:t>
            </a:r>
            <a:r>
              <a:rPr lang="ko-KR" altLang="en-US" sz="1200" dirty="0" err="1" smtClean="0"/>
              <a:t>전국대학교학생생활상담센터협의회</a:t>
            </a:r>
            <a:r>
              <a:rPr lang="ko-KR" altLang="en-US" sz="1200" dirty="0" smtClean="0"/>
              <a:t> 회장</a:t>
            </a:r>
          </a:p>
          <a:p>
            <a:r>
              <a:rPr lang="ko-KR" altLang="en-US" sz="1200" dirty="0" smtClean="0"/>
              <a:t>  대구대학교 학생생활상담센터 소장 </a:t>
            </a:r>
          </a:p>
          <a:p>
            <a:r>
              <a:rPr lang="ko-KR" altLang="en-US" sz="1200" dirty="0"/>
              <a:t> </a:t>
            </a:r>
          </a:p>
          <a:p>
            <a:pPr>
              <a:buFont typeface="Arial" pitchFamily="34" charset="0"/>
              <a:buChar char="•"/>
            </a:pPr>
            <a:r>
              <a:rPr lang="ko-KR" altLang="en-US" sz="1200" dirty="0" smtClean="0"/>
              <a:t> 전공 분야</a:t>
            </a:r>
            <a:endParaRPr lang="en-US" altLang="ko-KR" sz="1200" dirty="0" smtClean="0"/>
          </a:p>
          <a:p>
            <a:r>
              <a:rPr lang="en-US" altLang="ko-KR" sz="1200" dirty="0" smtClean="0"/>
              <a:t>  </a:t>
            </a:r>
            <a:r>
              <a:rPr lang="ko-KR" altLang="en-US" sz="1200" dirty="0" smtClean="0"/>
              <a:t>상담심리학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청소년상담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진로상담</a:t>
            </a:r>
            <a:endParaRPr lang="en-US" altLang="ko-KR" sz="1200" dirty="0" smtClean="0"/>
          </a:p>
          <a:p>
            <a:r>
              <a:rPr lang="ko-KR" altLang="en-US" sz="1200" dirty="0"/>
              <a:t> </a:t>
            </a:r>
          </a:p>
          <a:p>
            <a:pPr>
              <a:buFont typeface="Arial" pitchFamily="34" charset="0"/>
              <a:buChar char="•"/>
            </a:pPr>
            <a:r>
              <a:rPr lang="ko-KR" altLang="en-US" sz="1200" dirty="0" smtClean="0"/>
              <a:t> 주요 </a:t>
            </a:r>
            <a:r>
              <a:rPr lang="ko-KR" altLang="en-US" sz="1200" dirty="0"/>
              <a:t>담당과목</a:t>
            </a:r>
          </a:p>
          <a:p>
            <a:r>
              <a:rPr lang="ko-KR" altLang="en-US" sz="1200" dirty="0"/>
              <a:t>  </a:t>
            </a:r>
            <a:r>
              <a:rPr lang="ko-KR" altLang="en-US" sz="1200" dirty="0" smtClean="0"/>
              <a:t>상담심리학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상담이론과 실제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아동 및 청소년상담 실습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가족상담</a:t>
            </a:r>
            <a:r>
              <a:rPr lang="en-US" altLang="ko-KR" sz="1200" dirty="0" smtClean="0"/>
              <a:t>, </a:t>
            </a:r>
          </a:p>
          <a:p>
            <a:r>
              <a:rPr lang="en-US" altLang="ko-KR" sz="1200" dirty="0" smtClean="0"/>
              <a:t>  </a:t>
            </a:r>
            <a:r>
              <a:rPr lang="ko-KR" altLang="en-US" sz="1200" dirty="0" smtClean="0"/>
              <a:t>진로상담실습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심리치료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상담현장실습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위기 및 재난상담</a:t>
            </a:r>
            <a:r>
              <a:rPr lang="en-US" altLang="ko-KR" sz="1200" dirty="0" smtClean="0"/>
              <a:t>, </a:t>
            </a:r>
          </a:p>
          <a:p>
            <a:r>
              <a:rPr lang="en-US" altLang="ko-KR" sz="1200" dirty="0" smtClean="0"/>
              <a:t>  </a:t>
            </a:r>
            <a:r>
              <a:rPr lang="ko-KR" altLang="en-US" sz="1200" dirty="0" smtClean="0"/>
              <a:t>상담사례연구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중독심리와 상담</a:t>
            </a:r>
          </a:p>
          <a:p>
            <a:r>
              <a:rPr lang="ko-KR" altLang="en-US" sz="1200" dirty="0"/>
              <a:t> </a:t>
            </a:r>
          </a:p>
          <a:p>
            <a:pPr>
              <a:buFont typeface="Arial" pitchFamily="34" charset="0"/>
              <a:buChar char="•"/>
            </a:pPr>
            <a:r>
              <a:rPr lang="ko-KR" altLang="en-US" sz="1200" dirty="0" smtClean="0"/>
              <a:t> 주요 </a:t>
            </a:r>
            <a:r>
              <a:rPr lang="ko-KR" altLang="en-US" sz="1200" dirty="0"/>
              <a:t>관심 연구주제</a:t>
            </a:r>
            <a:r>
              <a:rPr lang="en-US" altLang="ko-KR" sz="1200" dirty="0"/>
              <a:t>/</a:t>
            </a:r>
            <a:r>
              <a:rPr lang="ko-KR" altLang="en-US" sz="1200" dirty="0"/>
              <a:t>프로젝트</a:t>
            </a:r>
            <a:r>
              <a:rPr lang="en-US" altLang="ko-KR" sz="1200" dirty="0"/>
              <a:t>: </a:t>
            </a:r>
            <a:r>
              <a:rPr lang="ko-KR" altLang="en-US" sz="1200" b="1" dirty="0">
                <a:solidFill>
                  <a:srgbClr val="FF0000"/>
                </a:solidFill>
              </a:rPr>
              <a:t>논문지도 가능 분야</a:t>
            </a:r>
            <a:endParaRPr lang="en-US" altLang="ko-KR" sz="1200" b="1" dirty="0">
              <a:solidFill>
                <a:srgbClr val="FF0000"/>
              </a:solidFill>
            </a:endParaRPr>
          </a:p>
          <a:p>
            <a:r>
              <a:rPr lang="en-US" altLang="ko-KR" sz="1200" b="1" dirty="0" smtClean="0"/>
              <a:t>   -</a:t>
            </a:r>
            <a:r>
              <a:rPr lang="ko-KR" altLang="en-US" sz="1200" b="1" dirty="0" smtClean="0"/>
              <a:t>상담자 스트레스</a:t>
            </a:r>
            <a:endParaRPr lang="en-US" altLang="ko-KR" sz="1200" b="1" dirty="0" smtClean="0"/>
          </a:p>
          <a:p>
            <a:r>
              <a:rPr lang="en-US" altLang="ko-KR" sz="1200" b="1" dirty="0" smtClean="0"/>
              <a:t>   -</a:t>
            </a:r>
            <a:r>
              <a:rPr lang="ko-KR" altLang="en-US" sz="1200" b="1" dirty="0" smtClean="0"/>
              <a:t>청소년</a:t>
            </a:r>
            <a:r>
              <a:rPr lang="en-US" altLang="ko-KR" sz="1200" b="1" dirty="0" smtClean="0"/>
              <a:t> </a:t>
            </a:r>
            <a:r>
              <a:rPr lang="ko-KR" altLang="en-US" sz="1200" b="1" dirty="0" smtClean="0"/>
              <a:t>진로</a:t>
            </a:r>
            <a:r>
              <a:rPr lang="en-US" altLang="ko-KR" sz="1200" b="1" dirty="0" smtClean="0"/>
              <a:t>, </a:t>
            </a:r>
            <a:r>
              <a:rPr lang="ko-KR" altLang="en-US" sz="1200" b="1" dirty="0" smtClean="0"/>
              <a:t>학업중단</a:t>
            </a:r>
            <a:r>
              <a:rPr lang="en-US" altLang="ko-KR" sz="1200" b="1" dirty="0" smtClean="0"/>
              <a:t>, </a:t>
            </a:r>
            <a:r>
              <a:rPr lang="ko-KR" altLang="en-US" sz="1200" b="1" dirty="0" smtClean="0"/>
              <a:t>또래상담</a:t>
            </a:r>
            <a:endParaRPr lang="en-US" altLang="ko-KR" sz="1200" b="1" dirty="0" smtClean="0"/>
          </a:p>
          <a:p>
            <a:r>
              <a:rPr lang="en-US" altLang="ko-KR" sz="1200" dirty="0" smtClean="0"/>
              <a:t>   -</a:t>
            </a:r>
            <a:r>
              <a:rPr lang="ko-KR" altLang="en-US" sz="1200" dirty="0" smtClean="0"/>
              <a:t>학교폭력 </a:t>
            </a:r>
            <a:r>
              <a:rPr lang="en-US" altLang="ko-KR" sz="1200" dirty="0" smtClean="0"/>
              <a:t>&amp; WEE</a:t>
            </a:r>
            <a:r>
              <a:rPr lang="ko-KR" altLang="en-US" sz="1200" dirty="0" smtClean="0"/>
              <a:t>센터 관련</a:t>
            </a:r>
            <a:endParaRPr lang="en-US" altLang="ko-KR" sz="1200" b="1" dirty="0" smtClean="0"/>
          </a:p>
          <a:p>
            <a:r>
              <a:rPr lang="ko-KR" altLang="en-US" sz="1200" dirty="0"/>
              <a:t> </a:t>
            </a: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r>
              <a:rPr lang="ko-KR" altLang="en-US" sz="1200" dirty="0" smtClean="0"/>
              <a:t> </a:t>
            </a:r>
            <a:r>
              <a:rPr lang="ko-KR" altLang="en-US" sz="1200" dirty="0" err="1" smtClean="0"/>
              <a:t>대표저역서</a:t>
            </a:r>
            <a:endParaRPr lang="en-US" altLang="ko-KR" sz="1200" dirty="0" smtClean="0"/>
          </a:p>
          <a:p>
            <a:r>
              <a:rPr lang="en-US" altLang="ko-KR" sz="1200" dirty="0" smtClean="0"/>
              <a:t>  -</a:t>
            </a:r>
            <a:r>
              <a:rPr lang="ko-KR" altLang="en-US" sz="1200" dirty="0" smtClean="0"/>
              <a:t>상담연습교본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서울</a:t>
            </a:r>
            <a:r>
              <a:rPr lang="en-US" altLang="ko-KR" sz="1200" dirty="0" smtClean="0"/>
              <a:t>: </a:t>
            </a:r>
            <a:r>
              <a:rPr lang="ko-KR" altLang="en-US" sz="1200" dirty="0" err="1" smtClean="0"/>
              <a:t>법문사</a:t>
            </a:r>
            <a:endParaRPr lang="en-US" altLang="ko-KR" sz="1200" dirty="0" smtClean="0"/>
          </a:p>
          <a:p>
            <a:r>
              <a:rPr lang="en-US" altLang="ko-KR" sz="1200" dirty="0" smtClean="0"/>
              <a:t>  -</a:t>
            </a:r>
            <a:r>
              <a:rPr lang="ko-KR" altLang="en-US" sz="1200" dirty="0" smtClean="0"/>
              <a:t>전문적 상담현장의 윤리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서울</a:t>
            </a:r>
            <a:r>
              <a:rPr lang="en-US" altLang="ko-KR" sz="1200" dirty="0" smtClean="0"/>
              <a:t>: </a:t>
            </a:r>
            <a:r>
              <a:rPr lang="ko-KR" altLang="en-US" sz="1200" dirty="0" err="1" smtClean="0"/>
              <a:t>학지사</a:t>
            </a:r>
            <a:endParaRPr lang="en-US" altLang="ko-KR" sz="1200" dirty="0" smtClean="0"/>
          </a:p>
          <a:p>
            <a:r>
              <a:rPr lang="en-US" altLang="ko-KR" sz="1200" dirty="0" smtClean="0"/>
              <a:t>  -</a:t>
            </a:r>
            <a:r>
              <a:rPr lang="ko-KR" altLang="en-US" sz="1200" dirty="0" smtClean="0"/>
              <a:t>노인상담의 실제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서울</a:t>
            </a:r>
            <a:r>
              <a:rPr lang="en-US" altLang="ko-KR" sz="1200" dirty="0" smtClean="0"/>
              <a:t>: </a:t>
            </a:r>
            <a:r>
              <a:rPr lang="ko-KR" altLang="en-US" sz="1200" dirty="0" err="1" smtClean="0"/>
              <a:t>법문사</a:t>
            </a:r>
            <a:endParaRPr lang="en-US" altLang="ko-KR" sz="1200" dirty="0" smtClean="0"/>
          </a:p>
          <a:p>
            <a:r>
              <a:rPr lang="en-US" altLang="ko-KR" sz="1200" dirty="0" smtClean="0"/>
              <a:t>  -</a:t>
            </a:r>
            <a:r>
              <a:rPr lang="ko-KR" altLang="en-US" sz="1200" dirty="0" err="1" smtClean="0"/>
              <a:t>상담클리닉의</a:t>
            </a:r>
            <a:r>
              <a:rPr lang="ko-KR" altLang="en-US" sz="1200" dirty="0" smtClean="0"/>
              <a:t> 개업과 경영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서울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시그마프레스</a:t>
            </a: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r>
              <a:rPr lang="ko-KR" altLang="en-US" sz="1200" dirty="0" smtClean="0"/>
              <a:t> 대표논문</a:t>
            </a:r>
            <a:endParaRPr lang="en-US" altLang="ko-KR" sz="1200" dirty="0" smtClean="0"/>
          </a:p>
          <a:p>
            <a:r>
              <a:rPr lang="ko-KR" altLang="en-US" sz="1200" dirty="0" smtClean="0"/>
              <a:t> </a:t>
            </a:r>
            <a:r>
              <a:rPr lang="en-US" altLang="ko-KR" sz="1200" dirty="0" smtClean="0"/>
              <a:t>-</a:t>
            </a:r>
            <a:r>
              <a:rPr lang="ko-KR" altLang="en-US" sz="1200" dirty="0" smtClean="0"/>
              <a:t>병사의 군 복무 스트레스와 초기 부적응 도식이 우울에 미치는 영향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한국자료분석학회지</a:t>
            </a:r>
            <a:endParaRPr lang="en-US" altLang="ko-KR" sz="1200" dirty="0" smtClean="0"/>
          </a:p>
          <a:p>
            <a:r>
              <a:rPr lang="ko-KR" altLang="en-US" sz="1200" dirty="0" smtClean="0"/>
              <a:t> </a:t>
            </a:r>
            <a:r>
              <a:rPr lang="en-US" altLang="ko-KR" sz="1200" dirty="0" smtClean="0"/>
              <a:t>-</a:t>
            </a:r>
            <a:r>
              <a:rPr lang="ko-KR" altLang="en-US" sz="1200" dirty="0" smtClean="0"/>
              <a:t>공감이 지각된 가해의도에 따라 용서동기에 미치는 효과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한국심리학회지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일반</a:t>
            </a:r>
            <a:endParaRPr lang="en-US" altLang="ko-KR" sz="1200" dirty="0" smtClean="0"/>
          </a:p>
          <a:p>
            <a:r>
              <a:rPr lang="ko-KR" altLang="en-US" sz="1200" dirty="0" smtClean="0"/>
              <a:t> </a:t>
            </a:r>
            <a:r>
              <a:rPr lang="en-US" altLang="ko-KR" sz="1200" dirty="0" smtClean="0"/>
              <a:t>-</a:t>
            </a:r>
            <a:r>
              <a:rPr lang="ko-KR" altLang="en-US" sz="1200" dirty="0" err="1" smtClean="0"/>
              <a:t>학교밖</a:t>
            </a:r>
            <a:r>
              <a:rPr lang="ko-KR" altLang="en-US" sz="1200" dirty="0" smtClean="0"/>
              <a:t> 청소년의 진로적응 척도 개발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한국심리학회지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상담 및 심리치료</a:t>
            </a:r>
            <a:endParaRPr lang="en-US" altLang="ko-KR" sz="1200" dirty="0" smtClean="0"/>
          </a:p>
          <a:p>
            <a:r>
              <a:rPr lang="ko-KR" altLang="en-US" sz="1200" dirty="0" smtClean="0"/>
              <a:t> </a:t>
            </a:r>
            <a:r>
              <a:rPr lang="en-US" altLang="ko-KR" sz="1200" dirty="0" smtClean="0"/>
              <a:t>-</a:t>
            </a:r>
            <a:r>
              <a:rPr lang="ko-KR" altLang="en-US" sz="1200" dirty="0" smtClean="0"/>
              <a:t>우리나라 학업중단청소년에 대한 이해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한국심리학회지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사회문제</a:t>
            </a:r>
            <a:endParaRPr lang="en-US" altLang="ko-KR" sz="1200" dirty="0" smtClean="0"/>
          </a:p>
          <a:p>
            <a:endParaRPr lang="ko-KR" alt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467544" y="548680"/>
            <a:ext cx="6336704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395536" y="197518"/>
            <a:ext cx="2520280" cy="3600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교수 소개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547936" y="1052736"/>
            <a:ext cx="1647800" cy="3600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박은아 교수</a:t>
            </a:r>
            <a:endParaRPr lang="ko-KR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556792"/>
            <a:ext cx="108585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362366" y="1340768"/>
            <a:ext cx="6928500" cy="54476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o-KR" altLang="en-US" sz="1200" dirty="0" smtClean="0"/>
              <a:t> 심리학 박사  고려대학교 심리학과</a:t>
            </a:r>
            <a:endParaRPr lang="en-US" altLang="ko-KR" sz="1200" dirty="0" smtClean="0"/>
          </a:p>
          <a:p>
            <a:r>
              <a:rPr lang="en-US" altLang="ko-KR" sz="1200" dirty="0"/>
              <a:t> </a:t>
            </a:r>
            <a:r>
              <a:rPr lang="en-US" altLang="ko-KR" sz="1200" dirty="0" smtClean="0"/>
              <a:t> </a:t>
            </a:r>
          </a:p>
          <a:p>
            <a:r>
              <a:rPr lang="ko-KR" altLang="en-US" sz="1200" dirty="0" smtClean="0"/>
              <a:t>  </a:t>
            </a:r>
            <a:r>
              <a:rPr lang="ko-KR" altLang="en-US" sz="1200" dirty="0" err="1" smtClean="0"/>
              <a:t>한국소비자및광고심리학회</a:t>
            </a:r>
            <a:r>
              <a:rPr lang="ko-KR" altLang="en-US" sz="1200" dirty="0" smtClean="0"/>
              <a:t> 홍보이사</a:t>
            </a:r>
            <a:endParaRPr lang="en-US" altLang="ko-KR" sz="1200" dirty="0" smtClean="0"/>
          </a:p>
          <a:p>
            <a:endParaRPr lang="en-US" altLang="ko-KR" sz="1200" dirty="0"/>
          </a:p>
          <a:p>
            <a:pPr>
              <a:buFont typeface="Arial" pitchFamily="34" charset="0"/>
              <a:buChar char="•"/>
            </a:pPr>
            <a:r>
              <a:rPr lang="ko-KR" altLang="en-US" sz="1200" dirty="0" smtClean="0"/>
              <a:t> 전공분야</a:t>
            </a:r>
            <a:endParaRPr lang="en-US" altLang="ko-KR" sz="1200" dirty="0" smtClean="0"/>
          </a:p>
          <a:p>
            <a:r>
              <a:rPr lang="en-US" altLang="ko-KR" sz="1200" dirty="0" smtClean="0"/>
              <a:t>  </a:t>
            </a:r>
            <a:r>
              <a:rPr lang="ko-KR" altLang="en-US" sz="1200" dirty="0" smtClean="0"/>
              <a:t>소비자심리학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광고심리학</a:t>
            </a:r>
            <a:endParaRPr lang="en-US" altLang="ko-KR" sz="1200" dirty="0" smtClean="0"/>
          </a:p>
          <a:p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1200" dirty="0"/>
              <a:t> </a:t>
            </a:r>
            <a:r>
              <a:rPr lang="ko-KR" altLang="en-US" sz="1200" dirty="0" smtClean="0"/>
              <a:t>주요 담당과목</a:t>
            </a:r>
            <a:endParaRPr lang="en-US" altLang="ko-KR" sz="1200" dirty="0" smtClean="0"/>
          </a:p>
          <a:p>
            <a:r>
              <a:rPr lang="en-US" altLang="ko-KR" sz="1200" dirty="0" smtClean="0"/>
              <a:t>  </a:t>
            </a:r>
            <a:r>
              <a:rPr lang="ko-KR" altLang="en-US" sz="1200" dirty="0" smtClean="0"/>
              <a:t>소비자심리학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광고심리학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광고효과측정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설득커뮤니케이션</a:t>
            </a: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r>
              <a:rPr lang="ko-KR" altLang="en-US" sz="1200" dirty="0" smtClean="0"/>
              <a:t> 관심연구주제</a:t>
            </a:r>
            <a:r>
              <a:rPr lang="en-US" altLang="ko-KR" sz="1200" dirty="0" smtClean="0"/>
              <a:t>/</a:t>
            </a:r>
            <a:r>
              <a:rPr lang="ko-KR" altLang="en-US" sz="1200" dirty="0" smtClean="0"/>
              <a:t>프로젝트</a:t>
            </a:r>
            <a:r>
              <a:rPr lang="en-US" altLang="ko-KR" sz="1200" dirty="0" smtClean="0"/>
              <a:t>: </a:t>
            </a:r>
            <a:r>
              <a:rPr lang="ko-KR" altLang="en-US" sz="1200" b="1" dirty="0">
                <a:solidFill>
                  <a:srgbClr val="FF0000"/>
                </a:solidFill>
              </a:rPr>
              <a:t>논문지도 가능 분야</a:t>
            </a:r>
            <a:endParaRPr lang="en-US" altLang="ko-KR" sz="1200" b="1" dirty="0">
              <a:solidFill>
                <a:srgbClr val="FF0000"/>
              </a:solidFill>
            </a:endParaRPr>
          </a:p>
          <a:p>
            <a:r>
              <a:rPr lang="en-US" altLang="ko-KR" sz="1200" dirty="0" smtClean="0"/>
              <a:t>  </a:t>
            </a:r>
            <a:r>
              <a:rPr lang="ko-KR" altLang="en-US" sz="1200" dirty="0" smtClean="0"/>
              <a:t>설득커뮤니케이션</a:t>
            </a:r>
            <a:endParaRPr lang="en-US" altLang="ko-KR" sz="1200" dirty="0" smtClean="0"/>
          </a:p>
          <a:p>
            <a:r>
              <a:rPr lang="en-US" altLang="ko-KR" sz="1200" dirty="0"/>
              <a:t> 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소비자 행동</a:t>
            </a:r>
            <a:endParaRPr lang="en-US" altLang="ko-KR" sz="1200" dirty="0" smtClean="0"/>
          </a:p>
          <a:p>
            <a:r>
              <a:rPr lang="en-US" altLang="ko-KR" sz="1200" dirty="0"/>
              <a:t> 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광고효과측정</a:t>
            </a:r>
            <a:endParaRPr lang="en-US" altLang="ko-KR" sz="1200" dirty="0" smtClean="0"/>
          </a:p>
          <a:p>
            <a:r>
              <a:rPr lang="en-US" altLang="ko-KR" sz="1200" dirty="0" smtClean="0"/>
              <a:t>  </a:t>
            </a:r>
            <a:r>
              <a:rPr lang="ko-KR" altLang="en-US" sz="1200" dirty="0" smtClean="0"/>
              <a:t>신체이미지</a:t>
            </a:r>
            <a:endParaRPr lang="en-US" altLang="ko-KR" sz="1200" dirty="0" smtClean="0"/>
          </a:p>
          <a:p>
            <a:r>
              <a:rPr lang="en-US" altLang="ko-KR" sz="1200" dirty="0" smtClean="0"/>
              <a:t>   </a:t>
            </a:r>
            <a:endParaRPr lang="en-US" altLang="ko-KR" sz="1200" dirty="0"/>
          </a:p>
          <a:p>
            <a:pPr>
              <a:buFont typeface="Arial" pitchFamily="34" charset="0"/>
              <a:buChar char="•"/>
            </a:pPr>
            <a:r>
              <a:rPr lang="en-US" altLang="ko-KR" sz="1200" dirty="0" smtClean="0"/>
              <a:t> </a:t>
            </a:r>
            <a:r>
              <a:rPr lang="ko-KR" altLang="en-US" sz="1200" dirty="0" err="1" smtClean="0"/>
              <a:t>대표저역서</a:t>
            </a:r>
            <a:endParaRPr lang="en-US" altLang="ko-KR" sz="1200" dirty="0" smtClean="0"/>
          </a:p>
          <a:p>
            <a:r>
              <a:rPr lang="ko-KR" altLang="en-US" sz="1200" dirty="0" smtClean="0"/>
              <a:t>  </a:t>
            </a:r>
            <a:r>
              <a:rPr lang="en-US" altLang="ko-KR" sz="1200" dirty="0" smtClean="0"/>
              <a:t>-</a:t>
            </a:r>
            <a:r>
              <a:rPr lang="ko-KR" altLang="en-US" sz="1200" dirty="0" smtClean="0"/>
              <a:t>아름다움의 권력</a:t>
            </a:r>
            <a:r>
              <a:rPr lang="en-US" altLang="ko-KR" sz="1200" dirty="0" smtClean="0"/>
              <a:t>. </a:t>
            </a:r>
            <a:r>
              <a:rPr lang="ko-KR" altLang="en-US" sz="1200" dirty="0" err="1" smtClean="0"/>
              <a:t>소울메이트</a:t>
            </a:r>
            <a:endParaRPr lang="en-US" altLang="ko-KR" sz="1200" dirty="0" smtClean="0"/>
          </a:p>
          <a:p>
            <a:r>
              <a:rPr lang="ko-KR" altLang="en-US" sz="1200" dirty="0" smtClean="0"/>
              <a:t>  </a:t>
            </a:r>
            <a:r>
              <a:rPr lang="en-US" altLang="ko-KR" sz="1200" dirty="0" smtClean="0"/>
              <a:t>-</a:t>
            </a:r>
            <a:r>
              <a:rPr lang="ko-KR" altLang="en-US" sz="1200" dirty="0" smtClean="0"/>
              <a:t>광고심리학</a:t>
            </a:r>
            <a:r>
              <a:rPr lang="en-US" altLang="ko-KR" sz="1200" dirty="0" smtClean="0"/>
              <a:t>. </a:t>
            </a:r>
            <a:r>
              <a:rPr lang="ko-KR" altLang="en-US" sz="1200" dirty="0" err="1" smtClean="0"/>
              <a:t>커뮤니케이션북스</a:t>
            </a:r>
            <a:endParaRPr lang="en-US" altLang="ko-KR" sz="1200" dirty="0" smtClean="0"/>
          </a:p>
          <a:p>
            <a:r>
              <a:rPr lang="en-US" altLang="ko-KR" sz="1200" dirty="0" smtClean="0"/>
              <a:t>  -</a:t>
            </a:r>
            <a:r>
              <a:rPr lang="ko-KR" altLang="en-US" sz="1200" dirty="0" smtClean="0"/>
              <a:t>한국인의 미디어와 </a:t>
            </a:r>
            <a:r>
              <a:rPr lang="ko-KR" altLang="en-US" sz="1200" dirty="0" err="1" smtClean="0"/>
              <a:t>소비트렌드</a:t>
            </a:r>
            <a:r>
              <a:rPr lang="en-US" altLang="ko-KR" sz="1200" dirty="0" smtClean="0"/>
              <a:t>. </a:t>
            </a:r>
            <a:r>
              <a:rPr lang="ko-KR" altLang="en-US" sz="1200" dirty="0" err="1" smtClean="0"/>
              <a:t>커뮤니케이션북스</a:t>
            </a:r>
            <a:endParaRPr lang="en-US" altLang="ko-KR" sz="1200" dirty="0" smtClean="0"/>
          </a:p>
          <a:p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r>
              <a:rPr lang="ko-KR" altLang="en-US" sz="1200" dirty="0" smtClean="0"/>
              <a:t> 대표논문</a:t>
            </a:r>
            <a:endParaRPr lang="en-US" altLang="ko-KR" sz="1200" dirty="0" smtClean="0"/>
          </a:p>
          <a:p>
            <a:r>
              <a:rPr lang="ko-KR" altLang="en-US" sz="1200" dirty="0" smtClean="0"/>
              <a:t>  </a:t>
            </a:r>
            <a:r>
              <a:rPr lang="en-US" altLang="ko-KR" sz="1200" dirty="0" smtClean="0"/>
              <a:t>-</a:t>
            </a:r>
            <a:r>
              <a:rPr lang="ko-KR" altLang="en-US" sz="1200" dirty="0" smtClean="0"/>
              <a:t>내</a:t>
            </a:r>
            <a:r>
              <a:rPr lang="en-US" altLang="ko-KR" sz="1200" dirty="0" smtClean="0"/>
              <a:t>-</a:t>
            </a:r>
            <a:r>
              <a:rPr lang="ko-KR" altLang="en-US" sz="1200" dirty="0" smtClean="0"/>
              <a:t>외적 자기개념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행복조건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사회비교와 </a:t>
            </a:r>
            <a:r>
              <a:rPr lang="ko-KR" altLang="en-US" sz="1200" dirty="0" err="1" smtClean="0"/>
              <a:t>자기존중감의</a:t>
            </a:r>
            <a:r>
              <a:rPr lang="ko-KR" altLang="en-US" sz="1200" dirty="0" smtClean="0"/>
              <a:t> 관계</a:t>
            </a:r>
            <a:r>
              <a:rPr lang="en-US" altLang="ko-KR" sz="1200" dirty="0" smtClean="0"/>
              <a:t>:</a:t>
            </a:r>
            <a:r>
              <a:rPr lang="ko-KR" altLang="en-US" sz="1200" dirty="0" smtClean="0"/>
              <a:t>초</a:t>
            </a:r>
            <a:r>
              <a:rPr lang="en-US" altLang="ko-KR" sz="1200" dirty="0" smtClean="0"/>
              <a:t>,</a:t>
            </a:r>
            <a:r>
              <a:rPr lang="ko-KR" altLang="en-US" sz="1200" dirty="0" smtClean="0"/>
              <a:t>중</a:t>
            </a:r>
            <a:r>
              <a:rPr lang="en-US" altLang="ko-KR" sz="1200" dirty="0" smtClean="0"/>
              <a:t>,</a:t>
            </a:r>
            <a:r>
              <a:rPr lang="ko-KR" altLang="en-US" sz="1200" dirty="0" smtClean="0"/>
              <a:t>고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대학생 비교</a:t>
            </a:r>
            <a:r>
              <a:rPr lang="en-US" altLang="ko-KR" sz="1200" dirty="0" smtClean="0"/>
              <a:t>.</a:t>
            </a:r>
          </a:p>
          <a:p>
            <a:r>
              <a:rPr lang="en-US" altLang="ko-KR" sz="1200" dirty="0" smtClean="0"/>
              <a:t>       </a:t>
            </a:r>
            <a:r>
              <a:rPr lang="ko-KR" altLang="en-US" sz="1200" dirty="0" smtClean="0"/>
              <a:t>한국심리학회지</a:t>
            </a:r>
            <a:r>
              <a:rPr lang="en-US" altLang="ko-KR" sz="1200" dirty="0" smtClean="0"/>
              <a:t>:</a:t>
            </a:r>
            <a:r>
              <a:rPr lang="ko-KR" altLang="en-US" sz="1200" dirty="0" smtClean="0"/>
              <a:t>사회문제</a:t>
            </a:r>
            <a:r>
              <a:rPr lang="en-US" altLang="ko-KR" sz="1200" dirty="0" smtClean="0"/>
              <a:t>』,</a:t>
            </a:r>
          </a:p>
          <a:p>
            <a:r>
              <a:rPr lang="ko-KR" altLang="en-US" sz="1200" dirty="0" smtClean="0"/>
              <a:t>  </a:t>
            </a:r>
            <a:r>
              <a:rPr lang="en-US" altLang="ko-KR" sz="1200" dirty="0" smtClean="0"/>
              <a:t>-</a:t>
            </a:r>
            <a:r>
              <a:rPr lang="ko-KR" altLang="en-US" sz="1200" dirty="0" smtClean="0"/>
              <a:t>자기해석과 </a:t>
            </a:r>
            <a:r>
              <a:rPr lang="ko-KR" altLang="en-US" sz="1200" dirty="0" err="1" smtClean="0"/>
              <a:t>제품혁시선에</a:t>
            </a:r>
            <a:r>
              <a:rPr lang="ko-KR" altLang="en-US" sz="1200" dirty="0" smtClean="0"/>
              <a:t> 따른 구매의도 및 구매만족</a:t>
            </a:r>
            <a:r>
              <a:rPr lang="en-US" altLang="ko-KR" sz="1200" dirty="0" smtClean="0"/>
              <a:t>: </a:t>
            </a:r>
            <a:r>
              <a:rPr lang="ko-KR" altLang="en-US" sz="1200" dirty="0" err="1" smtClean="0"/>
              <a:t>탐색재와</a:t>
            </a:r>
            <a:r>
              <a:rPr lang="ko-KR" altLang="en-US" sz="1200" dirty="0" smtClean="0"/>
              <a:t> </a:t>
            </a:r>
            <a:r>
              <a:rPr lang="ko-KR" altLang="en-US" sz="1200" dirty="0" err="1" smtClean="0"/>
              <a:t>경험재를</a:t>
            </a:r>
            <a:r>
              <a:rPr lang="ko-KR" altLang="en-US" sz="1200" dirty="0" smtClean="0"/>
              <a:t> 대상으로</a:t>
            </a:r>
            <a:r>
              <a:rPr lang="en-US" altLang="ko-KR" sz="1200" dirty="0" smtClean="0"/>
              <a:t>.</a:t>
            </a:r>
          </a:p>
          <a:p>
            <a:r>
              <a:rPr lang="en-US" altLang="ko-KR" sz="1200" dirty="0" smtClean="0"/>
              <a:t>       </a:t>
            </a:r>
            <a:r>
              <a:rPr lang="ko-KR" altLang="en-US" sz="1200" dirty="0" smtClean="0"/>
              <a:t>한국심리학회지</a:t>
            </a:r>
            <a:r>
              <a:rPr lang="en-US" altLang="ko-KR" sz="1200" dirty="0" smtClean="0"/>
              <a:t>:</a:t>
            </a:r>
            <a:r>
              <a:rPr lang="ko-KR" altLang="en-US" sz="1200" dirty="0" smtClean="0"/>
              <a:t>소비자광고</a:t>
            </a:r>
            <a:endParaRPr lang="en-US" altLang="ko-KR" sz="1200" dirty="0" smtClean="0"/>
          </a:p>
          <a:p>
            <a:r>
              <a:rPr lang="ko-KR" altLang="en-US" sz="1200" dirty="0" smtClean="0"/>
              <a:t>  </a:t>
            </a:r>
            <a:r>
              <a:rPr lang="en-US" altLang="ko-KR" sz="1200" dirty="0" smtClean="0"/>
              <a:t>-</a:t>
            </a:r>
            <a:r>
              <a:rPr lang="ko-KR" altLang="en-US" sz="1200" dirty="0" smtClean="0"/>
              <a:t>남성의 </a:t>
            </a:r>
            <a:r>
              <a:rPr lang="ko-KR" altLang="en-US" sz="1200" dirty="0" err="1" smtClean="0"/>
              <a:t>외모가꾸기</a:t>
            </a:r>
            <a:r>
              <a:rPr lang="ko-KR" altLang="en-US" sz="1200" dirty="0" smtClean="0"/>
              <a:t> 행동에 관한 탐색적 연구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동기</a:t>
            </a:r>
            <a:r>
              <a:rPr lang="en-US" altLang="ko-KR" sz="1200" dirty="0" smtClean="0"/>
              <a:t>,</a:t>
            </a:r>
            <a:r>
              <a:rPr lang="ko-KR" altLang="en-US" sz="1200" dirty="0" err="1" smtClean="0"/>
              <a:t>성역할</a:t>
            </a:r>
            <a:r>
              <a:rPr lang="en-US" altLang="ko-KR" sz="1200" dirty="0" smtClean="0"/>
              <a:t>,</a:t>
            </a:r>
            <a:r>
              <a:rPr lang="ko-KR" altLang="en-US" sz="1200" dirty="0" smtClean="0"/>
              <a:t>외모관심도를 중심으로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소비문화연구</a:t>
            </a:r>
            <a:endParaRPr lang="en-US" altLang="ko-KR" sz="1200" dirty="0" smtClean="0"/>
          </a:p>
          <a:p>
            <a:r>
              <a:rPr lang="ko-KR" altLang="en-US" sz="1200" dirty="0" smtClean="0"/>
              <a:t>  </a:t>
            </a:r>
            <a:r>
              <a:rPr lang="en-US" altLang="ko-KR" sz="1200" dirty="0" smtClean="0"/>
              <a:t>-</a:t>
            </a:r>
            <a:r>
              <a:rPr lang="ko-KR" altLang="en-US" sz="1200" dirty="0" smtClean="0"/>
              <a:t>얼굴의 아름다움 지각요인에 관한 연구</a:t>
            </a:r>
            <a:r>
              <a:rPr lang="en-US" altLang="ko-KR" sz="1200" dirty="0" smtClean="0"/>
              <a:t>: 20</a:t>
            </a:r>
            <a:r>
              <a:rPr lang="ko-KR" altLang="en-US" sz="1200" dirty="0" smtClean="0"/>
              <a:t>대 남녀를 대상으로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한국심리학회지</a:t>
            </a:r>
            <a:r>
              <a:rPr lang="en-US" altLang="ko-KR" sz="1200" dirty="0" smtClean="0"/>
              <a:t>:</a:t>
            </a:r>
            <a:r>
              <a:rPr lang="ko-KR" altLang="en-US" sz="1200" dirty="0" smtClean="0"/>
              <a:t>여성</a:t>
            </a:r>
            <a:endParaRPr lang="ko-KR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1701</Words>
  <Application>Microsoft Office PowerPoint</Application>
  <PresentationFormat>화면 슬라이드 쇼(4:3)</PresentationFormat>
  <Paragraphs>497</Paragraphs>
  <Slides>17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18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102</cp:revision>
  <dcterms:created xsi:type="dcterms:W3CDTF">2013-02-13T05:56:00Z</dcterms:created>
  <dcterms:modified xsi:type="dcterms:W3CDTF">2015-02-27T07:41:35Z</dcterms:modified>
</cp:coreProperties>
</file>